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9" r:id="rId2"/>
    <p:sldId id="469" r:id="rId3"/>
    <p:sldId id="470" r:id="rId4"/>
    <p:sldId id="474" r:id="rId5"/>
    <p:sldId id="475" r:id="rId6"/>
    <p:sldId id="485" r:id="rId7"/>
    <p:sldId id="477" r:id="rId8"/>
    <p:sldId id="478" r:id="rId9"/>
    <p:sldId id="472" r:id="rId10"/>
    <p:sldId id="471" r:id="rId11"/>
    <p:sldId id="473" r:id="rId12"/>
    <p:sldId id="486" r:id="rId13"/>
    <p:sldId id="487" r:id="rId14"/>
    <p:sldId id="488" r:id="rId15"/>
    <p:sldId id="452" r:id="rId16"/>
    <p:sldId id="481" r:id="rId17"/>
  </p:sldIdLst>
  <p:sldSz cx="10080625" cy="7559675"/>
  <p:notesSz cx="7010400" cy="9296400"/>
  <p:custDataLst>
    <p:tags r:id="rId2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33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04"/>
        <p:guide pos="20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1" Type="http://schemas.openxmlformats.org/officeDocument/2006/relationships/tags" Target="tags/tag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11" tIns="40855" rIns="81711" bIns="40855" numCol="1" anchor="t" anchorCtr="0" compatLnSpc="1">
            <a:prstTxWarp prst="textNoShape">
              <a:avLst/>
            </a:prstTxWarp>
          </a:bodyPr>
          <a:lstStyle>
            <a:lvl1pPr defTabSz="817563">
              <a:defRPr sz="1100">
                <a:latin typeface="Times New Roman" pitchFamily="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11" tIns="40855" rIns="81711" bIns="40855" numCol="1" anchor="t" anchorCtr="0" compatLnSpc="1">
            <a:prstTxWarp prst="textNoShape">
              <a:avLst/>
            </a:prstTxWarp>
          </a:bodyPr>
          <a:lstStyle>
            <a:lvl1pPr algn="r" defTabSz="817563">
              <a:defRPr sz="1100">
                <a:latin typeface="Times New Roman" pitchFamily="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221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11" tIns="40855" rIns="81711" bIns="40855" numCol="1" anchor="b" anchorCtr="0" compatLnSpc="1">
            <a:prstTxWarp prst="textNoShape">
              <a:avLst/>
            </a:prstTxWarp>
          </a:bodyPr>
          <a:lstStyle>
            <a:lvl1pPr defTabSz="817563">
              <a:defRPr sz="1100">
                <a:latin typeface="Times New Roman" pitchFamily="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2213"/>
            <a:ext cx="3040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11" tIns="40855" rIns="81711" bIns="40855" numCol="1" anchor="b" anchorCtr="0" compatLnSpc="1">
            <a:prstTxWarp prst="textNoShape">
              <a:avLst/>
            </a:prstTxWarp>
          </a:bodyPr>
          <a:lstStyle>
            <a:lvl1pPr algn="r" defTabSz="817563">
              <a:defRPr sz="1100">
                <a:latin typeface="Times New Roman" pitchFamily="4" charset="0"/>
              </a:defRPr>
            </a:lvl1pPr>
          </a:lstStyle>
          <a:p>
            <a:pPr>
              <a:defRPr/>
            </a:pPr>
            <a:fld id="{FD856B3B-5D3C-4549-9099-D8C49DBEF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62075" y="893763"/>
            <a:ext cx="4286250" cy="3214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85850" y="4422775"/>
            <a:ext cx="48466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4" charset="0"/>
        <a:ea typeface="ＭＳ Ｐゴシック" pitchFamily="-106" charset="-128"/>
        <a:cs typeface="ＭＳ Ｐゴシック" pitchFamily="-106" charset="-128"/>
      </a:defRPr>
    </a:lvl1pPr>
    <a:lvl2pPr marL="37931725" indent="-37474525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4" charset="0"/>
        <a:ea typeface="ＭＳ Ｐゴシック" pitchFamily="4" charset="-128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" charset="0"/>
      <a:defRPr sz="1200" kern="1200">
        <a:solidFill>
          <a:srgbClr val="000000"/>
        </a:solidFill>
        <a:latin typeface="Times New Roman" pitchFamily="4" charset="0"/>
        <a:ea typeface="ＭＳ Ｐゴシック" pitchFamily="4" charset="-128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" charset="0"/>
      <a:defRPr sz="1200" kern="1200">
        <a:solidFill>
          <a:srgbClr val="000000"/>
        </a:solidFill>
        <a:latin typeface="Times New Roman" pitchFamily="4" charset="0"/>
        <a:ea typeface="ＭＳ Ｐゴシック" pitchFamily="4" charset="-128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4" charset="0"/>
      <a:defRPr sz="1200" kern="1200">
        <a:solidFill>
          <a:srgbClr val="000000"/>
        </a:solidFill>
        <a:latin typeface="Times New Roman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noFill/>
          <a:ln/>
        </p:spPr>
      </p:sp>
      <p:sp>
        <p:nvSpPr>
          <p:cNvPr id="16387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35843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37891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5" tIns="46588" rIns="93175" bIns="46588"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18435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20483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noFill/>
          <a:ln/>
        </p:spPr>
      </p:sp>
      <p:sp>
        <p:nvSpPr>
          <p:cNvPr id="22531" name="Text Box 1027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noFill/>
          <a:ln/>
        </p:spPr>
      </p:sp>
      <p:sp>
        <p:nvSpPr>
          <p:cNvPr id="24579" name="Text Box 1027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noFill/>
          <a:ln/>
        </p:spPr>
      </p:sp>
      <p:sp>
        <p:nvSpPr>
          <p:cNvPr id="27651" name="Text Box 1027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noFill/>
          <a:ln/>
        </p:spPr>
      </p:sp>
      <p:sp>
        <p:nvSpPr>
          <p:cNvPr id="29699" name="Text Box 1027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31747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/>
        </p:spPr>
      </p:sp>
      <p:sp>
        <p:nvSpPr>
          <p:cNvPr id="33795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123825"/>
            <a:ext cx="2151062" cy="6738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123825"/>
            <a:ext cx="6303963" cy="6738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1860550"/>
            <a:ext cx="4227513" cy="500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9688" y="1860550"/>
            <a:ext cx="4227512" cy="500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0" y="1595438"/>
            <a:ext cx="10079038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1460500"/>
            <a:ext cx="10079038" cy="203200"/>
          </a:xfrm>
          <a:prstGeom prst="roundRect">
            <a:avLst>
              <a:gd name="adj" fmla="val 778"/>
            </a:avLst>
          </a:prstGeom>
          <a:gradFill rotWithShape="0">
            <a:gsLst>
              <a:gs pos="0">
                <a:srgbClr val="003366"/>
              </a:gs>
              <a:gs pos="100000">
                <a:srgbClr val="BABED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10800000">
            <a:off x="0" y="3175"/>
            <a:ext cx="10079038" cy="1489075"/>
          </a:xfrm>
          <a:prstGeom prst="roundRect">
            <a:avLst>
              <a:gd name="adj" fmla="val 106"/>
            </a:avLst>
          </a:prstGeom>
          <a:gradFill rotWithShape="0">
            <a:gsLst>
              <a:gs pos="0">
                <a:srgbClr val="003366"/>
              </a:gs>
              <a:gs pos="100000">
                <a:srgbClr val="BABED6"/>
              </a:gs>
            </a:gsLst>
            <a:lin ang="546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123825"/>
            <a:ext cx="8607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1860550"/>
            <a:ext cx="860742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 i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 i="1">
          <a:solidFill>
            <a:schemeClr val="bg1"/>
          </a:solidFill>
          <a:latin typeface="Arial" pitchFamily="-106" charset="0"/>
          <a:ea typeface="ＭＳ Ｐゴシック" pitchFamily="4" charset="-128"/>
          <a:cs typeface="ＭＳ Ｐゴシック" pitchFamily="-106" charset="-128"/>
        </a:defRPr>
      </a:lvl2pPr>
      <a:lvl3pPr algn="ctr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 i="1">
          <a:solidFill>
            <a:schemeClr val="bg1"/>
          </a:solidFill>
          <a:latin typeface="Arial" pitchFamily="-106" charset="0"/>
          <a:ea typeface="ＭＳ Ｐゴシック" pitchFamily="4" charset="-128"/>
          <a:cs typeface="ＭＳ Ｐゴシック" pitchFamily="-106" charset="-128"/>
        </a:defRPr>
      </a:lvl3pPr>
      <a:lvl4pPr algn="ctr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 i="1">
          <a:solidFill>
            <a:schemeClr val="bg1"/>
          </a:solidFill>
          <a:latin typeface="Arial" pitchFamily="-106" charset="0"/>
          <a:ea typeface="ＭＳ Ｐゴシック" pitchFamily="4" charset="-128"/>
          <a:cs typeface="ＭＳ Ｐゴシック" pitchFamily="-106" charset="-128"/>
        </a:defRPr>
      </a:lvl4pPr>
      <a:lvl5pPr algn="ctr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 i="1">
          <a:solidFill>
            <a:schemeClr val="bg1"/>
          </a:solidFill>
          <a:latin typeface="Arial" pitchFamily="-106" charset="0"/>
          <a:ea typeface="ＭＳ Ｐゴシック" pitchFamily="4" charset="-128"/>
          <a:cs typeface="ＭＳ Ｐゴシック" pitchFamily="-106" charset="-128"/>
        </a:defRPr>
      </a:lvl5pPr>
      <a:lvl6pPr marL="1897063" algn="l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4" charset="0"/>
          <a:ea typeface="ＭＳ Ｐゴシック" pitchFamily="4" charset="-128"/>
        </a:defRPr>
      </a:lvl6pPr>
      <a:lvl7pPr marL="2354263" algn="l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4" charset="0"/>
          <a:ea typeface="ＭＳ Ｐゴシック" pitchFamily="4" charset="-128"/>
        </a:defRPr>
      </a:lvl7pPr>
      <a:lvl8pPr marL="2811463" algn="l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4" charset="0"/>
          <a:ea typeface="ＭＳ Ｐゴシック" pitchFamily="4" charset="-128"/>
        </a:defRPr>
      </a:lvl8pPr>
      <a:lvl9pPr marL="3268663" algn="l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400">
          <a:solidFill>
            <a:srgbClr val="000000"/>
          </a:solidFill>
          <a:latin typeface="Times New Roman" pitchFamily="4" charset="0"/>
          <a:ea typeface="ＭＳ Ｐゴシック" pitchFamily="4" charset="-128"/>
        </a:defRPr>
      </a:lvl9pPr>
    </p:titleStyle>
    <p:bodyStyle>
      <a:lvl1pPr marL="431800" indent="-32385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66000"/>
        <a:buFont typeface="StarSymbol" charset="2"/>
        <a:buBlip>
          <a:blip r:embed="rId13"/>
        </a:buBlip>
        <a:defRPr sz="3000">
          <a:solidFill>
            <a:srgbClr val="000000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863600" indent="-287338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800">
          <a:solidFill>
            <a:srgbClr val="000000"/>
          </a:solidFill>
          <a:latin typeface="+mn-lt"/>
          <a:ea typeface="ＭＳ Ｐゴシック" pitchFamily="4" charset="-128"/>
        </a:defRPr>
      </a:lvl2pPr>
      <a:lvl3pPr marL="12954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400">
          <a:solidFill>
            <a:srgbClr val="000000"/>
          </a:solidFill>
          <a:latin typeface="+mn-lt"/>
          <a:ea typeface="ＭＳ Ｐゴシック" pitchFamily="4" charset="-128"/>
        </a:defRPr>
      </a:lvl3pPr>
      <a:lvl4pPr marL="17272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4pPr>
      <a:lvl5pPr marL="21590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5pPr>
      <a:lvl6pPr marL="26162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6pPr>
      <a:lvl7pPr marL="30734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7pPr>
      <a:lvl8pPr marL="35306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8pPr>
      <a:lvl9pPr marL="3987800" indent="-215900" algn="l" defTabSz="71913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000000"/>
        </a:buClr>
        <a:buSzPct val="82000"/>
        <a:buFont typeface="StarSymbol" charset="2"/>
        <a:buBlip>
          <a:blip r:embed="rId13"/>
        </a:buBlip>
        <a:defRPr sz="2000">
          <a:solidFill>
            <a:srgbClr val="000000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5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eg"/><Relationship Id="rId5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Chromosome Geography Lecture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09800"/>
            <a:ext cx="54324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ohen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876800"/>
            <a:ext cx="6400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Immune System</a:t>
            </a:r>
          </a:p>
        </p:txBody>
      </p:sp>
      <p:pic>
        <p:nvPicPr>
          <p:cNvPr id="32772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913" y="1798638"/>
            <a:ext cx="36576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68313" y="5046663"/>
          <a:ext cx="9296400" cy="2513012"/>
        </p:xfrm>
        <a:graphic>
          <a:graphicData uri="http://schemas.openxmlformats.org/presentationml/2006/ole">
            <p:oleObj spid="_x0000_s32770" name="Image" r:id="rId5" imgW="2896885" imgH="783006" progId="Photoshop.Image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Immune System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974850"/>
            <a:ext cx="5715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797800" y="7132638"/>
            <a:ext cx="219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Kees Murre, UCSD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Chromosome as a Polymer Blob</a:t>
            </a:r>
          </a:p>
        </p:txBody>
      </p:sp>
      <p:pic>
        <p:nvPicPr>
          <p:cNvPr id="36867" name="Picture 4" descr="expl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2894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PolyM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8862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7059613" y="59436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Comic Sans MS" pitchFamily="-106" charset="0"/>
              </a:rPr>
              <a:t>b=2P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Higher Order Structure</a:t>
            </a:r>
          </a:p>
        </p:txBody>
      </p:sp>
      <p:pic>
        <p:nvPicPr>
          <p:cNvPr id="38915" name="Picture 4" descr="seitz_html_21996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480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hromatinHierarc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1950"/>
            <a:ext cx="495300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Atomic-Level Structure of the Nucleosome</a:t>
            </a:r>
          </a:p>
        </p:txBody>
      </p:sp>
      <p:pic>
        <p:nvPicPr>
          <p:cNvPr id="39939" name="Picture 4" descr="NucleosomeA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2065338"/>
            <a:ext cx="65722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Xdistrib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38625"/>
            <a:ext cx="41941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Ydistrib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038600"/>
            <a:ext cx="42052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746250" y="4251325"/>
            <a:ext cx="9493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>
                <a:solidFill>
                  <a:schemeClr val="tx1"/>
                </a:solidFill>
                <a:latin typeface="Comic Sans MS" pitchFamily="-106" charset="0"/>
              </a:rPr>
              <a:t>oriC</a:t>
            </a:r>
            <a:r>
              <a:rPr lang="en-US" sz="1800">
                <a:solidFill>
                  <a:schemeClr val="tx1"/>
                </a:solidFill>
                <a:latin typeface="Comic Sans MS" pitchFamily="-106" charset="0"/>
              </a:rPr>
              <a:t>I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276600" y="4872038"/>
            <a:ext cx="1073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>
                <a:solidFill>
                  <a:schemeClr val="tx1"/>
                </a:solidFill>
                <a:latin typeface="Comic Sans MS" pitchFamily="-106" charset="0"/>
              </a:rPr>
              <a:t>oriC</a:t>
            </a:r>
            <a:r>
              <a:rPr lang="en-US" sz="1800">
                <a:solidFill>
                  <a:schemeClr val="tx1"/>
                </a:solidFill>
                <a:latin typeface="Comic Sans MS" pitchFamily="-106" charset="0"/>
              </a:rPr>
              <a:t>II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368800" y="6618288"/>
            <a:ext cx="3651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x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9659938" y="6972300"/>
            <a:ext cx="3460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y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 rot="-5468969">
            <a:off x="-474662" y="5145088"/>
            <a:ext cx="16113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Probability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 rot="-5468969">
            <a:off x="4518026" y="5211762"/>
            <a:ext cx="16113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Probability</a:t>
            </a:r>
          </a:p>
        </p:txBody>
      </p:sp>
      <p:pic>
        <p:nvPicPr>
          <p:cNvPr id="40970" name="Picture 11" descr="oriC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76400"/>
            <a:ext cx="2301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2" descr="coordinate syste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676400"/>
            <a:ext cx="36718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Line 13"/>
          <p:cNvSpPr>
            <a:spLocks noChangeShapeType="1"/>
          </p:cNvSpPr>
          <p:nvPr/>
        </p:nvSpPr>
        <p:spPr bwMode="auto">
          <a:xfrm flipV="1">
            <a:off x="5208588" y="2352675"/>
            <a:ext cx="0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5208588" y="2687638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5376863" y="2670175"/>
            <a:ext cx="3651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x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4865688" y="2166938"/>
            <a:ext cx="3460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200">
                <a:solidFill>
                  <a:schemeClr val="tx1"/>
                </a:solidFill>
                <a:latin typeface="Comic Sans MS" pitchFamily="-106" charset="0"/>
              </a:rPr>
              <a:t>y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2763838" y="7061200"/>
            <a:ext cx="5114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pPr defTabSz="1008063" eaLnBrk="1" hangingPunct="1"/>
            <a:r>
              <a:rPr lang="en-US" sz="2600">
                <a:solidFill>
                  <a:srgbClr val="FF0000"/>
                </a:solidFill>
                <a:latin typeface="Comic Sans MS" pitchFamily="-106" charset="0"/>
              </a:rPr>
              <a:t>Replication origins are confined!</a:t>
            </a:r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6172200" y="6629400"/>
            <a:ext cx="195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(Theriot et al.)</a:t>
            </a:r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Chromosome Geography in Vibrio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VibrioTheoryExpt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025" y="2514600"/>
            <a:ext cx="63246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739775" y="123825"/>
            <a:ext cx="8607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719138">
              <a:lnSpc>
                <a:spcPct val="115000"/>
              </a:lnSpc>
              <a:buClr>
                <a:srgbClr val="000000"/>
              </a:buClr>
              <a:buSzPct val="45000"/>
              <a:buFont typeface="StarBats" charset="2"/>
              <a:buNone/>
              <a:defRPr/>
            </a:pP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4" charset="0"/>
              </a:rPr>
              <a:t>Vibrio Distributions: theory and experiment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38113" y="3581400"/>
            <a:ext cx="97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Comic Sans MS" pitchFamily="-106" charset="0"/>
              </a:rPr>
              <a:t>Model:</a:t>
            </a:r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719138" y="42068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 rot="-5400000">
            <a:off x="150019" y="4506119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Comic Sans MS" pitchFamily="-106" charset="0"/>
              </a:rPr>
              <a:t>0.8</a:t>
            </a:r>
            <a:r>
              <a:rPr lang="en-US" sz="1800">
                <a:solidFill>
                  <a:schemeClr val="tx1"/>
                </a:solidFill>
                <a:latin typeface="Comic Sans MS" pitchFamily="-106" charset="0"/>
                <a:sym typeface="Symbol" pitchFamily="-106" charset="2"/>
              </a:rPr>
              <a:t></a:t>
            </a:r>
            <a:r>
              <a:rPr lang="en-US" sz="1800">
                <a:solidFill>
                  <a:schemeClr val="tx1"/>
                </a:solidFill>
                <a:latin typeface="Comic Sans MS" pitchFamily="-106" charset="0"/>
              </a:rPr>
              <a:t>m</a:t>
            </a:r>
          </a:p>
        </p:txBody>
      </p:sp>
      <p:pic>
        <p:nvPicPr>
          <p:cNvPr id="43015" name="Picture 9" descr="CA2MA5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4191000"/>
            <a:ext cx="31527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1023938" y="5334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1069975" y="4738688"/>
            <a:ext cx="74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Comic Sans MS" pitchFamily="-106" charset="0"/>
              </a:rPr>
              <a:t>oriCI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2576513" y="4724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Comic Sans MS" pitchFamily="-106" charset="0"/>
              </a:rPr>
              <a:t>oriCII</a:t>
            </a:r>
          </a:p>
        </p:txBody>
      </p:sp>
      <p:pic>
        <p:nvPicPr>
          <p:cNvPr id="43019" name="Picture 13" descr="SphericalCowSi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16313"/>
            <a:ext cx="53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3200400" y="4572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 flipV="1">
            <a:off x="2057400" y="3657600"/>
            <a:ext cx="2743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4953000" y="2286000"/>
            <a:ext cx="127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Comic Sans MS" pitchFamily="-106" charset="0"/>
              </a:rPr>
              <a:t>Long axis</a:t>
            </a:r>
          </a:p>
        </p:txBody>
      </p:sp>
      <p:sp>
        <p:nvSpPr>
          <p:cNvPr id="43023" name="Text Box 17"/>
          <p:cNvSpPr txBox="1">
            <a:spLocks noChangeArrowheads="1"/>
          </p:cNvSpPr>
          <p:nvPr/>
        </p:nvSpPr>
        <p:spPr bwMode="auto">
          <a:xfrm>
            <a:off x="6858000" y="2286000"/>
            <a:ext cx="293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Comic Sans MS" pitchFamily="-106" charset="0"/>
              </a:rPr>
              <a:t>Perpendicular direction</a:t>
            </a:r>
          </a:p>
        </p:txBody>
      </p:sp>
      <p:pic>
        <p:nvPicPr>
          <p:cNvPr id="43024" name="Picture 6" descr="C:\Documents and Settings\jane\My Documents\Talks\Chromosome\Vibrio\vibrio geno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713" y="5532438"/>
            <a:ext cx="25257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Chromosome Geography @ Caltech</a:t>
            </a:r>
          </a:p>
        </p:txBody>
      </p:sp>
      <p:pic>
        <p:nvPicPr>
          <p:cNvPr id="17411" name="Picture 9" descr="Morgan_crossov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1038"/>
            <a:ext cx="3171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Sexlinked_inheritanc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4313" y="1951038"/>
            <a:ext cx="2686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839913" y="7239000"/>
            <a:ext cx="1939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Sturtevant and Morgan</a:t>
            </a:r>
          </a:p>
        </p:txBody>
      </p:sp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9063" y="1722438"/>
            <a:ext cx="3611562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8509000" y="7240588"/>
            <a:ext cx="723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Benzer</a:t>
            </a:r>
          </a:p>
        </p:txBody>
      </p:sp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4113" y="4694238"/>
            <a:ext cx="35956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ea typeface="+mj-ea"/>
                <a:cs typeface="+mj-cs"/>
              </a:rPr>
              <a:t>Chromosome Geography: Genomic vs. physical position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2179638"/>
            <a:ext cx="2667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279650" y="7116763"/>
            <a:ext cx="16970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Cremer and Cremer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913" y="2713038"/>
            <a:ext cx="31146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150" y="2332038"/>
            <a:ext cx="303847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8778875" y="7239000"/>
            <a:ext cx="1216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Lucy Shapiro</a:t>
            </a:r>
          </a:p>
        </p:txBody>
      </p:sp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88" y="4760913"/>
            <a:ext cx="543242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Fluorescence In-Situ Hybridization (FISH)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057400" y="6629400"/>
            <a:ext cx="639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http://www.microscopyu.com/articles/fluorescence/insitu/brennerinsitu.html</a:t>
            </a:r>
          </a:p>
        </p:txBody>
      </p:sp>
      <p:pic>
        <p:nvPicPr>
          <p:cNvPr id="21508" name="Picture 5" descr="multicolored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0"/>
            <a:ext cx="31115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3200"/>
            <a:ext cx="47879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Schemes for Mapping Chromosome Geography</a:t>
            </a:r>
          </a:p>
        </p:txBody>
      </p:sp>
      <p:pic>
        <p:nvPicPr>
          <p:cNvPr id="23555" name="Picture 4" descr="Shapiro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14600"/>
            <a:ext cx="65151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79650" y="7116763"/>
            <a:ext cx="1411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Gitai et al,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Fluorescent Proteins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1951038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39713" y="7189788"/>
            <a:ext cx="952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http://www.tsienlab.ucsd.edu/Images/General/IMAGE%20-%20Wreath%202002.jpg</a:t>
            </a:r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84438"/>
            <a:ext cx="5375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913" y="4618038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Yokota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57400"/>
            <a:ext cx="3390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781800" y="6934200"/>
            <a:ext cx="1638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Yokota et al,  1995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914400" y="152400"/>
            <a:ext cx="8607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719138">
              <a:lnSpc>
                <a:spcPct val="115000"/>
              </a:lnSpc>
              <a:buClr>
                <a:srgbClr val="000000"/>
              </a:buClr>
              <a:buSzPct val="45000"/>
              <a:buFont typeface="StarBats" charset="2"/>
              <a:buNone/>
              <a:defRPr/>
            </a:pP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4" charset="0"/>
              </a:rPr>
              <a:t>Quantifying the Geography</a:t>
            </a:r>
          </a:p>
        </p:txBody>
      </p:sp>
      <p:pic>
        <p:nvPicPr>
          <p:cNvPr id="26629" name="Picture 5" descr="GasserSci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48768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6934200"/>
            <a:ext cx="1819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Gasser, Science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s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25908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914400" y="152400"/>
            <a:ext cx="8607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719138">
              <a:lnSpc>
                <a:spcPct val="115000"/>
              </a:lnSpc>
              <a:buClr>
                <a:srgbClr val="000000"/>
              </a:buClr>
              <a:buSzPct val="45000"/>
              <a:buFont typeface="StarBats" charset="2"/>
              <a:buNone/>
              <a:defRPr/>
            </a:pP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4" charset="0"/>
              </a:rPr>
              <a:t>Quantifying the Geography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57400" y="6934200"/>
            <a:ext cx="2327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Heun, Gasser, Science 2001</a:t>
            </a:r>
          </a:p>
        </p:txBody>
      </p:sp>
      <p:pic>
        <p:nvPicPr>
          <p:cNvPr id="28677" name="Picture 5" descr="GasserDistribu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14600"/>
            <a:ext cx="4953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867400" y="6858000"/>
            <a:ext cx="2549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/>
              <a:t>Bystricky, Gasser, PNAS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123825"/>
            <a:ext cx="8607425" cy="1260475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Quantifying the Geography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3913"/>
            <a:ext cx="4876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200400"/>
            <a:ext cx="22748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621713" y="6994525"/>
            <a:ext cx="134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Sachs </a:t>
            </a:r>
            <a:r>
              <a:rPr lang="en-US" sz="2000" i="1"/>
              <a:t>et al.</a:t>
            </a:r>
          </a:p>
        </p:txBody>
      </p:sp>
      <p:pic>
        <p:nvPicPr>
          <p:cNvPr id="30726" name="Picture 7" descr="HahnfeldtThe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43200"/>
            <a:ext cx="3657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37376</TotalTime>
  <Words>192</Words>
  <PresentationFormat>Custom</PresentationFormat>
  <Paragraphs>46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 New Roman</vt:lpstr>
      <vt:lpstr>ＭＳ Ｐゴシック</vt:lpstr>
      <vt:lpstr>Arial</vt:lpstr>
      <vt:lpstr>StarBats</vt:lpstr>
      <vt:lpstr>StarSymbol</vt:lpstr>
      <vt:lpstr>Comic Sans MS</vt:lpstr>
      <vt:lpstr>Symbol</vt:lpstr>
      <vt:lpstr>Default Design</vt:lpstr>
      <vt:lpstr>Adobe Photoshop Image</vt:lpstr>
      <vt:lpstr>Chromosome Geography Lecture</vt:lpstr>
      <vt:lpstr>Chromosome Geography @ Caltech</vt:lpstr>
      <vt:lpstr>Chromosome Geography: Genomic vs. physical position</vt:lpstr>
      <vt:lpstr>Fluorescence In-Situ Hybridization (FISH)</vt:lpstr>
      <vt:lpstr>Schemes for Mapping Chromosome Geography</vt:lpstr>
      <vt:lpstr>Fluorescent Proteins</vt:lpstr>
      <vt:lpstr>Slide 7</vt:lpstr>
      <vt:lpstr>Slide 8</vt:lpstr>
      <vt:lpstr>Quantifying the Geography</vt:lpstr>
      <vt:lpstr>The Immune System</vt:lpstr>
      <vt:lpstr>The Immune System</vt:lpstr>
      <vt:lpstr>The Chromosome as a Polymer Blob</vt:lpstr>
      <vt:lpstr>Higher Order Structure</vt:lpstr>
      <vt:lpstr>Atomic-Level Structure of the Nucleosome</vt:lpstr>
      <vt:lpstr>Chromosome Geography in Vibrio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Coarse-Graining of Macromolecules</dc:title>
  <cp:lastModifiedBy>Stephanie Johnson</cp:lastModifiedBy>
  <cp:revision>378</cp:revision>
  <dcterms:created xsi:type="dcterms:W3CDTF">2009-02-13T17:18:16Z</dcterms:created>
  <dcterms:modified xsi:type="dcterms:W3CDTF">2009-02-13T17:19:20Z</dcterms:modified>
</cp:coreProperties>
</file>