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24.xml" ContentType="application/vnd.openxmlformats-officedocument.presentationml.notes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tags/tag1.xml" ContentType="application/vnd.openxmlformats-officedocument.presentationml.tags+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notesSlides/notesSlide20.xml" ContentType="application/vnd.openxmlformats-officedocument.presentationml.notesSlide+xml"/>
  <Override PartName="/ppt/slides/slide38.xml" ContentType="application/vnd.openxmlformats-officedocument.presentationml.slide+xml"/>
  <Override PartName="/ppt/slideLayouts/slideLayout12.xml" ContentType="application/vnd.openxmlformats-officedocument.presentationml.slideLayout+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49"/>
  </p:notesMasterIdLst>
  <p:sldIdLst>
    <p:sldId id="987" r:id="rId2"/>
    <p:sldId id="942" r:id="rId3"/>
    <p:sldId id="943" r:id="rId4"/>
    <p:sldId id="982" r:id="rId5"/>
    <p:sldId id="945" r:id="rId6"/>
    <p:sldId id="1072" r:id="rId7"/>
    <p:sldId id="1071" r:id="rId8"/>
    <p:sldId id="1064" r:id="rId9"/>
    <p:sldId id="1082" r:id="rId10"/>
    <p:sldId id="1068" r:id="rId11"/>
    <p:sldId id="1067" r:id="rId12"/>
    <p:sldId id="1070" r:id="rId13"/>
    <p:sldId id="1069" r:id="rId14"/>
    <p:sldId id="1065" r:id="rId15"/>
    <p:sldId id="1073" r:id="rId16"/>
    <p:sldId id="1026" r:id="rId17"/>
    <p:sldId id="946" r:id="rId18"/>
    <p:sldId id="948" r:id="rId19"/>
    <p:sldId id="949" r:id="rId20"/>
    <p:sldId id="1015" r:id="rId21"/>
    <p:sldId id="1012" r:id="rId22"/>
    <p:sldId id="1013" r:id="rId23"/>
    <p:sldId id="1014" r:id="rId24"/>
    <p:sldId id="977" r:id="rId25"/>
    <p:sldId id="1040" r:id="rId26"/>
    <p:sldId id="1047" r:id="rId27"/>
    <p:sldId id="1041" r:id="rId28"/>
    <p:sldId id="1042" r:id="rId29"/>
    <p:sldId id="1043" r:id="rId30"/>
    <p:sldId id="1059" r:id="rId31"/>
    <p:sldId id="1037" r:id="rId32"/>
    <p:sldId id="1057" r:id="rId33"/>
    <p:sldId id="1056" r:id="rId34"/>
    <p:sldId id="1080" r:id="rId35"/>
    <p:sldId id="1081" r:id="rId36"/>
    <p:sldId id="1074" r:id="rId37"/>
    <p:sldId id="1075" r:id="rId38"/>
    <p:sldId id="1076" r:id="rId39"/>
    <p:sldId id="1077" r:id="rId40"/>
    <p:sldId id="1034" r:id="rId41"/>
    <p:sldId id="1078" r:id="rId42"/>
    <p:sldId id="1055" r:id="rId43"/>
    <p:sldId id="1079" r:id="rId44"/>
    <p:sldId id="1032" r:id="rId45"/>
    <p:sldId id="1030" r:id="rId46"/>
    <p:sldId id="1029" r:id="rId47"/>
    <p:sldId id="1031" r:id="rId48"/>
  </p:sldIdLst>
  <p:sldSz cx="10080625" cy="7559675"/>
  <p:notesSz cx="7556500" cy="10691813"/>
  <p:custDataLst>
    <p:tags r:id="rId51"/>
  </p:custDataLst>
  <p:defaultTextStyle>
    <a:defPPr>
      <a:defRPr lang="en-GB"/>
    </a:defPPr>
    <a:lvl1pPr algn="l" rtl="0" eaLnBrk="0" fontAlgn="base" hangingPunct="0">
      <a:spcBef>
        <a:spcPct val="0"/>
      </a:spcBef>
      <a:spcAft>
        <a:spcPct val="0"/>
      </a:spcAft>
      <a:defRPr sz="2400" kern="1200">
        <a:solidFill>
          <a:srgbClr val="000000"/>
        </a:solidFill>
        <a:latin typeface="Times New Roman" pitchFamily="-106" charset="0"/>
        <a:ea typeface="+mn-ea"/>
        <a:cs typeface="+mn-cs"/>
      </a:defRPr>
    </a:lvl1pPr>
    <a:lvl2pPr marL="457200" algn="l" rtl="0" eaLnBrk="0" fontAlgn="base" hangingPunct="0">
      <a:spcBef>
        <a:spcPct val="0"/>
      </a:spcBef>
      <a:spcAft>
        <a:spcPct val="0"/>
      </a:spcAft>
      <a:defRPr sz="2400" kern="1200">
        <a:solidFill>
          <a:srgbClr val="000000"/>
        </a:solidFill>
        <a:latin typeface="Times New Roman" pitchFamily="-106" charset="0"/>
        <a:ea typeface="+mn-ea"/>
        <a:cs typeface="+mn-cs"/>
      </a:defRPr>
    </a:lvl2pPr>
    <a:lvl3pPr marL="914400" algn="l" rtl="0" eaLnBrk="0" fontAlgn="base" hangingPunct="0">
      <a:spcBef>
        <a:spcPct val="0"/>
      </a:spcBef>
      <a:spcAft>
        <a:spcPct val="0"/>
      </a:spcAft>
      <a:defRPr sz="2400" kern="1200">
        <a:solidFill>
          <a:srgbClr val="000000"/>
        </a:solidFill>
        <a:latin typeface="Times New Roman" pitchFamily="-106" charset="0"/>
        <a:ea typeface="+mn-ea"/>
        <a:cs typeface="+mn-cs"/>
      </a:defRPr>
    </a:lvl3pPr>
    <a:lvl4pPr marL="1371600" algn="l" rtl="0" eaLnBrk="0" fontAlgn="base" hangingPunct="0">
      <a:spcBef>
        <a:spcPct val="0"/>
      </a:spcBef>
      <a:spcAft>
        <a:spcPct val="0"/>
      </a:spcAft>
      <a:defRPr sz="2400" kern="1200">
        <a:solidFill>
          <a:srgbClr val="000000"/>
        </a:solidFill>
        <a:latin typeface="Times New Roman" pitchFamily="-106" charset="0"/>
        <a:ea typeface="+mn-ea"/>
        <a:cs typeface="+mn-cs"/>
      </a:defRPr>
    </a:lvl4pPr>
    <a:lvl5pPr marL="1828800" algn="l" rtl="0" eaLnBrk="0" fontAlgn="base" hangingPunct="0">
      <a:spcBef>
        <a:spcPct val="0"/>
      </a:spcBef>
      <a:spcAft>
        <a:spcPct val="0"/>
      </a:spcAft>
      <a:defRPr sz="2400" kern="1200">
        <a:solidFill>
          <a:srgbClr val="000000"/>
        </a:solidFill>
        <a:latin typeface="Times New Roman" pitchFamily="-106" charset="0"/>
        <a:ea typeface="+mn-ea"/>
        <a:cs typeface="+mn-cs"/>
      </a:defRPr>
    </a:lvl5pPr>
    <a:lvl6pPr marL="2286000" algn="l" defTabSz="457200" rtl="0" eaLnBrk="1" latinLnBrk="0" hangingPunct="1">
      <a:defRPr sz="2400" kern="1200">
        <a:solidFill>
          <a:srgbClr val="000000"/>
        </a:solidFill>
        <a:latin typeface="Times New Roman" pitchFamily="-106" charset="0"/>
        <a:ea typeface="+mn-ea"/>
        <a:cs typeface="+mn-cs"/>
      </a:defRPr>
    </a:lvl6pPr>
    <a:lvl7pPr marL="2743200" algn="l" defTabSz="457200" rtl="0" eaLnBrk="1" latinLnBrk="0" hangingPunct="1">
      <a:defRPr sz="2400" kern="1200">
        <a:solidFill>
          <a:srgbClr val="000000"/>
        </a:solidFill>
        <a:latin typeface="Times New Roman" pitchFamily="-106" charset="0"/>
        <a:ea typeface="+mn-ea"/>
        <a:cs typeface="+mn-cs"/>
      </a:defRPr>
    </a:lvl7pPr>
    <a:lvl8pPr marL="3200400" algn="l" defTabSz="457200" rtl="0" eaLnBrk="1" latinLnBrk="0" hangingPunct="1">
      <a:defRPr sz="2400" kern="1200">
        <a:solidFill>
          <a:srgbClr val="000000"/>
        </a:solidFill>
        <a:latin typeface="Times New Roman" pitchFamily="-106" charset="0"/>
        <a:ea typeface="+mn-ea"/>
        <a:cs typeface="+mn-cs"/>
      </a:defRPr>
    </a:lvl8pPr>
    <a:lvl9pPr marL="3657600" algn="l" defTabSz="457200" rtl="0" eaLnBrk="1" latinLnBrk="0" hangingPunct="1">
      <a:defRPr sz="2400" kern="1200">
        <a:solidFill>
          <a:srgbClr val="000000"/>
        </a:solidFill>
        <a:latin typeface="Times New Roman" pitchFamily="-10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606060"/>
    <a:srgbClr val="707070"/>
    <a:srgbClr val="CCFFCC"/>
    <a:srgbClr val="CCFFFF"/>
    <a:srgbClr val="33CC33"/>
    <a:srgbClr val="FFFF00"/>
    <a:srgbClr val="FF0000"/>
    <a:srgbClr val="1C24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p:cViewPr>
        <p:scale>
          <a:sx n="100" d="100"/>
          <a:sy n="100" d="100"/>
        </p:scale>
        <p:origin x="-184" y="-88"/>
      </p:cViewPr>
      <p:guideLst>
        <p:guide orient="horz" pos="2112"/>
        <p:guide pos="3168"/>
      </p:guideLst>
    </p:cSldViewPr>
  </p:slideViewPr>
  <p:outlineViewPr>
    <p:cViewPr varScale="1">
      <p:scale>
        <a:sx n="170" d="200"/>
        <a:sy n="170" d="200"/>
      </p:scale>
      <p:origin x="-784" y="-8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7" d="100"/>
          <a:sy n="47" d="100"/>
        </p:scale>
        <p:origin x="-1908"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printerSettings" Target="printerSettings/printerSettings1.bin"/><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notesMaster" Target="notesMasters/notesMaster1.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35" Type="http://schemas.openxmlformats.org/officeDocument/2006/relationships/slide" Target="slides/slide34.xml"/><Relationship Id="rId51" Type="http://schemas.openxmlformats.org/officeDocument/2006/relationships/tags" Target="tags/tag1.xml"/><Relationship Id="rId55" Type="http://schemas.openxmlformats.org/officeDocument/2006/relationships/tableStyles" Target="tableStyle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presProps" Target="presProps.xml"/><Relationship Id="rId54" Type="http://schemas.openxmlformats.org/officeDocument/2006/relationships/theme" Target="theme/theme1.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viewProps" Target="view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ChangeArrowheads="1" noTextEdit="1"/>
          </p:cNvSpPr>
          <p:nvPr>
            <p:ph type="sldImg"/>
          </p:nvPr>
        </p:nvSpPr>
        <p:spPr bwMode="auto">
          <a:xfrm>
            <a:off x="1312863" y="1027113"/>
            <a:ext cx="4932362" cy="3698875"/>
          </a:xfrm>
          <a:prstGeom prst="rect">
            <a:avLst/>
          </a:prstGeom>
          <a:solidFill>
            <a:srgbClr val="FFFFFF"/>
          </a:solidFill>
          <a:ln w="9525">
            <a:solidFill>
              <a:srgbClr val="000000"/>
            </a:solidFill>
            <a:miter lim="800000"/>
            <a:headEnd/>
            <a:tailEnd/>
          </a:ln>
        </p:spPr>
      </p:sp>
      <p:sp>
        <p:nvSpPr>
          <p:cNvPr id="2050" name="Text Box 2"/>
          <p:cNvSpPr txBox="1">
            <a:spLocks noGrp="1" noChangeArrowheads="1"/>
          </p:cNvSpPr>
          <p:nvPr>
            <p:ph type="body" idx="1"/>
          </p:nvPr>
        </p:nvSpPr>
        <p:spPr bwMode="auto">
          <a:xfrm>
            <a:off x="1169988" y="5086350"/>
            <a:ext cx="5224462" cy="41052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noProof="0"/>
          </a:p>
        </p:txBody>
      </p:sp>
    </p:spTree>
  </p:cSld>
  <p:clrMap bg1="lt1" tx1="dk1" bg2="lt2" tx2="dk2" accent1="accent1" accent2="accent2" accent3="accent3" accent4="accent4" accent5="accent5" accent6="accent6" hlink="hlink" folHlink="folHlink"/>
  <p:notesStyle>
    <a:lvl1pPr algn="l" defTabSz="719138" rtl="0" eaLnBrk="0" fontAlgn="base" hangingPunct="0">
      <a:spcBef>
        <a:spcPct val="30000"/>
      </a:spcBef>
      <a:spcAft>
        <a:spcPct val="0"/>
      </a:spcAft>
      <a:buClr>
        <a:srgbClr val="000000"/>
      </a:buClr>
      <a:buSzPct val="100000"/>
      <a:buFont typeface="Times New Roman" pitchFamily="-106" charset="0"/>
      <a:defRPr sz="1200" kern="1200">
        <a:solidFill>
          <a:srgbClr val="000000"/>
        </a:solidFill>
        <a:latin typeface="Times New Roman" pitchFamily="31" charset="0"/>
        <a:ea typeface="ＭＳ Ｐゴシック" pitchFamily="28" charset="-128"/>
        <a:cs typeface="ＭＳ Ｐゴシック" pitchFamily="28" charset="-128"/>
      </a:defRPr>
    </a:lvl1pPr>
    <a:lvl2pPr marL="37931725" indent="-37474525" algn="l" defTabSz="719138" rtl="0" eaLnBrk="0" fontAlgn="base" hangingPunct="0">
      <a:spcBef>
        <a:spcPct val="30000"/>
      </a:spcBef>
      <a:spcAft>
        <a:spcPct val="0"/>
      </a:spcAft>
      <a:buClr>
        <a:srgbClr val="000000"/>
      </a:buClr>
      <a:buSzPct val="100000"/>
      <a:buFont typeface="Times New Roman" pitchFamily="-106" charset="0"/>
      <a:defRPr sz="1200" kern="1200">
        <a:solidFill>
          <a:srgbClr val="000000"/>
        </a:solidFill>
        <a:latin typeface="Times New Roman" pitchFamily="31" charset="0"/>
        <a:ea typeface="ＭＳ Ｐゴシック" pitchFamily="31" charset="-128"/>
        <a:cs typeface="+mn-cs"/>
      </a:defRPr>
    </a:lvl2pPr>
    <a:lvl3pPr marL="1143000" indent="-228600" algn="l" defTabSz="719138" rtl="0" eaLnBrk="0" fontAlgn="base" hangingPunct="0">
      <a:spcBef>
        <a:spcPct val="30000"/>
      </a:spcBef>
      <a:spcAft>
        <a:spcPct val="0"/>
      </a:spcAft>
      <a:buClr>
        <a:srgbClr val="000000"/>
      </a:buClr>
      <a:buSzPct val="100000"/>
      <a:buFont typeface="Times New Roman" pitchFamily="31" charset="0"/>
      <a:defRPr sz="1200" kern="1200">
        <a:solidFill>
          <a:srgbClr val="000000"/>
        </a:solidFill>
        <a:latin typeface="Times New Roman" pitchFamily="31" charset="0"/>
        <a:ea typeface="ＭＳ Ｐゴシック" pitchFamily="31" charset="-128"/>
        <a:cs typeface="+mn-cs"/>
      </a:defRPr>
    </a:lvl3pPr>
    <a:lvl4pPr marL="1600200" indent="-228600" algn="l" defTabSz="719138" rtl="0" eaLnBrk="0" fontAlgn="base" hangingPunct="0">
      <a:spcBef>
        <a:spcPct val="30000"/>
      </a:spcBef>
      <a:spcAft>
        <a:spcPct val="0"/>
      </a:spcAft>
      <a:buClr>
        <a:srgbClr val="000000"/>
      </a:buClr>
      <a:buSzPct val="100000"/>
      <a:buFont typeface="Times New Roman" pitchFamily="31" charset="0"/>
      <a:defRPr sz="1200" kern="1200">
        <a:solidFill>
          <a:srgbClr val="000000"/>
        </a:solidFill>
        <a:latin typeface="Times New Roman" pitchFamily="31" charset="0"/>
        <a:ea typeface="ＭＳ Ｐゴシック" pitchFamily="31" charset="-128"/>
        <a:cs typeface="+mn-cs"/>
      </a:defRPr>
    </a:lvl4pPr>
    <a:lvl5pPr marL="2057400" indent="-228600" algn="l" defTabSz="719138" rtl="0" eaLnBrk="0" fontAlgn="base" hangingPunct="0">
      <a:spcBef>
        <a:spcPct val="30000"/>
      </a:spcBef>
      <a:spcAft>
        <a:spcPct val="0"/>
      </a:spcAft>
      <a:buClr>
        <a:srgbClr val="000000"/>
      </a:buClr>
      <a:buSzPct val="100000"/>
      <a:buFont typeface="Times New Roman" pitchFamily="31" charset="0"/>
      <a:defRPr sz="1200" kern="1200">
        <a:solidFill>
          <a:srgbClr val="000000"/>
        </a:solidFill>
        <a:latin typeface="Times New Roman" pitchFamily="31" charset="0"/>
        <a:ea typeface="ＭＳ Ｐゴシック" pitchFamily="3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ChangeArrowheads="1" noTextEdit="1"/>
          </p:cNvSpPr>
          <p:nvPr>
            <p:ph type="sldImg"/>
          </p:nvPr>
        </p:nvSpPr>
        <p:spPr>
          <a:xfrm>
            <a:off x="1168400" y="838200"/>
            <a:ext cx="5283200" cy="3962400"/>
          </a:xfrm>
          <a:noFill/>
          <a:ln/>
        </p:spPr>
      </p:sp>
      <p:sp>
        <p:nvSpPr>
          <p:cNvPr id="17411"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ChangeArrowheads="1" noTextEdit="1"/>
          </p:cNvSpPr>
          <p:nvPr>
            <p:ph type="sldImg"/>
          </p:nvPr>
        </p:nvSpPr>
        <p:spPr>
          <a:xfrm>
            <a:off x="1168400" y="838200"/>
            <a:ext cx="5283200" cy="3962400"/>
          </a:xfrm>
          <a:noFill/>
          <a:ln/>
        </p:spPr>
      </p:sp>
      <p:sp>
        <p:nvSpPr>
          <p:cNvPr id="37891"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ChangeArrowheads="1" noTextEdit="1"/>
          </p:cNvSpPr>
          <p:nvPr>
            <p:ph type="sldImg"/>
          </p:nvPr>
        </p:nvSpPr>
        <p:spPr>
          <a:xfrm>
            <a:off x="1168400" y="838200"/>
            <a:ext cx="5283200" cy="3962400"/>
          </a:xfrm>
          <a:noFill/>
          <a:ln/>
        </p:spPr>
      </p:sp>
      <p:sp>
        <p:nvSpPr>
          <p:cNvPr id="39939"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ChangeArrowheads="1" noTextEdit="1"/>
          </p:cNvSpPr>
          <p:nvPr>
            <p:ph type="sldImg"/>
          </p:nvPr>
        </p:nvSpPr>
        <p:spPr>
          <a:xfrm>
            <a:off x="1168400" y="838200"/>
            <a:ext cx="5283200" cy="3962400"/>
          </a:xfrm>
          <a:noFill/>
          <a:ln/>
        </p:spPr>
      </p:sp>
      <p:sp>
        <p:nvSpPr>
          <p:cNvPr id="41987" name="Text Box 3"/>
          <p:cNvSpPr txBox="1">
            <a:spLocks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ChangeArrowheads="1" noTextEdit="1"/>
          </p:cNvSpPr>
          <p:nvPr>
            <p:ph type="sldImg"/>
          </p:nvPr>
        </p:nvSpPr>
        <p:spPr>
          <a:xfrm>
            <a:off x="1168400" y="838200"/>
            <a:ext cx="5283200" cy="3962400"/>
          </a:xfrm>
          <a:noFill/>
          <a:ln/>
        </p:spPr>
      </p:sp>
      <p:sp>
        <p:nvSpPr>
          <p:cNvPr id="44035"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ChangeArrowheads="1" noTextEdit="1"/>
          </p:cNvSpPr>
          <p:nvPr>
            <p:ph type="sldImg"/>
          </p:nvPr>
        </p:nvSpPr>
        <p:spPr>
          <a:xfrm>
            <a:off x="1168400" y="838200"/>
            <a:ext cx="5283200" cy="3962400"/>
          </a:xfrm>
          <a:noFill/>
          <a:ln/>
        </p:spPr>
      </p:sp>
      <p:sp>
        <p:nvSpPr>
          <p:cNvPr id="46083"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ChangeArrowheads="1" noTextEdit="1"/>
          </p:cNvSpPr>
          <p:nvPr>
            <p:ph type="sldImg"/>
          </p:nvPr>
        </p:nvSpPr>
        <p:spPr>
          <a:xfrm>
            <a:off x="1168400" y="838200"/>
            <a:ext cx="5283200" cy="3962400"/>
          </a:xfrm>
          <a:noFill/>
          <a:ln/>
        </p:spPr>
      </p:sp>
      <p:sp>
        <p:nvSpPr>
          <p:cNvPr id="48131" name="Text Box 3"/>
          <p:cNvSpPr txBox="1">
            <a:spLocks noChangeArrowheads="1"/>
          </p:cNvSpPr>
          <p:nvPr>
            <p:ph type="body" idx="1"/>
          </p:nvPr>
        </p:nvSpPr>
        <p:spPr>
          <a:solidFill>
            <a:srgbClr val="FFFFFF"/>
          </a:solidFill>
          <a:ln>
            <a:solidFill>
              <a:srgbClr val="000000"/>
            </a:solidFill>
          </a:ln>
        </p:spPr>
        <p:txBody>
          <a:bodyPr/>
          <a:lstStyle/>
          <a:p>
            <a:r>
              <a:rPr lang="en-US">
                <a:latin typeface="Times New Roman" pitchFamily="-106" charset="0"/>
                <a:ea typeface="ＭＳ Ｐゴシック" pitchFamily="-106" charset="-128"/>
                <a:cs typeface="ＭＳ Ｐゴシック" pitchFamily="-106" charset="-128"/>
              </a:rPr>
              <a:t>Darwin’s fascinating and profound book reports an astonishing variety of experiments and observations as well as concepts, explanations and hypotheses.  One of the most satisfying features of the book is the constant self-critical analysis aimed at trying to find out whether or not evolution as a fact is true and whether or not the hypothesis of evolution deserved to be elevated to the status of theory.   In Darwin’s time, the fossil record was notoriously incomplete.  In the time since, much of the uncertainty that worried Darwin has been eliminated.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ChangeArrowheads="1" noTextEdit="1"/>
          </p:cNvSpPr>
          <p:nvPr>
            <p:ph type="sldImg"/>
          </p:nvPr>
        </p:nvSpPr>
        <p:spPr>
          <a:xfrm>
            <a:off x="1168400" y="838200"/>
            <a:ext cx="5283200" cy="3962400"/>
          </a:xfrm>
          <a:noFill/>
          <a:ln/>
        </p:spPr>
      </p:sp>
      <p:sp>
        <p:nvSpPr>
          <p:cNvPr id="50179" name="Text Box 3"/>
          <p:cNvSpPr txBox="1">
            <a:spLocks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ChangeArrowheads="1" noTextEdit="1"/>
          </p:cNvSpPr>
          <p:nvPr>
            <p:ph type="sldImg"/>
          </p:nvPr>
        </p:nvSpPr>
        <p:spPr>
          <a:xfrm>
            <a:off x="1168400" y="838200"/>
            <a:ext cx="5283200" cy="3962400"/>
          </a:xfrm>
          <a:noFill/>
          <a:ln/>
        </p:spPr>
      </p:sp>
      <p:sp>
        <p:nvSpPr>
          <p:cNvPr id="52227" name="Text Box 3"/>
          <p:cNvSpPr txBox="1">
            <a:spLocks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ChangeArrowheads="1" noTextEdit="1"/>
          </p:cNvSpPr>
          <p:nvPr>
            <p:ph type="sldImg"/>
          </p:nvPr>
        </p:nvSpPr>
        <p:spPr>
          <a:xfrm>
            <a:off x="1168400" y="838200"/>
            <a:ext cx="5283200" cy="3962400"/>
          </a:xfrm>
          <a:noFill/>
          <a:ln/>
        </p:spPr>
      </p:sp>
      <p:sp>
        <p:nvSpPr>
          <p:cNvPr id="54275"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ChangeArrowheads="1" noTextEdit="1"/>
          </p:cNvSpPr>
          <p:nvPr>
            <p:ph type="sldImg"/>
          </p:nvPr>
        </p:nvSpPr>
        <p:spPr>
          <a:xfrm>
            <a:off x="1168400" y="838200"/>
            <a:ext cx="5283200" cy="3962400"/>
          </a:xfrm>
          <a:noFill/>
          <a:ln/>
        </p:spPr>
      </p:sp>
      <p:sp>
        <p:nvSpPr>
          <p:cNvPr id="59395"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noTextEdit="1"/>
          </p:cNvSpPr>
          <p:nvPr>
            <p:ph type="sldImg"/>
          </p:nvPr>
        </p:nvSpPr>
        <p:spPr>
          <a:xfrm>
            <a:off x="1168400" y="838200"/>
            <a:ext cx="5283200" cy="3962400"/>
          </a:xfrm>
          <a:noFill/>
          <a:ln/>
        </p:spPr>
      </p:sp>
      <p:sp>
        <p:nvSpPr>
          <p:cNvPr id="19459" name="Text Box 3"/>
          <p:cNvSpPr txBox="1">
            <a:spLocks noChangeArrowheads="1"/>
          </p:cNvSpPr>
          <p:nvPr>
            <p:ph type="body" idx="1"/>
          </p:nvPr>
        </p:nvSpPr>
        <p:spPr>
          <a:solidFill>
            <a:srgbClr val="FFFFFF"/>
          </a:solidFill>
          <a:ln>
            <a:solidFill>
              <a:srgbClr val="000000"/>
            </a:solidFill>
          </a:ln>
        </p:spPr>
        <p:txBody>
          <a:bodyPr/>
          <a:lstStyle/>
          <a:p>
            <a:r>
              <a:rPr lang="en-US">
                <a:latin typeface="Times New Roman" pitchFamily="-106" charset="0"/>
                <a:ea typeface="ＭＳ Ｐゴシック" pitchFamily="-106" charset="-128"/>
                <a:cs typeface="ＭＳ Ｐゴシック" pitchFamily="-106" charset="-128"/>
              </a:rPr>
              <a:t>Charles Darwin and Alfred Russel Wallace were great adventurers, especially Wallace who wandered through South America and the Malay Archipelago trying to make sense of the diversity of life, the distribution of species, etc.  In both cases, their observations led them unequivocally to a view of life in which there is incessant change.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ChangeArrowheads="1" noTextEdit="1"/>
          </p:cNvSpPr>
          <p:nvPr>
            <p:ph type="sldImg"/>
          </p:nvPr>
        </p:nvSpPr>
        <p:spPr>
          <a:xfrm>
            <a:off x="1168400" y="838200"/>
            <a:ext cx="5283200" cy="3962400"/>
          </a:xfrm>
          <a:noFill/>
          <a:ln/>
        </p:spPr>
      </p:sp>
      <p:sp>
        <p:nvSpPr>
          <p:cNvPr id="61443"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ChangeArrowheads="1" noTextEdit="1"/>
          </p:cNvSpPr>
          <p:nvPr>
            <p:ph type="sldImg"/>
          </p:nvPr>
        </p:nvSpPr>
        <p:spPr>
          <a:xfrm>
            <a:off x="1168400" y="838200"/>
            <a:ext cx="5283200" cy="3962400"/>
          </a:xfrm>
          <a:noFill/>
          <a:ln/>
        </p:spPr>
      </p:sp>
      <p:sp>
        <p:nvSpPr>
          <p:cNvPr id="63491"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ChangeArrowheads="1" noTextEdit="1"/>
          </p:cNvSpPr>
          <p:nvPr>
            <p:ph type="sldImg"/>
          </p:nvPr>
        </p:nvSpPr>
        <p:spPr>
          <a:xfrm>
            <a:off x="1168400" y="838200"/>
            <a:ext cx="5283200" cy="3962400"/>
          </a:xfrm>
          <a:noFill/>
          <a:ln/>
        </p:spPr>
      </p:sp>
      <p:sp>
        <p:nvSpPr>
          <p:cNvPr id="65539" name="Text Box 3"/>
          <p:cNvSpPr txBox="1">
            <a:spLocks noChangeArrowheads="1"/>
          </p:cNvSpPr>
          <p:nvPr>
            <p:ph type="body" idx="1"/>
          </p:nvPr>
        </p:nvSpPr>
        <p:spPr>
          <a:solidFill>
            <a:srgbClr val="FFFFFF"/>
          </a:solidFill>
          <a:ln>
            <a:solidFill>
              <a:srgbClr val="000000"/>
            </a:solidFill>
          </a:ln>
        </p:spPr>
        <p:txBody>
          <a:bodyPr/>
          <a:lstStyle/>
          <a:p>
            <a:r>
              <a:rPr lang="en-US">
                <a:latin typeface="Times New Roman" pitchFamily="-106" charset="0"/>
                <a:ea typeface="ＭＳ Ｐゴシック" pitchFamily="-106" charset="-128"/>
                <a:cs typeface="ＭＳ Ｐゴシック" pitchFamily="-106" charset="-128"/>
              </a:rPr>
              <a:t>One of the exciting thrusts of research in the molecular era has been the reconciliation of what was already know from studies of macroscopic form and the fossil record with molecular measures of relatedness.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7586" name="Rectangle 2"/>
          <p:cNvSpPr>
            <a:spLocks noChangeArrowheads="1" noTextEdit="1"/>
          </p:cNvSpPr>
          <p:nvPr>
            <p:ph type="sldImg"/>
          </p:nvPr>
        </p:nvSpPr>
        <p:spPr>
          <a:ln/>
        </p:spPr>
      </p:sp>
      <p:sp>
        <p:nvSpPr>
          <p:cNvPr id="67587"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ChangeArrowheads="1" noTextEdit="1"/>
          </p:cNvSpPr>
          <p:nvPr>
            <p:ph type="sldImg"/>
          </p:nvPr>
        </p:nvSpPr>
        <p:spPr>
          <a:xfrm>
            <a:off x="1168400" y="838200"/>
            <a:ext cx="5283200" cy="3962400"/>
          </a:xfrm>
          <a:noFill/>
          <a:ln/>
        </p:spPr>
      </p:sp>
      <p:sp>
        <p:nvSpPr>
          <p:cNvPr id="69635" name="Text Box 3"/>
          <p:cNvSpPr txBox="1">
            <a:spLocks noChangeArrowheads="1"/>
          </p:cNvSpPr>
          <p:nvPr>
            <p:ph type="body" idx="1"/>
          </p:nvPr>
        </p:nvSpPr>
        <p:spPr>
          <a:solidFill>
            <a:srgbClr val="FFFFFF"/>
          </a:solidFill>
          <a:ln>
            <a:solidFill>
              <a:srgbClr val="000000"/>
            </a:solidFill>
          </a:ln>
        </p:spPr>
        <p:txBody>
          <a:bodyPr/>
          <a:lstStyle/>
          <a:p>
            <a:r>
              <a:rPr lang="en-US">
                <a:latin typeface="Times New Roman" pitchFamily="-106" charset="0"/>
                <a:ea typeface="ＭＳ Ｐゴシック" pitchFamily="-106" charset="-128"/>
                <a:cs typeface="ＭＳ Ｐゴシック" pitchFamily="-106" charset="-128"/>
              </a:rPr>
              <a:t>The subject of eyes have been central to evolutionary thinking since the time of Darwin himself since he wondered about the series of continuous steps that could allow for the evolution from light sensitive cells to eyes themselves.  Studies on our old friend Drosophila resulted in a serious of glorious discoveries about how eyes develop.  In particular, it was found that there are master regulator genes that are found in widely different species.  These genes are so deeply related that the mouse gene can be used to drive the formation of ectopic eyes in flies.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2"/>
          <p:cNvSpPr>
            <a:spLocks noChangeArrowheads="1" noTextEdit="1"/>
          </p:cNvSpPr>
          <p:nvPr>
            <p:ph type="sldImg"/>
          </p:nvPr>
        </p:nvSpPr>
        <p:spPr>
          <a:xfrm>
            <a:off x="1168400" y="838200"/>
            <a:ext cx="5283200" cy="3962400"/>
          </a:xfrm>
          <a:noFill/>
          <a:ln/>
        </p:spPr>
      </p:sp>
      <p:sp>
        <p:nvSpPr>
          <p:cNvPr id="71683"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ChangeArrowheads="1" noTextEdit="1"/>
          </p:cNvSpPr>
          <p:nvPr>
            <p:ph type="sldImg"/>
          </p:nvPr>
        </p:nvSpPr>
        <p:spPr>
          <a:xfrm>
            <a:off x="1168400" y="838200"/>
            <a:ext cx="5283200" cy="3962400"/>
          </a:xfrm>
          <a:noFill/>
          <a:ln/>
        </p:spPr>
      </p:sp>
      <p:sp>
        <p:nvSpPr>
          <p:cNvPr id="73731"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2"/>
          <p:cNvSpPr>
            <a:spLocks noChangeArrowheads="1" noTextEdit="1"/>
          </p:cNvSpPr>
          <p:nvPr>
            <p:ph type="sldImg"/>
          </p:nvPr>
        </p:nvSpPr>
        <p:spPr>
          <a:xfrm>
            <a:off x="1168400" y="838200"/>
            <a:ext cx="5283200" cy="3962400"/>
          </a:xfrm>
          <a:noFill/>
          <a:ln/>
        </p:spPr>
      </p:sp>
      <p:sp>
        <p:nvSpPr>
          <p:cNvPr id="75779"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2"/>
          <p:cNvSpPr>
            <a:spLocks noChangeArrowheads="1" noTextEdit="1"/>
          </p:cNvSpPr>
          <p:nvPr>
            <p:ph type="sldImg"/>
          </p:nvPr>
        </p:nvSpPr>
        <p:spPr>
          <a:xfrm>
            <a:off x="1168400" y="838200"/>
            <a:ext cx="5283200" cy="3962400"/>
          </a:xfrm>
          <a:noFill/>
          <a:ln/>
        </p:spPr>
      </p:sp>
      <p:sp>
        <p:nvSpPr>
          <p:cNvPr id="77827"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ChangeArrowheads="1" noTextEdit="1"/>
          </p:cNvSpPr>
          <p:nvPr>
            <p:ph type="sldImg"/>
          </p:nvPr>
        </p:nvSpPr>
        <p:spPr>
          <a:xfrm>
            <a:off x="1168400" y="838200"/>
            <a:ext cx="5283200" cy="3962400"/>
          </a:xfrm>
          <a:noFill/>
          <a:ln/>
        </p:spPr>
      </p:sp>
      <p:sp>
        <p:nvSpPr>
          <p:cNvPr id="81923"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ChangeArrowheads="1" noTextEdit="1"/>
          </p:cNvSpPr>
          <p:nvPr>
            <p:ph type="sldImg"/>
          </p:nvPr>
        </p:nvSpPr>
        <p:spPr>
          <a:xfrm>
            <a:off x="1168400" y="838200"/>
            <a:ext cx="5283200" cy="3962400"/>
          </a:xfrm>
          <a:noFill/>
          <a:ln/>
        </p:spPr>
      </p:sp>
      <p:sp>
        <p:nvSpPr>
          <p:cNvPr id="21507" name="Text Box 3"/>
          <p:cNvSpPr txBox="1">
            <a:spLocks noChangeArrowheads="1"/>
          </p:cNvSpPr>
          <p:nvPr>
            <p:ph type="body" idx="1"/>
          </p:nvPr>
        </p:nvSpPr>
        <p:spPr>
          <a:solidFill>
            <a:srgbClr val="FFFFFF"/>
          </a:solidFill>
          <a:ln>
            <a:solidFill>
              <a:srgbClr val="000000"/>
            </a:solidFill>
          </a:ln>
        </p:spPr>
        <p:txBody>
          <a:bodyPr/>
          <a:lstStyle/>
          <a:p>
            <a:r>
              <a:rPr lang="en-US">
                <a:latin typeface="Times New Roman" pitchFamily="-106" charset="0"/>
                <a:ea typeface="ＭＳ Ｐゴシック" pitchFamily="-106" charset="-128"/>
                <a:cs typeface="ＭＳ Ｐゴシック" pitchFamily="-106" charset="-128"/>
              </a:rPr>
              <a:t>What are the ingredients of evolution?  The first ingredient is the fact of variation.  That is, offspring differ from their parents.  This is so obvious as to be almost a triviality.  On the other hand, when coupled with the second ingredient of evolution, namely, selection, it forms a potent and pitiless engine leading to the emergence of novelty.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3970" name="Rectangle 2"/>
          <p:cNvSpPr>
            <a:spLocks noChangeArrowheads="1" noTextEdit="1"/>
          </p:cNvSpPr>
          <p:nvPr>
            <p:ph type="sldImg"/>
          </p:nvPr>
        </p:nvSpPr>
        <p:spPr>
          <a:ln/>
        </p:spPr>
      </p:sp>
      <p:sp>
        <p:nvSpPr>
          <p:cNvPr id="83971"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ChangeArrowheads="1" noTextEdit="1"/>
          </p:cNvSpPr>
          <p:nvPr>
            <p:ph type="sldImg"/>
          </p:nvPr>
        </p:nvSpPr>
        <p:spPr>
          <a:xfrm>
            <a:off x="1168400" y="838200"/>
            <a:ext cx="5283200" cy="3962400"/>
          </a:xfrm>
          <a:noFill/>
          <a:ln/>
        </p:spPr>
      </p:sp>
      <p:sp>
        <p:nvSpPr>
          <p:cNvPr id="86019" name="Text Box 3"/>
          <p:cNvSpPr txBox="1">
            <a:spLocks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ChangeArrowheads="1" noTextEdit="1"/>
          </p:cNvSpPr>
          <p:nvPr>
            <p:ph type="sldImg"/>
          </p:nvPr>
        </p:nvSpPr>
        <p:spPr>
          <a:xfrm>
            <a:off x="1168400" y="838200"/>
            <a:ext cx="5283200" cy="3962400"/>
          </a:xfrm>
          <a:noFill/>
          <a:ln/>
        </p:spPr>
      </p:sp>
      <p:sp>
        <p:nvSpPr>
          <p:cNvPr id="88067" name="Text Box 3"/>
          <p:cNvSpPr txBox="1">
            <a:spLocks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2"/>
          <p:cNvSpPr>
            <a:spLocks noChangeArrowheads="1" noTextEdit="1"/>
          </p:cNvSpPr>
          <p:nvPr>
            <p:ph type="sldImg"/>
          </p:nvPr>
        </p:nvSpPr>
        <p:spPr>
          <a:xfrm>
            <a:off x="1168400" y="838200"/>
            <a:ext cx="5283200" cy="3962400"/>
          </a:xfrm>
          <a:noFill/>
          <a:ln/>
        </p:spPr>
      </p:sp>
      <p:sp>
        <p:nvSpPr>
          <p:cNvPr id="90115"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ChangeArrowheads="1" noTextEdit="1"/>
          </p:cNvSpPr>
          <p:nvPr>
            <p:ph type="sldImg"/>
          </p:nvPr>
        </p:nvSpPr>
        <p:spPr>
          <a:xfrm>
            <a:off x="1168400" y="838200"/>
            <a:ext cx="5283200" cy="3962400"/>
          </a:xfrm>
          <a:noFill/>
          <a:ln/>
        </p:spPr>
      </p:sp>
      <p:sp>
        <p:nvSpPr>
          <p:cNvPr id="92163"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2"/>
          <p:cNvSpPr>
            <a:spLocks noChangeArrowheads="1" noTextEdit="1"/>
          </p:cNvSpPr>
          <p:nvPr>
            <p:ph type="sldImg"/>
          </p:nvPr>
        </p:nvSpPr>
        <p:spPr>
          <a:xfrm>
            <a:off x="1168400" y="838200"/>
            <a:ext cx="5283200" cy="3962400"/>
          </a:xfrm>
          <a:noFill/>
          <a:ln/>
        </p:spPr>
      </p:sp>
      <p:sp>
        <p:nvSpPr>
          <p:cNvPr id="94211"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2"/>
          <p:cNvSpPr>
            <a:spLocks noChangeArrowheads="1" noTextEdit="1"/>
          </p:cNvSpPr>
          <p:nvPr>
            <p:ph type="sldImg"/>
          </p:nvPr>
        </p:nvSpPr>
        <p:spPr>
          <a:xfrm>
            <a:off x="1168400" y="838200"/>
            <a:ext cx="5283200" cy="3962400"/>
          </a:xfrm>
          <a:noFill/>
          <a:ln/>
        </p:spPr>
      </p:sp>
      <p:sp>
        <p:nvSpPr>
          <p:cNvPr id="96259"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2"/>
          <p:cNvSpPr>
            <a:spLocks noChangeArrowheads="1" noTextEdit="1"/>
          </p:cNvSpPr>
          <p:nvPr>
            <p:ph type="sldImg"/>
          </p:nvPr>
        </p:nvSpPr>
        <p:spPr>
          <a:xfrm>
            <a:off x="1168400" y="838200"/>
            <a:ext cx="5283200" cy="3962400"/>
          </a:xfrm>
          <a:noFill/>
          <a:ln/>
        </p:spPr>
      </p:sp>
      <p:sp>
        <p:nvSpPr>
          <p:cNvPr id="98307"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2"/>
          <p:cNvSpPr>
            <a:spLocks noChangeArrowheads="1" noTextEdit="1"/>
          </p:cNvSpPr>
          <p:nvPr>
            <p:ph type="sldImg"/>
          </p:nvPr>
        </p:nvSpPr>
        <p:spPr>
          <a:xfrm>
            <a:off x="1168400" y="838200"/>
            <a:ext cx="5283200" cy="3962400"/>
          </a:xfrm>
          <a:noFill/>
          <a:ln/>
        </p:spPr>
      </p:sp>
      <p:sp>
        <p:nvSpPr>
          <p:cNvPr id="100355" name="Text Box 3"/>
          <p:cNvSpPr txBox="1">
            <a:spLocks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2402" name="Rectangle 2"/>
          <p:cNvSpPr>
            <a:spLocks noChangeArrowheads="1" noTextEdit="1"/>
          </p:cNvSpPr>
          <p:nvPr>
            <p:ph type="sldImg"/>
          </p:nvPr>
        </p:nvSpPr>
        <p:spPr>
          <a:ln/>
        </p:spPr>
      </p:sp>
      <p:sp>
        <p:nvSpPr>
          <p:cNvPr id="102403"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1026"/>
          <p:cNvSpPr>
            <a:spLocks noChangeArrowheads="1" noTextEdit="1"/>
          </p:cNvSpPr>
          <p:nvPr>
            <p:ph type="sldImg"/>
          </p:nvPr>
        </p:nvSpPr>
        <p:spPr>
          <a:xfrm>
            <a:off x="1168400" y="838200"/>
            <a:ext cx="5283200" cy="3962400"/>
          </a:xfrm>
          <a:noFill/>
          <a:ln/>
        </p:spPr>
      </p:sp>
      <p:sp>
        <p:nvSpPr>
          <p:cNvPr id="23555" name="Text Box 1027"/>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2"/>
          <p:cNvSpPr>
            <a:spLocks noChangeArrowheads="1" noTextEdit="1"/>
          </p:cNvSpPr>
          <p:nvPr>
            <p:ph type="sldImg"/>
          </p:nvPr>
        </p:nvSpPr>
        <p:spPr>
          <a:xfrm>
            <a:off x="1168400" y="838200"/>
            <a:ext cx="5283200" cy="3962400"/>
          </a:xfrm>
          <a:noFill/>
          <a:ln/>
        </p:spPr>
      </p:sp>
      <p:sp>
        <p:nvSpPr>
          <p:cNvPr id="104451" name="Text Box 3"/>
          <p:cNvSpPr txBox="1">
            <a:spLocks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ChangeArrowheads="1" noTextEdit="1"/>
          </p:cNvSpPr>
          <p:nvPr>
            <p:ph type="sldImg"/>
          </p:nvPr>
        </p:nvSpPr>
        <p:spPr>
          <a:xfrm>
            <a:off x="1168400" y="838200"/>
            <a:ext cx="5283200" cy="3962400"/>
          </a:xfrm>
          <a:noFill/>
          <a:ln/>
        </p:spPr>
      </p:sp>
      <p:sp>
        <p:nvSpPr>
          <p:cNvPr id="25603" name="Text Box 3"/>
          <p:cNvSpPr txBox="1">
            <a:spLocks noChangeArrowheads="1"/>
          </p:cNvSpPr>
          <p:nvPr>
            <p:ph type="body" idx="1"/>
          </p:nvPr>
        </p:nvSpPr>
        <p:spPr>
          <a:solidFill>
            <a:srgbClr val="FFFFFF"/>
          </a:solidFill>
          <a:ln>
            <a:solidFill>
              <a:srgbClr val="000000"/>
            </a:solidFill>
          </a:ln>
        </p:spPr>
        <p:txBody>
          <a:bodyPr/>
          <a:lstStyle/>
          <a:p>
            <a:r>
              <a:rPr lang="en-US">
                <a:latin typeface="Times New Roman" pitchFamily="-106" charset="0"/>
                <a:ea typeface="ＭＳ Ｐゴシック" pitchFamily="-106" charset="-128"/>
                <a:cs typeface="ＭＳ Ｐゴシック" pitchFamily="-106" charset="-128"/>
              </a:rPr>
              <a:t>Genetics explains the ``particulate’’ nature of inheritance.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ChangeArrowheads="1" noTextEdit="1"/>
          </p:cNvSpPr>
          <p:nvPr>
            <p:ph type="sldImg"/>
          </p:nvPr>
        </p:nvSpPr>
        <p:spPr>
          <a:xfrm>
            <a:off x="1168400" y="838200"/>
            <a:ext cx="5283200" cy="3962400"/>
          </a:xfrm>
          <a:noFill/>
          <a:ln/>
        </p:spPr>
      </p:sp>
      <p:sp>
        <p:nvSpPr>
          <p:cNvPr id="27651" name="Text Box 3"/>
          <p:cNvSpPr txBox="1">
            <a:spLocks noChangeArrowheads="1"/>
          </p:cNvSpPr>
          <p:nvPr>
            <p:ph type="body" idx="1"/>
          </p:nvPr>
        </p:nvSpPr>
        <p:spPr>
          <a:solidFill>
            <a:srgbClr val="FFFFFF"/>
          </a:solidFill>
          <a:ln>
            <a:solidFill>
              <a:srgbClr val="000000"/>
            </a:solidFill>
          </a:ln>
        </p:spPr>
        <p:txBody>
          <a:bodyPr/>
          <a:lstStyle/>
          <a:p>
            <a:r>
              <a:rPr lang="en-US">
                <a:latin typeface="Times New Roman" pitchFamily="-106" charset="0"/>
                <a:ea typeface="ＭＳ Ｐゴシック" pitchFamily="-106" charset="-128"/>
                <a:cs typeface="ＭＳ Ｐゴシック" pitchFamily="-106" charset="-128"/>
              </a:rPr>
              <a:t>The claim made in the case of these mice is that there is a strong selective pressure resulting from predation.  Mice with the “right” color have a better chance of not being eaten by predatory owls.  The particular difference has to do with mutations in the melanocortin-1 receptor.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ChangeArrowheads="1" noTextEdit="1"/>
          </p:cNvSpPr>
          <p:nvPr>
            <p:ph type="sldImg"/>
          </p:nvPr>
        </p:nvSpPr>
        <p:spPr>
          <a:xfrm>
            <a:off x="1168400" y="838200"/>
            <a:ext cx="5283200" cy="3962400"/>
          </a:xfrm>
          <a:noFill/>
          <a:ln/>
        </p:spPr>
      </p:sp>
      <p:sp>
        <p:nvSpPr>
          <p:cNvPr id="29699" name="Text Box 3"/>
          <p:cNvSpPr txBox="1">
            <a:spLocks noChangeArrowheads="1"/>
          </p:cNvSpPr>
          <p:nvPr>
            <p:ph type="body" idx="1"/>
          </p:nvPr>
        </p:nvSpPr>
        <p:spPr>
          <a:solidFill>
            <a:srgbClr val="FFFFFF"/>
          </a:solidFill>
          <a:ln>
            <a:solidFill>
              <a:srgbClr val="000000"/>
            </a:solidFill>
          </a:ln>
        </p:spPr>
        <p:txBody>
          <a:bodyPr/>
          <a:lstStyle/>
          <a:p>
            <a:r>
              <a:rPr lang="en-US">
                <a:latin typeface="Times New Roman" pitchFamily="-106" charset="0"/>
                <a:ea typeface="ＭＳ Ｐゴシック" pitchFamily="-106" charset="-128"/>
                <a:cs typeface="ＭＳ Ｐゴシック" pitchFamily="-106" charset="-128"/>
              </a:rPr>
              <a:t>Scientists are interested in discovering how nature works.  As a result, the standards for accepting a particular idea are very high.  In Darwin’s case, he made every effort to poke holes in his conclusions.  Chapter 6 of “The Origin of Species” is a beautiful example of this kind of careful thinking.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ChangeArrowheads="1" noTextEdit="1"/>
          </p:cNvSpPr>
          <p:nvPr>
            <p:ph type="sldImg"/>
          </p:nvPr>
        </p:nvSpPr>
        <p:spPr>
          <a:xfrm>
            <a:off x="1168400" y="838200"/>
            <a:ext cx="5283200" cy="3962400"/>
          </a:xfrm>
          <a:noFill/>
          <a:ln/>
        </p:spPr>
      </p:sp>
      <p:sp>
        <p:nvSpPr>
          <p:cNvPr id="31747" name="Text Box 3"/>
          <p:cNvSpPr txBox="1">
            <a:spLocks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4294967295"/>
          </p:nvPr>
        </p:nvSpPr>
        <p:spPr bwMode="auto">
          <a:xfrm>
            <a:off x="4279900" y="10155238"/>
            <a:ext cx="3275013" cy="534987"/>
          </a:xfrm>
          <a:prstGeom prst="rect">
            <a:avLst/>
          </a:prstGeom>
          <a:noFill/>
          <a:ln>
            <a:miter lim="800000"/>
            <a:headEnd/>
            <a:tailEnd/>
          </a:ln>
        </p:spPr>
        <p:txBody>
          <a:bodyPr lIns="104269" tIns="52135" rIns="104269" bIns="52135">
            <a:prstTxWarp prst="textNoShape">
              <a:avLst/>
            </a:prstTxWarp>
          </a:bodyPr>
          <a:lstStyle/>
          <a:p>
            <a:fld id="{63351166-FD42-234B-A539-B616EDCE51BF}" type="slidenum">
              <a:rPr lang="en-US"/>
              <a:pPr/>
              <a:t>9</a:t>
            </a:fld>
            <a:endParaRPr lang="en-US"/>
          </a:p>
        </p:txBody>
      </p:sp>
      <p:sp>
        <p:nvSpPr>
          <p:cNvPr id="33795" name="Rectangle 2"/>
          <p:cNvSpPr>
            <a:spLocks noGrp="1" noRot="1" noChangeAspect="1" noChangeArrowheads="1" noTextEdit="1"/>
          </p:cNvSpPr>
          <p:nvPr>
            <p:ph type="sldImg"/>
          </p:nvPr>
        </p:nvSpPr>
        <p:spPr>
          <a:xfrm>
            <a:off x="1169988" y="839788"/>
            <a:ext cx="5280025" cy="3960812"/>
          </a:xfrm>
          <a:noFill/>
          <a:ln/>
        </p:spPr>
      </p:sp>
      <p:sp>
        <p:nvSpPr>
          <p:cNvPr id="33796" name="Text Box 3"/>
          <p:cNvSpPr txBox="1">
            <a:spLocks noGrp="1" noChangeArrowheads="1"/>
          </p:cNvSpPr>
          <p:nvPr>
            <p:ph type="body" idx="1"/>
          </p:nvPr>
        </p:nvSpPr>
        <p:spPr>
          <a:solidFill>
            <a:srgbClr val="FFFFFF"/>
          </a:solidFill>
          <a:ln>
            <a:solidFill>
              <a:srgbClr val="000000"/>
            </a:solidFill>
          </a:ln>
        </p:spPr>
        <p:txBody>
          <a:bodyPr lIns="91434" tIns="45717" rIns="91434" bIns="45717"/>
          <a:lstStyle/>
          <a:p>
            <a:r>
              <a:rPr lang="en-US">
                <a:latin typeface="Times New Roman" pitchFamily="-106" charset="0"/>
                <a:ea typeface="ＭＳ Ｐゴシック" pitchFamily="-106" charset="-128"/>
                <a:cs typeface="ＭＳ Ｐゴシック" pitchFamily="-106" charset="-128"/>
              </a:rPr>
              <a:t>RP and JT to share this slide.  Maybe swapping back and forth on the organisms at the bottom.</a:t>
            </a:r>
          </a:p>
          <a:p>
            <a:r>
              <a:rPr lang="en-US">
                <a:latin typeface="Times New Roman" pitchFamily="-106" charset="0"/>
                <a:ea typeface="ＭＳ Ｐゴシック" pitchFamily="-106" charset="-128"/>
                <a:cs typeface="ＭＳ Ｐゴシック" pitchFamily="-106" charset="-128"/>
              </a:rPr>
              <a:t>JT to take the lead with RP interrupting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6138" y="123825"/>
            <a:ext cx="2151062" cy="6738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9775" y="123825"/>
            <a:ext cx="6303963" cy="6738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39775" y="123825"/>
            <a:ext cx="8607425"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39775" y="1860550"/>
            <a:ext cx="4227513" cy="5002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9688" y="1860550"/>
            <a:ext cx="4227512" cy="5002213"/>
          </a:xfrm>
        </p:spPr>
        <p:txBody>
          <a:bodyPr/>
          <a:lstStyle/>
          <a:p>
            <a:pPr lvl="0"/>
            <a:endParaRPr lang="en-US"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68011" y="167993"/>
            <a:ext cx="9744604" cy="1259946"/>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68010" y="1847921"/>
            <a:ext cx="4788297" cy="26878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24318" y="1847921"/>
            <a:ext cx="4788297" cy="26878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68010" y="4703798"/>
            <a:ext cx="4788297" cy="26878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24318" y="4703798"/>
            <a:ext cx="4788297" cy="26878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9775" y="1860550"/>
            <a:ext cx="4227513" cy="500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9688" y="1860550"/>
            <a:ext cx="4227512" cy="500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2.png"/><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image" Target="../media/image1.jpeg"/><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pic>
        <p:nvPicPr>
          <p:cNvPr id="1026" name="Picture 7" descr="Sand waves 10"/>
          <p:cNvPicPr>
            <a:picLocks noChangeAspect="1" noChangeArrowheads="1"/>
          </p:cNvPicPr>
          <p:nvPr userDrawn="1"/>
        </p:nvPicPr>
        <p:blipFill>
          <a:blip r:embed="rId15"/>
          <a:srcRect t="25555" b="46666"/>
          <a:stretch>
            <a:fillRect/>
          </a:stretch>
        </p:blipFill>
        <p:spPr bwMode="auto">
          <a:xfrm>
            <a:off x="0" y="0"/>
            <a:ext cx="10080625" cy="1679575"/>
          </a:xfrm>
          <a:prstGeom prst="rect">
            <a:avLst/>
          </a:prstGeom>
          <a:noFill/>
          <a:ln w="9525">
            <a:noFill/>
            <a:miter lim="800000"/>
            <a:headEnd/>
            <a:tailEnd/>
          </a:ln>
        </p:spPr>
      </p:pic>
      <p:sp>
        <p:nvSpPr>
          <p:cNvPr id="1028" name="Rectangle 4"/>
          <p:cNvSpPr>
            <a:spLocks noGrp="1" noChangeArrowheads="1"/>
          </p:cNvSpPr>
          <p:nvPr>
            <p:ph type="title"/>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2" name="Rectangle 5"/>
          <p:cNvSpPr>
            <a:spLocks noGrp="1" noChangeArrowheads="1"/>
          </p:cNvSpPr>
          <p:nvPr>
            <p:ph type="body" idx="1"/>
          </p:nvPr>
        </p:nvSpPr>
        <p:spPr bwMode="auto">
          <a:xfrm>
            <a:off x="739775" y="1860550"/>
            <a:ext cx="8607425" cy="50022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Rectangle 8"/>
          <p:cNvSpPr>
            <a:spLocks noChangeArrowheads="1"/>
          </p:cNvSpPr>
          <p:nvPr userDrawn="1"/>
        </p:nvSpPr>
        <p:spPr bwMode="auto">
          <a:xfrm>
            <a:off x="0" y="1646238"/>
            <a:ext cx="10080625" cy="76200"/>
          </a:xfrm>
          <a:prstGeom prst="rect">
            <a:avLst/>
          </a:prstGeom>
          <a:solidFill>
            <a:schemeClr val="accent2"/>
          </a:solidFill>
          <a:ln w="9525">
            <a:solidFill>
              <a:schemeClr val="bg1"/>
            </a:solidFill>
            <a:miter lim="800000"/>
            <a:headEnd/>
            <a:tailEnd/>
          </a:ln>
        </p:spPr>
        <p:txBody>
          <a:bodyPr wrap="none" anchor="ctr">
            <a:prstTxWarp prst="textNoShape">
              <a:avLst/>
            </a:prstTxWarp>
          </a:bodyPr>
          <a:lstStyle/>
          <a:p>
            <a:pPr>
              <a:defRPr/>
            </a:pPr>
            <a:endParaRPr lang="en-US">
              <a:latin typeface="Times New Roman" pitchFamily="31"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719138" rtl="0" eaLnBrk="0" fontAlgn="base" hangingPunct="0">
        <a:lnSpc>
          <a:spcPct val="115000"/>
        </a:lnSpc>
        <a:spcBef>
          <a:spcPct val="0"/>
        </a:spcBef>
        <a:spcAft>
          <a:spcPct val="0"/>
        </a:spcAft>
        <a:buClr>
          <a:srgbClr val="000000"/>
        </a:buClr>
        <a:buSzPct val="45000"/>
        <a:buFont typeface="StarBats" charset="2"/>
        <a:defRPr sz="4000" i="1">
          <a:solidFill>
            <a:srgbClr val="000090"/>
          </a:solidFill>
          <a:effectLst>
            <a:outerShdw blurRad="38100" dist="38100" dir="2700000" algn="tl">
              <a:srgbClr val="DDDDDD"/>
            </a:outerShdw>
          </a:effectLst>
          <a:latin typeface="+mj-lt"/>
          <a:ea typeface="ＭＳ Ｐゴシック" pitchFamily="28" charset="-128"/>
          <a:cs typeface="ＭＳ Ｐゴシック" pitchFamily="28" charset="-128"/>
        </a:defRPr>
      </a:lvl1pPr>
      <a:lvl2pPr algn="ctr" defTabSz="719138" rtl="0" eaLnBrk="0" fontAlgn="base" hangingPunct="0">
        <a:lnSpc>
          <a:spcPct val="115000"/>
        </a:lnSpc>
        <a:spcBef>
          <a:spcPct val="0"/>
        </a:spcBef>
        <a:spcAft>
          <a:spcPct val="0"/>
        </a:spcAft>
        <a:buClr>
          <a:srgbClr val="000000"/>
        </a:buClr>
        <a:buSzPct val="45000"/>
        <a:buFont typeface="StarBats" charset="2"/>
        <a:defRPr sz="4000" i="1">
          <a:solidFill>
            <a:srgbClr val="000090"/>
          </a:solidFill>
          <a:latin typeface="Arial" pitchFamily="28" charset="0"/>
          <a:ea typeface="ＭＳ Ｐゴシック" pitchFamily="31" charset="-128"/>
          <a:cs typeface="ＭＳ Ｐゴシック" pitchFamily="28" charset="-128"/>
        </a:defRPr>
      </a:lvl2pPr>
      <a:lvl3pPr algn="ctr" defTabSz="719138" rtl="0" eaLnBrk="0" fontAlgn="base" hangingPunct="0">
        <a:lnSpc>
          <a:spcPct val="115000"/>
        </a:lnSpc>
        <a:spcBef>
          <a:spcPct val="0"/>
        </a:spcBef>
        <a:spcAft>
          <a:spcPct val="0"/>
        </a:spcAft>
        <a:buClr>
          <a:srgbClr val="000000"/>
        </a:buClr>
        <a:buSzPct val="45000"/>
        <a:buFont typeface="StarBats" charset="2"/>
        <a:defRPr sz="4000" i="1">
          <a:solidFill>
            <a:srgbClr val="000090"/>
          </a:solidFill>
          <a:latin typeface="Arial" pitchFamily="28" charset="0"/>
          <a:ea typeface="ＭＳ Ｐゴシック" pitchFamily="31" charset="-128"/>
          <a:cs typeface="ＭＳ Ｐゴシック" pitchFamily="28" charset="-128"/>
        </a:defRPr>
      </a:lvl3pPr>
      <a:lvl4pPr algn="ctr" defTabSz="719138" rtl="0" eaLnBrk="0" fontAlgn="base" hangingPunct="0">
        <a:lnSpc>
          <a:spcPct val="115000"/>
        </a:lnSpc>
        <a:spcBef>
          <a:spcPct val="0"/>
        </a:spcBef>
        <a:spcAft>
          <a:spcPct val="0"/>
        </a:spcAft>
        <a:buClr>
          <a:srgbClr val="000000"/>
        </a:buClr>
        <a:buSzPct val="45000"/>
        <a:buFont typeface="StarBats" charset="2"/>
        <a:defRPr sz="4000" i="1">
          <a:solidFill>
            <a:srgbClr val="000090"/>
          </a:solidFill>
          <a:latin typeface="Arial" pitchFamily="28" charset="0"/>
          <a:ea typeface="ＭＳ Ｐゴシック" pitchFamily="31" charset="-128"/>
          <a:cs typeface="ＭＳ Ｐゴシック" pitchFamily="28" charset="-128"/>
        </a:defRPr>
      </a:lvl4pPr>
      <a:lvl5pPr algn="ctr" defTabSz="719138" rtl="0" eaLnBrk="0" fontAlgn="base" hangingPunct="0">
        <a:lnSpc>
          <a:spcPct val="115000"/>
        </a:lnSpc>
        <a:spcBef>
          <a:spcPct val="0"/>
        </a:spcBef>
        <a:spcAft>
          <a:spcPct val="0"/>
        </a:spcAft>
        <a:buClr>
          <a:srgbClr val="000000"/>
        </a:buClr>
        <a:buSzPct val="45000"/>
        <a:buFont typeface="StarBats" charset="2"/>
        <a:defRPr sz="4000" i="1">
          <a:solidFill>
            <a:srgbClr val="000090"/>
          </a:solidFill>
          <a:latin typeface="Arial" pitchFamily="28" charset="0"/>
          <a:ea typeface="ＭＳ Ｐゴシック" pitchFamily="31" charset="-128"/>
          <a:cs typeface="ＭＳ Ｐゴシック" pitchFamily="28" charset="-128"/>
        </a:defRPr>
      </a:lvl5pPr>
      <a:lvl6pPr marL="18970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31" charset="0"/>
          <a:ea typeface="ＭＳ Ｐゴシック" pitchFamily="31" charset="-128"/>
        </a:defRPr>
      </a:lvl6pPr>
      <a:lvl7pPr marL="23542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31" charset="0"/>
          <a:ea typeface="ＭＳ Ｐゴシック" pitchFamily="31" charset="-128"/>
        </a:defRPr>
      </a:lvl7pPr>
      <a:lvl8pPr marL="28114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31" charset="0"/>
          <a:ea typeface="ＭＳ Ｐゴシック" pitchFamily="31" charset="-128"/>
        </a:defRPr>
      </a:lvl8pPr>
      <a:lvl9pPr marL="32686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31" charset="0"/>
          <a:ea typeface="ＭＳ Ｐゴシック" pitchFamily="31" charset="-128"/>
        </a:defRPr>
      </a:lvl9pPr>
    </p:titleStyle>
    <p:bodyStyle>
      <a:lvl1pPr marL="431800" indent="-323850" algn="l" defTabSz="719138" rtl="0" eaLnBrk="0" fontAlgn="base" hangingPunct="0">
        <a:lnSpc>
          <a:spcPct val="115000"/>
        </a:lnSpc>
        <a:spcBef>
          <a:spcPct val="0"/>
        </a:spcBef>
        <a:spcAft>
          <a:spcPct val="0"/>
        </a:spcAft>
        <a:buClr>
          <a:srgbClr val="000000"/>
        </a:buClr>
        <a:buSzPct val="66000"/>
        <a:buFont typeface="StarSymbol" charset="2"/>
        <a:buBlip>
          <a:blip r:embed="rId16"/>
        </a:buBlip>
        <a:defRPr sz="3000">
          <a:solidFill>
            <a:srgbClr val="000000"/>
          </a:solidFill>
          <a:latin typeface="+mn-lt"/>
          <a:ea typeface="ＭＳ Ｐゴシック" pitchFamily="28" charset="-128"/>
          <a:cs typeface="ＭＳ Ｐゴシック" pitchFamily="28" charset="-128"/>
        </a:defRPr>
      </a:lvl1pPr>
      <a:lvl2pPr marL="863600" indent="-287338"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800">
          <a:solidFill>
            <a:srgbClr val="000000"/>
          </a:solidFill>
          <a:latin typeface="+mn-lt"/>
          <a:ea typeface="ＭＳ Ｐゴシック" pitchFamily="31" charset="-128"/>
        </a:defRPr>
      </a:lvl2pPr>
      <a:lvl3pPr marL="12954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400">
          <a:solidFill>
            <a:srgbClr val="000000"/>
          </a:solidFill>
          <a:latin typeface="+mn-lt"/>
          <a:ea typeface="ＭＳ Ｐゴシック" pitchFamily="31" charset="-128"/>
        </a:defRPr>
      </a:lvl3pPr>
      <a:lvl4pPr marL="17272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31" charset="-128"/>
        </a:defRPr>
      </a:lvl4pPr>
      <a:lvl5pPr marL="21590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31" charset="-128"/>
        </a:defRPr>
      </a:lvl5pPr>
      <a:lvl6pPr marL="26162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31" charset="-128"/>
        </a:defRPr>
      </a:lvl6pPr>
      <a:lvl7pPr marL="30734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31" charset="-128"/>
        </a:defRPr>
      </a:lvl7pPr>
      <a:lvl8pPr marL="35306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31" charset="-128"/>
        </a:defRPr>
      </a:lvl8pPr>
      <a:lvl9pPr marL="39878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3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4"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image" Target="../media/image25.png"/><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9.png"/><Relationship Id="rId5" Type="http://schemas.openxmlformats.org/officeDocument/2006/relationships/image" Target="../media/image30.png"/></Relationships>
</file>

<file path=ppt/slides/_rels/slide13.xml.rels><?xml version="1.0" encoding="UTF-8" standalone="yes"?>
<Relationships xmlns="http://schemas.openxmlformats.org/package/2006/relationships"><Relationship Id="rId4" Type="http://schemas.openxmlformats.org/officeDocument/2006/relationships/image" Target="../media/image32.png"/><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1.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4" Type="http://schemas.openxmlformats.org/officeDocument/2006/relationships/image" Target="../media/image33.jpeg"/><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png"/><Relationship Id="rId5" Type="http://schemas.openxmlformats.org/officeDocument/2006/relationships/image" Target="../media/image34.png"/></Relationships>
</file>

<file path=ppt/slides/_rels/slide15.xml.rels><?xml version="1.0" encoding="UTF-8" standalone="yes"?>
<Relationships xmlns="http://schemas.openxmlformats.org/package/2006/relationships"><Relationship Id="rId4" Type="http://schemas.openxmlformats.org/officeDocument/2006/relationships/image" Target="../media/image36.png"/><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4" Type="http://schemas.openxmlformats.org/officeDocument/2006/relationships/image" Target="../media/image17.jpeg"/><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png"/><Relationship Id="rId5" Type="http://schemas.openxmlformats.org/officeDocument/2006/relationships/image" Target="../media/image37.png"/></Relationships>
</file>

<file path=ppt/slides/_rels/slide18.xml.rels><?xml version="1.0" encoding="UTF-8" standalone="yes"?>
<Relationships xmlns="http://schemas.openxmlformats.org/package/2006/relationships"><Relationship Id="rId4" Type="http://schemas.openxmlformats.org/officeDocument/2006/relationships/image" Target="../media/image39.jpeg"/><Relationship Id="rId5" Type="http://schemas.openxmlformats.org/officeDocument/2006/relationships/image" Target="../media/image40.jpeg"/><Relationship Id="rId7" Type="http://schemas.openxmlformats.org/officeDocument/2006/relationships/image" Target="../media/image41.png"/><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8.jpeg"/><Relationship Id="rId6" Type="http://schemas.openxmlformats.org/officeDocument/2006/relationships/image" Target="../media/image2.png"/></Relationships>
</file>

<file path=ppt/slides/_rels/slide19.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2.jpeg"/></Relationships>
</file>

<file path=ppt/slides/_rels/slide2.xml.rels><?xml version="1.0" encoding="UTF-8" standalone="yes"?>
<Relationships xmlns="http://schemas.openxmlformats.org/package/2006/relationships"><Relationship Id="rId4" Type="http://schemas.openxmlformats.org/officeDocument/2006/relationships/image" Target="../media/image4.jpeg"/><Relationship Id="rId5" Type="http://schemas.openxmlformats.org/officeDocument/2006/relationships/image" Target="../media/image5.jpeg"/><Relationship Id="rId7"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 Id="rId6" Type="http://schemas.openxmlformats.org/officeDocument/2006/relationships/image" Target="../media/image6.jpeg"/></Relationships>
</file>

<file path=ppt/slides/_rels/slide20.xml.rels><?xml version="1.0" encoding="UTF-8" standalone="yes"?>
<Relationships xmlns="http://schemas.openxmlformats.org/package/2006/relationships"><Relationship Id="rId4" Type="http://schemas.openxmlformats.org/officeDocument/2006/relationships/image" Target="../media/image45.jpeg"/><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4.png"/><Relationship Id="rId5" Type="http://schemas.openxmlformats.org/officeDocument/2006/relationships/image" Target="../media/image2.png"/></Relationships>
</file>

<file path=ppt/slides/_rels/slide21.xml.rels><?xml version="1.0" encoding="UTF-8" standalone="yes"?>
<Relationships xmlns="http://schemas.openxmlformats.org/package/2006/relationships"><Relationship Id="rId4"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image" Target="../media/image46.png"/><Relationship Id="rId3" Type="http://schemas.openxmlformats.org/officeDocument/2006/relationships/image" Target="../media/image47.png"/><Relationship Id="rId5"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4" Type="http://schemas.openxmlformats.org/officeDocument/2006/relationships/image" Target="../media/image53.jpeg"/><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4" Type="http://schemas.openxmlformats.org/officeDocument/2006/relationships/image" Target="../media/image55.jpeg"/><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4.jpeg"/></Relationships>
</file>

<file path=ppt/slides/_rels/slide27.xml.rels><?xml version="1.0" encoding="UTF-8" standalone="yes"?>
<Relationships xmlns="http://schemas.openxmlformats.org/package/2006/relationships"><Relationship Id="rId4" Type="http://schemas.openxmlformats.org/officeDocument/2006/relationships/image" Target="../media/image56.png"/><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png"/><Relationship Id="rId5" Type="http://schemas.openxmlformats.org/officeDocument/2006/relationships/image" Target="../media/image57.jpeg"/></Relationships>
</file>

<file path=ppt/slides/_rels/slide28.xml.rels><?xml version="1.0" encoding="UTF-8" standalone="yes"?>
<Relationships xmlns="http://schemas.openxmlformats.org/package/2006/relationships"><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8.jpeg"/><Relationship Id="rId5" Type="http://schemas.openxmlformats.org/officeDocument/2006/relationships/image" Target="../media/image2.png"/></Relationships>
</file>

<file path=ppt/slides/_rels/slide29.xml.rels><?xml version="1.0" encoding="UTF-8" standalone="yes"?>
<Relationships xmlns="http://schemas.openxmlformats.org/package/2006/relationships"><Relationship Id="rId4"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png"/><Relationship Id="rId5" Type="http://schemas.openxmlformats.org/officeDocument/2006/relationships/image" Target="../media/image61.png"/></Relationships>
</file>

<file path=ppt/slides/_rels/slide3.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png"/><Relationship Id="rId5"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6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6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6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3" Type="http://schemas.openxmlformats.org/officeDocument/2006/relationships/image" Target="../media/image6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4"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68.jpeg"/></Relationships>
</file>

<file path=ppt/slides/_rels/slide38.xml.rels><?xml version="1.0" encoding="UTF-8" standalone="yes"?>
<Relationships xmlns="http://schemas.openxmlformats.org/package/2006/relationships"><Relationship Id="rId4" Type="http://schemas.openxmlformats.org/officeDocument/2006/relationships/image" Target="../media/image70.jpeg"/><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png"/><Relationship Id="rId5" Type="http://schemas.openxmlformats.org/officeDocument/2006/relationships/image" Target="../media/image71.jpeg"/></Relationships>
</file>

<file path=ppt/slides/_rels/slide39.xml.rels><?xml version="1.0" encoding="UTF-8" standalone="yes"?>
<Relationships xmlns="http://schemas.openxmlformats.org/package/2006/relationships"><Relationship Id="rId4" Type="http://schemas.openxmlformats.org/officeDocument/2006/relationships/image" Target="../media/image72.jpeg"/><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0.png"/><Relationship Id="rId5"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73.png"/><Relationship Id="rId5" Type="http://schemas.openxmlformats.org/officeDocument/2006/relationships/image" Target="../media/image7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7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4" Type="http://schemas.openxmlformats.org/officeDocument/2006/relationships/image" Target="../media/image77.jpeg"/><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7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4"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8.jpeg"/></Relationships>
</file>

<file path=ppt/slides/_rels/slide46.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80.png"/></Relationships>
</file>

<file path=ppt/slides/_rels/slide47.xml.rels><?xml version="1.0" encoding="UTF-8" standalone="yes"?>
<Relationships xmlns="http://schemas.openxmlformats.org/package/2006/relationships"><Relationship Id="rId4" Type="http://schemas.openxmlformats.org/officeDocument/2006/relationships/image" Target="../media/image81.png"/><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4"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png"/><Relationship Id="rId5" Type="http://schemas.openxmlformats.org/officeDocument/2006/relationships/image" Target="../media/image13.jpeg"/></Relationships>
</file>

<file path=ppt/slides/_rels/slide6.xml.rels><?xml version="1.0" encoding="UTF-8" standalone="yes"?>
<Relationships xmlns="http://schemas.openxmlformats.org/package/2006/relationships"><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png"/><Relationship Id="rId5" Type="http://schemas.openxmlformats.org/officeDocument/2006/relationships/image" Target="../media/image15.png"/></Relationships>
</file>

<file path=ppt/slides/_rels/slide7.xml.rels><?xml version="1.0" encoding="UTF-8" standalone="yes"?>
<Relationships xmlns="http://schemas.openxmlformats.org/package/2006/relationships"><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png"/><Relationship Id="rId5"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4" Type="http://schemas.openxmlformats.org/officeDocument/2006/relationships/image" Target="../media/image19.png"/><Relationship Id="rId10" Type="http://schemas.openxmlformats.org/officeDocument/2006/relationships/image" Target="../media/image2.png"/><Relationship Id="rId5" Type="http://schemas.openxmlformats.org/officeDocument/2006/relationships/image" Target="../media/image20.jpeg"/><Relationship Id="rId7"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9.xml"/><Relationship Id="rId9" Type="http://schemas.openxmlformats.org/officeDocument/2006/relationships/image" Target="../media/image24.png"/><Relationship Id="rId3" Type="http://schemas.openxmlformats.org/officeDocument/2006/relationships/image" Target="../media/image18.png"/><Relationship Id="rId6"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a:xfrm>
            <a:off x="87313" y="123825"/>
            <a:ext cx="9840912" cy="1293813"/>
          </a:xfrm>
        </p:spPr>
        <p:txBody>
          <a:bodyPr/>
          <a:lstStyle/>
          <a:p>
            <a:pPr>
              <a:defRPr/>
            </a:pPr>
            <a:r>
              <a:rPr lang="en-US" sz="3200" dirty="0" smtClean="0">
                <a:ea typeface="+mj-ea"/>
                <a:cs typeface="+mj-cs"/>
              </a:rPr>
              <a:t>My Favorite (Current) Evolution Stories – An Emphasis on What We Know and How We Know It</a:t>
            </a:r>
            <a:endParaRPr lang="en-US" sz="3200" dirty="0">
              <a:ea typeface="+mj-ea"/>
              <a:cs typeface="+mj-cs"/>
            </a:endParaRPr>
          </a:p>
        </p:txBody>
      </p:sp>
      <p:sp>
        <p:nvSpPr>
          <p:cNvPr id="16387" name="Rectangle 3"/>
          <p:cNvSpPr>
            <a:spLocks noChangeArrowheads="1"/>
          </p:cNvSpPr>
          <p:nvPr/>
        </p:nvSpPr>
        <p:spPr bwMode="auto">
          <a:xfrm>
            <a:off x="2906713" y="5943600"/>
            <a:ext cx="4371975" cy="1570038"/>
          </a:xfrm>
          <a:prstGeom prst="rect">
            <a:avLst/>
          </a:prstGeom>
          <a:noFill/>
          <a:ln w="9525">
            <a:noFill/>
            <a:miter lim="800000"/>
            <a:headEnd/>
            <a:tailEnd/>
          </a:ln>
        </p:spPr>
        <p:txBody>
          <a:bodyPr wrap="none">
            <a:prstTxWarp prst="textNoShape">
              <a:avLst/>
            </a:prstTxWarp>
            <a:spAutoFit/>
          </a:bodyPr>
          <a:lstStyle/>
          <a:p>
            <a:pPr algn="ctr"/>
            <a:r>
              <a:rPr lang="en-US">
                <a:solidFill>
                  <a:srgbClr val="000090"/>
                </a:solidFill>
              </a:rPr>
              <a:t>Rob Phillips</a:t>
            </a:r>
          </a:p>
          <a:p>
            <a:pPr algn="ctr"/>
            <a:r>
              <a:rPr lang="en-US">
                <a:solidFill>
                  <a:srgbClr val="FF0000"/>
                </a:solidFill>
              </a:rPr>
              <a:t>California Institute of Technology</a:t>
            </a:r>
          </a:p>
          <a:p>
            <a:pPr algn="ctr"/>
            <a:r>
              <a:rPr lang="en-US">
                <a:solidFill>
                  <a:srgbClr val="FF0000"/>
                </a:solidFill>
              </a:rPr>
              <a:t>A Special Lecture: Darwin 200</a:t>
            </a:r>
          </a:p>
          <a:p>
            <a:pPr algn="ctr"/>
            <a:r>
              <a:rPr lang="en-US">
                <a:solidFill>
                  <a:srgbClr val="FF0000"/>
                </a:solidFill>
              </a:rPr>
              <a:t>Feb. 12, 2009</a:t>
            </a:r>
            <a:endParaRPr lang="en-US">
              <a:solidFill>
                <a:schemeClr val="tx1"/>
              </a:solidFill>
            </a:endParaRPr>
          </a:p>
        </p:txBody>
      </p:sp>
      <p:pic>
        <p:nvPicPr>
          <p:cNvPr id="16388" name="Picture 6"/>
          <p:cNvPicPr>
            <a:picLocks noChangeAspect="1"/>
          </p:cNvPicPr>
          <p:nvPr/>
        </p:nvPicPr>
        <p:blipFill>
          <a:blip r:embed="rId3"/>
          <a:srcRect/>
          <a:stretch>
            <a:fillRect/>
          </a:stretch>
        </p:blipFill>
        <p:spPr bwMode="auto">
          <a:xfrm>
            <a:off x="3744913" y="1798638"/>
            <a:ext cx="2755900" cy="415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Darwin’s Five Year Adventure: The Diversity of Life</a:t>
            </a:r>
            <a:endParaRPr lang="en-US" dirty="0"/>
          </a:p>
        </p:txBody>
      </p:sp>
      <p:pic>
        <p:nvPicPr>
          <p:cNvPr id="34819" name="Picture 4"/>
          <p:cNvPicPr>
            <a:picLocks noChangeAspect="1"/>
          </p:cNvPicPr>
          <p:nvPr/>
        </p:nvPicPr>
        <p:blipFill>
          <a:blip r:embed="rId2"/>
          <a:srcRect/>
          <a:stretch>
            <a:fillRect/>
          </a:stretch>
        </p:blipFill>
        <p:spPr bwMode="auto">
          <a:xfrm>
            <a:off x="7551738" y="2027238"/>
            <a:ext cx="2528887" cy="4025900"/>
          </a:xfrm>
          <a:prstGeom prst="rect">
            <a:avLst/>
          </a:prstGeom>
          <a:noFill/>
          <a:ln w="9525">
            <a:noFill/>
            <a:miter lim="800000"/>
            <a:headEnd/>
            <a:tailEnd/>
          </a:ln>
        </p:spPr>
      </p:pic>
      <p:pic>
        <p:nvPicPr>
          <p:cNvPr id="34820" name="Picture 5"/>
          <p:cNvPicPr>
            <a:picLocks noChangeAspect="1"/>
          </p:cNvPicPr>
          <p:nvPr/>
        </p:nvPicPr>
        <p:blipFill>
          <a:blip r:embed="rId3"/>
          <a:srcRect/>
          <a:stretch>
            <a:fillRect/>
          </a:stretch>
        </p:blipFill>
        <p:spPr bwMode="auto">
          <a:xfrm>
            <a:off x="315913" y="2027238"/>
            <a:ext cx="6553200" cy="3379787"/>
          </a:xfrm>
          <a:prstGeom prst="rect">
            <a:avLst/>
          </a:prstGeom>
          <a:noFill/>
          <a:ln w="9525">
            <a:noFill/>
            <a:miter lim="800000"/>
            <a:headEnd/>
            <a:tailEnd/>
          </a:ln>
        </p:spPr>
      </p:pic>
      <p:pic>
        <p:nvPicPr>
          <p:cNvPr id="34821" name="Picture 6"/>
          <p:cNvPicPr>
            <a:picLocks noChangeAspect="1"/>
          </p:cNvPicPr>
          <p:nvPr/>
        </p:nvPicPr>
        <p:blipFill>
          <a:blip r:embed="rId4"/>
          <a:srcRect/>
          <a:stretch>
            <a:fillRect/>
          </a:stretch>
        </p:blipFill>
        <p:spPr bwMode="auto">
          <a:xfrm>
            <a:off x="4049713" y="5684838"/>
            <a:ext cx="2032000" cy="17526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Wallace’s Adventures</a:t>
            </a:r>
            <a:endParaRPr lang="en-US" dirty="0"/>
          </a:p>
        </p:txBody>
      </p:sp>
      <p:pic>
        <p:nvPicPr>
          <p:cNvPr id="35843" name="Picture 4"/>
          <p:cNvPicPr>
            <a:picLocks noChangeAspect="1"/>
          </p:cNvPicPr>
          <p:nvPr/>
        </p:nvPicPr>
        <p:blipFill>
          <a:blip r:embed="rId2"/>
          <a:srcRect/>
          <a:stretch>
            <a:fillRect/>
          </a:stretch>
        </p:blipFill>
        <p:spPr bwMode="auto">
          <a:xfrm>
            <a:off x="1611313" y="1798638"/>
            <a:ext cx="7010400" cy="4975225"/>
          </a:xfrm>
          <a:prstGeom prst="rect">
            <a:avLst/>
          </a:prstGeom>
          <a:noFill/>
          <a:ln w="9525">
            <a:noFill/>
            <a:miter lim="800000"/>
            <a:headEnd/>
            <a:tailEnd/>
          </a:ln>
        </p:spPr>
      </p:pic>
      <p:sp>
        <p:nvSpPr>
          <p:cNvPr id="35844" name="Rectangle 5"/>
          <p:cNvSpPr>
            <a:spLocks noChangeArrowheads="1"/>
          </p:cNvSpPr>
          <p:nvPr/>
        </p:nvSpPr>
        <p:spPr bwMode="auto">
          <a:xfrm>
            <a:off x="849313" y="6791325"/>
            <a:ext cx="8839200" cy="646113"/>
          </a:xfrm>
          <a:prstGeom prst="rect">
            <a:avLst/>
          </a:prstGeom>
          <a:noFill/>
          <a:ln w="9525">
            <a:noFill/>
            <a:miter lim="800000"/>
            <a:headEnd/>
            <a:tailEnd/>
          </a:ln>
        </p:spPr>
        <p:txBody>
          <a:bodyPr>
            <a:prstTxWarp prst="textNoShape">
              <a:avLst/>
            </a:prstTxWarp>
            <a:spAutoFit/>
          </a:bodyPr>
          <a:lstStyle/>
          <a:p>
            <a:r>
              <a:rPr lang="en-US" sz="1800"/>
              <a:t>This map from Wallace's 1876 book shows his Oriental biogeographic region, broken into four subregions (outlined in red). "Wallace's Line" is indicated by the arrow.</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smtClean="0">
                <a:ea typeface="+mj-ea"/>
                <a:cs typeface="+mj-cs"/>
              </a:rPr>
              <a:t>Biological Diversity and Adventure: Who Is Out There?</a:t>
            </a:r>
            <a:endParaRPr lang="en-US" sz="3600" dirty="0">
              <a:ea typeface="+mj-ea"/>
              <a:cs typeface="+mj-cs"/>
            </a:endParaRPr>
          </a:p>
        </p:txBody>
      </p:sp>
      <p:pic>
        <p:nvPicPr>
          <p:cNvPr id="36867" name="Picture 2"/>
          <p:cNvPicPr>
            <a:picLocks noChangeAspect="1"/>
          </p:cNvPicPr>
          <p:nvPr/>
        </p:nvPicPr>
        <p:blipFill>
          <a:blip r:embed="rId3"/>
          <a:srcRect/>
          <a:stretch>
            <a:fillRect/>
          </a:stretch>
        </p:blipFill>
        <p:spPr bwMode="auto">
          <a:xfrm>
            <a:off x="5834063" y="2027238"/>
            <a:ext cx="3930650" cy="4800600"/>
          </a:xfrm>
          <a:prstGeom prst="rect">
            <a:avLst/>
          </a:prstGeom>
          <a:noFill/>
          <a:ln w="9525">
            <a:noFill/>
            <a:miter lim="800000"/>
            <a:headEnd/>
            <a:tailEnd/>
          </a:ln>
        </p:spPr>
      </p:pic>
      <p:sp>
        <p:nvSpPr>
          <p:cNvPr id="36868" name="Rectangle 1032"/>
          <p:cNvSpPr>
            <a:spLocks noChangeArrowheads="1"/>
          </p:cNvSpPr>
          <p:nvPr/>
        </p:nvSpPr>
        <p:spPr bwMode="auto">
          <a:xfrm>
            <a:off x="0" y="1798638"/>
            <a:ext cx="5029200" cy="52578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Karl Stetter has spent his life searching for new and bizarre classes of extremophiles.</a:t>
            </a: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pic>
        <p:nvPicPr>
          <p:cNvPr id="36869" name="Picture 4"/>
          <p:cNvPicPr>
            <a:picLocks noChangeAspect="1"/>
          </p:cNvPicPr>
          <p:nvPr/>
        </p:nvPicPr>
        <p:blipFill>
          <a:blip r:embed="rId5"/>
          <a:srcRect/>
          <a:stretch>
            <a:fillRect/>
          </a:stretch>
        </p:blipFill>
        <p:spPr bwMode="auto">
          <a:xfrm>
            <a:off x="1458913" y="2713038"/>
            <a:ext cx="2409825" cy="2819400"/>
          </a:xfrm>
          <a:prstGeom prst="rect">
            <a:avLst/>
          </a:prstGeom>
          <a:noFill/>
          <a:ln w="9525">
            <a:noFill/>
            <a:miter lim="800000"/>
            <a:headEnd/>
            <a:tailEnd/>
          </a:ln>
        </p:spPr>
      </p:pic>
      <p:sp>
        <p:nvSpPr>
          <p:cNvPr id="36870" name="Rectangle 5"/>
          <p:cNvSpPr>
            <a:spLocks noChangeArrowheads="1"/>
          </p:cNvSpPr>
          <p:nvPr/>
        </p:nvSpPr>
        <p:spPr bwMode="auto">
          <a:xfrm>
            <a:off x="0" y="5527675"/>
            <a:ext cx="5719763" cy="2032000"/>
          </a:xfrm>
          <a:prstGeom prst="rect">
            <a:avLst/>
          </a:prstGeom>
          <a:noFill/>
          <a:ln w="9525">
            <a:noFill/>
            <a:miter lim="800000"/>
            <a:headEnd/>
            <a:tailEnd/>
          </a:ln>
        </p:spPr>
        <p:txBody>
          <a:bodyPr>
            <a:prstTxWarp prst="textNoShape">
              <a:avLst/>
            </a:prstTxWarp>
            <a:spAutoFit/>
          </a:bodyPr>
          <a:lstStyle/>
          <a:p>
            <a:r>
              <a:rPr lang="en-US" sz="1400"/>
              <a:t>The archaeon Pyrococcus furiosus (“rushing fireball”) was named for its ability to swim very rapidly at temperatures above 80|SDC. Up to 70 flagella per cell have been observed on its surface. These flagella are multifunctional structures; they are used not only for swimming but also for adhesion to various surfaces to establish biofilms. Cells shown here adhere to sand grains from the natural habitat, the coast of Vulcano Island, Italy. In addition, flagella can aggregate into compact cables, establishing cell-cell connections. The image is a scanning electron micrograph of superimposed back-scattered and secondary electron signals.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smtClean="0">
                <a:ea typeface="+mj-ea"/>
                <a:cs typeface="+mj-cs"/>
              </a:rPr>
              <a:t>Biological Diversity and Adventure: Who Is Out There?</a:t>
            </a:r>
            <a:endParaRPr lang="en-US" sz="3600" dirty="0">
              <a:ea typeface="+mj-ea"/>
              <a:cs typeface="+mj-cs"/>
            </a:endParaRPr>
          </a:p>
        </p:txBody>
      </p:sp>
      <p:pic>
        <p:nvPicPr>
          <p:cNvPr id="38915" name="Picture 2"/>
          <p:cNvPicPr>
            <a:picLocks noChangeAspect="1"/>
          </p:cNvPicPr>
          <p:nvPr/>
        </p:nvPicPr>
        <p:blipFill>
          <a:blip r:embed="rId3"/>
          <a:srcRect/>
          <a:stretch>
            <a:fillRect/>
          </a:stretch>
        </p:blipFill>
        <p:spPr bwMode="auto">
          <a:xfrm>
            <a:off x="6183313" y="3703638"/>
            <a:ext cx="2857500" cy="2654300"/>
          </a:xfrm>
          <a:prstGeom prst="rect">
            <a:avLst/>
          </a:prstGeom>
          <a:noFill/>
          <a:ln w="9525">
            <a:noFill/>
            <a:miter lim="800000"/>
            <a:headEnd/>
            <a:tailEnd/>
          </a:ln>
        </p:spPr>
      </p:pic>
      <p:pic>
        <p:nvPicPr>
          <p:cNvPr id="38916" name="Picture 3"/>
          <p:cNvPicPr>
            <a:picLocks noChangeAspect="1"/>
          </p:cNvPicPr>
          <p:nvPr/>
        </p:nvPicPr>
        <p:blipFill>
          <a:blip r:embed="rId4"/>
          <a:srcRect/>
          <a:stretch>
            <a:fillRect/>
          </a:stretch>
        </p:blipFill>
        <p:spPr bwMode="auto">
          <a:xfrm>
            <a:off x="1154113" y="2027238"/>
            <a:ext cx="4191000" cy="5334000"/>
          </a:xfrm>
          <a:prstGeom prst="rect">
            <a:avLst/>
          </a:prstGeom>
          <a:noFill/>
          <a:ln w="9525">
            <a:noFill/>
            <a:miter lim="800000"/>
            <a:headEnd/>
            <a:tailEnd/>
          </a:ln>
        </p:spPr>
      </p:pic>
      <p:sp>
        <p:nvSpPr>
          <p:cNvPr id="38917" name="Rectangle 1032"/>
          <p:cNvSpPr>
            <a:spLocks noChangeArrowheads="1"/>
          </p:cNvSpPr>
          <p:nvPr/>
        </p:nvSpPr>
        <p:spPr bwMode="auto">
          <a:xfrm>
            <a:off x="5192713" y="1874838"/>
            <a:ext cx="4887912" cy="1676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5"/>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Carl Woese has used the ribosomal RNA associated with the small ribosomal subunit to provide a molecular measure of relatedness.</a:t>
            </a: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1298" name="Rectangle 2"/>
          <p:cNvSpPr>
            <a:spLocks noChangeArrowheads="1"/>
          </p:cNvSpPr>
          <p:nvPr/>
        </p:nvSpPr>
        <p:spPr bwMode="auto">
          <a:xfrm>
            <a:off x="739775" y="123825"/>
            <a:ext cx="8607425" cy="1260475"/>
          </a:xfrm>
          <a:prstGeom prst="rect">
            <a:avLst/>
          </a:prstGeom>
          <a:noFill/>
          <a:ln w="9525">
            <a:noFill/>
            <a:miter lim="800000"/>
            <a:headEnd/>
            <a:tailEnd/>
          </a:ln>
          <a:effectLst/>
        </p:spPr>
        <p:txBody>
          <a:bodyPr lIns="0" tIns="0" rIns="0" bIns="0" anchor="ctr">
            <a:prstTxWarp prst="textNoShape">
              <a:avLst/>
            </a:prstTxWarp>
          </a:bodyPr>
          <a:lstStyle/>
          <a:p>
            <a:pPr marL="358775" algn="ctr" defTabSz="719138">
              <a:lnSpc>
                <a:spcPct val="93000"/>
              </a:lnSpc>
              <a:buClr>
                <a:srgbClr val="000000"/>
              </a:buClr>
              <a:buSzPct val="45000"/>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4000" i="1" dirty="0" err="1">
                <a:solidFill>
                  <a:srgbClr val="000090"/>
                </a:solidFill>
                <a:effectLst>
                  <a:outerShdw blurRad="38100" dist="38100" dir="2700000" algn="tl">
                    <a:srgbClr val="DDDDDD"/>
                  </a:outerShdw>
                </a:effectLst>
                <a:latin typeface="Albany" pitchFamily="32" charset="0"/>
              </a:rPr>
              <a:t>Ribosomes</a:t>
            </a:r>
            <a:r>
              <a:rPr lang="en-GB" sz="4000" i="1" dirty="0">
                <a:solidFill>
                  <a:srgbClr val="000090"/>
                </a:solidFill>
                <a:effectLst>
                  <a:outerShdw blurRad="38100" dist="38100" dir="2700000" algn="tl">
                    <a:srgbClr val="DDDDDD"/>
                  </a:outerShdw>
                </a:effectLst>
                <a:latin typeface="Albany" pitchFamily="32" charset="0"/>
              </a:rPr>
              <a:t> and the Tree of Life</a:t>
            </a:r>
          </a:p>
        </p:txBody>
      </p:sp>
      <p:sp>
        <p:nvSpPr>
          <p:cNvPr id="40963" name="Rectangle 3"/>
          <p:cNvSpPr>
            <a:spLocks noChangeArrowheads="1"/>
          </p:cNvSpPr>
          <p:nvPr/>
        </p:nvSpPr>
        <p:spPr bwMode="auto">
          <a:xfrm>
            <a:off x="0" y="1676400"/>
            <a:ext cx="5334000" cy="30480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The idea: compare</a:t>
            </a:r>
            <a:r>
              <a:rPr lang="en-GB" sz="2000" i="1">
                <a:solidFill>
                  <a:srgbClr val="000090"/>
                </a:solidFill>
                <a:latin typeface="Albany" pitchFamily="32" charset="0"/>
              </a:rPr>
              <a:t> RNA sequences for small subunit </a:t>
            </a:r>
            <a:r>
              <a:rPr lang="en-GB" sz="2000" i="1">
                <a:solidFill>
                  <a:srgbClr val="000090"/>
                </a:solidFill>
                <a:latin typeface="Albany" pitchFamily="32" charset="0"/>
              </a:rPr>
              <a:t>from different organisms as basis for comparing species and examining their relatedness.</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A beautiful use of this idea by Carl Woese - molecular analysis of the tree of life.</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For the engineers in the house: build me extremophiles</a:t>
            </a:r>
            <a:r>
              <a:rPr lang="en-GB" sz="2000" i="1">
                <a:solidFill>
                  <a:srgbClr val="000090"/>
                </a:solidFill>
                <a:latin typeface="Albany" pitchFamily="32" charset="0"/>
              </a:rPr>
              <a:t>!</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Within the last 30 years we have discovered a previously unknown domain of life!  </a:t>
            </a:r>
            <a:endParaRPr lang="en-GB" sz="2000" i="1">
              <a:solidFill>
                <a:srgbClr val="000090"/>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pic>
        <p:nvPicPr>
          <p:cNvPr id="40964" name="Picture 4" descr="darwin"/>
          <p:cNvPicPr>
            <a:picLocks noChangeAspect="1" noChangeArrowheads="1"/>
          </p:cNvPicPr>
          <p:nvPr/>
        </p:nvPicPr>
        <p:blipFill>
          <a:blip r:embed="rId4"/>
          <a:srcRect/>
          <a:stretch>
            <a:fillRect/>
          </a:stretch>
        </p:blipFill>
        <p:spPr bwMode="auto">
          <a:xfrm>
            <a:off x="544513" y="4846638"/>
            <a:ext cx="3516312" cy="2419350"/>
          </a:xfrm>
          <a:prstGeom prst="rect">
            <a:avLst/>
          </a:prstGeom>
          <a:noFill/>
          <a:ln w="9525">
            <a:noFill/>
            <a:miter lim="800000"/>
            <a:headEnd/>
            <a:tailEnd/>
          </a:ln>
        </p:spPr>
      </p:pic>
      <p:sp>
        <p:nvSpPr>
          <p:cNvPr id="40965" name="Text Box 5"/>
          <p:cNvSpPr txBox="1">
            <a:spLocks noChangeArrowheads="1"/>
          </p:cNvSpPr>
          <p:nvPr/>
        </p:nvSpPr>
        <p:spPr bwMode="auto">
          <a:xfrm>
            <a:off x="152400" y="7102475"/>
            <a:ext cx="4468813" cy="457200"/>
          </a:xfrm>
          <a:prstGeom prst="rect">
            <a:avLst/>
          </a:prstGeom>
          <a:noFill/>
          <a:ln w="9525">
            <a:noFill/>
            <a:miter lim="800000"/>
            <a:headEnd/>
            <a:tailEnd/>
          </a:ln>
        </p:spPr>
        <p:txBody>
          <a:bodyPr wrap="none">
            <a:prstTxWarp prst="textNoShape">
              <a:avLst/>
            </a:prstTxWarp>
            <a:spAutoFit/>
          </a:bodyPr>
          <a:lstStyle/>
          <a:p>
            <a:r>
              <a:rPr lang="en-US" i="1">
                <a:solidFill>
                  <a:srgbClr val="FF0000"/>
                </a:solidFill>
                <a:latin typeface="Albany" pitchFamily="32" charset="0"/>
              </a:rPr>
              <a:t>Only figure in Darwin’s ``Origin’’</a:t>
            </a:r>
          </a:p>
        </p:txBody>
      </p:sp>
      <p:pic>
        <p:nvPicPr>
          <p:cNvPr id="40966" name="Picture 8"/>
          <p:cNvPicPr>
            <a:picLocks noChangeAspect="1" noChangeArrowheads="1"/>
          </p:cNvPicPr>
          <p:nvPr/>
        </p:nvPicPr>
        <p:blipFill>
          <a:blip r:embed="rId5"/>
          <a:srcRect/>
          <a:stretch>
            <a:fillRect/>
          </a:stretch>
        </p:blipFill>
        <p:spPr bwMode="auto">
          <a:xfrm>
            <a:off x="5715000" y="1911350"/>
            <a:ext cx="3270250" cy="3270250"/>
          </a:xfrm>
          <a:prstGeom prst="rect">
            <a:avLst/>
          </a:prstGeom>
          <a:noFill/>
          <a:ln w="9525">
            <a:noFill/>
            <a:miter lim="800000"/>
            <a:headEnd/>
            <a:tailEnd/>
          </a:ln>
        </p:spPr>
      </p:pic>
      <p:sp>
        <p:nvSpPr>
          <p:cNvPr id="40967" name="Line 9"/>
          <p:cNvSpPr>
            <a:spLocks noChangeShapeType="1"/>
          </p:cNvSpPr>
          <p:nvPr/>
        </p:nvSpPr>
        <p:spPr bwMode="auto">
          <a:xfrm>
            <a:off x="2133600" y="3810000"/>
            <a:ext cx="4800600" cy="45720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smtClean="0">
                <a:ea typeface="+mj-ea"/>
                <a:cs typeface="+mj-cs"/>
              </a:rPr>
              <a:t>Biological Diversity and Adventure: Who Is Out There?</a:t>
            </a:r>
            <a:endParaRPr lang="en-US" sz="3600" dirty="0">
              <a:ea typeface="+mj-ea"/>
              <a:cs typeface="+mj-cs"/>
            </a:endParaRPr>
          </a:p>
        </p:txBody>
      </p:sp>
      <p:pic>
        <p:nvPicPr>
          <p:cNvPr id="43011" name="Picture 2"/>
          <p:cNvPicPr>
            <a:picLocks noChangeAspect="1"/>
          </p:cNvPicPr>
          <p:nvPr/>
        </p:nvPicPr>
        <p:blipFill>
          <a:blip r:embed="rId3"/>
          <a:srcRect/>
          <a:stretch>
            <a:fillRect/>
          </a:stretch>
        </p:blipFill>
        <p:spPr bwMode="auto">
          <a:xfrm>
            <a:off x="7173913" y="1852613"/>
            <a:ext cx="1901825" cy="5707062"/>
          </a:xfrm>
          <a:prstGeom prst="rect">
            <a:avLst/>
          </a:prstGeom>
          <a:noFill/>
          <a:ln w="9525">
            <a:noFill/>
            <a:miter lim="800000"/>
            <a:headEnd/>
            <a:tailEnd/>
          </a:ln>
        </p:spPr>
      </p:pic>
      <p:pic>
        <p:nvPicPr>
          <p:cNvPr id="43012" name="Picture 3"/>
          <p:cNvPicPr>
            <a:picLocks noChangeAspect="1"/>
          </p:cNvPicPr>
          <p:nvPr/>
        </p:nvPicPr>
        <p:blipFill>
          <a:blip r:embed="rId4"/>
          <a:srcRect/>
          <a:stretch>
            <a:fillRect/>
          </a:stretch>
        </p:blipFill>
        <p:spPr bwMode="auto">
          <a:xfrm>
            <a:off x="1687513" y="2941638"/>
            <a:ext cx="3708400" cy="278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smtClean="0">
                <a:ea typeface="+mj-ea"/>
                <a:cs typeface="+mj-cs"/>
              </a:rPr>
              <a:t>A Fossil Story: From Fins to Limbs and Back Again</a:t>
            </a:r>
            <a:endParaRPr lang="en-US" sz="3600" dirty="0">
              <a:ea typeface="+mj-ea"/>
              <a:cs typeface="+mj-cs"/>
            </a:endParaRPr>
          </a:p>
        </p:txBody>
      </p:sp>
      <p:sp>
        <p:nvSpPr>
          <p:cNvPr id="45059" name="Rectangle 3"/>
          <p:cNvSpPr>
            <a:spLocks noChangeArrowheads="1"/>
          </p:cNvSpPr>
          <p:nvPr/>
        </p:nvSpPr>
        <p:spPr bwMode="auto">
          <a:xfrm>
            <a:off x="0" y="3551238"/>
            <a:ext cx="10023475" cy="1570037"/>
          </a:xfrm>
          <a:prstGeom prst="rect">
            <a:avLst/>
          </a:prstGeom>
          <a:noFill/>
          <a:ln w="9525">
            <a:noFill/>
            <a:miter lim="800000"/>
            <a:headEnd/>
            <a:tailEnd/>
          </a:ln>
        </p:spPr>
        <p:txBody>
          <a:bodyPr wrap="none">
            <a:prstTxWarp prst="textNoShape">
              <a:avLst/>
            </a:prstTxWarp>
            <a:spAutoFit/>
          </a:bodyPr>
          <a:lstStyle/>
          <a:p>
            <a:r>
              <a:rPr lang="en-US" i="1">
                <a:solidFill>
                  <a:srgbClr val="FF0000"/>
                </a:solidFill>
              </a:rPr>
              <a:t>Key Lesson: Fossils are one of the key windows of evidence into evolution.  </a:t>
            </a:r>
          </a:p>
          <a:p>
            <a:r>
              <a:rPr lang="en-US" i="1">
                <a:solidFill>
                  <a:srgbClr val="FF0000"/>
                </a:solidFill>
              </a:rPr>
              <a:t>Since the time of Darwin, the imperfections of the fossil record have been filled</a:t>
            </a:r>
          </a:p>
          <a:p>
            <a:r>
              <a:rPr lang="en-US" i="1">
                <a:solidFill>
                  <a:srgbClr val="FF0000"/>
                </a:solidFill>
              </a:rPr>
              <a:t> in and several of the great transitions (fins to limbs, limbs to fins) have been </a:t>
            </a:r>
          </a:p>
          <a:p>
            <a:r>
              <a:rPr lang="en-US" i="1">
                <a:solidFill>
                  <a:srgbClr val="FF0000"/>
                </a:solidFill>
              </a:rPr>
              <a:t>elucidated with great fossil finds.</a:t>
            </a:r>
            <a:endParaRPr lang="en-US">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2626" name="Rectangle 2"/>
          <p:cNvSpPr>
            <a:spLocks noGrp="1" noChangeArrowheads="1"/>
          </p:cNvSpPr>
          <p:nvPr>
            <p:ph type="title"/>
          </p:nvPr>
        </p:nvSpPr>
        <p:spPr/>
        <p:txBody>
          <a:bodyPr/>
          <a:lstStyle/>
          <a:p>
            <a:pPr>
              <a:defRPr/>
            </a:pPr>
            <a:r>
              <a:rPr lang="en-US">
                <a:ea typeface="+mj-ea"/>
                <a:cs typeface="+mj-cs"/>
              </a:rPr>
              <a:t>Darwin’s Chapter 9: The Fossil Record</a:t>
            </a:r>
          </a:p>
        </p:txBody>
      </p:sp>
      <p:sp>
        <p:nvSpPr>
          <p:cNvPr id="47107" name="Rectangle 3"/>
          <p:cNvSpPr>
            <a:spLocks noChangeArrowheads="1"/>
          </p:cNvSpPr>
          <p:nvPr/>
        </p:nvSpPr>
        <p:spPr bwMode="auto">
          <a:xfrm>
            <a:off x="304800" y="1798638"/>
            <a:ext cx="4953000" cy="36576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Chapter 9 of ``The Origin of Species’’ outlines Darwin’s worries about the fossil record.</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Not surprisingly, there has been enormous and continual progress on this front in the time since.</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Biggest qualitative message: life has changed over time!</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pic>
        <p:nvPicPr>
          <p:cNvPr id="1562628" name="Picture 4"/>
          <p:cNvPicPr>
            <a:picLocks noChangeArrowheads="1"/>
          </p:cNvPicPr>
          <p:nvPr/>
        </p:nvPicPr>
        <p:blipFill>
          <a:blip r:embed="rId4"/>
          <a:srcRect/>
          <a:stretch>
            <a:fillRect/>
          </a:stretch>
        </p:blipFill>
        <p:spPr bwMode="auto">
          <a:xfrm>
            <a:off x="1447800" y="4191000"/>
            <a:ext cx="2438400" cy="3124200"/>
          </a:xfrm>
          <a:prstGeom prst="rect">
            <a:avLst/>
          </a:prstGeom>
          <a:noFill/>
          <a:ln w="9525">
            <a:solidFill>
              <a:srgbClr val="000000"/>
            </a:solidFill>
            <a:miter lim="800000"/>
            <a:headEnd/>
            <a:tailEnd/>
          </a:ln>
          <a:effectLst>
            <a:outerShdw blurRad="177800" dist="152400" dir="2700000" algn="ctr" rotWithShape="0">
              <a:schemeClr val="bg2">
                <a:alpha val="75000"/>
              </a:schemeClr>
            </a:outerShdw>
          </a:effectLst>
        </p:spPr>
      </p:pic>
      <p:sp>
        <p:nvSpPr>
          <p:cNvPr id="47109" name="Line 5"/>
          <p:cNvSpPr>
            <a:spLocks noChangeShapeType="1"/>
          </p:cNvSpPr>
          <p:nvPr/>
        </p:nvSpPr>
        <p:spPr bwMode="auto">
          <a:xfrm flipV="1">
            <a:off x="4419600" y="4267200"/>
            <a:ext cx="1447800" cy="60960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pic>
        <p:nvPicPr>
          <p:cNvPr id="47110" name="Picture 6" descr="DarwinFossil"/>
          <p:cNvPicPr>
            <a:picLocks noChangeAspect="1" noChangeArrowheads="1"/>
          </p:cNvPicPr>
          <p:nvPr/>
        </p:nvPicPr>
        <p:blipFill>
          <a:blip r:embed="rId5"/>
          <a:srcRect/>
          <a:stretch>
            <a:fillRect/>
          </a:stretch>
        </p:blipFill>
        <p:spPr bwMode="auto">
          <a:xfrm>
            <a:off x="6324600" y="1981200"/>
            <a:ext cx="3319463"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22" name="Rectangle 2"/>
          <p:cNvSpPr>
            <a:spLocks noGrp="1" noChangeArrowheads="1"/>
          </p:cNvSpPr>
          <p:nvPr>
            <p:ph type="title"/>
          </p:nvPr>
        </p:nvSpPr>
        <p:spPr>
          <a:xfrm>
            <a:off x="1004888" y="123825"/>
            <a:ext cx="8607425" cy="1260475"/>
          </a:xfrm>
        </p:spPr>
        <p:txBody>
          <a:bodyPr/>
          <a:lstStyle/>
          <a:p>
            <a:pPr>
              <a:defRPr/>
            </a:pPr>
            <a:r>
              <a:rPr lang="en-US" dirty="0">
                <a:ea typeface="+mj-ea"/>
                <a:cs typeface="+mj-cs"/>
              </a:rPr>
              <a:t>How Do We Know?: From Fins to Limbs</a:t>
            </a:r>
          </a:p>
        </p:txBody>
      </p:sp>
      <p:pic>
        <p:nvPicPr>
          <p:cNvPr id="49155" name="Picture 3" descr="landscape"/>
          <p:cNvPicPr>
            <a:picLocks noChangeAspect="1" noChangeArrowheads="1"/>
          </p:cNvPicPr>
          <p:nvPr/>
        </p:nvPicPr>
        <p:blipFill>
          <a:blip r:embed="rId3"/>
          <a:srcRect/>
          <a:stretch>
            <a:fillRect/>
          </a:stretch>
        </p:blipFill>
        <p:spPr bwMode="auto">
          <a:xfrm>
            <a:off x="1219200" y="4953000"/>
            <a:ext cx="2667000" cy="2298700"/>
          </a:xfrm>
          <a:prstGeom prst="rect">
            <a:avLst/>
          </a:prstGeom>
          <a:noFill/>
          <a:ln w="9525">
            <a:noFill/>
            <a:miter lim="800000"/>
            <a:headEnd/>
            <a:tailEnd/>
          </a:ln>
        </p:spPr>
      </p:pic>
      <p:pic>
        <p:nvPicPr>
          <p:cNvPr id="49156" name="Picture 4" descr="FishLimbs2"/>
          <p:cNvPicPr>
            <a:picLocks noChangeAspect="1" noChangeArrowheads="1"/>
          </p:cNvPicPr>
          <p:nvPr/>
        </p:nvPicPr>
        <p:blipFill>
          <a:blip r:embed="rId4"/>
          <a:srcRect/>
          <a:stretch>
            <a:fillRect/>
          </a:stretch>
        </p:blipFill>
        <p:spPr bwMode="auto">
          <a:xfrm>
            <a:off x="6248400" y="1676400"/>
            <a:ext cx="2286000" cy="2514600"/>
          </a:xfrm>
          <a:prstGeom prst="rect">
            <a:avLst/>
          </a:prstGeom>
          <a:noFill/>
          <a:ln w="9525">
            <a:noFill/>
            <a:miter lim="800000"/>
            <a:headEnd/>
            <a:tailEnd/>
          </a:ln>
        </p:spPr>
      </p:pic>
      <p:pic>
        <p:nvPicPr>
          <p:cNvPr id="49157" name="Picture 5" descr="FishLimbs"/>
          <p:cNvPicPr>
            <a:picLocks noChangeAspect="1" noChangeArrowheads="1"/>
          </p:cNvPicPr>
          <p:nvPr/>
        </p:nvPicPr>
        <p:blipFill>
          <a:blip r:embed="rId5"/>
          <a:srcRect/>
          <a:stretch>
            <a:fillRect/>
          </a:stretch>
        </p:blipFill>
        <p:spPr bwMode="auto">
          <a:xfrm>
            <a:off x="5410200" y="4008438"/>
            <a:ext cx="3952875" cy="3551237"/>
          </a:xfrm>
          <a:prstGeom prst="rect">
            <a:avLst/>
          </a:prstGeom>
          <a:noFill/>
          <a:ln w="9525">
            <a:noFill/>
            <a:miter lim="800000"/>
            <a:headEnd/>
            <a:tailEnd/>
          </a:ln>
        </p:spPr>
      </p:pic>
      <p:sp>
        <p:nvSpPr>
          <p:cNvPr id="49158" name="Rectangle 6"/>
          <p:cNvSpPr>
            <a:spLocks noChangeArrowheads="1"/>
          </p:cNvSpPr>
          <p:nvPr/>
        </p:nvSpPr>
        <p:spPr bwMode="auto">
          <a:xfrm>
            <a:off x="1143000" y="4572000"/>
            <a:ext cx="3200400" cy="336550"/>
          </a:xfrm>
          <a:prstGeom prst="rect">
            <a:avLst/>
          </a:prstGeom>
          <a:noFill/>
          <a:ln w="9525">
            <a:noFill/>
            <a:miter lim="800000"/>
            <a:headEnd/>
            <a:tailEnd/>
          </a:ln>
        </p:spPr>
        <p:txBody>
          <a:bodyPr>
            <a:prstTxWarp prst="textNoShape">
              <a:avLst/>
            </a:prstTxWarp>
            <a:spAutoFit/>
          </a:bodyPr>
          <a:lstStyle/>
          <a:p>
            <a:r>
              <a:rPr lang="en-US" sz="1600">
                <a:solidFill>
                  <a:srgbClr val="FF0000"/>
                </a:solidFill>
              </a:rPr>
              <a:t>Fossil hunting in Arctic Canada</a:t>
            </a:r>
          </a:p>
        </p:txBody>
      </p:sp>
      <p:sp>
        <p:nvSpPr>
          <p:cNvPr id="49159" name="Rectangle 7"/>
          <p:cNvSpPr>
            <a:spLocks noChangeArrowheads="1"/>
          </p:cNvSpPr>
          <p:nvPr/>
        </p:nvSpPr>
        <p:spPr bwMode="auto">
          <a:xfrm>
            <a:off x="76200" y="1752600"/>
            <a:ext cx="4953000" cy="29718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6"/>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Shubin calls Tiktaalik ``a mosaic of primitive fish and derived amphibian’’.</a:t>
            </a:r>
          </a:p>
          <a:p>
            <a:pPr marL="431800" indent="-323850" defTabSz="719138">
              <a:lnSpc>
                <a:spcPct val="93000"/>
              </a:lnSpc>
              <a:buClr>
                <a:srgbClr val="000000"/>
              </a:buClr>
              <a:buSzPct val="76000"/>
              <a:buFont typeface="StarSymbol" charset="2"/>
              <a:buBlip>
                <a:blip r:embed="rId6"/>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Another example of filling in the transitional forms that are demanded by the theory of evolution.</a:t>
            </a:r>
          </a:p>
          <a:p>
            <a:pPr marL="431800" indent="-323850" defTabSz="719138">
              <a:lnSpc>
                <a:spcPct val="93000"/>
              </a:lnSpc>
              <a:buClr>
                <a:srgbClr val="000000"/>
              </a:buClr>
              <a:buSzPct val="76000"/>
              <a:buFont typeface="StarSymbol" charset="2"/>
              <a:buBlip>
                <a:blip r:embed="rId6"/>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Note: there was a predictive element - they were looking for this in a place where they expected to find it.  Theories make falsifiable predictions.</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pic>
        <p:nvPicPr>
          <p:cNvPr id="49160" name="Picture 7"/>
          <p:cNvPicPr>
            <a:picLocks noChangeAspect="1"/>
          </p:cNvPicPr>
          <p:nvPr/>
        </p:nvPicPr>
        <p:blipFill>
          <a:blip r:embed="rId7"/>
          <a:srcRect/>
          <a:stretch>
            <a:fillRect/>
          </a:stretch>
        </p:blipFill>
        <p:spPr bwMode="auto">
          <a:xfrm>
            <a:off x="0" y="0"/>
            <a:ext cx="1382713" cy="171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8770" name="Rectangle 2"/>
          <p:cNvSpPr>
            <a:spLocks noGrp="1" noChangeArrowheads="1"/>
          </p:cNvSpPr>
          <p:nvPr>
            <p:ph type="title"/>
          </p:nvPr>
        </p:nvSpPr>
        <p:spPr/>
        <p:txBody>
          <a:bodyPr/>
          <a:lstStyle/>
          <a:p>
            <a:pPr>
              <a:defRPr/>
            </a:pPr>
            <a:r>
              <a:rPr lang="en-US">
                <a:ea typeface="+mj-ea"/>
                <a:cs typeface="+mj-cs"/>
              </a:rPr>
              <a:t>How Do We Know?: From Fins to Limbs</a:t>
            </a:r>
          </a:p>
        </p:txBody>
      </p:sp>
      <p:sp>
        <p:nvSpPr>
          <p:cNvPr id="51203" name="Rectangle 3"/>
          <p:cNvSpPr>
            <a:spLocks noChangeArrowheads="1"/>
          </p:cNvSpPr>
          <p:nvPr/>
        </p:nvSpPr>
        <p:spPr bwMode="auto">
          <a:xfrm>
            <a:off x="304800" y="1981200"/>
            <a:ext cx="4724400" cy="3708400"/>
          </a:xfrm>
          <a:prstGeom prst="rect">
            <a:avLst/>
          </a:prstGeom>
          <a:noFill/>
          <a:ln w="9525">
            <a:noFill/>
            <a:miter lim="800000"/>
            <a:headEnd/>
            <a:tailEnd/>
          </a:ln>
        </p:spPr>
        <p:txBody>
          <a:bodyPr>
            <a:prstTxWarp prst="textNoShape">
              <a:avLst/>
            </a:prstTxWarp>
            <a:spAutoFit/>
          </a:bodyPr>
          <a:lstStyle/>
          <a:p>
            <a:r>
              <a:rPr lang="en-US" sz="1400">
                <a:solidFill>
                  <a:schemeClr val="tx1"/>
                </a:solidFill>
              </a:rPr>
              <a:t>The lineage leading to modern tetrapods includes several fossil animals that form a morphological bridge between fishes and tetrapods. Five of the most completely known are the osteolepiform Eusthenopteron16; the transitional forms Panderichthys17 and Tiktaalik1; and the primitive tetrapods Acanthostega and Ichthyostega. The vertebral column of Panderichthys is poorly known and not shown. The skull roofs (left) show the loss of the gill cover (blue), reduction in size of the postparietal bones (green) and gradual reshaping of the skull. The transitional zone (red) bounded by Panderichthys and Tiktaalik can now be characterized in detail. These drawings are not to scale, but all animals are between 75 cm and 1.5 m in length. They are all Middle–Late Devonian in age, ranging from 385 million years (Panderichthys) to 365 million years (Acanthostega, Ichthyostega). The Devonian–Carboniferous boundary is dated to 359 million years ago18.</a:t>
            </a:r>
            <a:endParaRPr lang="en-US">
              <a:solidFill>
                <a:schemeClr val="tx1"/>
              </a:solidFill>
            </a:endParaRPr>
          </a:p>
        </p:txBody>
      </p:sp>
      <p:pic>
        <p:nvPicPr>
          <p:cNvPr id="51204" name="Picture 4" descr="FinsToLimbsTree"/>
          <p:cNvPicPr>
            <a:picLocks noChangeAspect="1" noChangeArrowheads="1"/>
          </p:cNvPicPr>
          <p:nvPr/>
        </p:nvPicPr>
        <p:blipFill>
          <a:blip r:embed="rId3"/>
          <a:srcRect/>
          <a:stretch>
            <a:fillRect/>
          </a:stretch>
        </p:blipFill>
        <p:spPr bwMode="auto">
          <a:xfrm>
            <a:off x="5943600" y="1752600"/>
            <a:ext cx="3048000" cy="2693988"/>
          </a:xfrm>
          <a:prstGeom prst="rect">
            <a:avLst/>
          </a:prstGeom>
          <a:noFill/>
          <a:ln w="9525">
            <a:noFill/>
            <a:miter lim="800000"/>
            <a:headEnd/>
            <a:tailEnd/>
          </a:ln>
        </p:spPr>
      </p:pic>
      <p:pic>
        <p:nvPicPr>
          <p:cNvPr id="1568773" name="Picture 5"/>
          <p:cNvPicPr>
            <a:picLocks noChangeAspect="1" noChangeArrowheads="1"/>
          </p:cNvPicPr>
          <p:nvPr/>
        </p:nvPicPr>
        <p:blipFill>
          <a:blip r:embed="rId4"/>
          <a:srcRect/>
          <a:stretch>
            <a:fillRect/>
          </a:stretch>
        </p:blipFill>
        <p:spPr bwMode="auto">
          <a:xfrm>
            <a:off x="5715000" y="4724400"/>
            <a:ext cx="3505200" cy="2613025"/>
          </a:xfrm>
          <a:prstGeom prst="rect">
            <a:avLst/>
          </a:prstGeom>
          <a:noFill/>
          <a:ln w="9525">
            <a:solidFill>
              <a:srgbClr val="000000"/>
            </a:solidFill>
            <a:miter lim="800000"/>
            <a:headEnd/>
            <a:tailEnd/>
          </a:ln>
          <a:effectLst>
            <a:outerShdw blurRad="127000" dist="126999" dir="2700000" algn="ctr" rotWithShape="0">
              <a:schemeClr val="bg2">
                <a:alpha val="75000"/>
              </a:schemeClr>
            </a:outerShdw>
          </a:effectLst>
        </p:spPr>
      </p:pic>
      <p:sp>
        <p:nvSpPr>
          <p:cNvPr id="51206" name="Rectangle 6"/>
          <p:cNvSpPr>
            <a:spLocks noChangeArrowheads="1"/>
          </p:cNvSpPr>
          <p:nvPr/>
        </p:nvSpPr>
        <p:spPr bwMode="auto">
          <a:xfrm>
            <a:off x="914400" y="6096000"/>
            <a:ext cx="3200400" cy="581025"/>
          </a:xfrm>
          <a:prstGeom prst="rect">
            <a:avLst/>
          </a:prstGeom>
          <a:noFill/>
          <a:ln w="9525">
            <a:noFill/>
            <a:miter lim="800000"/>
            <a:headEnd/>
            <a:tailEnd/>
          </a:ln>
        </p:spPr>
        <p:txBody>
          <a:bodyPr>
            <a:prstTxWarp prst="textNoShape">
              <a:avLst/>
            </a:prstTxWarp>
            <a:spAutoFit/>
          </a:bodyPr>
          <a:lstStyle/>
          <a:p>
            <a:r>
              <a:rPr lang="en-US" sz="1600">
                <a:solidFill>
                  <a:srgbClr val="FF0000"/>
                </a:solidFill>
              </a:rPr>
              <a:t>See the book “Gaining Ground” by Jennifer Clack</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4434" name="Rectangle 2"/>
          <p:cNvSpPr>
            <a:spLocks noGrp="1" noChangeArrowheads="1"/>
          </p:cNvSpPr>
          <p:nvPr>
            <p:ph type="title"/>
          </p:nvPr>
        </p:nvSpPr>
        <p:spPr/>
        <p:txBody>
          <a:bodyPr/>
          <a:lstStyle/>
          <a:p>
            <a:pPr>
              <a:defRPr/>
            </a:pPr>
            <a:r>
              <a:rPr lang="en-US">
                <a:ea typeface="+mj-ea"/>
                <a:cs typeface="+mj-cs"/>
              </a:rPr>
              <a:t>Biology’s Greatest Idea</a:t>
            </a:r>
          </a:p>
        </p:txBody>
      </p:sp>
      <p:sp>
        <p:nvSpPr>
          <p:cNvPr id="18435" name="Rectangle 3"/>
          <p:cNvSpPr>
            <a:spLocks noChangeArrowheads="1"/>
          </p:cNvSpPr>
          <p:nvPr/>
        </p:nvSpPr>
        <p:spPr bwMode="auto">
          <a:xfrm>
            <a:off x="163513" y="6372225"/>
            <a:ext cx="9785350" cy="1187450"/>
          </a:xfrm>
          <a:prstGeom prst="rect">
            <a:avLst/>
          </a:prstGeom>
          <a:noFill/>
          <a:ln w="9525">
            <a:noFill/>
            <a:miter lim="800000"/>
            <a:headEnd/>
            <a:tailEnd/>
          </a:ln>
        </p:spPr>
        <p:txBody>
          <a:bodyPr wrap="none">
            <a:prstTxWarp prst="textNoShape">
              <a:avLst/>
            </a:prstTxWarp>
            <a:spAutoFit/>
          </a:bodyPr>
          <a:lstStyle/>
          <a:p>
            <a:r>
              <a:rPr lang="en-US" i="1">
                <a:solidFill>
                  <a:srgbClr val="FF0000"/>
                </a:solidFill>
              </a:rPr>
              <a:t>Lagrange on Newton: he was "the most fortunate, for we cannot find more </a:t>
            </a:r>
          </a:p>
          <a:p>
            <a:r>
              <a:rPr lang="en-US" i="1">
                <a:solidFill>
                  <a:srgbClr val="FF0000"/>
                </a:solidFill>
              </a:rPr>
              <a:t>than once a system of the world to establish.” The same can be said of Darwin</a:t>
            </a:r>
          </a:p>
          <a:p>
            <a:r>
              <a:rPr lang="en-US" i="1">
                <a:solidFill>
                  <a:srgbClr val="FF0000"/>
                </a:solidFill>
              </a:rPr>
              <a:t>and Wallace.</a:t>
            </a:r>
            <a:endParaRPr lang="en-US">
              <a:solidFill>
                <a:schemeClr val="tx1"/>
              </a:solidFill>
            </a:endParaRPr>
          </a:p>
        </p:txBody>
      </p:sp>
      <p:sp>
        <p:nvSpPr>
          <p:cNvPr id="18436" name="Rectangle 4"/>
          <p:cNvSpPr>
            <a:spLocks noChangeArrowheads="1"/>
          </p:cNvSpPr>
          <p:nvPr/>
        </p:nvSpPr>
        <p:spPr bwMode="auto">
          <a:xfrm>
            <a:off x="76200" y="1752600"/>
            <a:ext cx="5105400" cy="44958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In physics we often celebrate the unity of phenomena.  In biology, a compelling and exciting alternative is to embrace the diversity of phenomena.</a:t>
            </a:r>
            <a:endParaRPr lang="en-GB" sz="2000" i="1">
              <a:solidFill>
                <a:srgbClr val="000090"/>
              </a:solidFill>
              <a:latin typeface="Albany" pitchFamily="32" charset="0"/>
            </a:endParaRP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Fascinating </a:t>
            </a:r>
            <a:r>
              <a:rPr lang="en-GB" sz="2000" i="1">
                <a:solidFill>
                  <a:srgbClr val="000090"/>
                </a:solidFill>
                <a:latin typeface="Albany" pitchFamily="32" charset="0"/>
              </a:rPr>
              <a:t>essay of T. Dhobzhansky entitled: ``Nothing in biology makes sense except in the light of evolution.’’ - the phrase has become hackneyed, but the idea has not.</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Darwin found data led to inescapable conclusion, ``it was like confessing a murder’’ he wrote.</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pic>
        <p:nvPicPr>
          <p:cNvPr id="18437" name="Picture 5" descr="beaglecut"/>
          <p:cNvPicPr>
            <a:picLocks noChangeAspect="1" noChangeArrowheads="1"/>
          </p:cNvPicPr>
          <p:nvPr/>
        </p:nvPicPr>
        <p:blipFill>
          <a:blip r:embed="rId4"/>
          <a:srcRect/>
          <a:stretch>
            <a:fillRect/>
          </a:stretch>
        </p:blipFill>
        <p:spPr bwMode="auto">
          <a:xfrm>
            <a:off x="7086600" y="1752600"/>
            <a:ext cx="2701925" cy="1954213"/>
          </a:xfrm>
          <a:prstGeom prst="rect">
            <a:avLst/>
          </a:prstGeom>
          <a:noFill/>
          <a:ln w="9525">
            <a:noFill/>
            <a:miter lim="800000"/>
            <a:headEnd/>
            <a:tailEnd/>
          </a:ln>
        </p:spPr>
      </p:pic>
      <p:pic>
        <p:nvPicPr>
          <p:cNvPr id="18438" name="Picture 6" descr="Wallace-beetles-370_7725_1"/>
          <p:cNvPicPr>
            <a:picLocks noChangeAspect="1" noChangeArrowheads="1"/>
          </p:cNvPicPr>
          <p:nvPr/>
        </p:nvPicPr>
        <p:blipFill>
          <a:blip r:embed="rId5"/>
          <a:srcRect/>
          <a:stretch>
            <a:fillRect/>
          </a:stretch>
        </p:blipFill>
        <p:spPr bwMode="auto">
          <a:xfrm>
            <a:off x="6858000" y="4267200"/>
            <a:ext cx="3146425" cy="1724025"/>
          </a:xfrm>
          <a:prstGeom prst="rect">
            <a:avLst/>
          </a:prstGeom>
          <a:noFill/>
          <a:ln w="9525">
            <a:noFill/>
            <a:miter lim="800000"/>
            <a:headEnd/>
            <a:tailEnd/>
          </a:ln>
        </p:spPr>
      </p:pic>
      <p:pic>
        <p:nvPicPr>
          <p:cNvPr id="18439" name="Picture 7" descr="darwinyoung"/>
          <p:cNvPicPr>
            <a:picLocks noChangeAspect="1" noChangeArrowheads="1"/>
          </p:cNvPicPr>
          <p:nvPr/>
        </p:nvPicPr>
        <p:blipFill>
          <a:blip r:embed="rId6"/>
          <a:srcRect/>
          <a:stretch>
            <a:fillRect/>
          </a:stretch>
        </p:blipFill>
        <p:spPr bwMode="auto">
          <a:xfrm>
            <a:off x="5334000" y="1752600"/>
            <a:ext cx="1544638" cy="2052638"/>
          </a:xfrm>
          <a:prstGeom prst="rect">
            <a:avLst/>
          </a:prstGeom>
          <a:noFill/>
          <a:ln w="9525">
            <a:noFill/>
            <a:miter lim="800000"/>
            <a:headEnd/>
            <a:tailEnd/>
          </a:ln>
        </p:spPr>
      </p:pic>
      <p:pic>
        <p:nvPicPr>
          <p:cNvPr id="18440" name="Picture 8" descr="Wallace"/>
          <p:cNvPicPr>
            <a:picLocks noChangeAspect="1" noChangeArrowheads="1"/>
          </p:cNvPicPr>
          <p:nvPr/>
        </p:nvPicPr>
        <p:blipFill>
          <a:blip r:embed="rId7"/>
          <a:srcRect/>
          <a:stretch>
            <a:fillRect/>
          </a:stretch>
        </p:blipFill>
        <p:spPr bwMode="auto">
          <a:xfrm>
            <a:off x="5486400" y="3962400"/>
            <a:ext cx="1279525"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5634" name="Rectangle 2"/>
          <p:cNvSpPr>
            <a:spLocks noGrp="1" noChangeArrowheads="1"/>
          </p:cNvSpPr>
          <p:nvPr>
            <p:ph type="title"/>
          </p:nvPr>
        </p:nvSpPr>
        <p:spPr/>
        <p:txBody>
          <a:bodyPr/>
          <a:lstStyle/>
          <a:p>
            <a:pPr>
              <a:defRPr/>
            </a:pPr>
            <a:r>
              <a:rPr lang="en-US">
                <a:ea typeface="+mj-ea"/>
                <a:cs typeface="+mj-cs"/>
              </a:rPr>
              <a:t>How Do We Know?  Back Into the Water</a:t>
            </a:r>
          </a:p>
        </p:txBody>
      </p:sp>
      <p:pic>
        <p:nvPicPr>
          <p:cNvPr id="53251" name="Picture 5"/>
          <p:cNvPicPr>
            <a:picLocks noChangeAspect="1" noChangeArrowheads="1"/>
          </p:cNvPicPr>
          <p:nvPr/>
        </p:nvPicPr>
        <p:blipFill>
          <a:blip r:embed="rId3"/>
          <a:srcRect/>
          <a:stretch>
            <a:fillRect/>
          </a:stretch>
        </p:blipFill>
        <p:spPr bwMode="auto">
          <a:xfrm>
            <a:off x="4800600" y="2101850"/>
            <a:ext cx="4940300" cy="2501900"/>
          </a:xfrm>
          <a:prstGeom prst="rect">
            <a:avLst/>
          </a:prstGeom>
          <a:noFill/>
          <a:ln w="9525">
            <a:noFill/>
            <a:miter lim="800000"/>
            <a:headEnd/>
            <a:tailEnd/>
          </a:ln>
        </p:spPr>
      </p:pic>
      <p:sp>
        <p:nvSpPr>
          <p:cNvPr id="53252" name="Rectangle 6"/>
          <p:cNvSpPr>
            <a:spLocks noChangeArrowheads="1"/>
          </p:cNvSpPr>
          <p:nvPr/>
        </p:nvSpPr>
        <p:spPr bwMode="auto">
          <a:xfrm>
            <a:off x="5029200" y="1676400"/>
            <a:ext cx="4495800" cy="336550"/>
          </a:xfrm>
          <a:prstGeom prst="rect">
            <a:avLst/>
          </a:prstGeom>
          <a:noFill/>
          <a:ln w="9525">
            <a:noFill/>
            <a:miter lim="800000"/>
            <a:headEnd/>
            <a:tailEnd/>
          </a:ln>
        </p:spPr>
        <p:txBody>
          <a:bodyPr wrap="none">
            <a:prstTxWarp prst="textNoShape">
              <a:avLst/>
            </a:prstTxWarp>
            <a:spAutoFit/>
          </a:bodyPr>
          <a:lstStyle/>
          <a:p>
            <a:r>
              <a:rPr lang="en-US" sz="1600">
                <a:solidFill>
                  <a:schemeClr val="tx1"/>
                </a:solidFill>
              </a:rPr>
              <a:t>http://darla.neoucom.edu/DEPTS/ANAT/Thewissen/</a:t>
            </a:r>
          </a:p>
        </p:txBody>
      </p:sp>
      <p:pic>
        <p:nvPicPr>
          <p:cNvPr id="53253" name="Picture 7" descr="whales-graph"/>
          <p:cNvPicPr>
            <a:picLocks noChangeAspect="1" noChangeArrowheads="1"/>
          </p:cNvPicPr>
          <p:nvPr/>
        </p:nvPicPr>
        <p:blipFill>
          <a:blip r:embed="rId4"/>
          <a:srcRect/>
          <a:stretch>
            <a:fillRect/>
          </a:stretch>
        </p:blipFill>
        <p:spPr bwMode="auto">
          <a:xfrm>
            <a:off x="793750" y="1814513"/>
            <a:ext cx="2938463" cy="5699125"/>
          </a:xfrm>
          <a:prstGeom prst="rect">
            <a:avLst/>
          </a:prstGeom>
          <a:noFill/>
          <a:ln w="9525">
            <a:noFill/>
            <a:miter lim="800000"/>
            <a:headEnd/>
            <a:tailEnd/>
          </a:ln>
        </p:spPr>
      </p:pic>
      <p:sp>
        <p:nvSpPr>
          <p:cNvPr id="53254" name="Rectangle 8"/>
          <p:cNvSpPr>
            <a:spLocks noChangeArrowheads="1"/>
          </p:cNvSpPr>
          <p:nvPr/>
        </p:nvSpPr>
        <p:spPr bwMode="auto">
          <a:xfrm>
            <a:off x="4800600" y="4587875"/>
            <a:ext cx="4953000" cy="29718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5"/>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Perhaps even more intriguing than animals leaving the water is mammals going back in.</a:t>
            </a:r>
          </a:p>
          <a:p>
            <a:pPr marL="431800" indent="-323850" defTabSz="719138">
              <a:lnSpc>
                <a:spcPct val="93000"/>
              </a:lnSpc>
              <a:buClr>
                <a:srgbClr val="000000"/>
              </a:buClr>
              <a:buSzPct val="76000"/>
              <a:buFont typeface="StarSymbol" charset="2"/>
              <a:buBlip>
                <a:blip r:embed="rId5"/>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Amazing record in the ancient seas at the interface between India and the Asian continent.</a:t>
            </a:r>
          </a:p>
          <a:p>
            <a:pPr marL="431800" indent="-323850" defTabSz="719138">
              <a:lnSpc>
                <a:spcPct val="93000"/>
              </a:lnSpc>
              <a:buClr>
                <a:srgbClr val="000000"/>
              </a:buClr>
              <a:buSzPct val="76000"/>
              <a:buFont typeface="StarSymbol" charset="2"/>
              <a:buBlip>
                <a:blip r:embed="rId5"/>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The transitional forms are instructive and very complete.  Claims about missing transitional forms are oversold.</a:t>
            </a:r>
          </a:p>
          <a:p>
            <a:pPr marL="431800" indent="-323850" defTabSz="719138">
              <a:lnSpc>
                <a:spcPct val="93000"/>
              </a:lnSpc>
              <a:buClr>
                <a:srgbClr val="000000"/>
              </a:buClr>
              <a:buSzPct val="76000"/>
              <a:buFont typeface="StarSymbol" charset="2"/>
              <a:buBlip>
                <a:blip r:embed="rId5"/>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See the video on Philip Gingerich.</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Work of Philip </a:t>
            </a:r>
            <a:r>
              <a:rPr lang="en-US" dirty="0" err="1" smtClean="0"/>
              <a:t>Gingerich</a:t>
            </a:r>
            <a:endParaRPr lang="en-US" dirty="0"/>
          </a:p>
        </p:txBody>
      </p:sp>
      <p:sp>
        <p:nvSpPr>
          <p:cNvPr id="55299" name="Rectangle 4"/>
          <p:cNvSpPr>
            <a:spLocks noChangeArrowheads="1"/>
          </p:cNvSpPr>
          <p:nvPr/>
        </p:nvSpPr>
        <p:spPr bwMode="auto">
          <a:xfrm>
            <a:off x="5041900" y="6904038"/>
            <a:ext cx="5038725" cy="369887"/>
          </a:xfrm>
          <a:prstGeom prst="rect">
            <a:avLst/>
          </a:prstGeom>
          <a:noFill/>
          <a:ln w="9525">
            <a:noFill/>
            <a:miter lim="800000"/>
            <a:headEnd/>
            <a:tailEnd/>
          </a:ln>
        </p:spPr>
        <p:txBody>
          <a:bodyPr>
            <a:prstTxWarp prst="textNoShape">
              <a:avLst/>
            </a:prstTxWarp>
            <a:spAutoFit/>
          </a:bodyPr>
          <a:lstStyle/>
          <a:p>
            <a:r>
              <a:rPr lang="en-US" sz="1800"/>
              <a:t>http://en.wikipedia.org/wiki/Wadi_Al-Hitan</a:t>
            </a:r>
          </a:p>
        </p:txBody>
      </p:sp>
      <p:pic>
        <p:nvPicPr>
          <p:cNvPr id="55300" name="Picture 5"/>
          <p:cNvPicPr>
            <a:picLocks noChangeAspect="1"/>
          </p:cNvPicPr>
          <p:nvPr/>
        </p:nvPicPr>
        <p:blipFill>
          <a:blip r:embed="rId2"/>
          <a:srcRect/>
          <a:stretch>
            <a:fillRect/>
          </a:stretch>
        </p:blipFill>
        <p:spPr bwMode="auto">
          <a:xfrm>
            <a:off x="5421313" y="4160838"/>
            <a:ext cx="4010025" cy="2667000"/>
          </a:xfrm>
          <a:prstGeom prst="rect">
            <a:avLst/>
          </a:prstGeom>
          <a:noFill/>
          <a:ln w="9525">
            <a:noFill/>
            <a:miter lim="800000"/>
            <a:headEnd/>
            <a:tailEnd/>
          </a:ln>
        </p:spPr>
      </p:pic>
      <p:pic>
        <p:nvPicPr>
          <p:cNvPr id="55301" name="Picture 6"/>
          <p:cNvPicPr>
            <a:picLocks noChangeAspect="1"/>
          </p:cNvPicPr>
          <p:nvPr/>
        </p:nvPicPr>
        <p:blipFill>
          <a:blip r:embed="rId3"/>
          <a:srcRect/>
          <a:stretch>
            <a:fillRect/>
          </a:stretch>
        </p:blipFill>
        <p:spPr bwMode="auto">
          <a:xfrm>
            <a:off x="696913" y="2103438"/>
            <a:ext cx="3505200" cy="4986337"/>
          </a:xfrm>
          <a:prstGeom prst="rect">
            <a:avLst/>
          </a:prstGeom>
          <a:noFill/>
          <a:ln w="9525">
            <a:noFill/>
            <a:miter lim="800000"/>
            <a:headEnd/>
            <a:tailEnd/>
          </a:ln>
        </p:spPr>
      </p:pic>
      <p:sp>
        <p:nvSpPr>
          <p:cNvPr id="55302" name="Rectangle 7"/>
          <p:cNvSpPr>
            <a:spLocks noChangeArrowheads="1"/>
          </p:cNvSpPr>
          <p:nvPr/>
        </p:nvSpPr>
        <p:spPr bwMode="auto">
          <a:xfrm>
            <a:off x="6350" y="7056438"/>
            <a:ext cx="6634163" cy="307975"/>
          </a:xfrm>
          <a:prstGeom prst="rect">
            <a:avLst/>
          </a:prstGeom>
          <a:noFill/>
          <a:ln w="9525">
            <a:noFill/>
            <a:miter lim="800000"/>
            <a:headEnd/>
            <a:tailEnd/>
          </a:ln>
        </p:spPr>
        <p:txBody>
          <a:bodyPr>
            <a:prstTxWarp prst="textNoShape">
              <a:avLst/>
            </a:prstTxWarp>
            <a:spAutoFit/>
          </a:bodyPr>
          <a:lstStyle/>
          <a:p>
            <a:r>
              <a:rPr lang="en-US" sz="1400"/>
              <a:t>http://www-personal.umich.edu/~gingeric/PDGwhales/Whales.htm</a:t>
            </a:r>
          </a:p>
        </p:txBody>
      </p:sp>
      <p:pic>
        <p:nvPicPr>
          <p:cNvPr id="55303" name="Picture 8"/>
          <p:cNvPicPr>
            <a:picLocks noChangeAspect="1"/>
          </p:cNvPicPr>
          <p:nvPr/>
        </p:nvPicPr>
        <p:blipFill>
          <a:blip r:embed="rId4"/>
          <a:srcRect/>
          <a:stretch>
            <a:fillRect/>
          </a:stretch>
        </p:blipFill>
        <p:spPr bwMode="auto">
          <a:xfrm>
            <a:off x="5726113" y="1798638"/>
            <a:ext cx="3276600" cy="2168525"/>
          </a:xfrm>
          <a:prstGeom prst="rect">
            <a:avLst/>
          </a:prstGeom>
          <a:noFill/>
          <a:ln w="9525">
            <a:noFill/>
            <a:miter lim="800000"/>
            <a:headEnd/>
            <a:tailEnd/>
          </a:ln>
        </p:spPr>
      </p:pic>
      <p:pic>
        <p:nvPicPr>
          <p:cNvPr id="55304" name="Picture 9"/>
          <p:cNvPicPr>
            <a:picLocks noChangeAspect="1"/>
          </p:cNvPicPr>
          <p:nvPr/>
        </p:nvPicPr>
        <p:blipFill>
          <a:blip r:embed="rId5"/>
          <a:srcRect/>
          <a:stretch>
            <a:fillRect/>
          </a:stretch>
        </p:blipFill>
        <p:spPr bwMode="auto">
          <a:xfrm>
            <a:off x="8539163" y="0"/>
            <a:ext cx="1606550" cy="1646238"/>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Egyptian Whale With Hind Limbs and Feet</a:t>
            </a:r>
            <a:endParaRPr lang="en-US" dirty="0"/>
          </a:p>
        </p:txBody>
      </p:sp>
      <p:pic>
        <p:nvPicPr>
          <p:cNvPr id="56323" name="Picture 4"/>
          <p:cNvPicPr>
            <a:picLocks noChangeAspect="1"/>
          </p:cNvPicPr>
          <p:nvPr/>
        </p:nvPicPr>
        <p:blipFill>
          <a:blip r:embed="rId2"/>
          <a:srcRect/>
          <a:stretch>
            <a:fillRect/>
          </a:stretch>
        </p:blipFill>
        <p:spPr bwMode="auto">
          <a:xfrm>
            <a:off x="1230313" y="3170238"/>
            <a:ext cx="7620000" cy="2425700"/>
          </a:xfrm>
          <a:prstGeom prst="rect">
            <a:avLst/>
          </a:prstGeom>
          <a:noFill/>
          <a:ln w="9525">
            <a:noFill/>
            <a:miter lim="800000"/>
            <a:headEnd/>
            <a:tailEnd/>
          </a:ln>
        </p:spPr>
      </p:pic>
      <p:sp>
        <p:nvSpPr>
          <p:cNvPr id="56324" name="Rectangle 5"/>
          <p:cNvSpPr>
            <a:spLocks noChangeArrowheads="1"/>
          </p:cNvSpPr>
          <p:nvPr/>
        </p:nvSpPr>
        <p:spPr bwMode="auto">
          <a:xfrm>
            <a:off x="468313" y="5849938"/>
            <a:ext cx="9144000" cy="1663700"/>
          </a:xfrm>
          <a:prstGeom prst="rect">
            <a:avLst/>
          </a:prstGeom>
          <a:noFill/>
          <a:ln w="9525">
            <a:noFill/>
            <a:miter lim="800000"/>
            <a:headEnd/>
            <a:tailEnd/>
          </a:ln>
        </p:spPr>
        <p:txBody>
          <a:bodyPr>
            <a:prstTxWarp prst="textNoShape">
              <a:avLst/>
            </a:prstTxWarp>
            <a:spAutoFit/>
          </a:bodyPr>
          <a:lstStyle/>
          <a:p>
            <a:r>
              <a:rPr lang="en-US" sz="2000"/>
              <a:t>Figure 5. Virtually complete skeleton of </a:t>
            </a:r>
            <a:r>
              <a:rPr lang="en-US" sz="2000" i="1"/>
              <a:t>Dorudon atrox </a:t>
            </a:r>
            <a:r>
              <a:rPr lang="en-US" sz="2000"/>
              <a:t>excavated in Wadi Hitan, Egypt. Note the retention of hind limbs, feet, and toes like those found in Basilosaurus. This find is described in Uhen (1996, 2004). The skeleton is approximately 5 m long. Photograph ©1998 Philip Gingerich. Figure may be reproduced for non-profit educational use.</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 Closer Look at the Limbs</a:t>
            </a:r>
            <a:endParaRPr lang="en-US" dirty="0"/>
          </a:p>
        </p:txBody>
      </p:sp>
      <p:pic>
        <p:nvPicPr>
          <p:cNvPr id="57347" name="Picture 4"/>
          <p:cNvPicPr>
            <a:picLocks noChangeAspect="1"/>
          </p:cNvPicPr>
          <p:nvPr/>
        </p:nvPicPr>
        <p:blipFill>
          <a:blip r:embed="rId2"/>
          <a:srcRect/>
          <a:stretch>
            <a:fillRect/>
          </a:stretch>
        </p:blipFill>
        <p:spPr bwMode="auto">
          <a:xfrm>
            <a:off x="1382713" y="2179638"/>
            <a:ext cx="7620000" cy="3784600"/>
          </a:xfrm>
          <a:prstGeom prst="rect">
            <a:avLst/>
          </a:prstGeom>
          <a:noFill/>
          <a:ln w="9525">
            <a:noFill/>
            <a:miter lim="800000"/>
            <a:headEnd/>
            <a:tailEnd/>
          </a:ln>
        </p:spPr>
      </p:pic>
      <p:sp>
        <p:nvSpPr>
          <p:cNvPr id="57348" name="Rectangle 5"/>
          <p:cNvSpPr>
            <a:spLocks noChangeArrowheads="1"/>
          </p:cNvSpPr>
          <p:nvPr/>
        </p:nvSpPr>
        <p:spPr bwMode="auto">
          <a:xfrm>
            <a:off x="468313" y="6037263"/>
            <a:ext cx="9296400" cy="1323975"/>
          </a:xfrm>
          <a:prstGeom prst="rect">
            <a:avLst/>
          </a:prstGeom>
          <a:noFill/>
          <a:ln w="9525">
            <a:noFill/>
            <a:miter lim="800000"/>
            <a:headEnd/>
            <a:tailEnd/>
          </a:ln>
        </p:spPr>
        <p:txBody>
          <a:bodyPr>
            <a:prstTxWarp prst="textNoShape">
              <a:avLst/>
            </a:prstTxWarp>
            <a:spAutoFit/>
          </a:bodyPr>
          <a:lstStyle/>
          <a:p>
            <a:r>
              <a:rPr lang="en-US" sz="2000"/>
              <a:t>Figure 4. Ankle, foot, and toes of </a:t>
            </a:r>
            <a:r>
              <a:rPr lang="en-US" sz="2000" i="1"/>
              <a:t>Basilosaurus isis </a:t>
            </a:r>
            <a:r>
              <a:rPr lang="en-US" sz="2000"/>
              <a:t>excavated in Wadi Hitan, Egypt. This find was described in Gingerich et al. (1990). The foot as shown is approximately 12 cm long. Photograph ©1991 Philip Gingerich. Figure may be reproduced for non-profit educational use.</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25098" name="Picture 10"/>
          <p:cNvPicPr>
            <a:picLocks noChangeAspect="1" noChangeArrowheads="1"/>
          </p:cNvPicPr>
          <p:nvPr/>
        </p:nvPicPr>
        <p:blipFill>
          <a:blip r:embed="rId3"/>
          <a:srcRect/>
          <a:stretch>
            <a:fillRect/>
          </a:stretch>
        </p:blipFill>
        <p:spPr bwMode="auto">
          <a:xfrm>
            <a:off x="1435100" y="1854200"/>
            <a:ext cx="3370263" cy="5583238"/>
          </a:xfrm>
          <a:prstGeom prst="rect">
            <a:avLst/>
          </a:prstGeom>
          <a:noFill/>
          <a:ln w="9525">
            <a:solidFill>
              <a:srgbClr val="000000"/>
            </a:solidFill>
            <a:miter lim="800000"/>
            <a:headEnd/>
            <a:tailEnd/>
          </a:ln>
          <a:effectLst>
            <a:outerShdw blurRad="127000" dist="152400" dir="2700000" algn="ctr" rotWithShape="0">
              <a:schemeClr val="bg2">
                <a:alpha val="68999"/>
              </a:schemeClr>
            </a:outerShdw>
          </a:effectLst>
        </p:spPr>
      </p:pic>
      <p:sp>
        <p:nvSpPr>
          <p:cNvPr id="1625090" name="Rectangle 2"/>
          <p:cNvSpPr>
            <a:spLocks noGrp="1" noChangeArrowheads="1"/>
          </p:cNvSpPr>
          <p:nvPr>
            <p:ph type="title"/>
          </p:nvPr>
        </p:nvSpPr>
        <p:spPr/>
        <p:txBody>
          <a:bodyPr/>
          <a:lstStyle/>
          <a:p>
            <a:pPr>
              <a:defRPr/>
            </a:pPr>
            <a:r>
              <a:rPr lang="en-US">
                <a:ea typeface="+mj-ea"/>
                <a:cs typeface="+mj-cs"/>
              </a:rPr>
              <a:t>How Do We Know?  Missing Transitional Forms?</a:t>
            </a:r>
          </a:p>
        </p:txBody>
      </p:sp>
      <p:grpSp>
        <p:nvGrpSpPr>
          <p:cNvPr id="2" name="Group 6"/>
          <p:cNvGrpSpPr>
            <a:grpSpLocks/>
          </p:cNvGrpSpPr>
          <p:nvPr/>
        </p:nvGrpSpPr>
        <p:grpSpPr bwMode="auto">
          <a:xfrm>
            <a:off x="2362200" y="2103438"/>
            <a:ext cx="5345113" cy="5410200"/>
            <a:chOff x="0" y="0"/>
            <a:chExt cx="3927" cy="3819"/>
          </a:xfrm>
        </p:grpSpPr>
        <p:pic>
          <p:nvPicPr>
            <p:cNvPr id="1625095" name="Picture 7"/>
            <p:cNvPicPr>
              <a:picLocks noChangeAspect="1" noChangeArrowheads="1"/>
            </p:cNvPicPr>
            <p:nvPr/>
          </p:nvPicPr>
          <p:blipFill>
            <a:blip r:embed="rId4"/>
            <a:srcRect/>
            <a:stretch>
              <a:fillRect/>
            </a:stretch>
          </p:blipFill>
          <p:spPr bwMode="auto">
            <a:xfrm>
              <a:off x="2160" y="0"/>
              <a:ext cx="1767" cy="3819"/>
            </a:xfrm>
            <a:prstGeom prst="rect">
              <a:avLst/>
            </a:prstGeom>
            <a:noFill/>
            <a:ln w="9525">
              <a:solidFill>
                <a:srgbClr val="000000"/>
              </a:solidFill>
              <a:miter lim="800000"/>
              <a:headEnd/>
              <a:tailEnd/>
            </a:ln>
            <a:effectLst>
              <a:outerShdw blurRad="127000" dist="152400" dir="2700000" algn="ctr" rotWithShape="0">
                <a:schemeClr val="bg2">
                  <a:alpha val="68999"/>
                </a:schemeClr>
              </a:outerShdw>
            </a:effectLst>
          </p:spPr>
        </p:pic>
        <p:sp>
          <p:nvSpPr>
            <p:cNvPr id="58374" name="Rectangle 8"/>
            <p:cNvSpPr>
              <a:spLocks/>
            </p:cNvSpPr>
            <p:nvPr/>
          </p:nvSpPr>
          <p:spPr bwMode="auto">
            <a:xfrm>
              <a:off x="0" y="893"/>
              <a:ext cx="1571" cy="1730"/>
            </a:xfrm>
            <a:prstGeom prst="rect">
              <a:avLst/>
            </a:prstGeom>
            <a:noFill/>
            <a:ln w="50800">
              <a:solidFill>
                <a:srgbClr val="DE2B00"/>
              </a:solidFill>
              <a:miter lim="800000"/>
              <a:headEnd/>
              <a:tailEnd/>
            </a:ln>
          </p:spPr>
          <p:txBody>
            <a:bodyPr>
              <a:prstTxWarp prst="textNoShape">
                <a:avLst/>
              </a:prstTxWarp>
            </a:bodyPr>
            <a:lstStyle/>
            <a:p>
              <a:endParaRPr lang="en-US"/>
            </a:p>
          </p:txBody>
        </p:sp>
        <p:sp>
          <p:nvSpPr>
            <p:cNvPr id="58375" name="Line 9"/>
            <p:cNvSpPr>
              <a:spLocks noChangeShapeType="1"/>
            </p:cNvSpPr>
            <p:nvPr/>
          </p:nvSpPr>
          <p:spPr bwMode="auto">
            <a:xfrm flipH="1">
              <a:off x="1578" y="1758"/>
              <a:ext cx="670" cy="0"/>
            </a:xfrm>
            <a:prstGeom prst="line">
              <a:avLst/>
            </a:prstGeom>
            <a:noFill/>
            <a:ln w="63500">
              <a:solidFill>
                <a:srgbClr val="DE2B00"/>
              </a:solidFill>
              <a:round/>
              <a:headEnd type="stealth" w="med" len="med"/>
              <a:tailEnd/>
            </a:ln>
          </p:spPr>
          <p:txBody>
            <a:bodyP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smtClean="0">
                <a:ea typeface="+mj-ea"/>
                <a:cs typeface="+mj-cs"/>
              </a:rPr>
              <a:t>Evolution By Molecules and Genome Science</a:t>
            </a:r>
            <a:endParaRPr lang="en-US" sz="3600" dirty="0">
              <a:ea typeface="+mj-ea"/>
              <a:cs typeface="+mj-cs"/>
            </a:endParaRPr>
          </a:p>
        </p:txBody>
      </p:sp>
      <p:sp>
        <p:nvSpPr>
          <p:cNvPr id="60419" name="Rectangle 3"/>
          <p:cNvSpPr>
            <a:spLocks noChangeArrowheads="1"/>
          </p:cNvSpPr>
          <p:nvPr/>
        </p:nvSpPr>
        <p:spPr bwMode="auto">
          <a:xfrm>
            <a:off x="0" y="3551238"/>
            <a:ext cx="10252075" cy="1570037"/>
          </a:xfrm>
          <a:prstGeom prst="rect">
            <a:avLst/>
          </a:prstGeom>
          <a:noFill/>
          <a:ln w="9525">
            <a:noFill/>
            <a:miter lim="800000"/>
            <a:headEnd/>
            <a:tailEnd/>
          </a:ln>
        </p:spPr>
        <p:txBody>
          <a:bodyPr wrap="none">
            <a:prstTxWarp prst="textNoShape">
              <a:avLst/>
            </a:prstTxWarp>
            <a:spAutoFit/>
          </a:bodyPr>
          <a:lstStyle/>
          <a:p>
            <a:r>
              <a:rPr lang="en-US" i="1">
                <a:solidFill>
                  <a:srgbClr val="FF0000"/>
                </a:solidFill>
              </a:rPr>
              <a:t>Key lesson: Molecules are one of the most important documents that we have of</a:t>
            </a:r>
          </a:p>
          <a:p>
            <a:r>
              <a:rPr lang="en-US" i="1">
                <a:solidFill>
                  <a:srgbClr val="FF0000"/>
                </a:solidFill>
              </a:rPr>
              <a:t>evolutionary history (and everything else).  Genome science makes it possible to </a:t>
            </a:r>
          </a:p>
          <a:p>
            <a:r>
              <a:rPr lang="en-US" i="1">
                <a:solidFill>
                  <a:srgbClr val="FF0000"/>
                </a:solidFill>
              </a:rPr>
              <a:t>look over evolutionary times in the same way that new generations of telescopes</a:t>
            </a:r>
          </a:p>
          <a:p>
            <a:r>
              <a:rPr lang="en-US" i="1">
                <a:solidFill>
                  <a:srgbClr val="FF0000"/>
                </a:solidFill>
              </a:rPr>
              <a:t>allow us to look farther back in the history of the universe.</a:t>
            </a:r>
            <a:endParaRPr lang="en-US">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smtClean="0">
                <a:ea typeface="+mj-ea"/>
                <a:cs typeface="+mj-cs"/>
              </a:rPr>
              <a:t>Molecules as Documents of Evolutionary History</a:t>
            </a:r>
            <a:endParaRPr lang="en-US" sz="3600" dirty="0">
              <a:ea typeface="+mj-ea"/>
              <a:cs typeface="+mj-cs"/>
            </a:endParaRPr>
          </a:p>
        </p:txBody>
      </p:sp>
      <p:pic>
        <p:nvPicPr>
          <p:cNvPr id="62467" name="Picture 2" descr="Pages from ZuckerkandlPaulingPNAS.jpg"/>
          <p:cNvPicPr>
            <a:picLocks noChangeAspect="1"/>
          </p:cNvPicPr>
          <p:nvPr/>
        </p:nvPicPr>
        <p:blipFill>
          <a:blip r:embed="rId3"/>
          <a:srcRect/>
          <a:stretch>
            <a:fillRect/>
          </a:stretch>
        </p:blipFill>
        <p:spPr bwMode="auto">
          <a:xfrm>
            <a:off x="315913" y="1866900"/>
            <a:ext cx="3733800" cy="5692775"/>
          </a:xfrm>
          <a:prstGeom prst="rect">
            <a:avLst/>
          </a:prstGeom>
          <a:noFill/>
          <a:ln w="9525">
            <a:noFill/>
            <a:miter lim="800000"/>
            <a:headEnd/>
            <a:tailEnd/>
          </a:ln>
        </p:spPr>
      </p:pic>
      <p:pic>
        <p:nvPicPr>
          <p:cNvPr id="62468" name="Picture 3" descr="Pauling2.jpg"/>
          <p:cNvPicPr>
            <a:picLocks noChangeAspect="1"/>
          </p:cNvPicPr>
          <p:nvPr/>
        </p:nvPicPr>
        <p:blipFill>
          <a:blip r:embed="rId4"/>
          <a:srcRect/>
          <a:stretch>
            <a:fillRect/>
          </a:stretch>
        </p:blipFill>
        <p:spPr bwMode="auto">
          <a:xfrm>
            <a:off x="4506913" y="2484438"/>
            <a:ext cx="4786312" cy="3946525"/>
          </a:xfrm>
          <a:prstGeom prst="rect">
            <a:avLst/>
          </a:prstGeom>
          <a:noFill/>
          <a:ln w="9525">
            <a:noFill/>
            <a:miter lim="800000"/>
            <a:headEnd/>
            <a:tailEnd/>
          </a:ln>
        </p:spPr>
      </p:pic>
      <p:sp>
        <p:nvSpPr>
          <p:cNvPr id="62469" name="Rectangle 4"/>
          <p:cNvSpPr>
            <a:spLocks noChangeArrowheads="1"/>
          </p:cNvSpPr>
          <p:nvPr/>
        </p:nvSpPr>
        <p:spPr bwMode="auto">
          <a:xfrm>
            <a:off x="3751263" y="6370638"/>
            <a:ext cx="6329362" cy="923925"/>
          </a:xfrm>
          <a:prstGeom prst="rect">
            <a:avLst/>
          </a:prstGeom>
          <a:noFill/>
          <a:ln w="9525">
            <a:noFill/>
            <a:miter lim="800000"/>
            <a:headEnd/>
            <a:tailEnd/>
          </a:ln>
        </p:spPr>
        <p:txBody>
          <a:bodyPr>
            <a:prstTxWarp prst="textNoShape">
              <a:avLst/>
            </a:prstTxWarp>
            <a:spAutoFit/>
          </a:bodyPr>
          <a:lstStyle/>
          <a:p>
            <a:r>
              <a:rPr lang="en-US" sz="1800" b="1"/>
              <a:t>A Comparison of Animal Hemoglobins by Tryptic Peptide Pattern</a:t>
            </a:r>
          </a:p>
          <a:p>
            <a:r>
              <a:rPr lang="en-US" sz="1800"/>
              <a:t>Emile Zuckerkandl, Richard T. Jones, and Linus Pauling</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4914" name="Rectangle 2"/>
          <p:cNvSpPr>
            <a:spLocks noGrp="1" noChangeArrowheads="1"/>
          </p:cNvSpPr>
          <p:nvPr>
            <p:ph type="title"/>
          </p:nvPr>
        </p:nvSpPr>
        <p:spPr/>
        <p:txBody>
          <a:bodyPr/>
          <a:lstStyle/>
          <a:p>
            <a:pPr>
              <a:defRPr/>
            </a:pPr>
            <a:r>
              <a:rPr lang="en-US" dirty="0" smtClean="0">
                <a:ea typeface="+mj-ea"/>
                <a:cs typeface="+mj-cs"/>
              </a:rPr>
              <a:t>Modern Molecular Analysis of Evolution</a:t>
            </a:r>
            <a:endParaRPr lang="en-US" dirty="0">
              <a:ea typeface="+mj-ea"/>
              <a:cs typeface="+mj-cs"/>
            </a:endParaRPr>
          </a:p>
        </p:txBody>
      </p:sp>
      <p:sp>
        <p:nvSpPr>
          <p:cNvPr id="64515" name="Rectangle 3"/>
          <p:cNvSpPr>
            <a:spLocks noChangeArrowheads="1"/>
          </p:cNvSpPr>
          <p:nvPr/>
        </p:nvSpPr>
        <p:spPr bwMode="auto">
          <a:xfrm>
            <a:off x="87313" y="1752600"/>
            <a:ext cx="4495800" cy="4343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Sequence comparisons as a tool for exploring relatedness.</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This page: rudimentary sequence comparison of alpha chain of hemoglobin from different species. Pauling undertook this analysis in the early 60s.</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A similar story unfolded using cytochrome C as the basis of the </a:t>
            </a:r>
            <a:r>
              <a:rPr lang="en-GB" sz="2000" i="1">
                <a:solidFill>
                  <a:srgbClr val="000090"/>
                </a:solidFill>
                <a:latin typeface="Albany" pitchFamily="32" charset="0"/>
              </a:rPr>
              <a:t>comparison.</a:t>
            </a: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pic>
        <p:nvPicPr>
          <p:cNvPr id="64516" name="Picture 4" descr="Hb"/>
          <p:cNvPicPr>
            <a:picLocks noChangeAspect="1" noChangeArrowheads="1"/>
          </p:cNvPicPr>
          <p:nvPr/>
        </p:nvPicPr>
        <p:blipFill>
          <a:blip r:embed="rId4"/>
          <a:srcRect/>
          <a:stretch>
            <a:fillRect/>
          </a:stretch>
        </p:blipFill>
        <p:spPr bwMode="auto">
          <a:xfrm>
            <a:off x="4683125" y="1851025"/>
            <a:ext cx="5397500" cy="3833813"/>
          </a:xfrm>
          <a:prstGeom prst="rect">
            <a:avLst/>
          </a:prstGeom>
          <a:noFill/>
          <a:ln w="9525">
            <a:noFill/>
            <a:miter lim="800000"/>
            <a:headEnd/>
            <a:tailEnd/>
          </a:ln>
        </p:spPr>
      </p:pic>
      <p:pic>
        <p:nvPicPr>
          <p:cNvPr id="64517" name="Picture 5" descr="Pauling"/>
          <p:cNvPicPr>
            <a:picLocks noChangeAspect="1" noChangeArrowheads="1"/>
          </p:cNvPicPr>
          <p:nvPr/>
        </p:nvPicPr>
        <p:blipFill>
          <a:blip r:embed="rId5"/>
          <a:srcRect/>
          <a:stretch>
            <a:fillRect/>
          </a:stretch>
        </p:blipFill>
        <p:spPr bwMode="auto">
          <a:xfrm>
            <a:off x="5486400" y="5505450"/>
            <a:ext cx="3576638" cy="1703388"/>
          </a:xfrm>
          <a:prstGeom prst="rect">
            <a:avLst/>
          </a:prstGeom>
          <a:noFill/>
          <a:ln w="9525">
            <a:noFill/>
            <a:miter lim="800000"/>
            <a:headEnd/>
            <a:tailEnd/>
          </a:ln>
        </p:spPr>
      </p:pic>
      <p:sp>
        <p:nvSpPr>
          <p:cNvPr id="64518" name="Rectangle 6"/>
          <p:cNvSpPr>
            <a:spLocks noChangeArrowheads="1"/>
          </p:cNvSpPr>
          <p:nvPr/>
        </p:nvSpPr>
        <p:spPr bwMode="auto">
          <a:xfrm>
            <a:off x="5257800" y="7086600"/>
            <a:ext cx="4221163" cy="336550"/>
          </a:xfrm>
          <a:prstGeom prst="rect">
            <a:avLst/>
          </a:prstGeom>
          <a:noFill/>
          <a:ln w="9525">
            <a:noFill/>
            <a:miter lim="800000"/>
            <a:headEnd/>
            <a:tailEnd/>
          </a:ln>
        </p:spPr>
        <p:txBody>
          <a:bodyPr>
            <a:prstTxWarp prst="textNoShape">
              <a:avLst/>
            </a:prstTxWarp>
            <a:spAutoFit/>
          </a:bodyPr>
          <a:lstStyle/>
          <a:p>
            <a:r>
              <a:rPr lang="en-US" sz="1600">
                <a:solidFill>
                  <a:schemeClr val="tx1"/>
                </a:solidFill>
              </a:rPr>
              <a:t>Linus Pauling in his office in Crellin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2802" name="Rectangle 2"/>
          <p:cNvSpPr>
            <a:spLocks noGrp="1" noChangeArrowheads="1"/>
          </p:cNvSpPr>
          <p:nvPr>
            <p:ph type="title" idx="4294967295"/>
          </p:nvPr>
        </p:nvSpPr>
        <p:spPr>
          <a:xfrm>
            <a:off x="765175" y="123825"/>
            <a:ext cx="8607425" cy="1262063"/>
          </a:xfrm>
        </p:spPr>
        <p:txBody>
          <a:bodyPr/>
          <a:lstStyle/>
          <a:p>
            <a:pPr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Stopwatches for the Very Fast and the Very Slow</a:t>
            </a:r>
            <a:endParaRPr lang="en-GB" i="0">
              <a:solidFill>
                <a:schemeClr val="bg1"/>
              </a:solidFill>
              <a:latin typeface="Albany" pitchFamily="32" charset="0"/>
              <a:ea typeface="+mj-ea"/>
              <a:cs typeface="+mj-cs"/>
            </a:endParaRPr>
          </a:p>
        </p:txBody>
      </p:sp>
      <p:sp>
        <p:nvSpPr>
          <p:cNvPr id="66563"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pic>
        <p:nvPicPr>
          <p:cNvPr id="66564" name="Picture 4" descr="AminoAcidChange"/>
          <p:cNvPicPr>
            <a:picLocks noChangeAspect="1" noChangeArrowheads="1"/>
          </p:cNvPicPr>
          <p:nvPr/>
        </p:nvPicPr>
        <p:blipFill>
          <a:blip r:embed="rId3"/>
          <a:srcRect/>
          <a:stretch>
            <a:fillRect/>
          </a:stretch>
        </p:blipFill>
        <p:spPr bwMode="auto">
          <a:xfrm>
            <a:off x="5334000" y="2209800"/>
            <a:ext cx="4114800" cy="3717925"/>
          </a:xfrm>
          <a:prstGeom prst="rect">
            <a:avLst/>
          </a:prstGeom>
          <a:noFill/>
          <a:ln w="9525">
            <a:noFill/>
            <a:miter lim="800000"/>
            <a:headEnd/>
            <a:tailEnd/>
          </a:ln>
        </p:spPr>
      </p:pic>
      <p:pic>
        <p:nvPicPr>
          <p:cNvPr id="66565" name="Picture 5" descr="HbSequence2"/>
          <p:cNvPicPr>
            <a:picLocks noChangeAspect="1" noChangeArrowheads="1"/>
          </p:cNvPicPr>
          <p:nvPr/>
        </p:nvPicPr>
        <p:blipFill>
          <a:blip r:embed="rId4"/>
          <a:srcRect/>
          <a:stretch>
            <a:fillRect/>
          </a:stretch>
        </p:blipFill>
        <p:spPr bwMode="auto">
          <a:xfrm>
            <a:off x="914400" y="1798638"/>
            <a:ext cx="3378200" cy="5638800"/>
          </a:xfrm>
          <a:prstGeom prst="rect">
            <a:avLst/>
          </a:prstGeom>
          <a:noFill/>
          <a:ln w="9525">
            <a:noFill/>
            <a:miter lim="800000"/>
            <a:headEnd/>
            <a:tailEnd/>
          </a:ln>
        </p:spPr>
      </p:pic>
      <p:sp>
        <p:nvSpPr>
          <p:cNvPr id="66566" name="Rectangle 6"/>
          <p:cNvSpPr>
            <a:spLocks noChangeArrowheads="1"/>
          </p:cNvSpPr>
          <p:nvPr/>
        </p:nvSpPr>
        <p:spPr bwMode="auto">
          <a:xfrm>
            <a:off x="4114800" y="5943600"/>
            <a:ext cx="5715000" cy="22098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5"/>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Molecules as stopwatches.  Proteins are strings of amino acids.  By comparing the same protein in different species, we can clock the timescale associated with evolutionary divergence.</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sp>
        <p:nvSpPr>
          <p:cNvPr id="66567" name="Text Box 7"/>
          <p:cNvSpPr txBox="1">
            <a:spLocks noChangeArrowheads="1"/>
          </p:cNvSpPr>
          <p:nvPr/>
        </p:nvSpPr>
        <p:spPr bwMode="auto">
          <a:xfrm>
            <a:off x="5791200" y="1828800"/>
            <a:ext cx="3581400" cy="336550"/>
          </a:xfrm>
          <a:prstGeom prst="rect">
            <a:avLst/>
          </a:prstGeom>
          <a:noFill/>
          <a:ln w="9525">
            <a:noFill/>
            <a:miter lim="800000"/>
            <a:headEnd/>
            <a:tailEnd/>
          </a:ln>
        </p:spPr>
        <p:txBody>
          <a:bodyPr>
            <a:prstTxWarp prst="textNoShape">
              <a:avLst/>
            </a:prstTxWarp>
            <a:spAutoFit/>
          </a:bodyPr>
          <a:lstStyle/>
          <a:p>
            <a:r>
              <a:rPr lang="en-US" sz="1600"/>
              <a:t>(Dickerson, Scientific American, 1972)</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62" name="Rectangle 2"/>
          <p:cNvSpPr>
            <a:spLocks noGrp="1" noChangeArrowheads="1"/>
          </p:cNvSpPr>
          <p:nvPr>
            <p:ph type="title"/>
          </p:nvPr>
        </p:nvSpPr>
        <p:spPr/>
        <p:txBody>
          <a:bodyPr/>
          <a:lstStyle/>
          <a:p>
            <a:pPr>
              <a:defRPr/>
            </a:pPr>
            <a:r>
              <a:rPr lang="en-US">
                <a:ea typeface="+mj-ea"/>
                <a:cs typeface="+mj-cs"/>
              </a:rPr>
              <a:t>How Do We Know: Molecular Evidence</a:t>
            </a:r>
          </a:p>
        </p:txBody>
      </p:sp>
      <p:sp>
        <p:nvSpPr>
          <p:cNvPr id="68611" name="Rectangle 3"/>
          <p:cNvSpPr>
            <a:spLocks noChangeArrowheads="1"/>
          </p:cNvSpPr>
          <p:nvPr/>
        </p:nvSpPr>
        <p:spPr bwMode="auto">
          <a:xfrm>
            <a:off x="228600" y="1752600"/>
            <a:ext cx="4800600" cy="48768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Eye development is one of the most beautiful examples of commonality of origins.</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Comparison of Pax6 (i.e. mouse) and eyeless (i.e. flies)  sequences we can see the relation between these genes.</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Interestingly, expression of Pax6 in flies results in development of eye tissues where they don’t normally belong.</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pic>
        <p:nvPicPr>
          <p:cNvPr id="68612" name="Picture 4" descr="EyelessDrosophilaFinal"/>
          <p:cNvPicPr>
            <a:picLocks noChangeAspect="1" noChangeArrowheads="1"/>
          </p:cNvPicPr>
          <p:nvPr/>
        </p:nvPicPr>
        <p:blipFill>
          <a:blip r:embed="rId4"/>
          <a:srcRect/>
          <a:stretch>
            <a:fillRect/>
          </a:stretch>
        </p:blipFill>
        <p:spPr bwMode="auto">
          <a:xfrm>
            <a:off x="5410200" y="1905000"/>
            <a:ext cx="4229100" cy="4584700"/>
          </a:xfrm>
          <a:prstGeom prst="rect">
            <a:avLst/>
          </a:prstGeom>
          <a:noFill/>
          <a:ln w="9525">
            <a:noFill/>
            <a:miter lim="800000"/>
            <a:headEnd/>
            <a:tailEnd/>
          </a:ln>
        </p:spPr>
      </p:pic>
      <p:pic>
        <p:nvPicPr>
          <p:cNvPr id="68613" name="Picture 5" descr="EctopicEyes"/>
          <p:cNvPicPr>
            <a:picLocks noChangeAspect="1" noChangeArrowheads="1"/>
          </p:cNvPicPr>
          <p:nvPr/>
        </p:nvPicPr>
        <p:blipFill>
          <a:blip r:embed="rId5"/>
          <a:srcRect/>
          <a:stretch>
            <a:fillRect/>
          </a:stretch>
        </p:blipFill>
        <p:spPr bwMode="auto">
          <a:xfrm>
            <a:off x="1143000" y="4724400"/>
            <a:ext cx="3189288" cy="2355850"/>
          </a:xfrm>
          <a:prstGeom prst="rect">
            <a:avLst/>
          </a:prstGeom>
          <a:noFill/>
          <a:ln w="9525">
            <a:noFill/>
            <a:miter lim="800000"/>
            <a:headEnd/>
            <a:tailEnd/>
          </a:ln>
        </p:spPr>
      </p:pic>
      <p:sp>
        <p:nvSpPr>
          <p:cNvPr id="68614" name="Rectangle 6"/>
          <p:cNvSpPr>
            <a:spLocks noChangeArrowheads="1"/>
          </p:cNvSpPr>
          <p:nvPr/>
        </p:nvSpPr>
        <p:spPr bwMode="auto">
          <a:xfrm>
            <a:off x="6400800" y="1600200"/>
            <a:ext cx="2133600" cy="336550"/>
          </a:xfrm>
          <a:prstGeom prst="rect">
            <a:avLst/>
          </a:prstGeom>
          <a:noFill/>
          <a:ln w="9525">
            <a:noFill/>
            <a:miter lim="800000"/>
            <a:headEnd/>
            <a:tailEnd/>
          </a:ln>
        </p:spPr>
        <p:txBody>
          <a:bodyPr>
            <a:prstTxWarp prst="textNoShape">
              <a:avLst/>
            </a:prstTxWarp>
            <a:spAutoFit/>
          </a:bodyPr>
          <a:lstStyle/>
          <a:p>
            <a:r>
              <a:rPr lang="en-US" sz="1600">
                <a:solidFill>
                  <a:srgbClr val="FF0000"/>
                </a:solidFill>
              </a:rPr>
              <a:t>Eyeless mutant on right</a:t>
            </a:r>
          </a:p>
        </p:txBody>
      </p:sp>
      <p:sp>
        <p:nvSpPr>
          <p:cNvPr id="68615" name="Rectangle 7"/>
          <p:cNvSpPr>
            <a:spLocks noChangeArrowheads="1"/>
          </p:cNvSpPr>
          <p:nvPr/>
        </p:nvSpPr>
        <p:spPr bwMode="auto">
          <a:xfrm>
            <a:off x="6477000" y="6477000"/>
            <a:ext cx="2743200" cy="581025"/>
          </a:xfrm>
          <a:prstGeom prst="rect">
            <a:avLst/>
          </a:prstGeom>
          <a:noFill/>
          <a:ln w="9525">
            <a:noFill/>
            <a:miter lim="800000"/>
            <a:headEnd/>
            <a:tailEnd/>
          </a:ln>
        </p:spPr>
        <p:txBody>
          <a:bodyPr>
            <a:prstTxWarp prst="textNoShape">
              <a:avLst/>
            </a:prstTxWarp>
            <a:spAutoFit/>
          </a:bodyPr>
          <a:lstStyle/>
          <a:p>
            <a:r>
              <a:rPr lang="en-US" sz="1600">
                <a:solidFill>
                  <a:srgbClr val="FF0000"/>
                </a:solidFill>
              </a:rPr>
              <a:t>Mouse Pax6 gene used to drive formation of eyes</a:t>
            </a:r>
          </a:p>
        </p:txBody>
      </p:sp>
      <p:sp>
        <p:nvSpPr>
          <p:cNvPr id="68616" name="Rectangle 8"/>
          <p:cNvSpPr>
            <a:spLocks noChangeArrowheads="1"/>
          </p:cNvSpPr>
          <p:nvPr/>
        </p:nvSpPr>
        <p:spPr bwMode="auto">
          <a:xfrm>
            <a:off x="1447800" y="7086600"/>
            <a:ext cx="2743200" cy="336550"/>
          </a:xfrm>
          <a:prstGeom prst="rect">
            <a:avLst/>
          </a:prstGeom>
          <a:noFill/>
          <a:ln w="9525">
            <a:noFill/>
            <a:miter lim="800000"/>
            <a:headEnd/>
            <a:tailEnd/>
          </a:ln>
        </p:spPr>
        <p:txBody>
          <a:bodyPr>
            <a:prstTxWarp prst="textNoShape">
              <a:avLst/>
            </a:prstTxWarp>
            <a:spAutoFit/>
          </a:bodyPr>
          <a:lstStyle/>
          <a:p>
            <a:r>
              <a:rPr lang="en-US" sz="1600">
                <a:solidFill>
                  <a:srgbClr val="FF0000"/>
                </a:solidFill>
              </a:rPr>
              <a:t>Eyes on wings and legs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482" name="Rectangle 2"/>
          <p:cNvSpPr>
            <a:spLocks noGrp="1" noChangeArrowheads="1"/>
          </p:cNvSpPr>
          <p:nvPr>
            <p:ph type="title"/>
          </p:nvPr>
        </p:nvSpPr>
        <p:spPr/>
        <p:txBody>
          <a:bodyPr/>
          <a:lstStyle/>
          <a:p>
            <a:pPr>
              <a:defRPr/>
            </a:pPr>
            <a:r>
              <a:rPr lang="en-US">
                <a:ea typeface="+mj-ea"/>
                <a:cs typeface="+mj-cs"/>
              </a:rPr>
              <a:t>The Ingredients of Evolution: Heritable Variation</a:t>
            </a:r>
          </a:p>
        </p:txBody>
      </p:sp>
      <p:sp>
        <p:nvSpPr>
          <p:cNvPr id="20483" name="Rectangle 3"/>
          <p:cNvSpPr>
            <a:spLocks noChangeArrowheads="1"/>
          </p:cNvSpPr>
          <p:nvPr/>
        </p:nvSpPr>
        <p:spPr bwMode="auto">
          <a:xfrm>
            <a:off x="342900" y="5562600"/>
            <a:ext cx="9372600" cy="1050925"/>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One ingredient for evolution is variation, differences between the parents and their offspring.</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Though Darwin is famous for finches, if you read ``The Origin of Species’’ you will see that it starts by talking about domestication of animals and how breeders exploit variation (Darwin was way into pigeons).</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The ``struggle for existence’’ - you do the numbers on a bacterial culture!</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pic>
        <p:nvPicPr>
          <p:cNvPr id="20484" name="Picture 4" descr="Darwin's_pigeons"/>
          <p:cNvPicPr>
            <a:picLocks noChangeAspect="1" noChangeArrowheads="1"/>
          </p:cNvPicPr>
          <p:nvPr/>
        </p:nvPicPr>
        <p:blipFill>
          <a:blip r:embed="rId4"/>
          <a:srcRect/>
          <a:stretch>
            <a:fillRect/>
          </a:stretch>
        </p:blipFill>
        <p:spPr bwMode="auto">
          <a:xfrm>
            <a:off x="1371600" y="1981200"/>
            <a:ext cx="2681288" cy="3586163"/>
          </a:xfrm>
          <a:prstGeom prst="rect">
            <a:avLst/>
          </a:prstGeom>
          <a:noFill/>
          <a:ln w="9525">
            <a:noFill/>
            <a:miter lim="800000"/>
            <a:headEnd/>
            <a:tailEnd/>
          </a:ln>
        </p:spPr>
      </p:pic>
      <p:grpSp>
        <p:nvGrpSpPr>
          <p:cNvPr id="20485" name="Group 5"/>
          <p:cNvGrpSpPr>
            <a:grpSpLocks/>
          </p:cNvGrpSpPr>
          <p:nvPr/>
        </p:nvGrpSpPr>
        <p:grpSpPr bwMode="auto">
          <a:xfrm>
            <a:off x="5486400" y="1752600"/>
            <a:ext cx="3733800" cy="3657600"/>
            <a:chOff x="0" y="0"/>
            <a:chExt cx="4707" cy="4320"/>
          </a:xfrm>
        </p:grpSpPr>
        <p:pic>
          <p:nvPicPr>
            <p:cNvPr id="20487" name="Picture 6"/>
            <p:cNvPicPr>
              <a:picLocks noChangeArrowheads="1"/>
            </p:cNvPicPr>
            <p:nvPr/>
          </p:nvPicPr>
          <p:blipFill>
            <a:blip r:embed="rId5"/>
            <a:srcRect/>
            <a:stretch>
              <a:fillRect/>
            </a:stretch>
          </p:blipFill>
          <p:spPr bwMode="auto">
            <a:xfrm>
              <a:off x="1600" y="0"/>
              <a:ext cx="3107" cy="4320"/>
            </a:xfrm>
            <a:prstGeom prst="rect">
              <a:avLst/>
            </a:prstGeom>
            <a:noFill/>
            <a:ln w="9525">
              <a:noFill/>
              <a:miter lim="800000"/>
              <a:headEnd/>
              <a:tailEnd/>
            </a:ln>
          </p:spPr>
        </p:pic>
        <p:grpSp>
          <p:nvGrpSpPr>
            <p:cNvPr id="20488" name="Group 7"/>
            <p:cNvGrpSpPr>
              <a:grpSpLocks/>
            </p:cNvGrpSpPr>
            <p:nvPr/>
          </p:nvGrpSpPr>
          <p:grpSpPr bwMode="auto">
            <a:xfrm>
              <a:off x="0" y="2026"/>
              <a:ext cx="1493" cy="747"/>
              <a:chOff x="0" y="0"/>
              <a:chExt cx="1493" cy="746"/>
            </a:xfrm>
          </p:grpSpPr>
          <p:sp>
            <p:nvSpPr>
              <p:cNvPr id="20489" name="Line 8"/>
              <p:cNvSpPr>
                <a:spLocks noChangeShapeType="1"/>
              </p:cNvSpPr>
              <p:nvPr/>
            </p:nvSpPr>
            <p:spPr bwMode="auto">
              <a:xfrm rot="10800000" flipH="1">
                <a:off x="0" y="0"/>
                <a:ext cx="1" cy="746"/>
              </a:xfrm>
              <a:prstGeom prst="line">
                <a:avLst/>
              </a:prstGeom>
              <a:noFill/>
              <a:ln w="63500">
                <a:solidFill>
                  <a:srgbClr val="FDFB38"/>
                </a:solidFill>
                <a:round/>
                <a:headEnd/>
                <a:tailEnd/>
              </a:ln>
            </p:spPr>
            <p:txBody>
              <a:bodyPr>
                <a:prstTxWarp prst="textNoShape">
                  <a:avLst/>
                </a:prstTxWarp>
              </a:bodyPr>
              <a:lstStyle/>
              <a:p>
                <a:endParaRPr lang="en-US"/>
              </a:p>
            </p:txBody>
          </p:sp>
          <p:sp>
            <p:nvSpPr>
              <p:cNvPr id="20490" name="Line 9"/>
              <p:cNvSpPr>
                <a:spLocks noChangeShapeType="1"/>
              </p:cNvSpPr>
              <p:nvPr/>
            </p:nvSpPr>
            <p:spPr bwMode="auto">
              <a:xfrm>
                <a:off x="0" y="0"/>
                <a:ext cx="1493" cy="1"/>
              </a:xfrm>
              <a:prstGeom prst="line">
                <a:avLst/>
              </a:prstGeom>
              <a:noFill/>
              <a:ln w="63500">
                <a:solidFill>
                  <a:srgbClr val="FDFB38"/>
                </a:solidFill>
                <a:round/>
                <a:headEnd/>
                <a:tailEnd type="triangle" w="med" len="med"/>
              </a:ln>
            </p:spPr>
            <p:txBody>
              <a:bodyPr>
                <a:prstTxWarp prst="textNoShape">
                  <a:avLst/>
                </a:prstTxWarp>
              </a:bodyPr>
              <a:lstStyle/>
              <a:p>
                <a:endParaRPr lang="en-US"/>
              </a:p>
            </p:txBody>
          </p:sp>
        </p:grpSp>
      </p:grpSp>
      <p:sp>
        <p:nvSpPr>
          <p:cNvPr id="20486" name="Rectangle 10"/>
          <p:cNvSpPr>
            <a:spLocks noChangeArrowheads="1"/>
          </p:cNvSpPr>
          <p:nvPr/>
        </p:nvSpPr>
        <p:spPr bwMode="auto">
          <a:xfrm>
            <a:off x="5029200" y="3048000"/>
            <a:ext cx="1676400" cy="1143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smtClean="0">
                <a:ea typeface="+mj-ea"/>
                <a:cs typeface="+mj-cs"/>
              </a:rPr>
              <a:t>Evolution in Real Time: From Microbes to Darwin’s Finches</a:t>
            </a:r>
            <a:endParaRPr lang="en-US" sz="3600" dirty="0">
              <a:ea typeface="+mj-ea"/>
              <a:cs typeface="+mj-cs"/>
            </a:endParaRPr>
          </a:p>
        </p:txBody>
      </p:sp>
      <p:sp>
        <p:nvSpPr>
          <p:cNvPr id="70659" name="Rectangle 3"/>
          <p:cNvSpPr>
            <a:spLocks noChangeArrowheads="1"/>
          </p:cNvSpPr>
          <p:nvPr/>
        </p:nvSpPr>
        <p:spPr bwMode="auto">
          <a:xfrm>
            <a:off x="0" y="3551238"/>
            <a:ext cx="10301288" cy="1570037"/>
          </a:xfrm>
          <a:prstGeom prst="rect">
            <a:avLst/>
          </a:prstGeom>
          <a:noFill/>
          <a:ln w="9525">
            <a:noFill/>
            <a:miter lim="800000"/>
            <a:headEnd/>
            <a:tailEnd/>
          </a:ln>
        </p:spPr>
        <p:txBody>
          <a:bodyPr wrap="none">
            <a:prstTxWarp prst="textNoShape">
              <a:avLst/>
            </a:prstTxWarp>
            <a:spAutoFit/>
          </a:bodyPr>
          <a:lstStyle/>
          <a:p>
            <a:r>
              <a:rPr lang="en-US" i="1">
                <a:solidFill>
                  <a:srgbClr val="FF0000"/>
                </a:solidFill>
              </a:rPr>
              <a:t>Key lesson: Many current studies have revealed evolution taking place in real </a:t>
            </a:r>
          </a:p>
          <a:p>
            <a:r>
              <a:rPr lang="en-US" i="1">
                <a:solidFill>
                  <a:srgbClr val="FF0000"/>
                </a:solidFill>
              </a:rPr>
              <a:t>time.  Two of the most impressive studies involve detailed observations over more</a:t>
            </a:r>
          </a:p>
          <a:p>
            <a:r>
              <a:rPr lang="en-US" i="1">
                <a:solidFill>
                  <a:srgbClr val="FF0000"/>
                </a:solidFill>
              </a:rPr>
              <a:t>than 20 years of two totally different situations: Darwin’s finches and E. coli. </a:t>
            </a:r>
          </a:p>
          <a:p>
            <a:r>
              <a:rPr lang="en-US" i="1">
                <a:solidFill>
                  <a:srgbClr val="FF0000"/>
                </a:solidFill>
              </a:rPr>
              <a:t>Evolution happens much faster than Darwin thought!</a:t>
            </a:r>
            <a:endParaRPr lang="en-US">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smtClean="0">
                <a:ea typeface="+mj-ea"/>
                <a:cs typeface="+mj-cs"/>
              </a:rPr>
              <a:t>Evolution in Real Time: The Beak of the Finch</a:t>
            </a:r>
            <a:endParaRPr lang="en-US" sz="3600" dirty="0">
              <a:ea typeface="+mj-ea"/>
              <a:cs typeface="+mj-cs"/>
            </a:endParaRPr>
          </a:p>
        </p:txBody>
      </p:sp>
      <p:pic>
        <p:nvPicPr>
          <p:cNvPr id="72707" name="Picture 2"/>
          <p:cNvPicPr>
            <a:picLocks noChangeAspect="1"/>
          </p:cNvPicPr>
          <p:nvPr/>
        </p:nvPicPr>
        <p:blipFill>
          <a:blip r:embed="rId3"/>
          <a:srcRect/>
          <a:stretch>
            <a:fillRect/>
          </a:stretch>
        </p:blipFill>
        <p:spPr bwMode="auto">
          <a:xfrm>
            <a:off x="5497513" y="1874838"/>
            <a:ext cx="3581400" cy="5554662"/>
          </a:xfrm>
          <a:prstGeom prst="rect">
            <a:avLst/>
          </a:prstGeom>
          <a:noFill/>
          <a:ln w="9525">
            <a:noFill/>
            <a:miter lim="800000"/>
            <a:headEnd/>
            <a:tailEnd/>
          </a:ln>
        </p:spPr>
      </p:pic>
      <p:sp>
        <p:nvSpPr>
          <p:cNvPr id="72708" name="Rectangle 3"/>
          <p:cNvSpPr>
            <a:spLocks noChangeArrowheads="1"/>
          </p:cNvSpPr>
          <p:nvPr/>
        </p:nvSpPr>
        <p:spPr bwMode="auto">
          <a:xfrm>
            <a:off x="228600" y="1752600"/>
            <a:ext cx="4114800" cy="5105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Peter and Rosemary Grant have spent since 1973 going to the Galapagos and making measurements on the birds and their habitat.  </a:t>
            </a:r>
          </a:p>
          <a:p>
            <a:pPr marL="431800" indent="-323850" defTabSz="719138">
              <a:lnSpc>
                <a:spcPct val="93000"/>
              </a:lnSpc>
              <a:buClr>
                <a:srgbClr val="000000"/>
              </a:buClr>
              <a:buSzPct val="76000"/>
              <a:buFont typeface="StarSymbol" charset="2"/>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Their observations reveal that measurable differences occur on the year time scale induced by environmental perturbations such as the amount of rain.</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smtClean="0">
                <a:ea typeface="+mj-ea"/>
                <a:cs typeface="+mj-cs"/>
              </a:rPr>
              <a:t>Evolution in Real Time: From Microbes to Darwin’s Finches</a:t>
            </a:r>
            <a:endParaRPr lang="en-US" sz="3600" dirty="0">
              <a:ea typeface="+mj-ea"/>
              <a:cs typeface="+mj-cs"/>
            </a:endParaRPr>
          </a:p>
        </p:txBody>
      </p:sp>
      <p:sp>
        <p:nvSpPr>
          <p:cNvPr id="74755" name="Rectangle 2"/>
          <p:cNvSpPr>
            <a:spLocks noChangeArrowheads="1"/>
          </p:cNvSpPr>
          <p:nvPr/>
        </p:nvSpPr>
        <p:spPr bwMode="auto">
          <a:xfrm>
            <a:off x="163513" y="5927725"/>
            <a:ext cx="9917112" cy="1631950"/>
          </a:xfrm>
          <a:prstGeom prst="rect">
            <a:avLst/>
          </a:prstGeom>
          <a:noFill/>
          <a:ln w="9525">
            <a:noFill/>
            <a:miter lim="800000"/>
            <a:headEnd/>
            <a:tailEnd/>
          </a:ln>
        </p:spPr>
        <p:txBody>
          <a:bodyPr>
            <a:prstTxWarp prst="textNoShape">
              <a:avLst/>
            </a:prstTxWarp>
            <a:spAutoFit/>
          </a:bodyPr>
          <a:lstStyle/>
          <a:p>
            <a:r>
              <a:rPr lang="en-US" sz="2000"/>
              <a:t>In their natural laboratory, the 100-acre island called Daphne Major, the Grants and their assistants watched the struggle for survival among individuals in two species of small birds called Darwin's finches. The struggle is mainly about food -- different types of seeds -- and the availability of that food is dramatically influenced by year-to-year weather changes. – From PBS “Evolution” series.</a:t>
            </a:r>
          </a:p>
        </p:txBody>
      </p:sp>
      <p:pic>
        <p:nvPicPr>
          <p:cNvPr id="74756" name="Picture 3" descr="BeakData.jpg"/>
          <p:cNvPicPr>
            <a:picLocks noChangeAspect="1"/>
          </p:cNvPicPr>
          <p:nvPr/>
        </p:nvPicPr>
        <p:blipFill>
          <a:blip r:embed="rId3"/>
          <a:srcRect/>
          <a:stretch>
            <a:fillRect/>
          </a:stretch>
        </p:blipFill>
        <p:spPr bwMode="auto">
          <a:xfrm>
            <a:off x="1535113" y="1798638"/>
            <a:ext cx="6197600" cy="420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smtClean="0">
                <a:ea typeface="+mj-ea"/>
                <a:cs typeface="+mj-cs"/>
              </a:rPr>
              <a:t>Evolution in Real Time: From Microbes to Darwin’s Finches</a:t>
            </a:r>
            <a:endParaRPr lang="en-US" sz="3600" dirty="0">
              <a:ea typeface="+mj-ea"/>
              <a:cs typeface="+mj-cs"/>
            </a:endParaRPr>
          </a:p>
        </p:txBody>
      </p:sp>
      <p:sp>
        <p:nvSpPr>
          <p:cNvPr id="76803" name="Rectangle 2"/>
          <p:cNvSpPr>
            <a:spLocks noChangeArrowheads="1"/>
          </p:cNvSpPr>
          <p:nvPr/>
        </p:nvSpPr>
        <p:spPr bwMode="auto">
          <a:xfrm>
            <a:off x="4735513" y="1874838"/>
            <a:ext cx="5038725" cy="400050"/>
          </a:xfrm>
          <a:prstGeom prst="rect">
            <a:avLst/>
          </a:prstGeom>
          <a:noFill/>
          <a:ln w="9525">
            <a:noFill/>
            <a:miter lim="800000"/>
            <a:headEnd/>
            <a:tailEnd/>
          </a:ln>
        </p:spPr>
        <p:txBody>
          <a:bodyPr>
            <a:prstTxWarp prst="textNoShape">
              <a:avLst/>
            </a:prstTxWarp>
            <a:spAutoFit/>
          </a:bodyPr>
          <a:lstStyle/>
          <a:p>
            <a:r>
              <a:rPr lang="en-US" sz="2000"/>
              <a:t>Science. 2004 Sep 3;305(5689):1462-5.</a:t>
            </a:r>
          </a:p>
        </p:txBody>
      </p:sp>
      <p:pic>
        <p:nvPicPr>
          <p:cNvPr id="76804" name="Picture 4"/>
          <p:cNvPicPr>
            <a:picLocks noChangeAspect="1"/>
          </p:cNvPicPr>
          <p:nvPr/>
        </p:nvPicPr>
        <p:blipFill>
          <a:blip r:embed="rId3"/>
          <a:srcRect/>
          <a:stretch>
            <a:fillRect/>
          </a:stretch>
        </p:blipFill>
        <p:spPr bwMode="auto">
          <a:xfrm>
            <a:off x="163513" y="1798638"/>
            <a:ext cx="3700462" cy="5638800"/>
          </a:xfrm>
          <a:prstGeom prst="rect">
            <a:avLst/>
          </a:prstGeom>
          <a:noFill/>
          <a:ln w="9525">
            <a:noFill/>
            <a:miter lim="800000"/>
            <a:headEnd/>
            <a:tailEnd/>
          </a:ln>
        </p:spPr>
      </p:pic>
      <p:sp>
        <p:nvSpPr>
          <p:cNvPr id="76805" name="Rectangle 5"/>
          <p:cNvSpPr>
            <a:spLocks noChangeArrowheads="1"/>
          </p:cNvSpPr>
          <p:nvPr/>
        </p:nvSpPr>
        <p:spPr bwMode="auto">
          <a:xfrm>
            <a:off x="3968750" y="2608263"/>
            <a:ext cx="6176963" cy="4524375"/>
          </a:xfrm>
          <a:prstGeom prst="rect">
            <a:avLst/>
          </a:prstGeom>
          <a:noFill/>
          <a:ln w="9525">
            <a:noFill/>
            <a:miter lim="800000"/>
            <a:headEnd/>
            <a:tailEnd/>
          </a:ln>
        </p:spPr>
        <p:txBody>
          <a:bodyPr>
            <a:prstTxWarp prst="textNoShape">
              <a:avLst/>
            </a:prstTxWarp>
            <a:spAutoFit/>
          </a:bodyPr>
          <a:lstStyle/>
          <a:p>
            <a:r>
              <a:rPr lang="en-US" sz="1800"/>
              <a:t>Fig. 1. (A) Previous studies suggest that G. difficilis is the most basal species of the genus Geospiza, and the rest of the species form two groups: ground and cactus finches, with distinct beak morphologies. (B) At stage (st.) 26, Bmp4 is strongly expressed in a broad distal-dorsal domain in the mesenchyme of the upper beak prominence of G. magnirostris and at significantly lower levels in G. fortis and G. conirostris. No Bmp4 was detected in the mesenchyme of G. difficilis, G. fuliginosa, and G. scandens.(C) At stage 29, Bmp4 continues to be expressed at high levels in the distal beak mesenchyme of G. magnirostris. Broad domains of Bmp4 expression are detectable around prenasal cartilages of G. fuliginosa and G. fortis. A small domain of strong Bmp4 expression is also found in the most distal mesenchyme of G. conirostris, and weaker expression is seen in G. scandens and G. fortis (red arrows). Scale bars: 1 mm in (B) and 2 mm in (C).</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Richard </a:t>
            </a:r>
            <a:r>
              <a:rPr lang="en-US" dirty="0" err="1" smtClean="0"/>
              <a:t>Lenski</a:t>
            </a:r>
            <a:r>
              <a:rPr lang="en-US" dirty="0" smtClean="0"/>
              <a:t> Long Term Evolution Experiment</a:t>
            </a:r>
            <a:endParaRPr lang="en-US" dirty="0"/>
          </a:p>
        </p:txBody>
      </p:sp>
      <p:pic>
        <p:nvPicPr>
          <p:cNvPr id="78851" name="Picture 4"/>
          <p:cNvPicPr>
            <a:picLocks noChangeAspect="1"/>
          </p:cNvPicPr>
          <p:nvPr/>
        </p:nvPicPr>
        <p:blipFill>
          <a:blip r:embed="rId2"/>
          <a:srcRect/>
          <a:stretch>
            <a:fillRect/>
          </a:stretch>
        </p:blipFill>
        <p:spPr bwMode="auto">
          <a:xfrm>
            <a:off x="239713" y="2636838"/>
            <a:ext cx="9666287" cy="1035050"/>
          </a:xfrm>
          <a:prstGeom prst="rect">
            <a:avLst/>
          </a:prstGeom>
          <a:noFill/>
          <a:ln w="9525">
            <a:noFill/>
            <a:miter lim="800000"/>
            <a:headEnd/>
            <a:tailEnd/>
          </a:ln>
        </p:spPr>
      </p:pic>
      <p:sp>
        <p:nvSpPr>
          <p:cNvPr id="78852" name="Rectangle 5"/>
          <p:cNvSpPr>
            <a:spLocks noChangeArrowheads="1"/>
          </p:cNvSpPr>
          <p:nvPr/>
        </p:nvSpPr>
        <p:spPr bwMode="auto">
          <a:xfrm>
            <a:off x="544513" y="4313238"/>
            <a:ext cx="5038725" cy="2554287"/>
          </a:xfrm>
          <a:prstGeom prst="rect">
            <a:avLst/>
          </a:prstGeom>
          <a:noFill/>
          <a:ln w="9525">
            <a:noFill/>
            <a:miter lim="800000"/>
            <a:headEnd/>
            <a:tailEnd/>
          </a:ln>
        </p:spPr>
        <p:txBody>
          <a:bodyPr>
            <a:prstTxWarp prst="textNoShape">
              <a:avLst/>
            </a:prstTxWarp>
            <a:spAutoFit/>
          </a:bodyPr>
          <a:lstStyle/>
          <a:p>
            <a:r>
              <a:rPr lang="en-US" sz="2000" i="1">
                <a:solidFill>
                  <a:srgbClr val="000090"/>
                </a:solidFill>
              </a:rPr>
              <a:t> The inexorable rhythm of the project is as follows:</a:t>
            </a:r>
          </a:p>
          <a:p>
            <a:endParaRPr lang="en-US" sz="2000" i="1">
              <a:solidFill>
                <a:srgbClr val="000090"/>
              </a:solidFill>
            </a:endParaRPr>
          </a:p>
          <a:p>
            <a:r>
              <a:rPr lang="en-US" sz="2000" i="1">
                <a:solidFill>
                  <a:srgbClr val="000090"/>
                </a:solidFill>
              </a:rPr>
              <a:t>   1. Every day, the cultures are propagated;</a:t>
            </a:r>
          </a:p>
          <a:p>
            <a:r>
              <a:rPr lang="en-US" sz="2000" i="1">
                <a:solidFill>
                  <a:srgbClr val="000090"/>
                </a:solidFill>
              </a:rPr>
              <a:t>   2. Every 75 days (500 generations), mixed-population samples are frozen away; and</a:t>
            </a:r>
          </a:p>
          <a:p>
            <a:r>
              <a:rPr lang="en-US" sz="2000" i="1">
                <a:solidFill>
                  <a:srgbClr val="000090"/>
                </a:solidFill>
              </a:rPr>
              <a:t>   3. Mean fitness, relative to the ancestor, is estimated using the mixed-population samples. </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Richard </a:t>
            </a:r>
            <a:r>
              <a:rPr lang="en-US" dirty="0" err="1" smtClean="0"/>
              <a:t>Lenski</a:t>
            </a:r>
            <a:r>
              <a:rPr lang="en-US" dirty="0" smtClean="0"/>
              <a:t> Long Term Evolution Experiment</a:t>
            </a:r>
            <a:endParaRPr lang="en-US" dirty="0"/>
          </a:p>
        </p:txBody>
      </p:sp>
      <p:pic>
        <p:nvPicPr>
          <p:cNvPr id="79875" name="Picture 6"/>
          <p:cNvPicPr>
            <a:picLocks noChangeAspect="1"/>
          </p:cNvPicPr>
          <p:nvPr/>
        </p:nvPicPr>
        <p:blipFill>
          <a:blip r:embed="rId2"/>
          <a:srcRect/>
          <a:stretch>
            <a:fillRect/>
          </a:stretch>
        </p:blipFill>
        <p:spPr bwMode="auto">
          <a:xfrm>
            <a:off x="4125913" y="1951038"/>
            <a:ext cx="5651500" cy="2311400"/>
          </a:xfrm>
          <a:prstGeom prst="rect">
            <a:avLst/>
          </a:prstGeom>
          <a:noFill/>
          <a:ln w="9525">
            <a:noFill/>
            <a:miter lim="800000"/>
            <a:headEnd/>
            <a:tailEnd/>
          </a:ln>
        </p:spPr>
      </p:pic>
      <p:sp>
        <p:nvSpPr>
          <p:cNvPr id="79876" name="Rectangle 7"/>
          <p:cNvSpPr>
            <a:spLocks noChangeArrowheads="1"/>
          </p:cNvSpPr>
          <p:nvPr/>
        </p:nvSpPr>
        <p:spPr bwMode="auto">
          <a:xfrm>
            <a:off x="4583113" y="4389438"/>
            <a:ext cx="5038725" cy="1323975"/>
          </a:xfrm>
          <a:prstGeom prst="rect">
            <a:avLst/>
          </a:prstGeom>
          <a:noFill/>
          <a:ln w="9525">
            <a:noFill/>
            <a:miter lim="800000"/>
            <a:headEnd/>
            <a:tailEnd/>
          </a:ln>
        </p:spPr>
        <p:txBody>
          <a:bodyPr>
            <a:prstTxWarp prst="textNoShape">
              <a:avLst/>
            </a:prstTxWarp>
            <a:spAutoFit/>
          </a:bodyPr>
          <a:lstStyle/>
          <a:p>
            <a:r>
              <a:rPr lang="en-US" sz="2000"/>
              <a:t>These 12 flasks contain separate populations of E. coli, all evolved from a single ancestor. Only the bacteria in flask A-3 evolved the ability to eat citrate.</a:t>
            </a:r>
          </a:p>
        </p:txBody>
      </p:sp>
      <p:pic>
        <p:nvPicPr>
          <p:cNvPr id="79877" name="Picture 8"/>
          <p:cNvPicPr>
            <a:picLocks noChangeAspect="1"/>
          </p:cNvPicPr>
          <p:nvPr/>
        </p:nvPicPr>
        <p:blipFill>
          <a:blip r:embed="rId3"/>
          <a:srcRect/>
          <a:stretch>
            <a:fillRect/>
          </a:stretch>
        </p:blipFill>
        <p:spPr bwMode="auto">
          <a:xfrm>
            <a:off x="315913" y="2255838"/>
            <a:ext cx="3627437" cy="48006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err="1" smtClean="0">
                <a:ea typeface="+mj-ea"/>
                <a:cs typeface="+mj-cs"/>
              </a:rPr>
              <a:t>Evo-Devo</a:t>
            </a:r>
            <a:endParaRPr lang="en-US" sz="3600" dirty="0">
              <a:ea typeface="+mj-ea"/>
              <a:cs typeface="+mj-cs"/>
            </a:endParaRPr>
          </a:p>
        </p:txBody>
      </p:sp>
      <p:sp>
        <p:nvSpPr>
          <p:cNvPr id="80899" name="Rectangle 3"/>
          <p:cNvSpPr>
            <a:spLocks noChangeArrowheads="1"/>
          </p:cNvSpPr>
          <p:nvPr/>
        </p:nvSpPr>
        <p:spPr bwMode="auto">
          <a:xfrm>
            <a:off x="0" y="3551238"/>
            <a:ext cx="10009188" cy="1200150"/>
          </a:xfrm>
          <a:prstGeom prst="rect">
            <a:avLst/>
          </a:prstGeom>
          <a:noFill/>
          <a:ln w="9525">
            <a:noFill/>
            <a:miter lim="800000"/>
            <a:headEnd/>
            <a:tailEnd/>
          </a:ln>
        </p:spPr>
        <p:txBody>
          <a:bodyPr wrap="none">
            <a:prstTxWarp prst="textNoShape">
              <a:avLst/>
            </a:prstTxWarp>
            <a:spAutoFit/>
          </a:bodyPr>
          <a:lstStyle/>
          <a:p>
            <a:r>
              <a:rPr lang="en-US" i="1">
                <a:solidFill>
                  <a:srgbClr val="FF0000"/>
                </a:solidFill>
              </a:rPr>
              <a:t>Key lesson: Developmental pathways are one of the primary substrates for</a:t>
            </a:r>
          </a:p>
          <a:p>
            <a:r>
              <a:rPr lang="en-US" i="1">
                <a:solidFill>
                  <a:srgbClr val="FF0000"/>
                </a:solidFill>
              </a:rPr>
              <a:t>evolutionary change. Molecular methods have resulted in the ability to perturb</a:t>
            </a:r>
          </a:p>
          <a:p>
            <a:r>
              <a:rPr lang="en-US" i="1">
                <a:solidFill>
                  <a:srgbClr val="FF0000"/>
                </a:solidFill>
              </a:rPr>
              <a:t>these developmental pathways and dissect the agents of evolutionary change.</a:t>
            </a:r>
            <a:endParaRPr lang="en-US">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6274" name="Rectangle 2"/>
          <p:cNvSpPr>
            <a:spLocks noGrp="1" noChangeArrowheads="1"/>
          </p:cNvSpPr>
          <p:nvPr>
            <p:ph type="title" idx="4294967295"/>
          </p:nvPr>
        </p:nvSpPr>
        <p:spPr>
          <a:xfrm>
            <a:off x="765175" y="123825"/>
            <a:ext cx="8607425" cy="1262063"/>
          </a:xfrm>
        </p:spPr>
        <p:txBody>
          <a:bodyPr/>
          <a:lstStyle/>
          <a:p>
            <a:pPr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Chance Caught on a Wing:  Decision Making and Evolution</a:t>
            </a:r>
            <a:endParaRPr lang="en-GB" i="0">
              <a:solidFill>
                <a:schemeClr val="bg1"/>
              </a:solidFill>
              <a:latin typeface="Albany" pitchFamily="32" charset="0"/>
              <a:ea typeface="+mj-ea"/>
              <a:cs typeface="+mj-cs"/>
            </a:endParaRPr>
          </a:p>
        </p:txBody>
      </p:sp>
      <p:sp>
        <p:nvSpPr>
          <p:cNvPr id="82947"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pic>
        <p:nvPicPr>
          <p:cNvPr id="82948" name="Picture 4" descr="YellowEvolution"/>
          <p:cNvPicPr>
            <a:picLocks noChangeAspect="1" noChangeArrowheads="1"/>
          </p:cNvPicPr>
          <p:nvPr/>
        </p:nvPicPr>
        <p:blipFill>
          <a:blip r:embed="rId3"/>
          <a:srcRect/>
          <a:stretch>
            <a:fillRect/>
          </a:stretch>
        </p:blipFill>
        <p:spPr bwMode="auto">
          <a:xfrm>
            <a:off x="457200" y="2133600"/>
            <a:ext cx="4800600" cy="4695825"/>
          </a:xfrm>
          <a:prstGeom prst="rect">
            <a:avLst/>
          </a:prstGeom>
          <a:noFill/>
          <a:ln w="9525">
            <a:noFill/>
            <a:miter lim="800000"/>
            <a:headEnd/>
            <a:tailEnd/>
          </a:ln>
        </p:spPr>
      </p:pic>
      <p:pic>
        <p:nvPicPr>
          <p:cNvPr id="82949" name="Picture 5" descr="WingTFs"/>
          <p:cNvPicPr>
            <a:picLocks noChangeAspect="1" noChangeArrowheads="1"/>
          </p:cNvPicPr>
          <p:nvPr/>
        </p:nvPicPr>
        <p:blipFill>
          <a:blip r:embed="rId4"/>
          <a:srcRect/>
          <a:stretch>
            <a:fillRect/>
          </a:stretch>
        </p:blipFill>
        <p:spPr bwMode="auto">
          <a:xfrm>
            <a:off x="5943600" y="1905000"/>
            <a:ext cx="3976688" cy="5257800"/>
          </a:xfrm>
          <a:prstGeom prst="rect">
            <a:avLst/>
          </a:prstGeom>
          <a:noFill/>
          <a:ln w="9525">
            <a:noFill/>
            <a:miter lim="800000"/>
            <a:headEnd/>
            <a:tailEnd/>
          </a:ln>
        </p:spPr>
      </p:pic>
      <p:sp>
        <p:nvSpPr>
          <p:cNvPr id="82950" name="Text Box 6"/>
          <p:cNvSpPr txBox="1">
            <a:spLocks noChangeArrowheads="1"/>
          </p:cNvSpPr>
          <p:nvPr/>
        </p:nvSpPr>
        <p:spPr bwMode="auto">
          <a:xfrm>
            <a:off x="0" y="6918325"/>
            <a:ext cx="5943600" cy="641350"/>
          </a:xfrm>
          <a:prstGeom prst="rect">
            <a:avLst/>
          </a:prstGeom>
          <a:noFill/>
          <a:ln w="9525">
            <a:noFill/>
            <a:miter lim="800000"/>
            <a:headEnd/>
            <a:tailEnd/>
          </a:ln>
        </p:spPr>
        <p:txBody>
          <a:bodyPr>
            <a:prstTxWarp prst="textNoShape">
              <a:avLst/>
            </a:prstTxWarp>
            <a:spAutoFit/>
          </a:bodyPr>
          <a:lstStyle/>
          <a:p>
            <a:r>
              <a:rPr lang="en-US" sz="1800" b="1" i="1">
                <a:solidFill>
                  <a:srgbClr val="FF0000"/>
                </a:solidFill>
                <a:latin typeface="Albany" pitchFamily="32" charset="0"/>
              </a:rPr>
              <a:t>DNA molecules as “documents of evolutionary history” - these sequences are a stopwatch!</a:t>
            </a:r>
          </a:p>
        </p:txBody>
      </p:sp>
      <p:sp>
        <p:nvSpPr>
          <p:cNvPr id="82951" name="Text Box 7"/>
          <p:cNvSpPr txBox="1">
            <a:spLocks noChangeArrowheads="1"/>
          </p:cNvSpPr>
          <p:nvPr/>
        </p:nvSpPr>
        <p:spPr bwMode="auto">
          <a:xfrm>
            <a:off x="5867400" y="1600200"/>
            <a:ext cx="4724400" cy="336550"/>
          </a:xfrm>
          <a:prstGeom prst="rect">
            <a:avLst/>
          </a:prstGeom>
          <a:noFill/>
          <a:ln w="9525">
            <a:noFill/>
            <a:miter lim="800000"/>
            <a:headEnd/>
            <a:tailEnd/>
          </a:ln>
        </p:spPr>
        <p:txBody>
          <a:bodyPr>
            <a:prstTxWarp prst="textNoShape">
              <a:avLst/>
            </a:prstTxWarp>
            <a:spAutoFit/>
          </a:bodyPr>
          <a:lstStyle/>
          <a:p>
            <a:r>
              <a:rPr lang="en-US" sz="1600"/>
              <a:t>(Prud’homme, Gompel and Carroll, PNAS, 2007)</a:t>
            </a:r>
          </a:p>
        </p:txBody>
      </p:sp>
      <p:sp>
        <p:nvSpPr>
          <p:cNvPr id="82952" name="Text Box 8"/>
          <p:cNvSpPr txBox="1">
            <a:spLocks noChangeArrowheads="1"/>
          </p:cNvSpPr>
          <p:nvPr/>
        </p:nvSpPr>
        <p:spPr bwMode="auto">
          <a:xfrm>
            <a:off x="228600" y="1676400"/>
            <a:ext cx="5029200" cy="336550"/>
          </a:xfrm>
          <a:prstGeom prst="rect">
            <a:avLst/>
          </a:prstGeom>
          <a:noFill/>
          <a:ln w="9525">
            <a:noFill/>
            <a:miter lim="800000"/>
            <a:headEnd/>
            <a:tailEnd/>
          </a:ln>
        </p:spPr>
        <p:txBody>
          <a:bodyPr>
            <a:prstTxWarp prst="textNoShape">
              <a:avLst/>
            </a:prstTxWarp>
            <a:spAutoFit/>
          </a:bodyPr>
          <a:lstStyle/>
          <a:p>
            <a:r>
              <a:rPr lang="en-US" sz="1600"/>
              <a:t>(Prud’homme, Gompel and Carroll, et al., Nature, 2006)</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3106" name="Rectangle 2"/>
          <p:cNvSpPr>
            <a:spLocks noGrp="1" noChangeArrowheads="1"/>
          </p:cNvSpPr>
          <p:nvPr>
            <p:ph type="title"/>
          </p:nvPr>
        </p:nvSpPr>
        <p:spPr/>
        <p:txBody>
          <a:bodyPr/>
          <a:lstStyle/>
          <a:p>
            <a:pPr>
              <a:defRPr/>
            </a:pPr>
            <a:r>
              <a:rPr lang="en-US"/>
              <a:t>Fun Case Studies: Color of Wings</a:t>
            </a:r>
          </a:p>
        </p:txBody>
      </p:sp>
      <p:sp>
        <p:nvSpPr>
          <p:cNvPr id="84995" name="Rectangle 3"/>
          <p:cNvSpPr>
            <a:spLocks noChangeArrowheads="1"/>
          </p:cNvSpPr>
          <p:nvPr/>
        </p:nvSpPr>
        <p:spPr bwMode="auto">
          <a:xfrm>
            <a:off x="228600" y="1752600"/>
            <a:ext cx="5562600" cy="23622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Different species of fly have different patterns of coloration on their wings.</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Fantastic conclusion - changes not induced by changes in protein coding regions.  Rather, it is all in the ``regulation and feedback’’ circuits.</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pic>
        <p:nvPicPr>
          <p:cNvPr id="84996" name="Picture 4" descr="ChanceWing"/>
          <p:cNvPicPr>
            <a:picLocks noChangeAspect="1" noChangeArrowheads="1"/>
          </p:cNvPicPr>
          <p:nvPr/>
        </p:nvPicPr>
        <p:blipFill>
          <a:blip r:embed="rId4"/>
          <a:srcRect/>
          <a:stretch>
            <a:fillRect/>
          </a:stretch>
        </p:blipFill>
        <p:spPr bwMode="auto">
          <a:xfrm>
            <a:off x="533400" y="3657600"/>
            <a:ext cx="4714875" cy="3063875"/>
          </a:xfrm>
          <a:prstGeom prst="rect">
            <a:avLst/>
          </a:prstGeom>
          <a:noFill/>
          <a:ln w="9525">
            <a:noFill/>
            <a:miter lim="800000"/>
            <a:headEnd/>
            <a:tailEnd/>
          </a:ln>
        </p:spPr>
      </p:pic>
      <p:pic>
        <p:nvPicPr>
          <p:cNvPr id="84997" name="Picture 5" descr="FlyDiversity"/>
          <p:cNvPicPr>
            <a:picLocks noChangeAspect="1" noChangeArrowheads="1"/>
          </p:cNvPicPr>
          <p:nvPr/>
        </p:nvPicPr>
        <p:blipFill>
          <a:blip r:embed="rId5"/>
          <a:srcRect/>
          <a:stretch>
            <a:fillRect/>
          </a:stretch>
        </p:blipFill>
        <p:spPr bwMode="auto">
          <a:xfrm>
            <a:off x="5622925" y="1752600"/>
            <a:ext cx="4206875" cy="5159375"/>
          </a:xfrm>
          <a:prstGeom prst="rect">
            <a:avLst/>
          </a:prstGeom>
          <a:noFill/>
          <a:ln w="9525">
            <a:noFill/>
            <a:miter lim="800000"/>
            <a:headEnd/>
            <a:tailEnd/>
          </a:ln>
        </p:spPr>
      </p:pic>
      <p:sp>
        <p:nvSpPr>
          <p:cNvPr id="84998" name="Text Box 6"/>
          <p:cNvSpPr txBox="1">
            <a:spLocks noChangeArrowheads="1"/>
          </p:cNvSpPr>
          <p:nvPr/>
        </p:nvSpPr>
        <p:spPr bwMode="auto">
          <a:xfrm>
            <a:off x="2438400" y="6781800"/>
            <a:ext cx="1973263" cy="336550"/>
          </a:xfrm>
          <a:prstGeom prst="rect">
            <a:avLst/>
          </a:prstGeom>
          <a:noFill/>
          <a:ln w="9525">
            <a:noFill/>
            <a:miter lim="800000"/>
            <a:headEnd/>
            <a:tailEnd/>
          </a:ln>
        </p:spPr>
        <p:txBody>
          <a:bodyPr wrap="none">
            <a:prstTxWarp prst="textNoShape">
              <a:avLst/>
            </a:prstTxWarp>
            <a:spAutoFit/>
          </a:bodyPr>
          <a:lstStyle/>
          <a:p>
            <a:r>
              <a:rPr lang="en-US" sz="1600"/>
              <a:t>Gompel, Carroll </a:t>
            </a:r>
            <a:r>
              <a:rPr lang="en-US" sz="1600" i="1"/>
              <a:t>et al</a:t>
            </a:r>
            <a:r>
              <a:rPr lang="en-US" sz="1600"/>
              <a: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1058" name="Rectangle 2"/>
          <p:cNvSpPr>
            <a:spLocks noGrp="1" noChangeArrowheads="1"/>
          </p:cNvSpPr>
          <p:nvPr>
            <p:ph type="title"/>
          </p:nvPr>
        </p:nvSpPr>
        <p:spPr/>
        <p:txBody>
          <a:bodyPr/>
          <a:lstStyle/>
          <a:p>
            <a:pPr>
              <a:defRPr/>
            </a:pPr>
            <a:r>
              <a:rPr lang="en-US"/>
              <a:t>Fun Case Studies: Changes in Body Plan in Fish</a:t>
            </a:r>
          </a:p>
        </p:txBody>
      </p:sp>
      <p:sp>
        <p:nvSpPr>
          <p:cNvPr id="87043" name="Rectangle 3"/>
          <p:cNvSpPr>
            <a:spLocks noChangeArrowheads="1"/>
          </p:cNvSpPr>
          <p:nvPr/>
        </p:nvSpPr>
        <p:spPr bwMode="auto">
          <a:xfrm>
            <a:off x="228600" y="1752600"/>
            <a:ext cx="4114800" cy="5105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Stickleback fish separated after last ice age more than 10,000 years ago.</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Morphologically, fresh water and salt water versions all differ. Some of the interesting features include pelvic reduction and the nature of their armor.</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Fantastic conclusion - changes not necessarily induced by changes in protein coding regions.  </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These studies merge genetics with molecular analysis and evolutionary biology.  Stunning window onto how novelty is generated in body plans.</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pic>
        <p:nvPicPr>
          <p:cNvPr id="87044" name="Picture 4" descr="Stickleback1"/>
          <p:cNvPicPr>
            <a:picLocks noChangeAspect="1" noChangeArrowheads="1"/>
          </p:cNvPicPr>
          <p:nvPr/>
        </p:nvPicPr>
        <p:blipFill>
          <a:blip r:embed="rId4"/>
          <a:srcRect/>
          <a:stretch>
            <a:fillRect/>
          </a:stretch>
        </p:blipFill>
        <p:spPr bwMode="auto">
          <a:xfrm>
            <a:off x="4495800" y="2362200"/>
            <a:ext cx="5486400" cy="4289425"/>
          </a:xfrm>
          <a:prstGeom prst="rect">
            <a:avLst/>
          </a:prstGeom>
          <a:noFill/>
          <a:ln w="9525">
            <a:noFill/>
            <a:miter lim="800000"/>
            <a:headEnd/>
            <a:tailEnd/>
          </a:ln>
        </p:spPr>
      </p:pic>
      <p:sp>
        <p:nvSpPr>
          <p:cNvPr id="87045" name="Text Box 5"/>
          <p:cNvSpPr txBox="1">
            <a:spLocks noChangeArrowheads="1"/>
          </p:cNvSpPr>
          <p:nvPr/>
        </p:nvSpPr>
        <p:spPr bwMode="auto">
          <a:xfrm>
            <a:off x="6019800" y="6858000"/>
            <a:ext cx="3700463" cy="336550"/>
          </a:xfrm>
          <a:prstGeom prst="rect">
            <a:avLst/>
          </a:prstGeom>
          <a:noFill/>
          <a:ln w="9525">
            <a:noFill/>
            <a:miter lim="800000"/>
            <a:headEnd/>
            <a:tailEnd/>
          </a:ln>
        </p:spPr>
        <p:txBody>
          <a:bodyPr wrap="none">
            <a:prstTxWarp prst="textNoShape">
              <a:avLst/>
            </a:prstTxWarp>
            <a:spAutoFit/>
          </a:bodyPr>
          <a:lstStyle/>
          <a:p>
            <a:r>
              <a:rPr lang="en-US" sz="1600"/>
              <a:t>David Kingsley group, Stanford University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4306" name="Rectangle 1026"/>
          <p:cNvSpPr>
            <a:spLocks noGrp="1" noChangeArrowheads="1"/>
          </p:cNvSpPr>
          <p:nvPr>
            <p:ph type="title"/>
          </p:nvPr>
        </p:nvSpPr>
        <p:spPr/>
        <p:txBody>
          <a:bodyPr/>
          <a:lstStyle/>
          <a:p>
            <a:pPr>
              <a:defRPr/>
            </a:pPr>
            <a:r>
              <a:rPr lang="en-US">
                <a:ea typeface="+mj-ea"/>
                <a:cs typeface="+mj-cs"/>
              </a:rPr>
              <a:t>Are You Living With Wolves? The Wonder of Artificial Selection</a:t>
            </a:r>
          </a:p>
        </p:txBody>
      </p:sp>
      <p:pic>
        <p:nvPicPr>
          <p:cNvPr id="22531" name="Picture 1031"/>
          <p:cNvPicPr>
            <a:picLocks noChangeAspect="1" noChangeArrowheads="1"/>
          </p:cNvPicPr>
          <p:nvPr/>
        </p:nvPicPr>
        <p:blipFill>
          <a:blip r:embed="rId3"/>
          <a:srcRect/>
          <a:stretch>
            <a:fillRect/>
          </a:stretch>
        </p:blipFill>
        <p:spPr bwMode="auto">
          <a:xfrm>
            <a:off x="5257800" y="2971800"/>
            <a:ext cx="4267200" cy="3068638"/>
          </a:xfrm>
          <a:prstGeom prst="rect">
            <a:avLst/>
          </a:prstGeom>
          <a:noFill/>
          <a:ln w="9525">
            <a:noFill/>
            <a:miter lim="800000"/>
            <a:headEnd/>
            <a:tailEnd/>
          </a:ln>
        </p:spPr>
      </p:pic>
      <p:sp>
        <p:nvSpPr>
          <p:cNvPr id="22532" name="Rectangle 1032"/>
          <p:cNvSpPr>
            <a:spLocks noChangeArrowheads="1"/>
          </p:cNvSpPr>
          <p:nvPr/>
        </p:nvSpPr>
        <p:spPr bwMode="auto">
          <a:xfrm>
            <a:off x="0" y="1676400"/>
            <a:ext cx="5029200" cy="52578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A</a:t>
            </a:r>
            <a:r>
              <a:rPr lang="en-GB" sz="2000" i="1">
                <a:solidFill>
                  <a:srgbClr val="0066FF"/>
                </a:solidFill>
                <a:latin typeface="Albany" pitchFamily="32" charset="0"/>
              </a:rPr>
              <a:t> </a:t>
            </a:r>
            <a:r>
              <a:rPr lang="en-GB" sz="2000" i="1">
                <a:solidFill>
                  <a:srgbClr val="000090"/>
                </a:solidFill>
                <a:latin typeface="Albany" pitchFamily="32" charset="0"/>
              </a:rPr>
              <a:t>classic story of artificial selection is provided by man’s best friend.</a:t>
            </a:r>
          </a:p>
          <a:p>
            <a:pPr marL="431800" indent="-323850" defTabSz="719138">
              <a:lnSpc>
                <a:spcPct val="93000"/>
              </a:lnSpc>
              <a:buClr>
                <a:srgbClr val="000000"/>
              </a:buClr>
              <a:buSzPct val="76000"/>
              <a:buFont typeface="StarSymbol" charset="2"/>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All dogs descended from only one of the more than 20 canine species: WOLVES</a:t>
            </a:r>
            <a:r>
              <a:rPr lang="en-GB" sz="2000" i="1">
                <a:solidFill>
                  <a:srgbClr val="0066FF"/>
                </a:solidFill>
                <a:latin typeface="Albany" pitchFamily="32" charset="0"/>
              </a:rPr>
              <a:t>.</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pic>
        <p:nvPicPr>
          <p:cNvPr id="22533" name="Picture 1033"/>
          <p:cNvPicPr>
            <a:picLocks noChangeAspect="1" noChangeArrowheads="1"/>
          </p:cNvPicPr>
          <p:nvPr/>
        </p:nvPicPr>
        <p:blipFill>
          <a:blip r:embed="rId5"/>
          <a:srcRect/>
          <a:stretch>
            <a:fillRect/>
          </a:stretch>
        </p:blipFill>
        <p:spPr bwMode="auto">
          <a:xfrm>
            <a:off x="1143000" y="3048000"/>
            <a:ext cx="2949575" cy="4070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smtClean="0">
                <a:ea typeface="+mj-ea"/>
                <a:cs typeface="+mj-cs"/>
              </a:rPr>
              <a:t>Horizontal Gene Transfer</a:t>
            </a:r>
            <a:endParaRPr lang="en-US" sz="3600" dirty="0">
              <a:ea typeface="+mj-ea"/>
              <a:cs typeface="+mj-cs"/>
            </a:endParaRPr>
          </a:p>
        </p:txBody>
      </p:sp>
      <p:sp>
        <p:nvSpPr>
          <p:cNvPr id="89091" name="Rectangle 3"/>
          <p:cNvSpPr>
            <a:spLocks noChangeArrowheads="1"/>
          </p:cNvSpPr>
          <p:nvPr/>
        </p:nvSpPr>
        <p:spPr bwMode="auto">
          <a:xfrm>
            <a:off x="0" y="3551238"/>
            <a:ext cx="10104438" cy="1570037"/>
          </a:xfrm>
          <a:prstGeom prst="rect">
            <a:avLst/>
          </a:prstGeom>
          <a:noFill/>
          <a:ln w="9525">
            <a:noFill/>
            <a:miter lim="800000"/>
            <a:headEnd/>
            <a:tailEnd/>
          </a:ln>
        </p:spPr>
        <p:txBody>
          <a:bodyPr wrap="none">
            <a:prstTxWarp prst="textNoShape">
              <a:avLst/>
            </a:prstTxWarp>
            <a:spAutoFit/>
          </a:bodyPr>
          <a:lstStyle/>
          <a:p>
            <a:r>
              <a:rPr lang="en-US" i="1">
                <a:solidFill>
                  <a:srgbClr val="FF0000"/>
                </a:solidFill>
              </a:rPr>
              <a:t>Key lesson: Genes are transferred between different species.  This clouds both</a:t>
            </a:r>
          </a:p>
          <a:p>
            <a:r>
              <a:rPr lang="en-US" i="1">
                <a:solidFill>
                  <a:srgbClr val="FF0000"/>
                </a:solidFill>
              </a:rPr>
              <a:t>the species concept and the interpretation of molecular phylogeny.  The Darwin</a:t>
            </a:r>
          </a:p>
          <a:p>
            <a:r>
              <a:rPr lang="en-US" i="1">
                <a:solidFill>
                  <a:srgbClr val="FF0000"/>
                </a:solidFill>
              </a:rPr>
              <a:t>viewpoint was built upon vertical transfer.  Woese and others are calling for a</a:t>
            </a:r>
          </a:p>
          <a:p>
            <a:r>
              <a:rPr lang="en-US" i="1">
                <a:solidFill>
                  <a:srgbClr val="FF0000"/>
                </a:solidFill>
              </a:rPr>
              <a:t>vigorous investigation of the significance of horizontal processes.</a:t>
            </a:r>
            <a:endParaRPr lang="en-US">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smtClean="0">
                <a:ea typeface="+mj-ea"/>
                <a:cs typeface="+mj-cs"/>
              </a:rPr>
              <a:t>Horizontal Gene Transfer</a:t>
            </a:r>
            <a:endParaRPr lang="en-US" sz="3600" dirty="0">
              <a:ea typeface="+mj-ea"/>
              <a:cs typeface="+mj-cs"/>
            </a:endParaRPr>
          </a:p>
        </p:txBody>
      </p:sp>
      <p:pic>
        <p:nvPicPr>
          <p:cNvPr id="91139" name="Picture 3"/>
          <p:cNvPicPr>
            <a:picLocks noChangeAspect="1"/>
          </p:cNvPicPr>
          <p:nvPr/>
        </p:nvPicPr>
        <p:blipFill>
          <a:blip r:embed="rId3"/>
          <a:srcRect/>
          <a:stretch>
            <a:fillRect/>
          </a:stretch>
        </p:blipFill>
        <p:spPr bwMode="auto">
          <a:xfrm>
            <a:off x="5040313" y="1798638"/>
            <a:ext cx="4191000" cy="5430837"/>
          </a:xfrm>
          <a:prstGeom prst="rect">
            <a:avLst/>
          </a:prstGeom>
          <a:noFill/>
          <a:ln w="9525">
            <a:noFill/>
            <a:miter lim="800000"/>
            <a:headEnd/>
            <a:tailEnd/>
          </a:ln>
        </p:spPr>
      </p:pic>
      <p:sp>
        <p:nvSpPr>
          <p:cNvPr id="91140" name="Rectangle 3"/>
          <p:cNvSpPr>
            <a:spLocks noChangeArrowheads="1"/>
          </p:cNvSpPr>
          <p:nvPr/>
        </p:nvSpPr>
        <p:spPr bwMode="auto">
          <a:xfrm>
            <a:off x="228600" y="1752600"/>
            <a:ext cx="4430713" cy="1036638"/>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Microbes swap genes.</a:t>
            </a:r>
          </a:p>
          <a:p>
            <a:pPr marL="431800" indent="-323850" defTabSz="719138">
              <a:lnSpc>
                <a:spcPct val="93000"/>
              </a:lnSpc>
              <a:buClr>
                <a:srgbClr val="000000"/>
              </a:buClr>
              <a:buSzPct val="76000"/>
              <a:buFont typeface="StarSymbol" charset="2"/>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The pilus permits this transfer.</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pic>
        <p:nvPicPr>
          <p:cNvPr id="91141" name="Picture 5"/>
          <p:cNvPicPr>
            <a:picLocks noChangeAspect="1"/>
          </p:cNvPicPr>
          <p:nvPr/>
        </p:nvPicPr>
        <p:blipFill>
          <a:blip r:embed="rId5"/>
          <a:srcRect/>
          <a:stretch>
            <a:fillRect/>
          </a:stretch>
        </p:blipFill>
        <p:spPr bwMode="auto">
          <a:xfrm>
            <a:off x="1154113" y="2636838"/>
            <a:ext cx="26670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smtClean="0">
                <a:ea typeface="+mj-ea"/>
                <a:cs typeface="+mj-cs"/>
              </a:rPr>
              <a:t>Horizontal Gene Transfer</a:t>
            </a:r>
            <a:endParaRPr lang="en-US" sz="3600" dirty="0">
              <a:ea typeface="+mj-ea"/>
              <a:cs typeface="+mj-cs"/>
            </a:endParaRPr>
          </a:p>
        </p:txBody>
      </p:sp>
      <p:pic>
        <p:nvPicPr>
          <p:cNvPr id="93187" name="Picture 2"/>
          <p:cNvPicPr>
            <a:picLocks noChangeAspect="1"/>
          </p:cNvPicPr>
          <p:nvPr/>
        </p:nvPicPr>
        <p:blipFill>
          <a:blip r:embed="rId3"/>
          <a:srcRect/>
          <a:stretch>
            <a:fillRect/>
          </a:stretch>
        </p:blipFill>
        <p:spPr bwMode="auto">
          <a:xfrm>
            <a:off x="1763713" y="2865438"/>
            <a:ext cx="7010400" cy="3275012"/>
          </a:xfrm>
          <a:prstGeom prst="rect">
            <a:avLst/>
          </a:prstGeom>
          <a:noFill/>
          <a:ln w="9525">
            <a:noFill/>
            <a:miter lim="800000"/>
            <a:headEnd/>
            <a:tailEnd/>
          </a:ln>
        </p:spPr>
      </p:pic>
      <p:sp>
        <p:nvSpPr>
          <p:cNvPr id="93188" name="Rectangle 3"/>
          <p:cNvSpPr>
            <a:spLocks noChangeArrowheads="1"/>
          </p:cNvSpPr>
          <p:nvPr/>
        </p:nvSpPr>
        <p:spPr bwMode="auto">
          <a:xfrm>
            <a:off x="0" y="5807075"/>
            <a:ext cx="9917113" cy="1752600"/>
          </a:xfrm>
          <a:prstGeom prst="rect">
            <a:avLst/>
          </a:prstGeom>
          <a:noFill/>
          <a:ln w="9525">
            <a:noFill/>
            <a:miter lim="800000"/>
            <a:headEnd/>
            <a:tailEnd/>
          </a:ln>
        </p:spPr>
        <p:txBody>
          <a:bodyPr>
            <a:prstTxWarp prst="textNoShape">
              <a:avLst/>
            </a:prstTxWarp>
            <a:spAutoFit/>
          </a:bodyPr>
          <a:lstStyle/>
          <a:p>
            <a:endParaRPr lang="en-US" sz="1800"/>
          </a:p>
          <a:p>
            <a:r>
              <a:rPr lang="en-US" sz="1800"/>
              <a:t>Fig. 2. Representative example of conjugational DNA transfer without visible cell contact between donors and recipients. Recipients and donors were plated on the nutrient-agarose slab without previously being in contact and were observed by time-lapse fluorescence microscopy. (A) Phase contrast images. (B) Overlay of fluorescence images of recipients (green cells) and donors (red cells) at 0, 5, and 10 min after plating on LB-agarose in a cavity slide.</a:t>
            </a:r>
          </a:p>
        </p:txBody>
      </p:sp>
      <p:sp>
        <p:nvSpPr>
          <p:cNvPr id="93189" name="Rectangle 4"/>
          <p:cNvSpPr>
            <a:spLocks noChangeArrowheads="1"/>
          </p:cNvSpPr>
          <p:nvPr/>
        </p:nvSpPr>
        <p:spPr bwMode="auto">
          <a:xfrm>
            <a:off x="239713" y="1693863"/>
            <a:ext cx="10058400" cy="1323975"/>
          </a:xfrm>
          <a:prstGeom prst="rect">
            <a:avLst/>
          </a:prstGeom>
          <a:noFill/>
          <a:ln w="9525">
            <a:noFill/>
            <a:miter lim="800000"/>
            <a:headEnd/>
            <a:tailEnd/>
          </a:ln>
        </p:spPr>
        <p:txBody>
          <a:bodyPr>
            <a:prstTxWarp prst="textNoShape">
              <a:avLst/>
            </a:prstTxWarp>
            <a:spAutoFit/>
          </a:bodyPr>
          <a:lstStyle/>
          <a:p>
            <a:r>
              <a:rPr lang="en-US" sz="1600"/>
              <a:t>Science 14 March 2008:</a:t>
            </a:r>
          </a:p>
          <a:p>
            <a:r>
              <a:rPr lang="en-US" sz="1600"/>
              <a:t>Vol. 319. no. 5869, pp. 1533 – 1536</a:t>
            </a:r>
          </a:p>
          <a:p>
            <a:r>
              <a:rPr lang="en-US" sz="1600"/>
              <a:t>Direct Visualization of Horizontal Gene Transfer</a:t>
            </a:r>
          </a:p>
          <a:p>
            <a:r>
              <a:rPr lang="en-US" sz="1600"/>
              <a:t>Ana Babic,1,2* Ariel B. Lindner,1,2 Marin Vulic,1,2{dagger} Eric J. Stewart,1,2{dagger} Miroslav Radman1,2,3{ddagger}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smtClean="0">
                <a:ea typeface="+mj-ea"/>
                <a:cs typeface="+mj-cs"/>
              </a:rPr>
              <a:t>Horizontal Gene Transfer</a:t>
            </a:r>
            <a:endParaRPr lang="en-US" sz="3600" dirty="0">
              <a:ea typeface="+mj-ea"/>
              <a:cs typeface="+mj-cs"/>
            </a:endParaRPr>
          </a:p>
        </p:txBody>
      </p:sp>
      <p:pic>
        <p:nvPicPr>
          <p:cNvPr id="95235" name="Picture 4" descr="Pages from Hotopp HGT in multicellular organisms Science 2007.jpg"/>
          <p:cNvPicPr>
            <a:picLocks noChangeAspect="1"/>
          </p:cNvPicPr>
          <p:nvPr/>
        </p:nvPicPr>
        <p:blipFill>
          <a:blip r:embed="rId3"/>
          <a:srcRect/>
          <a:stretch>
            <a:fillRect/>
          </a:stretch>
        </p:blipFill>
        <p:spPr bwMode="auto">
          <a:xfrm>
            <a:off x="1458913" y="2103438"/>
            <a:ext cx="6986587" cy="4071937"/>
          </a:xfrm>
          <a:prstGeom prst="rect">
            <a:avLst/>
          </a:prstGeom>
          <a:noFill/>
          <a:ln w="9525">
            <a:noFill/>
            <a:miter lim="800000"/>
            <a:headEnd/>
            <a:tailEnd/>
          </a:ln>
        </p:spPr>
      </p:pic>
      <p:pic>
        <p:nvPicPr>
          <p:cNvPr id="95236" name="Picture 5" descr="GeneTransferPictureFly.jpg"/>
          <p:cNvPicPr>
            <a:picLocks noChangeAspect="1"/>
          </p:cNvPicPr>
          <p:nvPr/>
        </p:nvPicPr>
        <p:blipFill>
          <a:blip r:embed="rId4"/>
          <a:srcRect/>
          <a:stretch>
            <a:fillRect/>
          </a:stretch>
        </p:blipFill>
        <p:spPr bwMode="auto">
          <a:xfrm>
            <a:off x="1916113" y="6218238"/>
            <a:ext cx="6284912"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smtClean="0">
                <a:ea typeface="+mj-ea"/>
                <a:cs typeface="+mj-cs"/>
              </a:rPr>
              <a:t>Insights Into Human Evolution</a:t>
            </a:r>
            <a:endParaRPr lang="en-US" sz="3600" dirty="0">
              <a:ea typeface="+mj-ea"/>
              <a:cs typeface="+mj-cs"/>
            </a:endParaRPr>
          </a:p>
        </p:txBody>
      </p:sp>
      <p:sp>
        <p:nvSpPr>
          <p:cNvPr id="97283" name="Rectangle 3"/>
          <p:cNvSpPr>
            <a:spLocks noChangeArrowheads="1"/>
          </p:cNvSpPr>
          <p:nvPr/>
        </p:nvSpPr>
        <p:spPr bwMode="auto">
          <a:xfrm>
            <a:off x="0" y="3551238"/>
            <a:ext cx="10201275" cy="1570037"/>
          </a:xfrm>
          <a:prstGeom prst="rect">
            <a:avLst/>
          </a:prstGeom>
          <a:noFill/>
          <a:ln w="9525">
            <a:noFill/>
            <a:miter lim="800000"/>
            <a:headEnd/>
            <a:tailEnd/>
          </a:ln>
        </p:spPr>
        <p:txBody>
          <a:bodyPr wrap="none">
            <a:prstTxWarp prst="textNoShape">
              <a:avLst/>
            </a:prstTxWarp>
            <a:spAutoFit/>
          </a:bodyPr>
          <a:lstStyle/>
          <a:p>
            <a:r>
              <a:rPr lang="en-US" i="1">
                <a:solidFill>
                  <a:srgbClr val="FF0000"/>
                </a:solidFill>
              </a:rPr>
              <a:t>Key lesson: Darwin hesitated on this most delicate and ultimate of questions.  In</a:t>
            </a:r>
          </a:p>
          <a:p>
            <a:r>
              <a:rPr lang="en-US" i="1">
                <a:solidFill>
                  <a:srgbClr val="FF0000"/>
                </a:solidFill>
              </a:rPr>
              <a:t>the time since, advances on all of the important quarters for determining </a:t>
            </a:r>
          </a:p>
          <a:p>
            <a:r>
              <a:rPr lang="en-US" i="1">
                <a:solidFill>
                  <a:srgbClr val="FF0000"/>
                </a:solidFill>
              </a:rPr>
              <a:t>evidence for evolution have painted an enlightening picture of human evolution </a:t>
            </a:r>
          </a:p>
          <a:p>
            <a:r>
              <a:rPr lang="en-US" i="1">
                <a:solidFill>
                  <a:srgbClr val="FF0000"/>
                </a:solidFill>
              </a:rPr>
              <a:t>that is consonant with everything else we know about the subject.</a:t>
            </a:r>
            <a:endParaRPr lang="en-US">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02" name="Rectangle 2"/>
          <p:cNvSpPr>
            <a:spLocks noGrp="1" noChangeArrowheads="1"/>
          </p:cNvSpPr>
          <p:nvPr>
            <p:ph type="title"/>
          </p:nvPr>
        </p:nvSpPr>
        <p:spPr/>
        <p:txBody>
          <a:bodyPr/>
          <a:lstStyle/>
          <a:p>
            <a:pPr>
              <a:defRPr/>
            </a:pPr>
            <a:r>
              <a:rPr lang="en-US"/>
              <a:t>Chromosome Structure</a:t>
            </a:r>
          </a:p>
        </p:txBody>
      </p:sp>
      <p:pic>
        <p:nvPicPr>
          <p:cNvPr id="99331" name="Picture 3" descr="TelomereCentromere"/>
          <p:cNvPicPr>
            <a:picLocks noChangeAspect="1" noChangeArrowheads="1"/>
          </p:cNvPicPr>
          <p:nvPr/>
        </p:nvPicPr>
        <p:blipFill>
          <a:blip r:embed="rId3"/>
          <a:srcRect/>
          <a:stretch>
            <a:fillRect/>
          </a:stretch>
        </p:blipFill>
        <p:spPr bwMode="auto">
          <a:xfrm>
            <a:off x="990600" y="1905000"/>
            <a:ext cx="4038600" cy="2778125"/>
          </a:xfrm>
          <a:prstGeom prst="rect">
            <a:avLst/>
          </a:prstGeom>
          <a:noFill/>
          <a:ln w="9525">
            <a:noFill/>
            <a:miter lim="800000"/>
            <a:headEnd/>
            <a:tailEnd/>
          </a:ln>
        </p:spPr>
      </p:pic>
      <p:pic>
        <p:nvPicPr>
          <p:cNvPr id="99332" name="Picture 4" descr="ChromosomeOrg"/>
          <p:cNvPicPr>
            <a:picLocks noChangeAspect="1" noChangeArrowheads="1"/>
          </p:cNvPicPr>
          <p:nvPr/>
        </p:nvPicPr>
        <p:blipFill>
          <a:blip r:embed="rId4"/>
          <a:srcRect/>
          <a:stretch>
            <a:fillRect/>
          </a:stretch>
        </p:blipFill>
        <p:spPr bwMode="auto">
          <a:xfrm>
            <a:off x="5334000" y="3657600"/>
            <a:ext cx="4260850" cy="3579813"/>
          </a:xfrm>
          <a:prstGeom prst="rect">
            <a:avLst/>
          </a:prstGeom>
          <a:noFill/>
          <a:ln w="9525">
            <a:noFill/>
            <a:miter lim="800000"/>
            <a:headEnd/>
            <a:tailEnd/>
          </a:ln>
        </p:spPr>
      </p:pic>
      <p:sp>
        <p:nvSpPr>
          <p:cNvPr id="99333" name="Rectangle 5"/>
          <p:cNvSpPr>
            <a:spLocks noGrp="1" noChangeArrowheads="1"/>
          </p:cNvSpPr>
          <p:nvPr>
            <p:ph type="body" idx="1"/>
          </p:nvPr>
        </p:nvSpPr>
        <p:spPr>
          <a:xfrm>
            <a:off x="381000" y="4800600"/>
            <a:ext cx="4648200" cy="2514600"/>
          </a:xfrm>
        </p:spPr>
        <p:txBody>
          <a:bodyPr/>
          <a:lstStyle/>
          <a:p>
            <a:pPr>
              <a:lnSpc>
                <a:spcPct val="90000"/>
              </a:lnSpc>
            </a:pPr>
            <a:r>
              <a:rPr lang="en-US" sz="1600" b="1" i="1">
                <a:solidFill>
                  <a:srgbClr val="000090"/>
                </a:solidFill>
                <a:latin typeface="Albany" pitchFamily="32" charset="0"/>
                <a:ea typeface="ＭＳ Ｐゴシック" pitchFamily="-106" charset="-128"/>
                <a:cs typeface="ＭＳ Ｐゴシック" pitchFamily="-106" charset="-128"/>
              </a:rPr>
              <a:t>Our last example will center on the interesting properties of human chromosome 2.</a:t>
            </a:r>
          </a:p>
          <a:p>
            <a:pPr>
              <a:lnSpc>
                <a:spcPct val="90000"/>
              </a:lnSpc>
            </a:pPr>
            <a:r>
              <a:rPr lang="en-US" sz="1600" b="1" i="1">
                <a:solidFill>
                  <a:srgbClr val="000090"/>
                </a:solidFill>
                <a:latin typeface="Albany" pitchFamily="32" charset="0"/>
                <a:ea typeface="ＭＳ Ｐゴシック" pitchFamily="-106" charset="-128"/>
                <a:cs typeface="ＭＳ Ｐゴシック" pitchFamily="-106" charset="-128"/>
              </a:rPr>
              <a:t>This slide shows some of the key landmarks on chromosomes such as telomeres and centromeres.</a:t>
            </a:r>
            <a:r>
              <a:rPr lang="en-US" sz="1500" b="1" i="1">
                <a:solidFill>
                  <a:srgbClr val="000090"/>
                </a:solidFill>
                <a:latin typeface="Albany" pitchFamily="32" charset="0"/>
                <a:ea typeface="ＭＳ Ｐゴシック" pitchFamily="-106" charset="-128"/>
                <a:cs typeface="ＭＳ Ｐゴシック" pitchFamily="-106" charset="-128"/>
                <a:sym typeface="Symbol" pitchFamily="-106" charset="2"/>
              </a:rPr>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42" name="Rectangle 2"/>
          <p:cNvSpPr>
            <a:spLocks noGrp="1" noChangeArrowheads="1"/>
          </p:cNvSpPr>
          <p:nvPr>
            <p:ph type="title" idx="4294967295"/>
          </p:nvPr>
        </p:nvSpPr>
        <p:spPr>
          <a:xfrm>
            <a:off x="765175" y="123825"/>
            <a:ext cx="8607425" cy="1262063"/>
          </a:xfrm>
        </p:spPr>
        <p:txBody>
          <a:bodyPr/>
          <a:lstStyle/>
          <a:p>
            <a:pPr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rPr>
              <a:t>Genes and DNA: What Have We Learned?</a:t>
            </a:r>
            <a:endParaRPr lang="en-GB" i="0">
              <a:solidFill>
                <a:schemeClr val="bg1"/>
              </a:solidFill>
              <a:latin typeface="Albany" pitchFamily="32" charset="0"/>
            </a:endParaRPr>
          </a:p>
        </p:txBody>
      </p:sp>
      <p:sp>
        <p:nvSpPr>
          <p:cNvPr id="101379"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pic>
        <p:nvPicPr>
          <p:cNvPr id="101380" name="Picture 4" descr="Chromosomes"/>
          <p:cNvPicPr>
            <a:picLocks noChangeAspect="1" noChangeArrowheads="1"/>
          </p:cNvPicPr>
          <p:nvPr/>
        </p:nvPicPr>
        <p:blipFill>
          <a:blip r:embed="rId3"/>
          <a:srcRect/>
          <a:stretch>
            <a:fillRect/>
          </a:stretch>
        </p:blipFill>
        <p:spPr bwMode="auto">
          <a:xfrm>
            <a:off x="5040313" y="1798638"/>
            <a:ext cx="3602037" cy="4876800"/>
          </a:xfrm>
          <a:prstGeom prst="rect">
            <a:avLst/>
          </a:prstGeom>
          <a:noFill/>
          <a:ln w="9525">
            <a:noFill/>
            <a:miter lim="800000"/>
            <a:headEnd/>
            <a:tailEnd/>
          </a:ln>
        </p:spPr>
      </p:pic>
      <p:sp>
        <p:nvSpPr>
          <p:cNvPr id="101381" name="Text Box 6"/>
          <p:cNvSpPr txBox="1">
            <a:spLocks noChangeArrowheads="1"/>
          </p:cNvSpPr>
          <p:nvPr/>
        </p:nvSpPr>
        <p:spPr bwMode="auto">
          <a:xfrm>
            <a:off x="4964113" y="6827838"/>
            <a:ext cx="3875087" cy="581025"/>
          </a:xfrm>
          <a:prstGeom prst="rect">
            <a:avLst/>
          </a:prstGeom>
          <a:noFill/>
          <a:ln w="9525">
            <a:noFill/>
            <a:miter lim="800000"/>
            <a:headEnd/>
            <a:tailEnd/>
          </a:ln>
        </p:spPr>
        <p:txBody>
          <a:bodyPr wrap="none">
            <a:prstTxWarp prst="textNoShape">
              <a:avLst/>
            </a:prstTxWarp>
            <a:spAutoFit/>
          </a:bodyPr>
          <a:lstStyle/>
          <a:p>
            <a:r>
              <a:rPr lang="en-US" sz="1600"/>
              <a:t>``The origin of man: a chromosomal pictorial</a:t>
            </a:r>
          </a:p>
          <a:p>
            <a:r>
              <a:rPr lang="en-US" sz="1600"/>
              <a:t>legacy’’ Science, 215, 1525 (1982).</a:t>
            </a:r>
          </a:p>
        </p:txBody>
      </p:sp>
      <p:sp>
        <p:nvSpPr>
          <p:cNvPr id="7" name="Rectangle 5"/>
          <p:cNvSpPr txBox="1">
            <a:spLocks noChangeArrowheads="1"/>
          </p:cNvSpPr>
          <p:nvPr/>
        </p:nvSpPr>
        <p:spPr bwMode="auto">
          <a:xfrm>
            <a:off x="239713" y="2103438"/>
            <a:ext cx="4648200" cy="25146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0000"/>
              </a:lnSpc>
              <a:buClr>
                <a:srgbClr val="000000"/>
              </a:buClr>
              <a:buSzPct val="66000"/>
              <a:buFont typeface="StarSymbol" charset="2"/>
              <a:buBlip>
                <a:blip r:embed="rId4"/>
              </a:buBlip>
              <a:defRPr/>
            </a:pPr>
            <a:r>
              <a:rPr lang="en-US" sz="1600" b="1" i="1" kern="0" dirty="0">
                <a:solidFill>
                  <a:srgbClr val="000090"/>
                </a:solidFill>
                <a:latin typeface="Albany" pitchFamily="32" charset="0"/>
                <a:ea typeface="ＭＳ Ｐゴシック" pitchFamily="28" charset="-128"/>
                <a:cs typeface="ＭＳ Ｐゴシック" pitchFamily="28" charset="-128"/>
              </a:rPr>
              <a:t>Chromosome geography revealed by banding patterns.</a:t>
            </a:r>
          </a:p>
          <a:p>
            <a:pPr marL="431800" indent="-323850" defTabSz="719138">
              <a:lnSpc>
                <a:spcPct val="90000"/>
              </a:lnSpc>
              <a:buClr>
                <a:srgbClr val="000000"/>
              </a:buClr>
              <a:buSzPct val="66000"/>
              <a:buFont typeface="StarSymbol" charset="2"/>
              <a:buBlip>
                <a:blip r:embed="rId4"/>
              </a:buBlip>
              <a:defRPr/>
            </a:pPr>
            <a:r>
              <a:rPr lang="en-US" sz="1600" b="1" i="1" kern="0" dirty="0">
                <a:solidFill>
                  <a:srgbClr val="000090"/>
                </a:solidFill>
                <a:latin typeface="Albany" pitchFamily="32" charset="0"/>
                <a:ea typeface="ＭＳ Ｐゴシック" pitchFamily="28" charset="-128"/>
                <a:cs typeface="ＭＳ Ｐゴシック" pitchFamily="28" charset="-128"/>
                <a:sym typeface="Symbol" pitchFamily="25" charset="2"/>
              </a:rPr>
              <a:t>These patterns reveal similarities between human and primate DNA.</a:t>
            </a:r>
            <a:endParaRPr lang="en-US" sz="1500" b="1" i="1" kern="0" dirty="0">
              <a:solidFill>
                <a:srgbClr val="000090"/>
              </a:solidFill>
              <a:latin typeface="Albany" pitchFamily="32" charset="0"/>
              <a:ea typeface="ＭＳ Ｐゴシック" pitchFamily="28" charset="-128"/>
              <a:cs typeface="ＭＳ Ｐゴシック" pitchFamily="28" charset="-128"/>
              <a:sym typeface="Symbol" pitchFamily="25" charset="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9250" name="Rectangle 2"/>
          <p:cNvSpPr>
            <a:spLocks noGrp="1" noChangeArrowheads="1"/>
          </p:cNvSpPr>
          <p:nvPr>
            <p:ph type="title"/>
          </p:nvPr>
        </p:nvSpPr>
        <p:spPr/>
        <p:txBody>
          <a:bodyPr/>
          <a:lstStyle/>
          <a:p>
            <a:pPr>
              <a:defRPr/>
            </a:pPr>
            <a:r>
              <a:rPr lang="en-US"/>
              <a:t>What We Have Learned From Whole Genome Sequences</a:t>
            </a:r>
          </a:p>
        </p:txBody>
      </p:sp>
      <p:sp>
        <p:nvSpPr>
          <p:cNvPr id="103427" name="Rectangle 3"/>
          <p:cNvSpPr>
            <a:spLocks noChangeArrowheads="1"/>
          </p:cNvSpPr>
          <p:nvPr/>
        </p:nvSpPr>
        <p:spPr bwMode="auto">
          <a:xfrm>
            <a:off x="228600" y="1752600"/>
            <a:ext cx="3429000" cy="9906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Human chromosome number 2 has the stamp of a fusion of an earlier two chromosomes.</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pic>
        <p:nvPicPr>
          <p:cNvPr id="103428" name="Picture 4" descr="hum_ape_chrom_2"/>
          <p:cNvPicPr>
            <a:picLocks noChangeAspect="1" noChangeArrowheads="1"/>
          </p:cNvPicPr>
          <p:nvPr/>
        </p:nvPicPr>
        <p:blipFill>
          <a:blip r:embed="rId4"/>
          <a:srcRect/>
          <a:stretch>
            <a:fillRect/>
          </a:stretch>
        </p:blipFill>
        <p:spPr bwMode="auto">
          <a:xfrm>
            <a:off x="3505200" y="1981200"/>
            <a:ext cx="1900238" cy="4591050"/>
          </a:xfrm>
          <a:prstGeom prst="rect">
            <a:avLst/>
          </a:prstGeom>
          <a:noFill/>
          <a:ln w="9525">
            <a:noFill/>
            <a:miter lim="800000"/>
            <a:headEnd/>
            <a:tailEnd/>
          </a:ln>
        </p:spPr>
      </p:pic>
      <p:sp>
        <p:nvSpPr>
          <p:cNvPr id="103429" name="Rectangle 5"/>
          <p:cNvSpPr>
            <a:spLocks/>
          </p:cNvSpPr>
          <p:nvPr/>
        </p:nvSpPr>
        <p:spPr bwMode="auto">
          <a:xfrm>
            <a:off x="6234113" y="3200400"/>
            <a:ext cx="228600" cy="1219200"/>
          </a:xfrm>
          <a:prstGeom prst="rect">
            <a:avLst/>
          </a:prstGeom>
          <a:solidFill>
            <a:schemeClr val="accent1"/>
          </a:solidFill>
          <a:ln w="9525">
            <a:solidFill>
              <a:schemeClr val="tx1"/>
            </a:solidFill>
            <a:miter lim="800000"/>
            <a:headEnd/>
            <a:tailEnd/>
          </a:ln>
        </p:spPr>
        <p:txBody>
          <a:bodyPr>
            <a:prstTxWarp prst="textNoShape">
              <a:avLst/>
            </a:prstTxWarp>
          </a:bodyPr>
          <a:lstStyle/>
          <a:p>
            <a:endParaRPr lang="en-US"/>
          </a:p>
        </p:txBody>
      </p:sp>
      <p:sp>
        <p:nvSpPr>
          <p:cNvPr id="103430" name="Rectangle 6"/>
          <p:cNvSpPr>
            <a:spLocks/>
          </p:cNvSpPr>
          <p:nvPr/>
        </p:nvSpPr>
        <p:spPr bwMode="auto">
          <a:xfrm>
            <a:off x="6234113" y="3810000"/>
            <a:ext cx="228600" cy="152400"/>
          </a:xfrm>
          <a:prstGeom prst="rect">
            <a:avLst/>
          </a:prstGeom>
          <a:solidFill>
            <a:srgbClr val="DE2B00"/>
          </a:solidFill>
          <a:ln w="9525">
            <a:solidFill>
              <a:schemeClr val="tx1"/>
            </a:solidFill>
            <a:miter lim="800000"/>
            <a:headEnd/>
            <a:tailEnd/>
          </a:ln>
        </p:spPr>
        <p:txBody>
          <a:bodyPr>
            <a:prstTxWarp prst="textNoShape">
              <a:avLst/>
            </a:prstTxWarp>
          </a:bodyPr>
          <a:lstStyle/>
          <a:p>
            <a:endParaRPr lang="en-US"/>
          </a:p>
        </p:txBody>
      </p:sp>
      <p:sp>
        <p:nvSpPr>
          <p:cNvPr id="103431" name="Rectangle 7"/>
          <p:cNvSpPr>
            <a:spLocks/>
          </p:cNvSpPr>
          <p:nvPr/>
        </p:nvSpPr>
        <p:spPr bwMode="auto">
          <a:xfrm>
            <a:off x="6234113" y="3200400"/>
            <a:ext cx="228600" cy="152400"/>
          </a:xfrm>
          <a:prstGeom prst="rect">
            <a:avLst/>
          </a:prstGeom>
          <a:solidFill>
            <a:srgbClr val="2034FA"/>
          </a:solidFill>
          <a:ln w="9525">
            <a:solidFill>
              <a:schemeClr val="tx1"/>
            </a:solidFill>
            <a:miter lim="800000"/>
            <a:headEnd/>
            <a:tailEnd/>
          </a:ln>
        </p:spPr>
        <p:txBody>
          <a:bodyPr>
            <a:prstTxWarp prst="textNoShape">
              <a:avLst/>
            </a:prstTxWarp>
          </a:bodyPr>
          <a:lstStyle/>
          <a:p>
            <a:endParaRPr lang="en-US"/>
          </a:p>
        </p:txBody>
      </p:sp>
      <p:sp>
        <p:nvSpPr>
          <p:cNvPr id="103432" name="Rectangle 8"/>
          <p:cNvSpPr>
            <a:spLocks/>
          </p:cNvSpPr>
          <p:nvPr/>
        </p:nvSpPr>
        <p:spPr bwMode="auto">
          <a:xfrm>
            <a:off x="6234113" y="4267200"/>
            <a:ext cx="228600" cy="152400"/>
          </a:xfrm>
          <a:prstGeom prst="rect">
            <a:avLst/>
          </a:prstGeom>
          <a:solidFill>
            <a:srgbClr val="2034FA"/>
          </a:solidFill>
          <a:ln w="9525">
            <a:solidFill>
              <a:schemeClr val="tx1"/>
            </a:solidFill>
            <a:miter lim="800000"/>
            <a:headEnd/>
            <a:tailEnd/>
          </a:ln>
        </p:spPr>
        <p:txBody>
          <a:bodyPr>
            <a:prstTxWarp prst="textNoShape">
              <a:avLst/>
            </a:prstTxWarp>
          </a:bodyPr>
          <a:lstStyle/>
          <a:p>
            <a:endParaRPr lang="en-US"/>
          </a:p>
        </p:txBody>
      </p:sp>
      <p:sp>
        <p:nvSpPr>
          <p:cNvPr id="103433" name="Rectangle 9"/>
          <p:cNvSpPr>
            <a:spLocks/>
          </p:cNvSpPr>
          <p:nvPr/>
        </p:nvSpPr>
        <p:spPr bwMode="auto">
          <a:xfrm>
            <a:off x="6234113" y="4419600"/>
            <a:ext cx="228600" cy="1219200"/>
          </a:xfrm>
          <a:prstGeom prst="rect">
            <a:avLst/>
          </a:prstGeom>
          <a:solidFill>
            <a:schemeClr val="accent1"/>
          </a:solidFill>
          <a:ln w="9525">
            <a:solidFill>
              <a:schemeClr val="tx1"/>
            </a:solidFill>
            <a:miter lim="800000"/>
            <a:headEnd/>
            <a:tailEnd/>
          </a:ln>
        </p:spPr>
        <p:txBody>
          <a:bodyPr>
            <a:prstTxWarp prst="textNoShape">
              <a:avLst/>
            </a:prstTxWarp>
          </a:bodyPr>
          <a:lstStyle/>
          <a:p>
            <a:endParaRPr lang="en-US"/>
          </a:p>
        </p:txBody>
      </p:sp>
      <p:sp>
        <p:nvSpPr>
          <p:cNvPr id="103434" name="Rectangle 10"/>
          <p:cNvSpPr>
            <a:spLocks/>
          </p:cNvSpPr>
          <p:nvPr/>
        </p:nvSpPr>
        <p:spPr bwMode="auto">
          <a:xfrm>
            <a:off x="6234113" y="4724400"/>
            <a:ext cx="228600" cy="152400"/>
          </a:xfrm>
          <a:prstGeom prst="rect">
            <a:avLst/>
          </a:prstGeom>
          <a:solidFill>
            <a:srgbClr val="DE2B00"/>
          </a:solidFill>
          <a:ln w="9525">
            <a:solidFill>
              <a:schemeClr val="tx1"/>
            </a:solidFill>
            <a:miter lim="800000"/>
            <a:headEnd/>
            <a:tailEnd/>
          </a:ln>
        </p:spPr>
        <p:txBody>
          <a:bodyPr>
            <a:prstTxWarp prst="textNoShape">
              <a:avLst/>
            </a:prstTxWarp>
          </a:bodyPr>
          <a:lstStyle/>
          <a:p>
            <a:endParaRPr lang="en-US"/>
          </a:p>
        </p:txBody>
      </p:sp>
      <p:sp>
        <p:nvSpPr>
          <p:cNvPr id="103435" name="Rectangle 11"/>
          <p:cNvSpPr>
            <a:spLocks/>
          </p:cNvSpPr>
          <p:nvPr/>
        </p:nvSpPr>
        <p:spPr bwMode="auto">
          <a:xfrm>
            <a:off x="6234113" y="4419600"/>
            <a:ext cx="228600" cy="152400"/>
          </a:xfrm>
          <a:prstGeom prst="rect">
            <a:avLst/>
          </a:prstGeom>
          <a:solidFill>
            <a:srgbClr val="2034FA"/>
          </a:solidFill>
          <a:ln w="9525">
            <a:solidFill>
              <a:schemeClr val="tx1"/>
            </a:solidFill>
            <a:miter lim="800000"/>
            <a:headEnd/>
            <a:tailEnd/>
          </a:ln>
        </p:spPr>
        <p:txBody>
          <a:bodyPr>
            <a:prstTxWarp prst="textNoShape">
              <a:avLst/>
            </a:prstTxWarp>
          </a:bodyPr>
          <a:lstStyle/>
          <a:p>
            <a:endParaRPr lang="en-US"/>
          </a:p>
        </p:txBody>
      </p:sp>
      <p:sp>
        <p:nvSpPr>
          <p:cNvPr id="103436" name="Rectangle 12"/>
          <p:cNvSpPr>
            <a:spLocks/>
          </p:cNvSpPr>
          <p:nvPr/>
        </p:nvSpPr>
        <p:spPr bwMode="auto">
          <a:xfrm>
            <a:off x="6234113" y="5486400"/>
            <a:ext cx="228600" cy="152400"/>
          </a:xfrm>
          <a:prstGeom prst="rect">
            <a:avLst/>
          </a:prstGeom>
          <a:solidFill>
            <a:srgbClr val="2034FA"/>
          </a:solidFill>
          <a:ln w="9525">
            <a:solidFill>
              <a:schemeClr val="tx1"/>
            </a:solidFill>
            <a:miter lim="800000"/>
            <a:headEnd/>
            <a:tailEnd/>
          </a:ln>
        </p:spPr>
        <p:txBody>
          <a:bodyPr>
            <a:prstTxWarp prst="textNoShape">
              <a:avLst/>
            </a:prstTxWarp>
          </a:bodyPr>
          <a:lstStyle/>
          <a:p>
            <a:endParaRPr lang="en-US"/>
          </a:p>
        </p:txBody>
      </p:sp>
      <p:sp>
        <p:nvSpPr>
          <p:cNvPr id="103437" name="Rectangle 13"/>
          <p:cNvSpPr>
            <a:spLocks/>
          </p:cNvSpPr>
          <p:nvPr/>
        </p:nvSpPr>
        <p:spPr bwMode="auto">
          <a:xfrm>
            <a:off x="7605713" y="3200400"/>
            <a:ext cx="228600" cy="1219200"/>
          </a:xfrm>
          <a:prstGeom prst="rect">
            <a:avLst/>
          </a:prstGeom>
          <a:solidFill>
            <a:schemeClr val="accent1"/>
          </a:solidFill>
          <a:ln w="9525">
            <a:solidFill>
              <a:schemeClr val="tx1"/>
            </a:solidFill>
            <a:miter lim="800000"/>
            <a:headEnd/>
            <a:tailEnd/>
          </a:ln>
        </p:spPr>
        <p:txBody>
          <a:bodyPr>
            <a:prstTxWarp prst="textNoShape">
              <a:avLst/>
            </a:prstTxWarp>
          </a:bodyPr>
          <a:lstStyle/>
          <a:p>
            <a:endParaRPr lang="en-US"/>
          </a:p>
        </p:txBody>
      </p:sp>
      <p:sp>
        <p:nvSpPr>
          <p:cNvPr id="103438" name="Rectangle 14"/>
          <p:cNvSpPr>
            <a:spLocks/>
          </p:cNvSpPr>
          <p:nvPr/>
        </p:nvSpPr>
        <p:spPr bwMode="auto">
          <a:xfrm>
            <a:off x="7605713" y="3810000"/>
            <a:ext cx="228600" cy="139700"/>
          </a:xfrm>
          <a:prstGeom prst="rect">
            <a:avLst/>
          </a:prstGeom>
          <a:solidFill>
            <a:srgbClr val="E7921F"/>
          </a:solidFill>
          <a:ln w="25400">
            <a:solidFill>
              <a:schemeClr val="tx1"/>
            </a:solidFill>
            <a:miter lim="800000"/>
            <a:headEnd/>
            <a:tailEnd/>
          </a:ln>
        </p:spPr>
        <p:txBody>
          <a:bodyPr>
            <a:prstTxWarp prst="textNoShape">
              <a:avLst/>
            </a:prstTxWarp>
          </a:bodyPr>
          <a:lstStyle/>
          <a:p>
            <a:endParaRPr lang="en-US"/>
          </a:p>
        </p:txBody>
      </p:sp>
      <p:sp>
        <p:nvSpPr>
          <p:cNvPr id="103439" name="Rectangle 15"/>
          <p:cNvSpPr>
            <a:spLocks/>
          </p:cNvSpPr>
          <p:nvPr/>
        </p:nvSpPr>
        <p:spPr bwMode="auto">
          <a:xfrm>
            <a:off x="7605713" y="3200400"/>
            <a:ext cx="228600" cy="152400"/>
          </a:xfrm>
          <a:prstGeom prst="rect">
            <a:avLst/>
          </a:prstGeom>
          <a:solidFill>
            <a:srgbClr val="2034FA"/>
          </a:solidFill>
          <a:ln w="9525">
            <a:solidFill>
              <a:schemeClr val="tx1"/>
            </a:solidFill>
            <a:miter lim="800000"/>
            <a:headEnd/>
            <a:tailEnd/>
          </a:ln>
        </p:spPr>
        <p:txBody>
          <a:bodyPr>
            <a:prstTxWarp prst="textNoShape">
              <a:avLst/>
            </a:prstTxWarp>
          </a:bodyPr>
          <a:lstStyle/>
          <a:p>
            <a:endParaRPr lang="en-US"/>
          </a:p>
        </p:txBody>
      </p:sp>
      <p:sp>
        <p:nvSpPr>
          <p:cNvPr id="103440" name="Rectangle 16"/>
          <p:cNvSpPr>
            <a:spLocks/>
          </p:cNvSpPr>
          <p:nvPr/>
        </p:nvSpPr>
        <p:spPr bwMode="auto">
          <a:xfrm>
            <a:off x="7605713" y="4267200"/>
            <a:ext cx="228600" cy="152400"/>
          </a:xfrm>
          <a:prstGeom prst="rect">
            <a:avLst/>
          </a:prstGeom>
          <a:solidFill>
            <a:srgbClr val="2034FA"/>
          </a:solidFill>
          <a:ln w="9525">
            <a:solidFill>
              <a:schemeClr val="tx1"/>
            </a:solidFill>
            <a:miter lim="800000"/>
            <a:headEnd/>
            <a:tailEnd/>
          </a:ln>
        </p:spPr>
        <p:txBody>
          <a:bodyPr>
            <a:prstTxWarp prst="textNoShape">
              <a:avLst/>
            </a:prstTxWarp>
          </a:bodyPr>
          <a:lstStyle/>
          <a:p>
            <a:endParaRPr lang="en-US"/>
          </a:p>
        </p:txBody>
      </p:sp>
      <p:sp>
        <p:nvSpPr>
          <p:cNvPr id="103441" name="Rectangle 17"/>
          <p:cNvSpPr>
            <a:spLocks/>
          </p:cNvSpPr>
          <p:nvPr/>
        </p:nvSpPr>
        <p:spPr bwMode="auto">
          <a:xfrm>
            <a:off x="7605713" y="4419600"/>
            <a:ext cx="228600" cy="1219200"/>
          </a:xfrm>
          <a:prstGeom prst="rect">
            <a:avLst/>
          </a:prstGeom>
          <a:solidFill>
            <a:schemeClr val="accent1"/>
          </a:solidFill>
          <a:ln w="9525">
            <a:solidFill>
              <a:schemeClr val="tx1"/>
            </a:solidFill>
            <a:miter lim="800000"/>
            <a:headEnd/>
            <a:tailEnd/>
          </a:ln>
        </p:spPr>
        <p:txBody>
          <a:bodyPr>
            <a:prstTxWarp prst="textNoShape">
              <a:avLst/>
            </a:prstTxWarp>
          </a:bodyPr>
          <a:lstStyle/>
          <a:p>
            <a:endParaRPr lang="en-US"/>
          </a:p>
        </p:txBody>
      </p:sp>
      <p:sp>
        <p:nvSpPr>
          <p:cNvPr id="103442" name="Rectangle 18"/>
          <p:cNvSpPr>
            <a:spLocks/>
          </p:cNvSpPr>
          <p:nvPr/>
        </p:nvSpPr>
        <p:spPr bwMode="auto">
          <a:xfrm>
            <a:off x="7605713" y="4724400"/>
            <a:ext cx="228600" cy="152400"/>
          </a:xfrm>
          <a:prstGeom prst="rect">
            <a:avLst/>
          </a:prstGeom>
          <a:solidFill>
            <a:srgbClr val="DE2B00"/>
          </a:solidFill>
          <a:ln w="9525">
            <a:solidFill>
              <a:schemeClr val="tx1"/>
            </a:solidFill>
            <a:miter lim="800000"/>
            <a:headEnd/>
            <a:tailEnd/>
          </a:ln>
        </p:spPr>
        <p:txBody>
          <a:bodyPr>
            <a:prstTxWarp prst="textNoShape">
              <a:avLst/>
            </a:prstTxWarp>
          </a:bodyPr>
          <a:lstStyle/>
          <a:p>
            <a:endParaRPr lang="en-US"/>
          </a:p>
        </p:txBody>
      </p:sp>
      <p:sp>
        <p:nvSpPr>
          <p:cNvPr id="103443" name="Rectangle 19"/>
          <p:cNvSpPr>
            <a:spLocks/>
          </p:cNvSpPr>
          <p:nvPr/>
        </p:nvSpPr>
        <p:spPr bwMode="auto">
          <a:xfrm>
            <a:off x="7605713" y="4419600"/>
            <a:ext cx="228600" cy="152400"/>
          </a:xfrm>
          <a:prstGeom prst="rect">
            <a:avLst/>
          </a:prstGeom>
          <a:solidFill>
            <a:srgbClr val="2034FA"/>
          </a:solidFill>
          <a:ln w="9525">
            <a:solidFill>
              <a:schemeClr val="tx1"/>
            </a:solidFill>
            <a:miter lim="800000"/>
            <a:headEnd/>
            <a:tailEnd/>
          </a:ln>
        </p:spPr>
        <p:txBody>
          <a:bodyPr>
            <a:prstTxWarp prst="textNoShape">
              <a:avLst/>
            </a:prstTxWarp>
          </a:bodyPr>
          <a:lstStyle/>
          <a:p>
            <a:endParaRPr lang="en-US"/>
          </a:p>
        </p:txBody>
      </p:sp>
      <p:sp>
        <p:nvSpPr>
          <p:cNvPr id="103444" name="Rectangle 20"/>
          <p:cNvSpPr>
            <a:spLocks/>
          </p:cNvSpPr>
          <p:nvPr/>
        </p:nvSpPr>
        <p:spPr bwMode="auto">
          <a:xfrm>
            <a:off x="7605713" y="5486400"/>
            <a:ext cx="228600" cy="152400"/>
          </a:xfrm>
          <a:prstGeom prst="rect">
            <a:avLst/>
          </a:prstGeom>
          <a:solidFill>
            <a:srgbClr val="2034FA"/>
          </a:solidFill>
          <a:ln w="9525">
            <a:solidFill>
              <a:schemeClr val="tx1"/>
            </a:solidFill>
            <a:miter lim="800000"/>
            <a:headEnd/>
            <a:tailEnd/>
          </a:ln>
        </p:spPr>
        <p:txBody>
          <a:bodyPr>
            <a:prstTxWarp prst="textNoShape">
              <a:avLst/>
            </a:prstTxWarp>
          </a:bodyPr>
          <a:lstStyle/>
          <a:p>
            <a:endParaRPr lang="en-US"/>
          </a:p>
        </p:txBody>
      </p:sp>
      <p:sp>
        <p:nvSpPr>
          <p:cNvPr id="103445" name="Rectangle 21"/>
          <p:cNvSpPr>
            <a:spLocks/>
          </p:cNvSpPr>
          <p:nvPr/>
        </p:nvSpPr>
        <p:spPr bwMode="auto">
          <a:xfrm>
            <a:off x="6919913" y="2743200"/>
            <a:ext cx="1524000" cy="279400"/>
          </a:xfrm>
          <a:prstGeom prst="rect">
            <a:avLst/>
          </a:prstGeom>
          <a:noFill/>
          <a:ln w="9525">
            <a:noFill/>
            <a:miter lim="800000"/>
            <a:headEnd/>
            <a:tailEnd/>
          </a:ln>
        </p:spPr>
        <p:txBody>
          <a:bodyPr lIns="0" tIns="0" rIns="40640" bIns="0">
            <a:prstTxWarp prst="textNoShape">
              <a:avLst/>
            </a:prstTxWarp>
          </a:bodyPr>
          <a:lstStyle/>
          <a:p>
            <a:pPr marL="39688" algn="ctr" eaLnBrk="1" hangingPunct="1">
              <a:spcBef>
                <a:spcPts val="800"/>
              </a:spcBef>
            </a:pPr>
            <a:r>
              <a:rPr lang="en-US" sz="1200" b="1">
                <a:solidFill>
                  <a:schemeClr val="tx1"/>
                </a:solidFill>
                <a:latin typeface="Arial" pitchFamily="-106" charset="0"/>
                <a:ea typeface="Arial" pitchFamily="-106" charset="0"/>
                <a:cs typeface="Arial" pitchFamily="-106" charset="0"/>
                <a:sym typeface="Arial" pitchFamily="-106" charset="0"/>
              </a:rPr>
              <a:t>Homo sapiens</a:t>
            </a:r>
          </a:p>
        </p:txBody>
      </p:sp>
      <p:sp>
        <p:nvSpPr>
          <p:cNvPr id="103446" name="Line 22"/>
          <p:cNvSpPr>
            <a:spLocks noChangeShapeType="1"/>
          </p:cNvSpPr>
          <p:nvPr/>
        </p:nvSpPr>
        <p:spPr bwMode="auto">
          <a:xfrm>
            <a:off x="6691313" y="3886200"/>
            <a:ext cx="7620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03447" name="Rectangle 23"/>
          <p:cNvSpPr>
            <a:spLocks/>
          </p:cNvSpPr>
          <p:nvPr/>
        </p:nvSpPr>
        <p:spPr bwMode="auto">
          <a:xfrm>
            <a:off x="7988300" y="3505200"/>
            <a:ext cx="1155700" cy="457200"/>
          </a:xfrm>
          <a:prstGeom prst="rect">
            <a:avLst/>
          </a:prstGeom>
          <a:noFill/>
          <a:ln w="9525">
            <a:noFill/>
            <a:miter lim="800000"/>
            <a:headEnd/>
            <a:tailEnd/>
          </a:ln>
        </p:spPr>
        <p:txBody>
          <a:bodyPr lIns="0" tIns="0" rIns="40640" bIns="0">
            <a:prstTxWarp prst="textNoShape">
              <a:avLst/>
            </a:prstTxWarp>
          </a:bodyPr>
          <a:lstStyle/>
          <a:p>
            <a:pPr marL="39688" algn="ctr" eaLnBrk="1" hangingPunct="1"/>
            <a:r>
              <a:rPr lang="en-US" sz="1200" b="1">
                <a:solidFill>
                  <a:schemeClr val="tx1"/>
                </a:solidFill>
                <a:latin typeface="Arial" pitchFamily="-106" charset="0"/>
                <a:ea typeface="Arial" pitchFamily="-106" charset="0"/>
                <a:cs typeface="Arial" pitchFamily="-106" charset="0"/>
                <a:sym typeface="Arial" pitchFamily="-106" charset="0"/>
              </a:rPr>
              <a:t>Inactivated centromere</a:t>
            </a:r>
          </a:p>
        </p:txBody>
      </p:sp>
      <p:sp>
        <p:nvSpPr>
          <p:cNvPr id="103448" name="Rectangle 24"/>
          <p:cNvSpPr>
            <a:spLocks/>
          </p:cNvSpPr>
          <p:nvPr/>
        </p:nvSpPr>
        <p:spPr bwMode="auto">
          <a:xfrm>
            <a:off x="7988300" y="4127500"/>
            <a:ext cx="1155700" cy="457200"/>
          </a:xfrm>
          <a:prstGeom prst="rect">
            <a:avLst/>
          </a:prstGeom>
          <a:noFill/>
          <a:ln w="9525">
            <a:noFill/>
            <a:miter lim="800000"/>
            <a:headEnd/>
            <a:tailEnd/>
          </a:ln>
        </p:spPr>
        <p:txBody>
          <a:bodyPr lIns="0" tIns="0" rIns="40640" bIns="0">
            <a:prstTxWarp prst="textNoShape">
              <a:avLst/>
            </a:prstTxWarp>
          </a:bodyPr>
          <a:lstStyle/>
          <a:p>
            <a:pPr marL="39688" algn="ctr" eaLnBrk="1" hangingPunct="1"/>
            <a:r>
              <a:rPr lang="en-US" sz="1200" b="1">
                <a:solidFill>
                  <a:schemeClr val="tx1"/>
                </a:solidFill>
                <a:latin typeface="Arial" pitchFamily="-106" charset="0"/>
                <a:ea typeface="Arial" pitchFamily="-106" charset="0"/>
                <a:cs typeface="Arial" pitchFamily="-106" charset="0"/>
                <a:sym typeface="Arial" pitchFamily="-106" charset="0"/>
              </a:rPr>
              <a:t>Telomere sequences</a:t>
            </a:r>
          </a:p>
        </p:txBody>
      </p:sp>
      <p:sp>
        <p:nvSpPr>
          <p:cNvPr id="103449" name="Rectangle 25"/>
          <p:cNvSpPr>
            <a:spLocks/>
          </p:cNvSpPr>
          <p:nvPr/>
        </p:nvSpPr>
        <p:spPr bwMode="auto">
          <a:xfrm>
            <a:off x="7977188" y="4660900"/>
            <a:ext cx="1155700" cy="457200"/>
          </a:xfrm>
          <a:prstGeom prst="rect">
            <a:avLst/>
          </a:prstGeom>
          <a:noFill/>
          <a:ln w="9525">
            <a:noFill/>
            <a:miter lim="800000"/>
            <a:headEnd/>
            <a:tailEnd/>
          </a:ln>
        </p:spPr>
        <p:txBody>
          <a:bodyPr lIns="0" tIns="0" rIns="40640" bIns="0">
            <a:prstTxWarp prst="textNoShape">
              <a:avLst/>
            </a:prstTxWarp>
          </a:bodyPr>
          <a:lstStyle/>
          <a:p>
            <a:pPr marL="39688" algn="ctr" eaLnBrk="1" hangingPunct="1"/>
            <a:r>
              <a:rPr lang="en-US" sz="1200" b="1">
                <a:solidFill>
                  <a:schemeClr val="tx1"/>
                </a:solidFill>
                <a:latin typeface="Arial" pitchFamily="-106" charset="0"/>
                <a:ea typeface="Arial" pitchFamily="-106" charset="0"/>
                <a:cs typeface="Arial" pitchFamily="-106" charset="0"/>
                <a:sym typeface="Arial" pitchFamily="-106" charset="0"/>
              </a:rPr>
              <a:t>Active centromere</a:t>
            </a:r>
          </a:p>
        </p:txBody>
      </p:sp>
      <p:sp>
        <p:nvSpPr>
          <p:cNvPr id="1589274" name="Rectangle 26"/>
          <p:cNvSpPr>
            <a:spLocks/>
          </p:cNvSpPr>
          <p:nvPr/>
        </p:nvSpPr>
        <p:spPr bwMode="auto">
          <a:xfrm>
            <a:off x="215900" y="3200400"/>
            <a:ext cx="3517900" cy="4267200"/>
          </a:xfrm>
          <a:prstGeom prst="rect">
            <a:avLst/>
          </a:prstGeom>
          <a:solidFill>
            <a:srgbClr val="FFFFFF"/>
          </a:solidFill>
          <a:ln w="9525">
            <a:noFill/>
            <a:miter lim="800000"/>
            <a:headEnd/>
            <a:tailEnd/>
          </a:ln>
          <a:effectLst>
            <a:outerShdw blurRad="152400" dist="152400" dir="2700000" algn="ctr" rotWithShape="0">
              <a:schemeClr val="bg2">
                <a:alpha val="65999"/>
              </a:schemeClr>
            </a:outerShdw>
          </a:effectLst>
        </p:spPr>
        <p:txBody>
          <a:bodyPr lIns="0" tIns="0" rIns="40640" bIns="0">
            <a:prstTxWarp prst="textNoShape">
              <a:avLst/>
            </a:prstTxWarp>
          </a:bodyPr>
          <a:lstStyle/>
          <a:p>
            <a:pPr marL="39688" eaLnBrk="1" hangingPunct="1">
              <a:defRPr/>
            </a:pPr>
            <a:r>
              <a:rPr lang="en-US" sz="1400" i="1">
                <a:solidFill>
                  <a:srgbClr val="FF0000"/>
                </a:solidFill>
                <a:latin typeface="Arial" pitchFamily="25" charset="0"/>
                <a:ea typeface="Arial" pitchFamily="25" charset="0"/>
                <a:cs typeface="Arial" pitchFamily="25" charset="0"/>
                <a:sym typeface="Arial" pitchFamily="25" charset="0"/>
              </a:rPr>
              <a:t>“Chromosome 2 is unique to the human lineage of evolution, having emerged as a result of head-to-head fusion of two acrocentric chromosomes that remained separate in other primates. The precise fusion site has been located in 2q13–2q14.1 (ref. 2; hg 16:114455823 – 114455838), where our analysis confirmed the presence of multiple subtelomeric duplications to chromosomes 1, 5, 8, 9, 10, 12, 19, 21 and 22 (Fig. 3; Supplementary Fig. 3a, region A). During the formation of human chromosome 2, one of the two centromeres became inactivated (2q21, which corresponds to the centromere from chimp chromosome 13) and the centromeric structure quickly deterioriated (42).”</a:t>
            </a:r>
            <a:endParaRPr lang="en-US" sz="1600">
              <a:solidFill>
                <a:schemeClr val="tx1"/>
              </a:solidFill>
              <a:latin typeface="Arial" pitchFamily="25" charset="0"/>
              <a:ea typeface="Arial" pitchFamily="25" charset="0"/>
              <a:cs typeface="Arial" pitchFamily="25" charset="0"/>
              <a:sym typeface="Arial" pitchFamily="25" charset="0"/>
            </a:endParaRPr>
          </a:p>
        </p:txBody>
      </p:sp>
      <p:sp>
        <p:nvSpPr>
          <p:cNvPr id="103451" name="Text Box 27"/>
          <p:cNvSpPr txBox="1">
            <a:spLocks noChangeArrowheads="1"/>
          </p:cNvSpPr>
          <p:nvPr/>
        </p:nvSpPr>
        <p:spPr bwMode="auto">
          <a:xfrm>
            <a:off x="5410200" y="6019800"/>
            <a:ext cx="4359275" cy="825500"/>
          </a:xfrm>
          <a:prstGeom prst="rect">
            <a:avLst/>
          </a:prstGeom>
          <a:noFill/>
          <a:ln w="9525">
            <a:noFill/>
            <a:miter lim="800000"/>
            <a:headEnd/>
            <a:tailEnd/>
          </a:ln>
        </p:spPr>
        <p:txBody>
          <a:bodyPr wrap="none">
            <a:prstTxWarp prst="textNoShape">
              <a:avLst/>
            </a:prstTxWarp>
            <a:spAutoFit/>
          </a:bodyPr>
          <a:lstStyle/>
          <a:p>
            <a:r>
              <a:rPr lang="en-US" sz="1600"/>
              <a:t>``Generation and annotation of the DNA sequences</a:t>
            </a:r>
          </a:p>
          <a:p>
            <a:r>
              <a:rPr lang="en-US" sz="1600"/>
              <a:t>of human chromosomes 2 and 4’’, Nature, 2005, </a:t>
            </a:r>
          </a:p>
          <a:p>
            <a:r>
              <a:rPr lang="en-US" sz="1600"/>
              <a:t>Hillier et al.</a:t>
            </a:r>
          </a:p>
        </p:txBody>
      </p:sp>
      <p:sp>
        <p:nvSpPr>
          <p:cNvPr id="103452" name="Text Box 28"/>
          <p:cNvSpPr txBox="1">
            <a:spLocks noChangeArrowheads="1"/>
          </p:cNvSpPr>
          <p:nvPr/>
        </p:nvSpPr>
        <p:spPr bwMode="auto">
          <a:xfrm>
            <a:off x="5486400" y="1676400"/>
            <a:ext cx="3875088" cy="581025"/>
          </a:xfrm>
          <a:prstGeom prst="rect">
            <a:avLst/>
          </a:prstGeom>
          <a:noFill/>
          <a:ln w="9525">
            <a:noFill/>
            <a:miter lim="800000"/>
            <a:headEnd/>
            <a:tailEnd/>
          </a:ln>
        </p:spPr>
        <p:txBody>
          <a:bodyPr wrap="none">
            <a:prstTxWarp prst="textNoShape">
              <a:avLst/>
            </a:prstTxWarp>
            <a:spAutoFit/>
          </a:bodyPr>
          <a:lstStyle/>
          <a:p>
            <a:r>
              <a:rPr lang="en-US" sz="1600"/>
              <a:t>``The origin of man: a chromosomal pictorial</a:t>
            </a:r>
          </a:p>
          <a:p>
            <a:r>
              <a:rPr lang="en-US" sz="1600"/>
              <a:t>legacy’’ Science, 215, 1525 (1982).</a:t>
            </a:r>
          </a:p>
        </p:txBody>
      </p:sp>
      <p:sp>
        <p:nvSpPr>
          <p:cNvPr id="103453" name="Line 29"/>
          <p:cNvSpPr>
            <a:spLocks noChangeShapeType="1"/>
          </p:cNvSpPr>
          <p:nvPr/>
        </p:nvSpPr>
        <p:spPr bwMode="auto">
          <a:xfrm flipH="1">
            <a:off x="5486400" y="2286000"/>
            <a:ext cx="685800" cy="6858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0578" name="Rectangle 2"/>
          <p:cNvSpPr>
            <a:spLocks noGrp="1" noChangeArrowheads="1"/>
          </p:cNvSpPr>
          <p:nvPr>
            <p:ph type="title"/>
          </p:nvPr>
        </p:nvSpPr>
        <p:spPr/>
        <p:txBody>
          <a:bodyPr/>
          <a:lstStyle/>
          <a:p>
            <a:pPr>
              <a:defRPr/>
            </a:pPr>
            <a:r>
              <a:rPr lang="en-US">
                <a:ea typeface="+mj-ea"/>
                <a:cs typeface="+mj-cs"/>
              </a:rPr>
              <a:t>Biology’s Uniquely Beautiful Approach to Heritable Variation: Genetics</a:t>
            </a:r>
          </a:p>
        </p:txBody>
      </p:sp>
      <p:sp>
        <p:nvSpPr>
          <p:cNvPr id="24579" name="Rectangle 3"/>
          <p:cNvSpPr>
            <a:spLocks noChangeArrowheads="1"/>
          </p:cNvSpPr>
          <p:nvPr/>
        </p:nvSpPr>
        <p:spPr bwMode="auto">
          <a:xfrm>
            <a:off x="304800" y="1752600"/>
            <a:ext cx="9448800" cy="16002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Genetics, as discovered by Mendel, provided the mechanistic underpinnings for the observed variations in organisms.  </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Controlled study of variation in fruit flies (Drosophila melanogaster</a:t>
            </a:r>
            <a:r>
              <a:rPr lang="en-GB" sz="2000" i="1">
                <a:solidFill>
                  <a:srgbClr val="000090"/>
                </a:solidFill>
                <a:latin typeface="Albany" pitchFamily="32" charset="0"/>
              </a:rPr>
              <a:t>)provided </a:t>
            </a:r>
            <a:r>
              <a:rPr lang="en-GB" sz="2000" i="1">
                <a:solidFill>
                  <a:srgbClr val="000090"/>
                </a:solidFill>
                <a:latin typeface="Albany" pitchFamily="32" charset="0"/>
              </a:rPr>
              <a:t>a host of interesting insights into development and </a:t>
            </a:r>
            <a:r>
              <a:rPr lang="en-GB" sz="2000" i="1">
                <a:solidFill>
                  <a:srgbClr val="000090"/>
                </a:solidFill>
                <a:latin typeface="Albany" pitchFamily="32" charset="0"/>
              </a:rPr>
              <a:t>heredity.</a:t>
            </a:r>
            <a:endParaRPr lang="en-GB" sz="2000" i="1">
              <a:solidFill>
                <a:srgbClr val="000090"/>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sp>
        <p:nvSpPr>
          <p:cNvPr id="24580" name="Rectangle 4"/>
          <p:cNvSpPr>
            <a:spLocks noChangeArrowheads="1"/>
          </p:cNvSpPr>
          <p:nvPr/>
        </p:nvSpPr>
        <p:spPr bwMode="auto">
          <a:xfrm>
            <a:off x="4038600" y="6858000"/>
            <a:ext cx="5815013" cy="457200"/>
          </a:xfrm>
          <a:prstGeom prst="rect">
            <a:avLst/>
          </a:prstGeom>
          <a:noFill/>
          <a:ln w="9525">
            <a:noFill/>
            <a:miter lim="800000"/>
            <a:headEnd/>
            <a:tailEnd/>
          </a:ln>
        </p:spPr>
        <p:txBody>
          <a:bodyPr wrap="none">
            <a:prstTxWarp prst="textNoShape">
              <a:avLst/>
            </a:prstTxWarp>
            <a:spAutoFit/>
          </a:bodyPr>
          <a:lstStyle/>
          <a:p>
            <a:r>
              <a:rPr lang="en-US">
                <a:solidFill>
                  <a:schemeClr val="tx1"/>
                </a:solidFill>
              </a:rPr>
              <a:t> </a:t>
            </a:r>
            <a:r>
              <a:rPr lang="en-US" sz="1800">
                <a:solidFill>
                  <a:schemeClr val="tx1"/>
                </a:solidFill>
              </a:rPr>
              <a:t>Female (left) and male (right) flies with the mutation eyeless</a:t>
            </a:r>
            <a:endParaRPr lang="en-US">
              <a:solidFill>
                <a:schemeClr val="tx1"/>
              </a:solidFill>
            </a:endParaRPr>
          </a:p>
        </p:txBody>
      </p:sp>
      <p:pic>
        <p:nvPicPr>
          <p:cNvPr id="24581" name="Picture 5" descr="fly_eyeless_800"/>
          <p:cNvPicPr>
            <a:picLocks noChangeAspect="1" noChangeArrowheads="1"/>
          </p:cNvPicPr>
          <p:nvPr/>
        </p:nvPicPr>
        <p:blipFill>
          <a:blip r:embed="rId4"/>
          <a:srcRect/>
          <a:stretch>
            <a:fillRect/>
          </a:stretch>
        </p:blipFill>
        <p:spPr bwMode="auto">
          <a:xfrm>
            <a:off x="5029200" y="3479800"/>
            <a:ext cx="4267200" cy="3302000"/>
          </a:xfrm>
          <a:prstGeom prst="rect">
            <a:avLst/>
          </a:prstGeom>
          <a:noFill/>
          <a:ln w="9525">
            <a:noFill/>
            <a:miter lim="800000"/>
            <a:headEnd/>
            <a:tailEnd/>
          </a:ln>
        </p:spPr>
      </p:pic>
      <p:pic>
        <p:nvPicPr>
          <p:cNvPr id="24582" name="Picture 6" descr="sturtevant2-6"/>
          <p:cNvPicPr>
            <a:picLocks noChangeAspect="1" noChangeArrowheads="1"/>
          </p:cNvPicPr>
          <p:nvPr/>
        </p:nvPicPr>
        <p:blipFill>
          <a:blip r:embed="rId5"/>
          <a:srcRect/>
          <a:stretch>
            <a:fillRect/>
          </a:stretch>
        </p:blipFill>
        <p:spPr bwMode="auto">
          <a:xfrm>
            <a:off x="1219200" y="3505200"/>
            <a:ext cx="3124200" cy="274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4546" name="Rectangle 2"/>
          <p:cNvSpPr>
            <a:spLocks noGrp="1" noChangeArrowheads="1"/>
          </p:cNvSpPr>
          <p:nvPr>
            <p:ph type="title"/>
          </p:nvPr>
        </p:nvSpPr>
        <p:spPr/>
        <p:txBody>
          <a:bodyPr/>
          <a:lstStyle/>
          <a:p>
            <a:pPr>
              <a:defRPr/>
            </a:pPr>
            <a:r>
              <a:rPr lang="en-US">
                <a:ea typeface="+mj-ea"/>
                <a:cs typeface="+mj-cs"/>
              </a:rPr>
              <a:t>Evolution: </a:t>
            </a:r>
            <a:r>
              <a:rPr lang="en-US">
                <a:solidFill>
                  <a:srgbClr val="FF0000"/>
                </a:solidFill>
                <a:ea typeface="+mj-ea"/>
                <a:cs typeface="+mj-cs"/>
              </a:rPr>
              <a:t>How Do We Know? !!!!!!!!!!</a:t>
            </a:r>
            <a:endParaRPr lang="en-US">
              <a:ea typeface="+mj-ea"/>
              <a:cs typeface="+mj-cs"/>
            </a:endParaRPr>
          </a:p>
        </p:txBody>
      </p:sp>
      <p:sp>
        <p:nvSpPr>
          <p:cNvPr id="26627" name="Rectangle 3"/>
          <p:cNvSpPr>
            <a:spLocks noChangeArrowheads="1"/>
          </p:cNvSpPr>
          <p:nvPr/>
        </p:nvSpPr>
        <p:spPr bwMode="auto">
          <a:xfrm>
            <a:off x="228600" y="1722438"/>
            <a:ext cx="9296400" cy="34290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The family tree of life - the classification of organisms (both living and extinct) makes most sense when viewed as a family tree.</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Vestigial structures - whales, snakes, humans with tails</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Biogeography - distributions of species reveal patterns that only make sense in light of evolution. See the Wallace line.</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Fossils (The Earth is replete with vast evidence of the long history of life)</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Molecules as documents of evolutionary history (comparing sequences and structures from different organisms). </a:t>
            </a:r>
            <a:r>
              <a:rPr lang="en-GB" sz="2000" i="1">
                <a:solidFill>
                  <a:srgbClr val="FF0000"/>
                </a:solidFill>
                <a:latin typeface="Albany" pitchFamily="32" charset="0"/>
              </a:rPr>
              <a:t>Also, now DNA from extinct organisms.</a:t>
            </a: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Evolution in real time (Peter and Rosemary Grant and the Galapagos finches, antibiotic resistance, flu each year, etc.)  </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pic>
        <p:nvPicPr>
          <p:cNvPr id="26628" name="Picture 4"/>
          <p:cNvPicPr>
            <a:picLocks noChangeAspect="1" noChangeArrowheads="1"/>
          </p:cNvPicPr>
          <p:nvPr/>
        </p:nvPicPr>
        <p:blipFill>
          <a:blip r:embed="rId4"/>
          <a:srcRect/>
          <a:stretch>
            <a:fillRect/>
          </a:stretch>
        </p:blipFill>
        <p:spPr bwMode="auto">
          <a:xfrm>
            <a:off x="5029200" y="4737100"/>
            <a:ext cx="4559300" cy="2624138"/>
          </a:xfrm>
          <a:prstGeom prst="rect">
            <a:avLst/>
          </a:prstGeom>
          <a:noFill/>
          <a:ln w="9525">
            <a:noFill/>
            <a:miter lim="800000"/>
            <a:headEnd/>
            <a:tailEnd/>
          </a:ln>
        </p:spPr>
      </p:pic>
      <p:pic>
        <p:nvPicPr>
          <p:cNvPr id="26629" name="Picture 5"/>
          <p:cNvPicPr>
            <a:picLocks noChangeAspect="1" noChangeArrowheads="1"/>
          </p:cNvPicPr>
          <p:nvPr/>
        </p:nvPicPr>
        <p:blipFill>
          <a:blip r:embed="rId5"/>
          <a:srcRect/>
          <a:stretch>
            <a:fillRect/>
          </a:stretch>
        </p:blipFill>
        <p:spPr bwMode="auto">
          <a:xfrm>
            <a:off x="1436688" y="4675188"/>
            <a:ext cx="2460625" cy="2838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3346" name="Rectangle 2"/>
          <p:cNvSpPr>
            <a:spLocks noGrp="1" noChangeArrowheads="1"/>
          </p:cNvSpPr>
          <p:nvPr>
            <p:ph type="title"/>
          </p:nvPr>
        </p:nvSpPr>
        <p:spPr/>
        <p:txBody>
          <a:bodyPr/>
          <a:lstStyle/>
          <a:p>
            <a:pPr>
              <a:defRPr/>
            </a:pPr>
            <a:r>
              <a:rPr lang="en-US">
                <a:ea typeface="+mj-ea"/>
                <a:cs typeface="+mj-cs"/>
              </a:rPr>
              <a:t>Darwin’s Chapter 6: How Science is Done!</a:t>
            </a:r>
          </a:p>
        </p:txBody>
      </p:sp>
      <p:sp>
        <p:nvSpPr>
          <p:cNvPr id="28675" name="Rectangle 3"/>
          <p:cNvSpPr>
            <a:spLocks noChangeArrowheads="1"/>
          </p:cNvSpPr>
          <p:nvPr/>
        </p:nvSpPr>
        <p:spPr bwMode="auto">
          <a:xfrm>
            <a:off x="304800" y="1874838"/>
            <a:ext cx="4953000" cy="36576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Chapter 6 of ``The Origin of Species’’ outlines the challenges to the idea of variation by natural selection.</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0090"/>
                </a:solidFill>
                <a:latin typeface="Albany" pitchFamily="32" charset="0"/>
              </a:rPr>
              <a:t>“Difficulties on Theory” - Darwin emphasized perfectly correctly the role of skeptical thinking in science.</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pic>
        <p:nvPicPr>
          <p:cNvPr id="28676" name="Picture 4" descr="DarwinDifficulties"/>
          <p:cNvPicPr>
            <a:picLocks noChangeAspect="1" noChangeArrowheads="1"/>
          </p:cNvPicPr>
          <p:nvPr/>
        </p:nvPicPr>
        <p:blipFill>
          <a:blip r:embed="rId4"/>
          <a:srcRect/>
          <a:stretch>
            <a:fillRect/>
          </a:stretch>
        </p:blipFill>
        <p:spPr bwMode="auto">
          <a:xfrm>
            <a:off x="5867400" y="1798638"/>
            <a:ext cx="3629025" cy="5791200"/>
          </a:xfrm>
          <a:prstGeom prst="rect">
            <a:avLst/>
          </a:prstGeom>
          <a:noFill/>
          <a:ln w="9525">
            <a:noFill/>
            <a:miter lim="800000"/>
            <a:headEnd/>
            <a:tailEnd/>
          </a:ln>
        </p:spPr>
      </p:pic>
      <p:pic>
        <p:nvPicPr>
          <p:cNvPr id="1593349" name="Picture 5"/>
          <p:cNvPicPr>
            <a:picLocks noChangeArrowheads="1"/>
          </p:cNvPicPr>
          <p:nvPr/>
        </p:nvPicPr>
        <p:blipFill>
          <a:blip r:embed="rId5"/>
          <a:srcRect/>
          <a:stretch>
            <a:fillRect/>
          </a:stretch>
        </p:blipFill>
        <p:spPr bwMode="auto">
          <a:xfrm>
            <a:off x="1447800" y="4038600"/>
            <a:ext cx="2438400" cy="3124200"/>
          </a:xfrm>
          <a:prstGeom prst="rect">
            <a:avLst/>
          </a:prstGeom>
          <a:noFill/>
          <a:ln w="9525">
            <a:solidFill>
              <a:srgbClr val="000000"/>
            </a:solidFill>
            <a:miter lim="800000"/>
            <a:headEnd/>
            <a:tailEnd/>
          </a:ln>
          <a:effectLst>
            <a:outerShdw blurRad="177800" dist="152400" dir="2700000" algn="ctr" rotWithShape="0">
              <a:schemeClr val="bg2">
                <a:alpha val="75000"/>
              </a:schemeClr>
            </a:outerShdw>
          </a:effectLst>
        </p:spPr>
      </p:pic>
      <p:sp>
        <p:nvSpPr>
          <p:cNvPr id="28678" name="Line 6"/>
          <p:cNvSpPr>
            <a:spLocks noChangeShapeType="1"/>
          </p:cNvSpPr>
          <p:nvPr/>
        </p:nvSpPr>
        <p:spPr bwMode="auto">
          <a:xfrm flipV="1">
            <a:off x="4419600" y="4267200"/>
            <a:ext cx="1447800" cy="60960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6354" name="Rectangle 1026"/>
          <p:cNvSpPr>
            <a:spLocks noGrp="1" noChangeArrowheads="1"/>
          </p:cNvSpPr>
          <p:nvPr>
            <p:ph type="title"/>
          </p:nvPr>
        </p:nvSpPr>
        <p:spPr/>
        <p:txBody>
          <a:bodyPr/>
          <a:lstStyle/>
          <a:p>
            <a:pPr>
              <a:defRPr/>
            </a:pPr>
            <a:r>
              <a:rPr lang="en-US" sz="3600" dirty="0" smtClean="0">
                <a:ea typeface="+mj-ea"/>
                <a:cs typeface="+mj-cs"/>
              </a:rPr>
              <a:t>Biological Diversity and Adventure: Who Is Out There?</a:t>
            </a:r>
            <a:endParaRPr lang="en-US" sz="3600" dirty="0">
              <a:ea typeface="+mj-ea"/>
              <a:cs typeface="+mj-cs"/>
            </a:endParaRPr>
          </a:p>
        </p:txBody>
      </p:sp>
      <p:sp>
        <p:nvSpPr>
          <p:cNvPr id="30723" name="Rectangle 3"/>
          <p:cNvSpPr>
            <a:spLocks noChangeArrowheads="1"/>
          </p:cNvSpPr>
          <p:nvPr/>
        </p:nvSpPr>
        <p:spPr bwMode="auto">
          <a:xfrm>
            <a:off x="0" y="3551238"/>
            <a:ext cx="10266363" cy="1570037"/>
          </a:xfrm>
          <a:prstGeom prst="rect">
            <a:avLst/>
          </a:prstGeom>
          <a:noFill/>
          <a:ln w="9525">
            <a:noFill/>
            <a:miter lim="800000"/>
            <a:headEnd/>
            <a:tailEnd/>
          </a:ln>
        </p:spPr>
        <p:txBody>
          <a:bodyPr wrap="none">
            <a:prstTxWarp prst="textNoShape">
              <a:avLst/>
            </a:prstTxWarp>
            <a:spAutoFit/>
          </a:bodyPr>
          <a:lstStyle/>
          <a:p>
            <a:r>
              <a:rPr lang="en-US" i="1">
                <a:solidFill>
                  <a:srgbClr val="FF0000"/>
                </a:solidFill>
              </a:rPr>
              <a:t>Key lesson: field biologists have undertaken adventures to the farthest corners of </a:t>
            </a:r>
          </a:p>
          <a:p>
            <a:r>
              <a:rPr lang="en-US" i="1">
                <a:solidFill>
                  <a:srgbClr val="FF0000"/>
                </a:solidFill>
              </a:rPr>
              <a:t>the world to look for previously unknown forms of life.  From Van Leeuwenhoek</a:t>
            </a:r>
          </a:p>
          <a:p>
            <a:r>
              <a:rPr lang="en-US" i="1">
                <a:solidFill>
                  <a:srgbClr val="FF0000"/>
                </a:solidFill>
              </a:rPr>
              <a:t>to Darwin to Stetter, each new round of exploration tells us about new</a:t>
            </a:r>
          </a:p>
          <a:p>
            <a:r>
              <a:rPr lang="en-US" i="1">
                <a:solidFill>
                  <a:srgbClr val="FF0000"/>
                </a:solidFill>
              </a:rPr>
              <a:t>“biological dark matter”.</a:t>
            </a:r>
            <a:endParaRPr lang="en-US">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2"/>
          <p:cNvSpPr>
            <a:spLocks noGrp="1" noChangeArrowheads="1"/>
          </p:cNvSpPr>
          <p:nvPr>
            <p:ph type="title" sz="quarter"/>
          </p:nvPr>
        </p:nvSpPr>
        <p:spPr>
          <a:xfrm>
            <a:off x="168275" y="168275"/>
            <a:ext cx="9744075" cy="1258888"/>
          </a:xfrm>
        </p:spPr>
        <p:txBody>
          <a:bodyPr/>
          <a:lstStyle/>
          <a:p>
            <a:pPr>
              <a:defRPr/>
            </a:pPr>
            <a:r>
              <a:rPr lang="en-US" dirty="0" smtClean="0"/>
              <a:t>Universal Tree of Life</a:t>
            </a:r>
            <a:endParaRPr lang="en-US" dirty="0"/>
          </a:p>
        </p:txBody>
      </p:sp>
      <p:pic>
        <p:nvPicPr>
          <p:cNvPr id="32771" name="Picture 4"/>
          <p:cNvPicPr>
            <a:picLocks noChangeAspect="1" noChangeArrowheads="1"/>
          </p:cNvPicPr>
          <p:nvPr/>
        </p:nvPicPr>
        <p:blipFill>
          <a:blip r:embed="rId3"/>
          <a:srcRect/>
          <a:stretch>
            <a:fillRect/>
          </a:stretch>
        </p:blipFill>
        <p:spPr bwMode="auto">
          <a:xfrm>
            <a:off x="5964238" y="1931988"/>
            <a:ext cx="3365500" cy="3184525"/>
          </a:xfrm>
          <a:prstGeom prst="rect">
            <a:avLst/>
          </a:prstGeom>
          <a:noFill/>
          <a:ln w="9525">
            <a:noFill/>
            <a:miter lim="800000"/>
            <a:headEnd/>
            <a:tailEnd/>
          </a:ln>
        </p:spPr>
      </p:pic>
      <p:pic>
        <p:nvPicPr>
          <p:cNvPr id="32772" name="Picture 5"/>
          <p:cNvPicPr>
            <a:picLocks noChangeAspect="1" noChangeArrowheads="1"/>
          </p:cNvPicPr>
          <p:nvPr/>
        </p:nvPicPr>
        <p:blipFill>
          <a:blip r:embed="rId4"/>
          <a:srcRect/>
          <a:stretch>
            <a:fillRect/>
          </a:stretch>
        </p:blipFill>
        <p:spPr bwMode="auto">
          <a:xfrm>
            <a:off x="4511675" y="5486400"/>
            <a:ext cx="1601788" cy="1087438"/>
          </a:xfrm>
          <a:prstGeom prst="rect">
            <a:avLst/>
          </a:prstGeom>
          <a:noFill/>
          <a:ln w="9525">
            <a:noFill/>
            <a:miter lim="800000"/>
            <a:headEnd/>
            <a:tailEnd/>
          </a:ln>
        </p:spPr>
      </p:pic>
      <p:pic>
        <p:nvPicPr>
          <p:cNvPr id="32773" name="Picture 6" descr="StaleyFig16"/>
          <p:cNvPicPr>
            <a:picLocks noChangeAspect="1" noChangeArrowheads="1"/>
          </p:cNvPicPr>
          <p:nvPr/>
        </p:nvPicPr>
        <p:blipFill>
          <a:blip r:embed="rId5"/>
          <a:srcRect/>
          <a:stretch>
            <a:fillRect/>
          </a:stretch>
        </p:blipFill>
        <p:spPr bwMode="auto">
          <a:xfrm>
            <a:off x="1730375" y="5181600"/>
            <a:ext cx="1273175" cy="1905000"/>
          </a:xfrm>
          <a:prstGeom prst="rect">
            <a:avLst/>
          </a:prstGeom>
          <a:noFill/>
          <a:ln w="9525">
            <a:noFill/>
            <a:miter lim="800000"/>
            <a:headEnd/>
            <a:tailEnd/>
          </a:ln>
        </p:spPr>
      </p:pic>
      <p:pic>
        <p:nvPicPr>
          <p:cNvPr id="32774" name="Picture 7"/>
          <p:cNvPicPr>
            <a:picLocks noChangeAspect="1" noChangeArrowheads="1"/>
          </p:cNvPicPr>
          <p:nvPr/>
        </p:nvPicPr>
        <p:blipFill>
          <a:blip r:embed="rId6"/>
          <a:srcRect/>
          <a:stretch>
            <a:fillRect/>
          </a:stretch>
        </p:blipFill>
        <p:spPr bwMode="auto">
          <a:xfrm>
            <a:off x="587375" y="5562600"/>
            <a:ext cx="954088" cy="990600"/>
          </a:xfrm>
          <a:prstGeom prst="rect">
            <a:avLst/>
          </a:prstGeom>
          <a:noFill/>
          <a:ln w="9525">
            <a:noFill/>
            <a:miter lim="800000"/>
            <a:headEnd/>
            <a:tailEnd/>
          </a:ln>
        </p:spPr>
      </p:pic>
      <p:pic>
        <p:nvPicPr>
          <p:cNvPr id="32775" name="Picture 8"/>
          <p:cNvPicPr>
            <a:picLocks noChangeAspect="1" noChangeArrowheads="1"/>
          </p:cNvPicPr>
          <p:nvPr/>
        </p:nvPicPr>
        <p:blipFill>
          <a:blip r:embed="rId7"/>
          <a:srcRect/>
          <a:stretch>
            <a:fillRect/>
          </a:stretch>
        </p:blipFill>
        <p:spPr bwMode="auto">
          <a:xfrm>
            <a:off x="3179763" y="5410200"/>
            <a:ext cx="1217612" cy="1198563"/>
          </a:xfrm>
          <a:prstGeom prst="rect">
            <a:avLst/>
          </a:prstGeom>
          <a:noFill/>
          <a:ln w="9525">
            <a:noFill/>
            <a:miter lim="800000"/>
            <a:headEnd/>
            <a:tailEnd/>
          </a:ln>
        </p:spPr>
      </p:pic>
      <p:pic>
        <p:nvPicPr>
          <p:cNvPr id="32776" name="Picture 9"/>
          <p:cNvPicPr>
            <a:picLocks noChangeAspect="1" noChangeArrowheads="1"/>
          </p:cNvPicPr>
          <p:nvPr/>
        </p:nvPicPr>
        <p:blipFill>
          <a:blip r:embed="rId8"/>
          <a:srcRect/>
          <a:stretch>
            <a:fillRect/>
          </a:stretch>
        </p:blipFill>
        <p:spPr bwMode="auto">
          <a:xfrm>
            <a:off x="6226175" y="5334000"/>
            <a:ext cx="1323975" cy="1600200"/>
          </a:xfrm>
          <a:prstGeom prst="rect">
            <a:avLst/>
          </a:prstGeom>
          <a:noFill/>
          <a:ln w="9525">
            <a:noFill/>
            <a:miter lim="800000"/>
            <a:headEnd/>
            <a:tailEnd/>
          </a:ln>
        </p:spPr>
      </p:pic>
      <p:pic>
        <p:nvPicPr>
          <p:cNvPr id="32777" name="Picture 10"/>
          <p:cNvPicPr>
            <a:picLocks noChangeAspect="1" noChangeArrowheads="1"/>
          </p:cNvPicPr>
          <p:nvPr/>
        </p:nvPicPr>
        <p:blipFill>
          <a:blip r:embed="rId9"/>
          <a:srcRect/>
          <a:stretch>
            <a:fillRect/>
          </a:stretch>
        </p:blipFill>
        <p:spPr bwMode="auto">
          <a:xfrm>
            <a:off x="7673975" y="5562600"/>
            <a:ext cx="1754188" cy="1146175"/>
          </a:xfrm>
          <a:prstGeom prst="rect">
            <a:avLst/>
          </a:prstGeom>
          <a:noFill/>
          <a:ln w="9525">
            <a:noFill/>
            <a:miter lim="800000"/>
            <a:headEnd/>
            <a:tailEnd/>
          </a:ln>
        </p:spPr>
      </p:pic>
      <p:sp>
        <p:nvSpPr>
          <p:cNvPr id="32778" name="Rectangle 11"/>
          <p:cNvSpPr>
            <a:spLocks noChangeArrowheads="1"/>
          </p:cNvSpPr>
          <p:nvPr/>
        </p:nvSpPr>
        <p:spPr bwMode="auto">
          <a:xfrm>
            <a:off x="168275" y="2016125"/>
            <a:ext cx="5475288" cy="3265488"/>
          </a:xfrm>
          <a:prstGeom prst="rect">
            <a:avLst/>
          </a:prstGeom>
          <a:noFill/>
          <a:ln w="9525">
            <a:noFill/>
            <a:miter lim="800000"/>
            <a:headEnd/>
            <a:tailEnd/>
          </a:ln>
        </p:spPr>
        <p:txBody>
          <a:bodyPr lIns="0" tIns="0" rIns="0" bIns="0">
            <a:prstTxWarp prst="textNoShape">
              <a:avLst/>
            </a:prstTxWarp>
          </a:bodyPr>
          <a:lstStyle/>
          <a:p>
            <a:pPr marL="431800" indent="-322263" defTabSz="719138">
              <a:lnSpc>
                <a:spcPct val="93000"/>
              </a:lnSpc>
              <a:buClr>
                <a:srgbClr val="000000"/>
              </a:buClr>
              <a:buSzPct val="66000"/>
              <a:buFontTx/>
              <a:buBlip>
                <a:blip r:embed="rId10"/>
              </a:buBlip>
              <a:tabLst>
                <a:tab pos="723900" algn="l"/>
                <a:tab pos="1446213" algn="l"/>
                <a:tab pos="2170113" algn="l"/>
                <a:tab pos="2895600" algn="l"/>
                <a:tab pos="3617913" algn="l"/>
                <a:tab pos="4341813" algn="l"/>
                <a:tab pos="5065713" algn="l"/>
              </a:tabLst>
            </a:pPr>
            <a:r>
              <a:rPr lang="en-GB" sz="1800" b="1" i="1">
                <a:solidFill>
                  <a:schemeClr val="accent2"/>
                </a:solidFill>
                <a:latin typeface="Albany" pitchFamily="32" charset="0"/>
              </a:rPr>
              <a:t>Diversity of living organisms is enormous.</a:t>
            </a:r>
            <a:endParaRPr lang="en-GB" sz="1800" b="1" i="1">
              <a:solidFill>
                <a:srgbClr val="0066FF"/>
              </a:solidFill>
              <a:latin typeface="Albany" pitchFamily="32"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EFAULTFONTSIZE" val="10"/>
  <p:tag name="DEFAULTWIDTH" val="526"/>
  <p:tag name="DEFAULTHEIGHT" val="30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Times New Roman" pitchFamily="31"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Times New Roman" pitchFamily="31"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161290</TotalTime>
  <Words>3730</Words>
  <PresentationFormat>Custom</PresentationFormat>
  <Paragraphs>220</Paragraphs>
  <Slides>47</Slides>
  <Notes>40</Notes>
  <HiddenSlides>0</HiddenSlides>
  <MMClips>0</MMClips>
  <ScaleCrop>false</ScaleCrop>
  <HeadingPairs>
    <vt:vector size="6" baseType="variant">
      <vt:variant>
        <vt:lpstr>Fonts Used</vt:lpstr>
      </vt:variant>
      <vt:variant>
        <vt:i4>7</vt:i4>
      </vt:variant>
      <vt:variant>
        <vt:lpstr>Design Template</vt:lpstr>
      </vt:variant>
      <vt:variant>
        <vt:i4>1</vt:i4>
      </vt:variant>
      <vt:variant>
        <vt:lpstr>Slide Titles</vt:lpstr>
      </vt:variant>
      <vt:variant>
        <vt:i4>47</vt:i4>
      </vt:variant>
    </vt:vector>
  </HeadingPairs>
  <TitlesOfParts>
    <vt:vector size="55" baseType="lpstr">
      <vt:lpstr>Times New Roman</vt:lpstr>
      <vt:lpstr>ＭＳ Ｐゴシック</vt:lpstr>
      <vt:lpstr>Arial</vt:lpstr>
      <vt:lpstr>StarBats</vt:lpstr>
      <vt:lpstr>StarSymbol</vt:lpstr>
      <vt:lpstr>Albany</vt:lpstr>
      <vt:lpstr>Symbol</vt:lpstr>
      <vt:lpstr>Default Design</vt:lpstr>
      <vt:lpstr>My Favorite (Current) Evolution Stories – An Emphasis on What We Know and How We Know It</vt:lpstr>
      <vt:lpstr>Biology’s Greatest Idea</vt:lpstr>
      <vt:lpstr>The Ingredients of Evolution: Heritable Variation</vt:lpstr>
      <vt:lpstr>Are You Living With Wolves? The Wonder of Artificial Selection</vt:lpstr>
      <vt:lpstr>Biology’s Uniquely Beautiful Approach to Heritable Variation: Genetics</vt:lpstr>
      <vt:lpstr>Evolution: How Do We Know? !!!!!!!!!!</vt:lpstr>
      <vt:lpstr>Darwin’s Chapter 6: How Science is Done!</vt:lpstr>
      <vt:lpstr>Biological Diversity and Adventure: Who Is Out There?</vt:lpstr>
      <vt:lpstr>Universal Tree of Life</vt:lpstr>
      <vt:lpstr>Darwin’s Five Year Adventure: The Diversity of Life</vt:lpstr>
      <vt:lpstr>Wallace’s Adventures</vt:lpstr>
      <vt:lpstr>Biological Diversity and Adventure: Who Is Out There?</vt:lpstr>
      <vt:lpstr>Biological Diversity and Adventure: Who Is Out There?</vt:lpstr>
      <vt:lpstr>Slide 14</vt:lpstr>
      <vt:lpstr>Biological Diversity and Adventure: Who Is Out There?</vt:lpstr>
      <vt:lpstr>A Fossil Story: From Fins to Limbs and Back Again</vt:lpstr>
      <vt:lpstr>Darwin’s Chapter 9: The Fossil Record</vt:lpstr>
      <vt:lpstr>How Do We Know?: From Fins to Limbs</vt:lpstr>
      <vt:lpstr>How Do We Know?: From Fins to Limbs</vt:lpstr>
      <vt:lpstr>How Do We Know?  Back Into the Water</vt:lpstr>
      <vt:lpstr>Work of Philip Gingerich</vt:lpstr>
      <vt:lpstr>Egyptian Whale With Hind Limbs and Feet</vt:lpstr>
      <vt:lpstr>A Closer Look at the Limbs</vt:lpstr>
      <vt:lpstr>How Do We Know?  Missing Transitional Forms?</vt:lpstr>
      <vt:lpstr>Evolution By Molecules and Genome Science</vt:lpstr>
      <vt:lpstr>Molecules as Documents of Evolutionary History</vt:lpstr>
      <vt:lpstr>Modern Molecular Analysis of Evolution</vt:lpstr>
      <vt:lpstr>Stopwatches for the Very Fast and the Very Slow</vt:lpstr>
      <vt:lpstr>How Do We Know: Molecular Evidence</vt:lpstr>
      <vt:lpstr>Evolution in Real Time: From Microbes to Darwin’s Finches</vt:lpstr>
      <vt:lpstr>Evolution in Real Time: The Beak of the Finch</vt:lpstr>
      <vt:lpstr>Evolution in Real Time: From Microbes to Darwin’s Finches</vt:lpstr>
      <vt:lpstr>Evolution in Real Time: From Microbes to Darwin’s Finches</vt:lpstr>
      <vt:lpstr>Richard Lenski Long Term Evolution Experiment</vt:lpstr>
      <vt:lpstr>Richard Lenski Long Term Evolution Experiment</vt:lpstr>
      <vt:lpstr>Evo-Devo</vt:lpstr>
      <vt:lpstr>Chance Caught on a Wing:  Decision Making and Evolution</vt:lpstr>
      <vt:lpstr>Fun Case Studies: Color of Wings</vt:lpstr>
      <vt:lpstr>Fun Case Studies: Changes in Body Plan in Fish</vt:lpstr>
      <vt:lpstr>Horizontal Gene Transfer</vt:lpstr>
      <vt:lpstr>Horizontal Gene Transfer</vt:lpstr>
      <vt:lpstr>Horizontal Gene Transfer</vt:lpstr>
      <vt:lpstr>Horizontal Gene Transfer</vt:lpstr>
      <vt:lpstr>Insights Into Human Evolution</vt:lpstr>
      <vt:lpstr>Chromosome Structure</vt:lpstr>
      <vt:lpstr>Genes and DNA: What Have We Learned?</vt:lpstr>
      <vt:lpstr>What We Have Learned From Whole Genome Sequences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Coarse-Graining of Macromolecules</dc:title>
  <cp:lastModifiedBy>Stephanie Johnson</cp:lastModifiedBy>
  <cp:revision>1672</cp:revision>
  <dcterms:created xsi:type="dcterms:W3CDTF">2009-02-13T17:14:18Z</dcterms:created>
  <dcterms:modified xsi:type="dcterms:W3CDTF">2009-02-13T17:15:10Z</dcterms:modified>
</cp:coreProperties>
</file>