
<file path=[Content_Types].xml><?xml version="1.0" encoding="utf-8"?>
<Types xmlns="http://schemas.openxmlformats.org/package/2006/content-types">
  <Override PartName="/ppt/slides/slide44.xml" ContentType="application/vnd.openxmlformats-officedocument.presentationml.slide+xml"/>
  <Override PartName="/ppt/tableStyles.xml" ContentType="application/vnd.openxmlformats-officedocument.presentationml.tableStyles+xml"/>
  <Override PartName="/ppt/slides/slide39.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20.xml" ContentType="application/vnd.openxmlformats-officedocument.presentationml.slide+xml"/>
  <Override PartName="/ppt/slides/slide15.xml" ContentType="application/vnd.openxmlformats-officedocument.presentationml.slide+xml"/>
  <Override PartName="/ppt/slides/slide34.xml" ContentType="application/vnd.openxmlformats-officedocument.presentationml.slide+xml"/>
  <Override PartName="/ppt/notesSlides/notesSlide4.xml" ContentType="application/vnd.openxmlformats-officedocument.presentationml.notes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0.xml" ContentType="application/vnd.openxmlformats-officedocument.presentationml.slide+xml"/>
  <Override PartName="/ppt/embeddings/Microsoft_Equation5.bin" ContentType="application/vnd.openxmlformats-officedocument.oleObject"/>
  <Override PartName="/ppt/slides/slide27.xml" ContentType="application/vnd.openxmlformats-officedocument.presentationml.slide+xml"/>
  <Override PartName="/ppt/theme/theme1.xml" ContentType="application/vnd.openxmlformats-officedocument.theme+xml"/>
  <Default Extension="rels" ContentType="application/vnd.openxmlformats-package.relationships+xml"/>
  <Override PartName="/ppt/slides/slide46.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22.xml" ContentType="application/vnd.openxmlformats-officedocument.presentationml.slide+xml"/>
  <Override PartName="/ppt/notesSlides/notesSlide8.xml" ContentType="application/vnd.openxmlformats-officedocument.presentationml.notesSlide+xml"/>
  <Override PartName="/ppt/slides/slide41.xml" ContentType="application/vnd.openxmlformats-officedocument.presentationml.slide+xml"/>
  <Override PartName="/ppt/slides/slide17.xml" ContentType="application/vnd.openxmlformats-officedocument.presentationml.slide+xml"/>
  <Override PartName="/ppt/slides/slide36.xml" ContentType="application/vnd.openxmlformats-officedocument.presentationml.slide+xml"/>
  <Override PartName="/ppt/slides/slide2.xml" ContentType="application/vnd.openxmlformats-officedocument.presentationml.slide+xml"/>
  <Override PartName="/ppt/tags/tag1.xml" ContentType="application/vnd.openxmlformats-officedocument.presentationml.tags+xml"/>
  <Override PartName="/ppt/slideLayouts/slideLayout2.xml" ContentType="application/vnd.openxmlformats-officedocument.presentationml.slideLayout+xml"/>
  <Override PartName="/ppt/notesSlides/notesSlide6.xml" ContentType="application/vnd.openxmlformats-officedocument.presentationml.notesSlide+xml"/>
  <Default Extension="jpeg" ContentType="image/jpeg"/>
  <Override PartName="/ppt/slides/slide12.xml" ContentType="application/vnd.openxmlformats-officedocument.presentationml.slide+xml"/>
  <Override PartName="/ppt/embeddings/Microsoft_Equation7.bin" ContentType="application/vnd.openxmlformats-officedocument.oleObject"/>
  <Override PartName="/ppt/slides/slide31.xml" ContentType="application/vnd.openxmlformats-officedocument.presentationml.slide+xml"/>
  <Override PartName="/ppt/slides/slide29.xml" ContentType="application/vnd.openxmlformats-officedocument.presentationml.slide+xml"/>
  <Override PartName="/ppt/notesSlides/notesSlide1.xml" ContentType="application/vnd.openxmlformats-officedocument.presentationml.notesSlide+xml"/>
  <Override PartName="/ppt/slides/slide48.xml" ContentType="application/vnd.openxmlformats-officedocument.presentationml.slide+xml"/>
  <Override PartName="/ppt/embeddings/Microsoft_Equation2.bin" ContentType="application/vnd.openxmlformats-officedocument.oleObject"/>
  <Override PartName="/ppt/slides/slide9.xml" ContentType="application/vnd.openxmlformats-officedocument.presentationml.slide+xml"/>
  <Override PartName="/ppt/slideLayouts/slideLayout9.xml" ContentType="application/vnd.openxmlformats-officedocument.presentationml.slideLayout+xml"/>
  <Override PartName="/ppt/slides/slide24.xml" ContentType="application/vnd.openxmlformats-officedocument.presentationml.slide+xml"/>
  <Override PartName="/ppt/slideLayouts/slideLayout11.xml" ContentType="application/vnd.openxmlformats-officedocument.presentationml.slideLayout+xml"/>
  <Override PartName="/ppt/slides/slide43.xml" ContentType="application/vnd.openxmlformats-officedocument.presentationml.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Layouts/slideLayout4.xml" ContentType="application/vnd.openxmlformats-officedocument.presentationml.slideLayout+xml"/>
  <Default Extension="xml" ContentType="application/xml"/>
  <Override PartName="/ppt/slides/slide14.xml" ContentType="application/vnd.openxmlformats-officedocument.presentationml.slide+xml"/>
  <Override PartName="/ppt/slides/slide33.xml" ContentType="application/vnd.openxmlformats-officedocument.presentationml.slide+xml"/>
  <Override PartName="/docProps/core.xml" ContentType="application/vnd.openxmlformats-package.core-properties+xml"/>
  <Override PartName="/ppt/notesSlides/notesSlide3.xml" ContentType="application/vnd.openxmlformats-officedocument.presentationml.notesSlide+xml"/>
  <Override PartName="/ppt/embeddings/Microsoft_Equation4.bin" ContentType="application/vnd.openxmlformats-officedocument.oleObject"/>
  <Override PartName="/ppt/slides/slide26.xml" ContentType="application/vnd.openxmlformats-officedocument.presentationml.slide+xml"/>
  <Override PartName="/ppt/slideLayouts/slideLayout13.xml" ContentType="application/vnd.openxmlformats-officedocument.presentationml.slideLayout+xml"/>
  <Override PartName="/ppt/slides/slide45.xml" ContentType="application/vnd.openxmlformats-officedocument.presentationml.slide+xml"/>
  <Override PartName="/ppt/presProps.xml" ContentType="application/vnd.openxmlformats-officedocument.presentationml.presProps+xml"/>
  <Override PartName="/ppt/slides/slide6.xml" ContentType="application/vnd.openxmlformats-officedocument.presentationml.slide+xml"/>
  <Override PartName="/ppt/slideLayouts/slideLayout6.xml" ContentType="application/vnd.openxmlformats-officedocument.presentationml.slideLayout+xml"/>
  <Override PartName="/ppt/slides/slide21.xml" ContentType="application/vnd.openxmlformats-officedocument.presentationml.slide+xml"/>
  <Override PartName="/ppt/slides/slide40.xml" ContentType="application/vnd.openxmlformats-officedocument.presentationml.slide+xml"/>
  <Override PartName="/ppt/slides/slide16.xml" ContentType="application/vnd.openxmlformats-officedocument.presentationml.slide+xml"/>
  <Override PartName="/ppt/slides/slide35.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notesSlides/notesSlide5.xml" ContentType="application/vnd.openxmlformats-officedocument.presentationml.notesSlide+xml"/>
  <Default Extension="bin" ContentType="application/vnd.openxmlformats-officedocument.presentationml.printerSettings"/>
  <Override PartName="/ppt/slides/slide11.xml" ContentType="application/vnd.openxmlformats-officedocument.presentationml.slide+xml"/>
  <Override PartName="/ppt/embeddings/Microsoft_Equation6.bin" ContentType="application/vnd.openxmlformats-officedocument.oleObject"/>
  <Override PartName="/ppt/slides/slide30.xml" ContentType="application/vnd.openxmlformats-officedocument.presentationml.slide+xml"/>
  <Override PartName="/ppt/slides/slide28.xml" ContentType="application/vnd.openxmlformats-officedocument.presentationml.slide+xml"/>
  <Override PartName="/ppt/theme/theme2.xml" ContentType="application/vnd.openxmlformats-officedocument.theme+xml"/>
  <Override PartName="/ppt/notesMasters/notesMaster1.xml" ContentType="application/vnd.openxmlformats-officedocument.presentationml.notesMaster+xml"/>
  <Override PartName="/ppt/slides/slide47.xml" ContentType="application/vnd.openxmlformats-officedocument.presentationml.slide+xml"/>
  <Default Extension="pdf" ContentType="application/pdf"/>
  <Override PartName="/ppt/viewProps.xml" ContentType="application/vnd.openxmlformats-officedocument.presentationml.viewProps+xml"/>
  <Override PartName="/ppt/embeddings/Microsoft_Equation1.bin" ContentType="application/vnd.openxmlformats-officedocument.oleObject"/>
  <Override PartName="/ppt/slides/slide8.xml" ContentType="application/vnd.openxmlformats-officedocument.presentationml.slide+xml"/>
  <Override PartName="/ppt/slideLayouts/slideLayout8.xml" ContentType="application/vnd.openxmlformats-officedocument.presentationml.slideLayout+xml"/>
  <Override PartName="/ppt/slides/slide23.xml" ContentType="application/vnd.openxmlformats-officedocument.presentationml.slide+xml"/>
  <Override PartName="/ppt/notesSlides/notesSlide9.xml" ContentType="application/vnd.openxmlformats-officedocument.presentationml.notesSlide+xml"/>
  <Override PartName="/ppt/slideLayouts/slideLayout10.xml" ContentType="application/vnd.openxmlformats-officedocument.presentationml.slideLayout+xml"/>
  <Override PartName="/ppt/slides/slide42.xml" ContentType="application/vnd.openxmlformats-officedocument.presentationml.slide+xml"/>
  <Override PartName="/ppt/slides/slide18.xml" ContentType="application/vnd.openxmlformats-officedocument.presentationml.slide+xml"/>
  <Override PartName="/ppt/slides/slide37.xml" ContentType="application/vnd.openxmlformats-officedocument.presentationml.slide+xml"/>
  <Override PartName="/ppt/slides/slide3.xml" ContentType="application/vnd.openxmlformats-officedocument.presentationml.slide+xml"/>
  <Default Extension="png" ContentType="image/png"/>
  <Override PartName="/ppt/slideLayouts/slideLayout3.xml" ContentType="application/vnd.openxmlformats-officedocument.presentationml.slideLayout+xml"/>
  <Override PartName="/ppt/notesSlides/notesSlide7.xml" ContentType="application/vnd.openxmlformats-officedocument.presentationml.notesSlide+xml"/>
  <Default Extension="pict" ContentType="image/pict"/>
  <Override PartName="/ppt/slides/slide13.xml" ContentType="application/vnd.openxmlformats-officedocument.presentationml.slide+xml"/>
  <Override PartName="/ppt/slides/slide32.xml" ContentType="application/vnd.openxmlformats-officedocument.presentationml.slide+xml"/>
  <Override PartName="/ppt/notesSlides/notesSlide2.xml" ContentType="application/vnd.openxmlformats-officedocument.presentationml.notesSlide+xml"/>
  <Override PartName="/docProps/app.xml" ContentType="application/vnd.openxmlformats-officedocument.extended-properties+xml"/>
  <Default Extension="vml" ContentType="application/vnd.openxmlformats-officedocument.vmlDrawing"/>
  <Override PartName="/ppt/embeddings/Microsoft_Equation3.bin" ContentType="application/vnd.openxmlformats-officedocument.oleObject"/>
  <Default Extension="gif" ContentType="image/gif"/>
  <Override PartName="/ppt/slides/slide25.xml" ContentType="application/vnd.openxmlformats-officedocument.presentationml.slide+xml"/>
  <Override PartName="/ppt/slideLayouts/slideLayout12.xml" ContentType="application/vnd.openxmlformats-officedocument.presentationml.slideLayout+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id="2147483648" r:id="rId1"/>
  </p:sldMasterIdLst>
  <p:notesMasterIdLst>
    <p:notesMasterId r:id="rId50"/>
  </p:notesMasterIdLst>
  <p:sldIdLst>
    <p:sldId id="1058" r:id="rId2"/>
    <p:sldId id="1069" r:id="rId3"/>
    <p:sldId id="1074" r:id="rId4"/>
    <p:sldId id="1066" r:id="rId5"/>
    <p:sldId id="1073" r:id="rId6"/>
    <p:sldId id="1067" r:id="rId7"/>
    <p:sldId id="1070" r:id="rId8"/>
    <p:sldId id="1068" r:id="rId9"/>
    <p:sldId id="1071" r:id="rId10"/>
    <p:sldId id="1063" r:id="rId11"/>
    <p:sldId id="1038" r:id="rId12"/>
    <p:sldId id="1037" r:id="rId13"/>
    <p:sldId id="1039" r:id="rId14"/>
    <p:sldId id="993" r:id="rId15"/>
    <p:sldId id="1035" r:id="rId16"/>
    <p:sldId id="1056" r:id="rId17"/>
    <p:sldId id="1019" r:id="rId18"/>
    <p:sldId id="1043" r:id="rId19"/>
    <p:sldId id="1045" r:id="rId20"/>
    <p:sldId id="1072" r:id="rId21"/>
    <p:sldId id="1049" r:id="rId22"/>
    <p:sldId id="1060" r:id="rId23"/>
    <p:sldId id="998" r:id="rId24"/>
    <p:sldId id="1050" r:id="rId25"/>
    <p:sldId id="1055" r:id="rId26"/>
    <p:sldId id="1059" r:id="rId27"/>
    <p:sldId id="1006" r:id="rId28"/>
    <p:sldId id="996" r:id="rId29"/>
    <p:sldId id="999" r:id="rId30"/>
    <p:sldId id="1044" r:id="rId31"/>
    <p:sldId id="1061" r:id="rId32"/>
    <p:sldId id="1040" r:id="rId33"/>
    <p:sldId id="1041" r:id="rId34"/>
    <p:sldId id="1042" r:id="rId35"/>
    <p:sldId id="1021" r:id="rId36"/>
    <p:sldId id="1027" r:id="rId37"/>
    <p:sldId id="1046" r:id="rId38"/>
    <p:sldId id="1047" r:id="rId39"/>
    <p:sldId id="1028" r:id="rId40"/>
    <p:sldId id="1025" r:id="rId41"/>
    <p:sldId id="1026" r:id="rId42"/>
    <p:sldId id="1024" r:id="rId43"/>
    <p:sldId id="1051" r:id="rId44"/>
    <p:sldId id="1030" r:id="rId45"/>
    <p:sldId id="1062" r:id="rId46"/>
    <p:sldId id="1029" r:id="rId47"/>
    <p:sldId id="1033" r:id="rId48"/>
    <p:sldId id="1034" r:id="rId49"/>
  </p:sldIdLst>
  <p:sldSz cx="10080625" cy="7559675"/>
  <p:notesSz cx="7556500" cy="10691813"/>
  <p:custDataLst>
    <p:tags r:id="rId52"/>
  </p:custDataLst>
  <p:defaultTextStyle>
    <a:defPPr>
      <a:defRPr lang="en-GB"/>
    </a:defPPr>
    <a:lvl1pPr algn="l" rtl="0" eaLnBrk="0" fontAlgn="base" hangingPunct="0">
      <a:spcBef>
        <a:spcPct val="0"/>
      </a:spcBef>
      <a:spcAft>
        <a:spcPct val="0"/>
      </a:spcAft>
      <a:defRPr sz="2400" kern="1200">
        <a:solidFill>
          <a:srgbClr val="000000"/>
        </a:solidFill>
        <a:latin typeface="Times New Roman" pitchFamily="26" charset="0"/>
        <a:ea typeface="+mn-ea"/>
        <a:cs typeface="+mn-cs"/>
      </a:defRPr>
    </a:lvl1pPr>
    <a:lvl2pPr marL="457200" algn="l" rtl="0" eaLnBrk="0" fontAlgn="base" hangingPunct="0">
      <a:spcBef>
        <a:spcPct val="0"/>
      </a:spcBef>
      <a:spcAft>
        <a:spcPct val="0"/>
      </a:spcAft>
      <a:defRPr sz="2400" kern="1200">
        <a:solidFill>
          <a:srgbClr val="000000"/>
        </a:solidFill>
        <a:latin typeface="Times New Roman" pitchFamily="26" charset="0"/>
        <a:ea typeface="+mn-ea"/>
        <a:cs typeface="+mn-cs"/>
      </a:defRPr>
    </a:lvl2pPr>
    <a:lvl3pPr marL="914400" algn="l" rtl="0" eaLnBrk="0" fontAlgn="base" hangingPunct="0">
      <a:spcBef>
        <a:spcPct val="0"/>
      </a:spcBef>
      <a:spcAft>
        <a:spcPct val="0"/>
      </a:spcAft>
      <a:defRPr sz="2400" kern="1200">
        <a:solidFill>
          <a:srgbClr val="000000"/>
        </a:solidFill>
        <a:latin typeface="Times New Roman" pitchFamily="26" charset="0"/>
        <a:ea typeface="+mn-ea"/>
        <a:cs typeface="+mn-cs"/>
      </a:defRPr>
    </a:lvl3pPr>
    <a:lvl4pPr marL="1371600" algn="l" rtl="0" eaLnBrk="0" fontAlgn="base" hangingPunct="0">
      <a:spcBef>
        <a:spcPct val="0"/>
      </a:spcBef>
      <a:spcAft>
        <a:spcPct val="0"/>
      </a:spcAft>
      <a:defRPr sz="2400" kern="1200">
        <a:solidFill>
          <a:srgbClr val="000000"/>
        </a:solidFill>
        <a:latin typeface="Times New Roman" pitchFamily="26" charset="0"/>
        <a:ea typeface="+mn-ea"/>
        <a:cs typeface="+mn-cs"/>
      </a:defRPr>
    </a:lvl4pPr>
    <a:lvl5pPr marL="1828800" algn="l" rtl="0" eaLnBrk="0" fontAlgn="base" hangingPunct="0">
      <a:spcBef>
        <a:spcPct val="0"/>
      </a:spcBef>
      <a:spcAft>
        <a:spcPct val="0"/>
      </a:spcAft>
      <a:defRPr sz="2400" kern="1200">
        <a:solidFill>
          <a:srgbClr val="000000"/>
        </a:solidFill>
        <a:latin typeface="Times New Roman" pitchFamily="26" charset="0"/>
        <a:ea typeface="+mn-ea"/>
        <a:cs typeface="+mn-cs"/>
      </a:defRPr>
    </a:lvl5pPr>
    <a:lvl6pPr marL="2286000" algn="l" defTabSz="457200" rtl="0" eaLnBrk="1" latinLnBrk="0" hangingPunct="1">
      <a:defRPr sz="2400" kern="1200">
        <a:solidFill>
          <a:srgbClr val="000000"/>
        </a:solidFill>
        <a:latin typeface="Times New Roman" pitchFamily="26" charset="0"/>
        <a:ea typeface="+mn-ea"/>
        <a:cs typeface="+mn-cs"/>
      </a:defRPr>
    </a:lvl6pPr>
    <a:lvl7pPr marL="2743200" algn="l" defTabSz="457200" rtl="0" eaLnBrk="1" latinLnBrk="0" hangingPunct="1">
      <a:defRPr sz="2400" kern="1200">
        <a:solidFill>
          <a:srgbClr val="000000"/>
        </a:solidFill>
        <a:latin typeface="Times New Roman" pitchFamily="26" charset="0"/>
        <a:ea typeface="+mn-ea"/>
        <a:cs typeface="+mn-cs"/>
      </a:defRPr>
    </a:lvl7pPr>
    <a:lvl8pPr marL="3200400" algn="l" defTabSz="457200" rtl="0" eaLnBrk="1" latinLnBrk="0" hangingPunct="1">
      <a:defRPr sz="2400" kern="1200">
        <a:solidFill>
          <a:srgbClr val="000000"/>
        </a:solidFill>
        <a:latin typeface="Times New Roman" pitchFamily="26" charset="0"/>
        <a:ea typeface="+mn-ea"/>
        <a:cs typeface="+mn-cs"/>
      </a:defRPr>
    </a:lvl8pPr>
    <a:lvl9pPr marL="3657600" algn="l" defTabSz="457200" rtl="0" eaLnBrk="1" latinLnBrk="0" hangingPunct="1">
      <a:defRPr sz="2400" kern="1200">
        <a:solidFill>
          <a:srgbClr val="000000"/>
        </a:solidFill>
        <a:latin typeface="Times New Roman" pitchFamily="26"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useTimings="0">
    <p:present/>
    <p:sldAll/>
    <p:penClr>
      <a:schemeClr val="tx1"/>
    </p:penClr>
  </p:showPr>
  <p:clrMru>
    <a:srgbClr val="606060"/>
    <a:srgbClr val="707070"/>
    <a:srgbClr val="CCFFCC"/>
    <a:srgbClr val="CCFFFF"/>
    <a:srgbClr val="33CC33"/>
    <a:srgbClr val="FFFF00"/>
    <a:srgbClr val="FF0000"/>
    <a:srgbClr val="0066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15501" autoAdjust="0"/>
    <p:restoredTop sz="88339" autoAdjust="0"/>
  </p:normalViewPr>
  <p:slideViewPr>
    <p:cSldViewPr>
      <p:cViewPr>
        <p:scale>
          <a:sx n="100" d="100"/>
          <a:sy n="100" d="100"/>
        </p:scale>
        <p:origin x="-696" y="-152"/>
      </p:cViewPr>
      <p:guideLst>
        <p:guide orient="horz" pos="2208"/>
        <p:guide pos="3168"/>
      </p:guideLst>
    </p:cSldViewPr>
  </p:slideViewPr>
  <p:outlineViewPr>
    <p:cViewPr varScale="1">
      <p:scale>
        <a:sx n="170" d="200"/>
        <a:sy n="170" d="200"/>
      </p:scale>
      <p:origin x="-784" y="-88"/>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47" d="100"/>
          <a:sy n="47" d="100"/>
        </p:scale>
        <p:origin x="-1908" y="-90"/>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notesMaster" Target="notesMasters/notesMaster1.xml"/><Relationship Id="rId51" Type="http://schemas.openxmlformats.org/officeDocument/2006/relationships/printerSettings" Target="printerSettings/printerSettings1.bin"/><Relationship Id="rId52" Type="http://schemas.openxmlformats.org/officeDocument/2006/relationships/tags" Target="tags/tag1.xml"/><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3.pict"/></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8.pict"/><Relationship Id="rId2" Type="http://schemas.openxmlformats.org/officeDocument/2006/relationships/image" Target="../media/image69.pict"/><Relationship Id="rId3" Type="http://schemas.openxmlformats.org/officeDocument/2006/relationships/image" Target="../media/image70.pict"/><Relationship Id="rId4" Type="http://schemas.openxmlformats.org/officeDocument/2006/relationships/image" Target="../media/image71.pict"/><Relationship Id="rId5" Type="http://schemas.openxmlformats.org/officeDocument/2006/relationships/image" Target="../media/image72.pict"/><Relationship Id="rId6" Type="http://schemas.openxmlformats.org/officeDocument/2006/relationships/image" Target="../media/image73.pict"/></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Rot="1" noChangeAspect="1" noChangeArrowheads="1" noTextEdit="1"/>
          </p:cNvSpPr>
          <p:nvPr>
            <p:ph type="sldImg"/>
          </p:nvPr>
        </p:nvSpPr>
        <p:spPr bwMode="auto">
          <a:xfrm>
            <a:off x="1312863" y="1027113"/>
            <a:ext cx="4932362" cy="3698875"/>
          </a:xfrm>
          <a:prstGeom prst="rect">
            <a:avLst/>
          </a:prstGeom>
          <a:solidFill>
            <a:srgbClr val="FFFFFF"/>
          </a:solidFill>
          <a:ln w="9525">
            <a:solidFill>
              <a:srgbClr val="000000"/>
            </a:solidFill>
            <a:miter lim="800000"/>
            <a:headEnd/>
            <a:tailEnd/>
          </a:ln>
          <a:effectLst/>
        </p:spPr>
      </p:sp>
      <p:sp>
        <p:nvSpPr>
          <p:cNvPr id="2050" name="Text Box 2"/>
          <p:cNvSpPr txBox="1">
            <a:spLocks noGrp="1" noChangeArrowheads="1"/>
          </p:cNvSpPr>
          <p:nvPr>
            <p:ph type="body" idx="1"/>
          </p:nvPr>
        </p:nvSpPr>
        <p:spPr bwMode="auto">
          <a:xfrm>
            <a:off x="1169988" y="5086350"/>
            <a:ext cx="5224462" cy="410527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endParaRPr lang="en-US"/>
          </a:p>
        </p:txBody>
      </p:sp>
    </p:spTree>
  </p:cSld>
  <p:clrMap bg1="lt1" tx1="dk1" bg2="lt2" tx2="dk2" accent1="accent1" accent2="accent2" accent3="accent3" accent4="accent4" accent5="accent5" accent6="accent6" hlink="hlink" folHlink="folHlink"/>
  <p:notesStyle>
    <a:lvl1pPr algn="l" defTabSz="719138" rtl="0" eaLnBrk="0" fontAlgn="base" hangingPunct="0">
      <a:spcBef>
        <a:spcPct val="30000"/>
      </a:spcBef>
      <a:spcAft>
        <a:spcPct val="0"/>
      </a:spcAft>
      <a:buClr>
        <a:srgbClr val="000000"/>
      </a:buClr>
      <a:buSzPct val="100000"/>
      <a:buFont typeface="Times New Roman" pitchFamily="26" charset="0"/>
      <a:defRPr sz="1200" kern="1200">
        <a:solidFill>
          <a:srgbClr val="000000"/>
        </a:solidFill>
        <a:latin typeface="Times New Roman" pitchFamily="26" charset="0"/>
        <a:ea typeface="+mn-ea"/>
        <a:cs typeface="+mn-cs"/>
      </a:defRPr>
    </a:lvl1pPr>
    <a:lvl2pPr marL="742950" indent="-285750" algn="l" defTabSz="719138" rtl="0" eaLnBrk="0" fontAlgn="base" hangingPunct="0">
      <a:spcBef>
        <a:spcPct val="30000"/>
      </a:spcBef>
      <a:spcAft>
        <a:spcPct val="0"/>
      </a:spcAft>
      <a:buClr>
        <a:srgbClr val="000000"/>
      </a:buClr>
      <a:buSzPct val="100000"/>
      <a:buFont typeface="Times New Roman" pitchFamily="26" charset="0"/>
      <a:defRPr sz="1200" kern="1200">
        <a:solidFill>
          <a:srgbClr val="000000"/>
        </a:solidFill>
        <a:latin typeface="Times New Roman" pitchFamily="26" charset="0"/>
        <a:ea typeface="ＭＳ Ｐゴシック" pitchFamily="26" charset="-128"/>
        <a:cs typeface="+mn-cs"/>
      </a:defRPr>
    </a:lvl2pPr>
    <a:lvl3pPr marL="1143000" indent="-228600" algn="l" defTabSz="719138" rtl="0" eaLnBrk="0" fontAlgn="base" hangingPunct="0">
      <a:spcBef>
        <a:spcPct val="30000"/>
      </a:spcBef>
      <a:spcAft>
        <a:spcPct val="0"/>
      </a:spcAft>
      <a:buClr>
        <a:srgbClr val="000000"/>
      </a:buClr>
      <a:buSzPct val="100000"/>
      <a:buFont typeface="Times New Roman" pitchFamily="26" charset="0"/>
      <a:defRPr sz="1200" kern="1200">
        <a:solidFill>
          <a:srgbClr val="000000"/>
        </a:solidFill>
        <a:latin typeface="Times New Roman" pitchFamily="26" charset="0"/>
        <a:ea typeface="ＭＳ Ｐゴシック" pitchFamily="26" charset="-128"/>
        <a:cs typeface="+mn-cs"/>
      </a:defRPr>
    </a:lvl3pPr>
    <a:lvl4pPr marL="1600200" indent="-228600" algn="l" defTabSz="719138" rtl="0" eaLnBrk="0" fontAlgn="base" hangingPunct="0">
      <a:spcBef>
        <a:spcPct val="30000"/>
      </a:spcBef>
      <a:spcAft>
        <a:spcPct val="0"/>
      </a:spcAft>
      <a:buClr>
        <a:srgbClr val="000000"/>
      </a:buClr>
      <a:buSzPct val="100000"/>
      <a:buFont typeface="Times New Roman" pitchFamily="26" charset="0"/>
      <a:defRPr sz="1200" kern="1200">
        <a:solidFill>
          <a:srgbClr val="000000"/>
        </a:solidFill>
        <a:latin typeface="Times New Roman" pitchFamily="26" charset="0"/>
        <a:ea typeface="ＭＳ Ｐゴシック" pitchFamily="26" charset="-128"/>
        <a:cs typeface="+mn-cs"/>
      </a:defRPr>
    </a:lvl4pPr>
    <a:lvl5pPr marL="2057400" indent="-228600" algn="l" defTabSz="719138" rtl="0" eaLnBrk="0" fontAlgn="base" hangingPunct="0">
      <a:spcBef>
        <a:spcPct val="30000"/>
      </a:spcBef>
      <a:spcAft>
        <a:spcPct val="0"/>
      </a:spcAft>
      <a:buClr>
        <a:srgbClr val="000000"/>
      </a:buClr>
      <a:buSzPct val="100000"/>
      <a:buFont typeface="Times New Roman" pitchFamily="26" charset="0"/>
      <a:defRPr sz="1200" kern="1200">
        <a:solidFill>
          <a:srgbClr val="000000"/>
        </a:solidFill>
        <a:latin typeface="Times New Roman" pitchFamily="26" charset="0"/>
        <a:ea typeface="ＭＳ Ｐゴシック" pitchFamily="2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Themes: what experiments are worth changing your life for (need to find the winners</a:t>
            </a:r>
            <a:r>
              <a:rPr lang="en-US" baseline="0" dirty="0" smtClean="0"/>
              <a:t> for photosynthesis), quantitative data demands quantitative models, the great ideas of biology.</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Luria-Delbruck, Hodgkin-Huxley</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8706" name="Rectangle 2"/>
          <p:cNvSpPr>
            <a:spLocks noGrp="1" noRot="1" noChangeAspect="1" noChangeArrowheads="1" noTextEdit="1"/>
          </p:cNvSpPr>
          <p:nvPr>
            <p:ph type="sldImg"/>
          </p:nvPr>
        </p:nvSpPr>
        <p:spPr bwMode="auto">
          <a:xfrm>
            <a:off x="1104900" y="801688"/>
            <a:ext cx="5346700" cy="4010025"/>
          </a:xfrm>
          <a:prstGeom prst="rect">
            <a:avLst/>
          </a:prstGeom>
          <a:noFill/>
          <a:ln>
            <a:solidFill>
              <a:srgbClr val="000000"/>
            </a:solidFill>
            <a:miter lim="800000"/>
            <a:headEnd/>
            <a:tailEnd/>
          </a:ln>
        </p:spPr>
      </p:sp>
      <p:sp>
        <p:nvSpPr>
          <p:cNvPr id="1608707" name="Text Box 3"/>
          <p:cNvSpPr txBox="1">
            <a:spLocks noGrp="1" noChangeArrowheads="1"/>
          </p:cNvSpPr>
          <p:nvPr>
            <p:ph type="body" idx="1"/>
          </p:nvPr>
        </p:nvSpPr>
        <p:spPr bwMode="auto">
          <a:xfrm>
            <a:off x="1169988" y="5086350"/>
            <a:ext cx="5224462" cy="4105275"/>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2386" name="Rectangle 2"/>
          <p:cNvSpPr>
            <a:spLocks noGrp="1" noRot="1" noChangeAspect="1" noChangeArrowheads="1" noTextEdit="1"/>
          </p:cNvSpPr>
          <p:nvPr>
            <p:ph type="sldImg"/>
          </p:nvPr>
        </p:nvSpPr>
        <p:spPr bwMode="auto">
          <a:xfrm>
            <a:off x="1168400" y="838200"/>
            <a:ext cx="5283200" cy="3962400"/>
          </a:xfrm>
          <a:prstGeom prst="rect">
            <a:avLst/>
          </a:prstGeom>
          <a:noFill/>
          <a:ln>
            <a:solidFill>
              <a:srgbClr val="000000"/>
            </a:solidFill>
            <a:miter lim="800000"/>
            <a:headEnd/>
            <a:tailEnd/>
          </a:ln>
        </p:spPr>
      </p:sp>
      <p:sp>
        <p:nvSpPr>
          <p:cNvPr id="1552387" name="Text Box 3"/>
          <p:cNvSpPr txBox="1">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74914" name="Rectangle 2"/>
          <p:cNvSpPr>
            <a:spLocks noGrp="1" noRot="1" noChangeAspect="1" noChangeArrowheads="1" noTextEdit="1"/>
          </p:cNvSpPr>
          <p:nvPr>
            <p:ph type="sldImg"/>
          </p:nvPr>
        </p:nvSpPr>
        <p:spPr bwMode="auto">
          <a:xfrm>
            <a:off x="1168400" y="838200"/>
            <a:ext cx="5283200" cy="3962400"/>
          </a:xfrm>
          <a:prstGeom prst="rect">
            <a:avLst/>
          </a:prstGeom>
          <a:noFill/>
          <a:ln>
            <a:solidFill>
              <a:srgbClr val="000000"/>
            </a:solidFill>
            <a:miter lim="800000"/>
            <a:headEnd/>
            <a:tailEnd/>
          </a:ln>
        </p:spPr>
      </p:sp>
      <p:sp>
        <p:nvSpPr>
          <p:cNvPr id="1574915" name="Text Box 3"/>
          <p:cNvSpPr txBox="1">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5458" name="Rectangle 2"/>
          <p:cNvSpPr>
            <a:spLocks noGrp="1" noRot="1" noChangeAspect="1" noChangeArrowheads="1" noTextEdit="1"/>
          </p:cNvSpPr>
          <p:nvPr>
            <p:ph type="sldImg"/>
          </p:nvPr>
        </p:nvSpPr>
        <p:spPr bwMode="auto">
          <a:xfrm>
            <a:off x="1168400" y="838200"/>
            <a:ext cx="5283200" cy="3962400"/>
          </a:xfrm>
          <a:prstGeom prst="rect">
            <a:avLst/>
          </a:prstGeom>
          <a:noFill/>
          <a:ln>
            <a:solidFill>
              <a:srgbClr val="000000"/>
            </a:solidFill>
            <a:miter lim="800000"/>
            <a:headEnd/>
            <a:tailEnd/>
          </a:ln>
        </p:spPr>
      </p:sp>
      <p:sp>
        <p:nvSpPr>
          <p:cNvPr id="1555459" name="Text Box 3"/>
          <p:cNvSpPr txBox="1">
            <a:spLocks noGrp="1" noChangeArrowheads="1"/>
          </p:cNvSpPr>
          <p:nvPr>
            <p:ph type="body" idx="1"/>
          </p:nvPr>
        </p:nvSpPr>
        <p:spPr bwMode="auto">
          <a:xfrm>
            <a:off x="1169988" y="5086350"/>
            <a:ext cx="5224462" cy="4105275"/>
          </a:xfrm>
          <a:prstGeom prst="rect">
            <a:avLst/>
          </a:prstGeom>
          <a:solidFill>
            <a:srgbClr val="FFFFFF"/>
          </a:solidFill>
          <a:ln>
            <a:solidFill>
              <a:srgbClr val="000000"/>
            </a:solidFill>
            <a:miter lim="800000"/>
            <a:headEnd/>
            <a:tailEnd/>
          </a:ln>
        </p:spPr>
        <p:txBody>
          <a:bodyPr>
            <a:prstTxWarp prst="textNoShape">
              <a:avLst/>
            </a:prstTxWarp>
          </a:bodyPr>
          <a:lstStyle/>
          <a:p>
            <a:r>
              <a:rPr lang="en-US"/>
              <a:t>Charles Darwin and Alfred Russel Wallace were great adventurers, especially Wallace who wandered through South America and the Malay Archipelago trying to make sense of the diversity of life, the distribution of species, etc.  In both cases, their observations led them unequivocally to a view of life in which there is incessant change.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Picture taken by Voyager</a:t>
            </a:r>
            <a:r>
              <a:rPr lang="en-US" baseline="0" dirty="0" smtClean="0"/>
              <a:t> 1 from a distance of 6 </a:t>
            </a:r>
            <a:r>
              <a:rPr lang="en-US" baseline="0" dirty="0" err="1" smtClean="0"/>
              <a:t>x</a:t>
            </a:r>
            <a:r>
              <a:rPr lang="en-US" baseline="0" dirty="0" smtClean="0"/>
              <a:t> 10^9 kilometers</a:t>
            </a:r>
          </a:p>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dirty="0" smtClean="0">
                <a:solidFill>
                  <a:srgbClr val="000090"/>
                </a:solidFill>
              </a:rPr>
              <a:t>“If arithmetic, </a:t>
            </a:r>
            <a:r>
              <a:rPr lang="en-US" sz="1200" i="1" dirty="0" err="1" smtClean="0">
                <a:solidFill>
                  <a:srgbClr val="000090"/>
                </a:solidFill>
              </a:rPr>
              <a:t>mensuration</a:t>
            </a:r>
            <a:r>
              <a:rPr lang="en-US" sz="1200" i="1" dirty="0" smtClean="0">
                <a:solidFill>
                  <a:srgbClr val="000090"/>
                </a:solidFill>
              </a:rPr>
              <a:t> and weighing be taken away from any art, that which remains will be not much.”  - Plato</a:t>
            </a:r>
            <a:endParaRPr lang="en-US" sz="1200" i="1" dirty="0">
              <a:solidFill>
                <a:srgbClr val="FF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Rubisco</a:t>
            </a:r>
            <a:r>
              <a:rPr lang="en-US" dirty="0" smtClean="0"/>
              <a:t>,</a:t>
            </a:r>
            <a:r>
              <a:rPr lang="en-US" baseline="0" dirty="0" smtClean="0"/>
              <a:t> net carbon fixation, etc.</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6138" y="123825"/>
            <a:ext cx="2151062" cy="6738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9775" y="123825"/>
            <a:ext cx="6303963" cy="6738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39775" y="123825"/>
            <a:ext cx="8607425" cy="1260475"/>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39775" y="1860550"/>
            <a:ext cx="4227513" cy="2424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119688" y="1860550"/>
            <a:ext cx="4227512" cy="24241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39775" y="4437063"/>
            <a:ext cx="4227513" cy="2425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119688" y="4437063"/>
            <a:ext cx="4227512" cy="2425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39775" y="123825"/>
            <a:ext cx="8607425" cy="126047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39775" y="1860550"/>
            <a:ext cx="4227513" cy="50022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5119688" y="1860550"/>
            <a:ext cx="4227512" cy="5002213"/>
          </a:xfrm>
        </p:spPr>
        <p:txBody>
          <a:bodyPr/>
          <a:lstStyle/>
          <a:p>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9775" y="1860550"/>
            <a:ext cx="4227513" cy="500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19688" y="1860550"/>
            <a:ext cx="4227512" cy="5002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6"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pic>
        <p:nvPicPr>
          <p:cNvPr id="5" name="Picture 7" descr="Sand waves 10"/>
          <p:cNvPicPr>
            <a:picLocks noChangeAspect="1" noChangeArrowheads="1"/>
          </p:cNvPicPr>
          <p:nvPr userDrawn="1"/>
        </p:nvPicPr>
        <p:blipFill>
          <a:blip r:embed="rId15"/>
          <a:srcRect t="25555" b="46666"/>
          <a:stretch>
            <a:fillRect/>
          </a:stretch>
        </p:blipFill>
        <p:spPr bwMode="auto">
          <a:xfrm>
            <a:off x="-1" y="0"/>
            <a:ext cx="10080625" cy="1680104"/>
          </a:xfrm>
          <a:prstGeom prst="rect">
            <a:avLst/>
          </a:prstGeom>
          <a:noFill/>
        </p:spPr>
      </p:pic>
      <p:sp>
        <p:nvSpPr>
          <p:cNvPr id="1028" name="Rectangle 4"/>
          <p:cNvSpPr>
            <a:spLocks noGrp="1" noChangeArrowheads="1"/>
          </p:cNvSpPr>
          <p:nvPr>
            <p:ph type="title"/>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en-GB" dirty="0" smtClean="0"/>
              <a:t>Click </a:t>
            </a:r>
            <a:r>
              <a:rPr lang="en-GB" dirty="0"/>
              <a:t>to edit Master title style</a:t>
            </a:r>
          </a:p>
        </p:txBody>
      </p:sp>
      <p:sp>
        <p:nvSpPr>
          <p:cNvPr id="1029" name="Rectangle 5"/>
          <p:cNvSpPr>
            <a:spLocks noGrp="1" noChangeArrowheads="1"/>
          </p:cNvSpPr>
          <p:nvPr>
            <p:ph type="body" idx="1"/>
          </p:nvPr>
        </p:nvSpPr>
        <p:spPr bwMode="auto">
          <a:xfrm>
            <a:off x="739775" y="1860550"/>
            <a:ext cx="8607425" cy="500221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719138" rtl="0" eaLnBrk="0" fontAlgn="base" hangingPunct="0">
        <a:lnSpc>
          <a:spcPct val="115000"/>
        </a:lnSpc>
        <a:spcBef>
          <a:spcPct val="0"/>
        </a:spcBef>
        <a:spcAft>
          <a:spcPct val="0"/>
        </a:spcAft>
        <a:buClr>
          <a:srgbClr val="000000"/>
        </a:buClr>
        <a:buSzPct val="45000"/>
        <a:buFont typeface="StarBats" charset="2"/>
        <a:defRPr sz="4000" i="1">
          <a:solidFill>
            <a:srgbClr val="0066FF"/>
          </a:solidFill>
          <a:effectLst>
            <a:outerShdw blurRad="38100" dist="38100" dir="2700000" algn="tl">
              <a:srgbClr val="DDDDDD"/>
            </a:outerShdw>
          </a:effectLst>
          <a:latin typeface="+mj-lt"/>
          <a:ea typeface="+mj-ea"/>
          <a:cs typeface="+mj-cs"/>
        </a:defRPr>
      </a:lvl1pPr>
      <a:lvl2pPr marL="358775"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26" charset="0"/>
          <a:ea typeface="ＭＳ Ｐゴシック" pitchFamily="26" charset="-128"/>
        </a:defRPr>
      </a:lvl2pPr>
      <a:lvl3pPr marL="719138"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26" charset="0"/>
          <a:ea typeface="ＭＳ Ｐゴシック" pitchFamily="26" charset="-128"/>
        </a:defRPr>
      </a:lvl3pPr>
      <a:lvl4pPr marL="1079500"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26" charset="0"/>
          <a:ea typeface="ＭＳ Ｐゴシック" pitchFamily="26" charset="-128"/>
        </a:defRPr>
      </a:lvl4pPr>
      <a:lvl5pPr marL="1439863"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26" charset="0"/>
          <a:ea typeface="ＭＳ Ｐゴシック" pitchFamily="26" charset="-128"/>
        </a:defRPr>
      </a:lvl5pPr>
      <a:lvl6pPr marL="1897063"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26" charset="0"/>
          <a:ea typeface="ＭＳ Ｐゴシック" pitchFamily="26" charset="-128"/>
        </a:defRPr>
      </a:lvl6pPr>
      <a:lvl7pPr marL="2354263"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26" charset="0"/>
          <a:ea typeface="ＭＳ Ｐゴシック" pitchFamily="26" charset="-128"/>
        </a:defRPr>
      </a:lvl7pPr>
      <a:lvl8pPr marL="2811463"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26" charset="0"/>
          <a:ea typeface="ＭＳ Ｐゴシック" pitchFamily="26" charset="-128"/>
        </a:defRPr>
      </a:lvl8pPr>
      <a:lvl9pPr marL="3268663" algn="l" defTabSz="719138" rtl="0" eaLnBrk="0" fontAlgn="base" hangingPunct="0">
        <a:spcBef>
          <a:spcPct val="0"/>
        </a:spcBef>
        <a:spcAft>
          <a:spcPct val="0"/>
        </a:spcAft>
        <a:buClr>
          <a:srgbClr val="000000"/>
        </a:buClr>
        <a:buSzPct val="45000"/>
        <a:buFont typeface="StarBats" charset="2"/>
        <a:defRPr sz="4400">
          <a:solidFill>
            <a:srgbClr val="000000"/>
          </a:solidFill>
          <a:latin typeface="Times New Roman" pitchFamily="26" charset="0"/>
          <a:ea typeface="ＭＳ Ｐゴシック" pitchFamily="26" charset="-128"/>
        </a:defRPr>
      </a:lvl9pPr>
    </p:titleStyle>
    <p:bodyStyle>
      <a:lvl1pPr marL="431800" indent="-323850" algn="l" defTabSz="719138" rtl="0" eaLnBrk="0" fontAlgn="base" hangingPunct="0">
        <a:lnSpc>
          <a:spcPct val="115000"/>
        </a:lnSpc>
        <a:spcBef>
          <a:spcPct val="0"/>
        </a:spcBef>
        <a:spcAft>
          <a:spcPct val="0"/>
        </a:spcAft>
        <a:buClr>
          <a:srgbClr val="000000"/>
        </a:buClr>
        <a:buSzPct val="66000"/>
        <a:buFont typeface="StarSymbol" charset="2"/>
        <a:buBlip>
          <a:blip r:embed="rId16"/>
        </a:buBlip>
        <a:defRPr sz="3000">
          <a:solidFill>
            <a:srgbClr val="000000"/>
          </a:solidFill>
          <a:latin typeface="+mn-lt"/>
          <a:ea typeface="+mn-ea"/>
          <a:cs typeface="+mn-cs"/>
        </a:defRPr>
      </a:lvl1pPr>
      <a:lvl2pPr marL="863600" indent="-287338"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800">
          <a:solidFill>
            <a:srgbClr val="000000"/>
          </a:solidFill>
          <a:latin typeface="+mn-lt"/>
          <a:ea typeface="ＭＳ Ｐゴシック" pitchFamily="26" charset="-128"/>
        </a:defRPr>
      </a:lvl2pPr>
      <a:lvl3pPr marL="12954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400">
          <a:solidFill>
            <a:srgbClr val="000000"/>
          </a:solidFill>
          <a:latin typeface="+mn-lt"/>
          <a:ea typeface="ＭＳ Ｐゴシック" pitchFamily="26" charset="-128"/>
        </a:defRPr>
      </a:lvl3pPr>
      <a:lvl4pPr marL="17272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000">
          <a:solidFill>
            <a:srgbClr val="000000"/>
          </a:solidFill>
          <a:latin typeface="+mn-lt"/>
          <a:ea typeface="ＭＳ Ｐゴシック" pitchFamily="26" charset="-128"/>
        </a:defRPr>
      </a:lvl4pPr>
      <a:lvl5pPr marL="21590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000">
          <a:solidFill>
            <a:srgbClr val="000000"/>
          </a:solidFill>
          <a:latin typeface="+mn-lt"/>
          <a:ea typeface="ＭＳ Ｐゴシック" pitchFamily="26" charset="-128"/>
        </a:defRPr>
      </a:lvl5pPr>
      <a:lvl6pPr marL="26162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000">
          <a:solidFill>
            <a:srgbClr val="000000"/>
          </a:solidFill>
          <a:latin typeface="+mn-lt"/>
          <a:ea typeface="ＭＳ Ｐゴシック" pitchFamily="26" charset="-128"/>
        </a:defRPr>
      </a:lvl6pPr>
      <a:lvl7pPr marL="30734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000">
          <a:solidFill>
            <a:srgbClr val="000000"/>
          </a:solidFill>
          <a:latin typeface="+mn-lt"/>
          <a:ea typeface="ＭＳ Ｐゴシック" pitchFamily="26" charset="-128"/>
        </a:defRPr>
      </a:lvl7pPr>
      <a:lvl8pPr marL="35306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000">
          <a:solidFill>
            <a:srgbClr val="000000"/>
          </a:solidFill>
          <a:latin typeface="+mn-lt"/>
          <a:ea typeface="ＭＳ Ｐゴシック" pitchFamily="26" charset="-128"/>
        </a:defRPr>
      </a:lvl8pPr>
      <a:lvl9pPr marL="3987800" indent="-215900" algn="l" defTabSz="719138" rtl="0" eaLnBrk="0" fontAlgn="base" hangingPunct="0">
        <a:lnSpc>
          <a:spcPct val="115000"/>
        </a:lnSpc>
        <a:spcBef>
          <a:spcPct val="0"/>
        </a:spcBef>
        <a:spcAft>
          <a:spcPct val="0"/>
        </a:spcAft>
        <a:buClr>
          <a:srgbClr val="000000"/>
        </a:buClr>
        <a:buSzPct val="82000"/>
        <a:buFont typeface="StarSymbol" charset="2"/>
        <a:buBlip>
          <a:blip r:embed="rId16"/>
        </a:buBlip>
        <a:defRPr sz="2000">
          <a:solidFill>
            <a:srgbClr val="000000"/>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pdf"/><Relationship Id="rId4" Type="http://schemas.openxmlformats.org/officeDocument/2006/relationships/image" Target="../media/image4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png"/><Relationship Id="rId8" Type="http://schemas.openxmlformats.org/officeDocument/2006/relationships/image" Target="../media/image31.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2.pdf"/><Relationship Id="rId3" Type="http://schemas.openxmlformats.org/officeDocument/2006/relationships/image" Target="../media/image3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 Id="rId3" Type="http://schemas.openxmlformats.org/officeDocument/2006/relationships/image" Target="../media/image3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6.jpeg"/><Relationship Id="rId3" Type="http://schemas.openxmlformats.org/officeDocument/2006/relationships/image" Target="../media/image2.png"/><Relationship Id="rId4" Type="http://schemas.openxmlformats.org/officeDocument/2006/relationships/image" Target="../media/image37.jpeg"/><Relationship Id="rId5" Type="http://schemas.openxmlformats.org/officeDocument/2006/relationships/image" Target="../media/image38.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9.png"/><Relationship Id="rId4" Type="http://schemas.openxmlformats.org/officeDocument/2006/relationships/image" Target="../media/image40.jpeg"/><Relationship Id="rId5" Type="http://schemas.openxmlformats.org/officeDocument/2006/relationships/image" Target="../media/image4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 Id="rId3" Type="http://schemas.openxmlformats.org/officeDocument/2006/relationships/image" Target="../media/image2.pn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slideLayout" Target="../slideLayouts/slideLayout12.xml"/><Relationship Id="rId3" Type="http://schemas.openxmlformats.org/officeDocument/2006/relationships/image" Target="../media/image2.png"/><Relationship Id="rId4" Type="http://schemas.openxmlformats.org/officeDocument/2006/relationships/oleObject" Target="../embeddings/Microsoft_Equation1.bin"/><Relationship Id="rId5" Type="http://schemas.openxmlformats.org/officeDocument/2006/relationships/image" Target="../media/image4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2.png"/><Relationship Id="rId4" Type="http://schemas.openxmlformats.org/officeDocument/2006/relationships/image" Target="../media/image6.jpeg"/><Relationship Id="rId5" Type="http://schemas.openxmlformats.org/officeDocument/2006/relationships/image" Target="../media/image46.gif"/><Relationship Id="rId6" Type="http://schemas.openxmlformats.org/officeDocument/2006/relationships/image" Target="../media/image47.pdf"/><Relationship Id="rId7" Type="http://schemas.openxmlformats.org/officeDocument/2006/relationships/image" Target="../media/image4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46.gif"/><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eg"/><Relationship Id="rId3" Type="http://schemas.openxmlformats.org/officeDocument/2006/relationships/image" Target="../media/image2.png"/><Relationship Id="rId4" Type="http://schemas.openxmlformats.org/officeDocument/2006/relationships/image" Target="../media/image50.jpeg"/><Relationship Id="rId5" Type="http://schemas.openxmlformats.org/officeDocument/2006/relationships/image" Target="../media/image5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6.jpeg"/><Relationship Id="rId4" Type="http://schemas.openxmlformats.org/officeDocument/2006/relationships/image" Target="../media/image52.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53.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 Id="rId3" Type="http://schemas.openxmlformats.org/officeDocument/2006/relationships/image" Target="../media/image56.jpeg"/><Relationship Id="rId4" Type="http://schemas.openxmlformats.org/officeDocument/2006/relationships/image" Target="../media/image2.png"/><Relationship Id="rId5" Type="http://schemas.openxmlformats.org/officeDocument/2006/relationships/image" Target="../media/image3.pdf"/><Relationship Id="rId6" Type="http://schemas.openxmlformats.org/officeDocument/2006/relationships/image" Target="../media/image5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gif"/><Relationship Id="rId3" Type="http://schemas.openxmlformats.org/officeDocument/2006/relationships/image" Target="../media/image59.jpeg"/><Relationship Id="rId4" Type="http://schemas.openxmlformats.org/officeDocument/2006/relationships/image" Target="../media/image60.jpeg"/><Relationship Id="rId5" Type="http://schemas.openxmlformats.org/officeDocument/2006/relationships/image" Target="../media/image61.jpeg"/><Relationship Id="rId6" Type="http://schemas.openxmlformats.org/officeDocument/2006/relationships/image" Target="../media/image62.jpeg"/><Relationship Id="rId7" Type="http://schemas.openxmlformats.org/officeDocument/2006/relationships/image" Target="../media/image6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jpeg"/><Relationship Id="rId3" Type="http://schemas.openxmlformats.org/officeDocument/2006/relationships/image" Target="../media/image65.jpe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66.pdf"/><Relationship Id="rId4" Type="http://schemas.openxmlformats.org/officeDocument/2006/relationships/image" Target="../media/image67.png"/><Relationship Id="rId5" Type="http://schemas.openxmlformats.org/officeDocument/2006/relationships/image" Target="../media/image2.png"/></Relationships>
</file>

<file path=ppt/slides/_rels/slide27.xml.rels><?xml version="1.0" encoding="UTF-8" standalone="yes"?>
<Relationships xmlns="http://schemas.openxmlformats.org/package/2006/relationships"><Relationship Id="rId11" Type="http://schemas.openxmlformats.org/officeDocument/2006/relationships/oleObject" Target="../embeddings/Microsoft_Equation7.bin"/><Relationship Id="rId12" Type="http://schemas.openxmlformats.org/officeDocument/2006/relationships/image" Target="../media/image75.png"/><Relationship Id="rId1" Type="http://schemas.openxmlformats.org/officeDocument/2006/relationships/vmlDrawing" Target="../drawings/vmlDrawing2.vml"/><Relationship Id="rId2" Type="http://schemas.openxmlformats.org/officeDocument/2006/relationships/slideLayout" Target="../slideLayouts/slideLayout7.xml"/><Relationship Id="rId3" Type="http://schemas.openxmlformats.org/officeDocument/2006/relationships/notesSlide" Target="../notesSlides/notesSlide9.xml"/><Relationship Id="rId4" Type="http://schemas.openxmlformats.org/officeDocument/2006/relationships/image" Target="../media/image74.jpeg"/><Relationship Id="rId5" Type="http://schemas.openxmlformats.org/officeDocument/2006/relationships/image" Target="../media/image2.png"/><Relationship Id="rId6" Type="http://schemas.openxmlformats.org/officeDocument/2006/relationships/oleObject" Target="../embeddings/Microsoft_Equation2.bin"/><Relationship Id="rId7" Type="http://schemas.openxmlformats.org/officeDocument/2006/relationships/oleObject" Target="../embeddings/Microsoft_Equation3.bin"/><Relationship Id="rId8" Type="http://schemas.openxmlformats.org/officeDocument/2006/relationships/oleObject" Target="../embeddings/Microsoft_Equation4.bin"/><Relationship Id="rId9" Type="http://schemas.openxmlformats.org/officeDocument/2006/relationships/oleObject" Target="../embeddings/Microsoft_Equation5.bin"/><Relationship Id="rId10" Type="http://schemas.openxmlformats.org/officeDocument/2006/relationships/oleObject" Target="../embeddings/Microsoft_Equation6.bin"/></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jpeg"/><Relationship Id="rId3" Type="http://schemas.openxmlformats.org/officeDocument/2006/relationships/image" Target="../media/image77.jpeg"/><Relationship Id="rId4" Type="http://schemas.openxmlformats.org/officeDocument/2006/relationships/image" Target="../media/image2.png"/><Relationship Id="rId5" Type="http://schemas.openxmlformats.org/officeDocument/2006/relationships/image" Target="../media/image78.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2.png"/><Relationship Id="rId4" Type="http://schemas.openxmlformats.org/officeDocument/2006/relationships/image" Target="../media/image79.jpeg"/><Relationship Id="rId5" Type="http://schemas.openxmlformats.org/officeDocument/2006/relationships/image" Target="../media/image8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4.pn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8" Type="http://schemas.openxmlformats.org/officeDocument/2006/relationships/image" Target="../media/image9.jpe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media/image81.pdf"/><Relationship Id="rId4" Type="http://schemas.openxmlformats.org/officeDocument/2006/relationships/image" Target="../media/image82.png"/><Relationship Id="rId5" Type="http://schemas.openxmlformats.org/officeDocument/2006/relationships/image" Target="../media/image2.png"/><Relationship Id="rId6" Type="http://schemas.openxmlformats.org/officeDocument/2006/relationships/image" Target="../media/image8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4.jpeg"/><Relationship Id="rId3" Type="http://schemas.openxmlformats.org/officeDocument/2006/relationships/image" Target="../media/image85.jpe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6.jpeg"/><Relationship Id="rId3"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7.jpeg"/><Relationship Id="rId3" Type="http://schemas.openxmlformats.org/officeDocument/2006/relationships/image" Target="../media/image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jpeg"/><Relationship Id="rId3" Type="http://schemas.openxmlformats.org/officeDocument/2006/relationships/image" Target="../media/image89.jpe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gif"/><Relationship Id="rId3" Type="http://schemas.openxmlformats.org/officeDocument/2006/relationships/image" Target="../media/image2.png"/><Relationship Id="rId4" Type="http://schemas.openxmlformats.org/officeDocument/2006/relationships/image" Target="../media/image91.g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 Id="rId3"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74.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3.jpeg"/><Relationship Id="rId3"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1.jpeg"/><Relationship Id="rId3" Type="http://schemas.openxmlformats.org/officeDocument/2006/relationships/image" Target="../media/image1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5.jpeg"/><Relationship Id="rId3" Type="http://schemas.openxmlformats.org/officeDocument/2006/relationships/image" Target="../media/image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6.jpeg"/><Relationship Id="rId3" Type="http://schemas.openxmlformats.org/officeDocument/2006/relationships/image" Target="../media/image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7.jpeg"/><Relationship Id="rId3" Type="http://schemas.openxmlformats.org/officeDocument/2006/relationships/image" Target="../media/image98.jpe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9.jpeg"/><Relationship Id="rId3" Type="http://schemas.openxmlformats.org/officeDocument/2006/relationships/image" Target="../media/image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 Id="rId3" Type="http://schemas.openxmlformats.org/officeDocument/2006/relationships/image" Target="../media/image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0.jpeg"/><Relationship Id="rId3" Type="http://schemas.openxmlformats.org/officeDocument/2006/relationships/image" Target="../media/image101.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2.jpeg"/><Relationship Id="rId3" Type="http://schemas.openxmlformats.org/officeDocument/2006/relationships/image" Target="../media/image10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16.jpeg"/><Relationship Id="rId6" Type="http://schemas.openxmlformats.org/officeDocument/2006/relationships/image" Target="../media/image1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18.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0.png"/><Relationship Id="rId6" Type="http://schemas.openxmlformats.org/officeDocument/2006/relationships/image" Target="../media/image21.jpe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 Id="rId3"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40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mj-lt"/>
                <a:ea typeface="+mj-ea"/>
                <a:cs typeface="+mj-cs"/>
              </a:rPr>
              <a:t>Light and Life:</a:t>
            </a:r>
            <a:r>
              <a:rPr kumimoji="0" lang="en-US" sz="4000" b="0" i="1" u="none" strike="noStrike" kern="0" cap="none" spc="0" normalizeH="0" noProof="0" dirty="0" smtClean="0">
                <a:ln>
                  <a:noFill/>
                </a:ln>
                <a:solidFill>
                  <a:srgbClr val="000090"/>
                </a:solidFill>
                <a:effectLst>
                  <a:outerShdw blurRad="38100" dist="38100" dir="2700000" algn="tl">
                    <a:srgbClr val="DDDDDD"/>
                  </a:outerShdw>
                </a:effectLst>
                <a:uLnTx/>
                <a:uFillTx/>
                <a:latin typeface="+mj-lt"/>
                <a:ea typeface="+mj-ea"/>
                <a:cs typeface="+mj-cs"/>
              </a:rPr>
              <a:t> Building a Cell Part 1</a:t>
            </a:r>
            <a:endParaRPr kumimoji="0" lang="en-US" sz="4000" b="0" i="0" u="none" strike="noStrike" kern="0" cap="none" spc="0" normalizeH="0" baseline="0" noProof="0" dirty="0">
              <a:ln>
                <a:noFill/>
              </a:ln>
              <a:solidFill>
                <a:srgbClr val="000090"/>
              </a:solidFill>
              <a:effectLst>
                <a:outerShdw blurRad="38100" dist="38100" dir="2700000" algn="tl">
                  <a:srgbClr val="DDDDDD"/>
                </a:outerShdw>
              </a:effectLst>
              <a:uLnTx/>
              <a:uFillTx/>
              <a:latin typeface="+mj-lt"/>
              <a:ea typeface="+mj-ea"/>
              <a:cs typeface="+mj-cs"/>
            </a:endParaRPr>
          </a:p>
        </p:txBody>
      </p:sp>
      <p:sp>
        <p:nvSpPr>
          <p:cNvPr id="3" name="Rectangle 2"/>
          <p:cNvSpPr/>
          <p:nvPr/>
        </p:nvSpPr>
        <p:spPr>
          <a:xfrm>
            <a:off x="1992312" y="5867777"/>
            <a:ext cx="6100762" cy="1569660"/>
          </a:xfrm>
          <a:prstGeom prst="rect">
            <a:avLst/>
          </a:prstGeom>
        </p:spPr>
        <p:txBody>
          <a:bodyPr wrap="square">
            <a:spAutoFit/>
          </a:bodyPr>
          <a:lstStyle/>
          <a:p>
            <a:pPr algn="ctr"/>
            <a:r>
              <a:rPr lang="en-GB" i="1" dirty="0" smtClean="0">
                <a:solidFill>
                  <a:srgbClr val="FF0000"/>
                </a:solidFill>
                <a:latin typeface="Albany" pitchFamily="32" charset="0"/>
              </a:rPr>
              <a:t>APh/BE161: Physical Biology of the Cell</a:t>
            </a:r>
          </a:p>
          <a:p>
            <a:pPr algn="ctr"/>
            <a:r>
              <a:rPr lang="en-GB" i="1" dirty="0" smtClean="0">
                <a:solidFill>
                  <a:srgbClr val="FF0000"/>
                </a:solidFill>
                <a:latin typeface="Albany" pitchFamily="32" charset="0"/>
              </a:rPr>
              <a:t>Winter 2009</a:t>
            </a:r>
          </a:p>
          <a:p>
            <a:pPr algn="ctr"/>
            <a:r>
              <a:rPr lang="en-GB" i="1" dirty="0" smtClean="0">
                <a:solidFill>
                  <a:srgbClr val="FF0000"/>
                </a:solidFill>
                <a:latin typeface="Albany" pitchFamily="32" charset="0"/>
              </a:rPr>
              <a:t>“Lecture # 1” </a:t>
            </a:r>
            <a:r>
              <a:rPr lang="en-US" i="1" dirty="0" smtClean="0">
                <a:solidFill>
                  <a:srgbClr val="FF0000"/>
                </a:solidFill>
                <a:latin typeface="Albany" pitchFamily="32" charset="0"/>
              </a:rPr>
              <a:t>–</a:t>
            </a:r>
            <a:r>
              <a:rPr lang="en-GB" i="1" dirty="0" smtClean="0">
                <a:solidFill>
                  <a:srgbClr val="FF0000"/>
                </a:solidFill>
                <a:latin typeface="Albany" pitchFamily="32" charset="0"/>
              </a:rPr>
              <a:t> will take several days</a:t>
            </a:r>
          </a:p>
          <a:p>
            <a:pPr algn="ctr"/>
            <a:r>
              <a:rPr lang="en-GB" i="1" dirty="0" smtClean="0">
                <a:solidFill>
                  <a:srgbClr val="FF0000"/>
                </a:solidFill>
                <a:latin typeface="Albany" pitchFamily="32" charset="0"/>
              </a:rPr>
              <a:t>Rob Phillips</a:t>
            </a:r>
            <a:endParaRPr lang="en-US" dirty="0">
              <a:solidFill>
                <a:srgbClr val="FF0000"/>
              </a:solidFill>
            </a:endParaRPr>
          </a:p>
        </p:txBody>
      </p:sp>
      <p:pic>
        <p:nvPicPr>
          <p:cNvPr id="4" name="Picture 3" descr="BehrenfeldFalkowski.pdf"/>
          <p:cNvPicPr>
            <a:picLocks noChangeAspect="1"/>
          </p:cNvPicPr>
          <p:nvPr/>
        </p:nvPicPr>
        <mc:AlternateContent xmlns:ma="http://schemas.microsoft.com/office/mac/drawingml/2008/main">
          <mc:Choice Requires="ma">
            <p:blipFill>
              <a:blip r:embed="rId3"/>
              <a:stretch>
                <a:fillRect/>
              </a:stretch>
            </p:blipFill>
          </mc:Choice>
          <mc:Fallback xmlns:p="http://schemas.openxmlformats.org/presentationml/2006/main" xmlns:mv="urn:schemas-microsoft-com:mac:vml" xmlns:mc="http://schemas.openxmlformats.org/markup-compatibility/2006" xmlns:r="http://schemas.openxmlformats.org/officeDocument/2006/relationships" xmlns:a="http://schemas.openxmlformats.org/drawingml/2006/main" xmlns="">
            <p:blipFill>
              <a:blip r:embed="rId4"/>
              <a:stretch>
                <a:fillRect/>
              </a:stretch>
            </p:blipFill>
          </mc:Fallback>
        </mc:AlternateContent>
        <p:spPr>
          <a:xfrm>
            <a:off x="1154112" y="1951037"/>
            <a:ext cx="8033462" cy="4038600"/>
          </a:xfrm>
          <a:prstGeom prst="rect">
            <a:avLst/>
          </a:prstGeom>
        </p:spPr>
      </p:pic>
      <p:sp>
        <p:nvSpPr>
          <p:cNvPr id="5" name="Text Box 19"/>
          <p:cNvSpPr txBox="1">
            <a:spLocks noChangeArrowheads="1"/>
          </p:cNvSpPr>
          <p:nvPr/>
        </p:nvSpPr>
        <p:spPr bwMode="auto">
          <a:xfrm>
            <a:off x="3287712" y="1722437"/>
            <a:ext cx="3945311" cy="338554"/>
          </a:xfrm>
          <a:prstGeom prst="rect">
            <a:avLst/>
          </a:prstGeom>
          <a:noFill/>
          <a:ln w="9525">
            <a:noFill/>
            <a:miter lim="800000"/>
            <a:headEnd/>
            <a:tailEnd/>
          </a:ln>
          <a:effectLst/>
        </p:spPr>
        <p:txBody>
          <a:bodyPr wrap="none">
            <a:prstTxWarp prst="textNoShape">
              <a:avLst/>
            </a:prstTxWarp>
            <a:spAutoFit/>
          </a:bodyPr>
          <a:lstStyle/>
          <a:p>
            <a:r>
              <a:rPr lang="en-US" sz="1600" dirty="0" smtClean="0"/>
              <a:t>(</a:t>
            </a:r>
            <a:r>
              <a:rPr lang="en-US" sz="1600" dirty="0" err="1" smtClean="0"/>
              <a:t>Behrenfeld</a:t>
            </a:r>
            <a:r>
              <a:rPr lang="en-US" sz="1600" dirty="0" smtClean="0"/>
              <a:t>, </a:t>
            </a:r>
            <a:r>
              <a:rPr lang="en-US" sz="1600" dirty="0" err="1" smtClean="0"/>
              <a:t>Falkowski</a:t>
            </a:r>
            <a:r>
              <a:rPr lang="en-US" sz="1600" dirty="0" smtClean="0"/>
              <a:t> et al.,  </a:t>
            </a:r>
            <a:r>
              <a:rPr lang="en-US" sz="1600" dirty="0"/>
              <a:t>Science,</a:t>
            </a:r>
            <a:r>
              <a:rPr lang="en-US" sz="1600" dirty="0" smtClean="0"/>
              <a:t> 1998) </a:t>
            </a:r>
            <a:endParaRPr lang="en-US" sz="16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4434" name="Rectangle 2"/>
          <p:cNvSpPr>
            <a:spLocks noGrp="1" noChangeArrowheads="1"/>
          </p:cNvSpPr>
          <p:nvPr>
            <p:ph type="title"/>
          </p:nvPr>
        </p:nvSpPr>
        <p:spPr/>
        <p:txBody>
          <a:bodyPr/>
          <a:lstStyle/>
          <a:p>
            <a:r>
              <a:rPr lang="en-US" dirty="0">
                <a:solidFill>
                  <a:srgbClr val="000090"/>
                </a:solidFill>
              </a:rPr>
              <a:t>Biology’s Greatest Idea</a:t>
            </a:r>
          </a:p>
        </p:txBody>
      </p:sp>
      <p:sp>
        <p:nvSpPr>
          <p:cNvPr id="1554435" name="Rectangle 3"/>
          <p:cNvSpPr>
            <a:spLocks noChangeArrowheads="1"/>
          </p:cNvSpPr>
          <p:nvPr/>
        </p:nvSpPr>
        <p:spPr bwMode="auto">
          <a:xfrm>
            <a:off x="163513" y="6372225"/>
            <a:ext cx="9785350" cy="1187450"/>
          </a:xfrm>
          <a:prstGeom prst="rect">
            <a:avLst/>
          </a:prstGeom>
          <a:noFill/>
          <a:ln w="9525">
            <a:noFill/>
            <a:miter lim="800000"/>
            <a:headEnd/>
            <a:tailEnd/>
          </a:ln>
          <a:effectLst/>
        </p:spPr>
        <p:txBody>
          <a:bodyPr wrap="none">
            <a:prstTxWarp prst="textNoShape">
              <a:avLst/>
            </a:prstTxWarp>
            <a:spAutoFit/>
          </a:bodyPr>
          <a:lstStyle/>
          <a:p>
            <a:r>
              <a:rPr lang="en-US" i="1" dirty="0">
                <a:solidFill>
                  <a:srgbClr val="FF0000"/>
                </a:solidFill>
              </a:rPr>
              <a:t>Lagrange on Newton: he was "the most fortunate, for we cannot find more </a:t>
            </a:r>
          </a:p>
          <a:p>
            <a:r>
              <a:rPr lang="en-US" i="1" dirty="0">
                <a:solidFill>
                  <a:srgbClr val="FF0000"/>
                </a:solidFill>
              </a:rPr>
              <a:t>than once a system of the world to establish.” The same can be said of Darwin</a:t>
            </a:r>
          </a:p>
          <a:p>
            <a:r>
              <a:rPr lang="en-US" i="1" dirty="0">
                <a:solidFill>
                  <a:srgbClr val="FF0000"/>
                </a:solidFill>
              </a:rPr>
              <a:t>and Wallace.</a:t>
            </a:r>
            <a:endParaRPr lang="en-US" dirty="0">
              <a:solidFill>
                <a:schemeClr val="tx1"/>
              </a:solidFill>
            </a:endParaRPr>
          </a:p>
        </p:txBody>
      </p:sp>
      <p:sp>
        <p:nvSpPr>
          <p:cNvPr id="1554436" name="Rectangle 4"/>
          <p:cNvSpPr>
            <a:spLocks noChangeArrowheads="1"/>
          </p:cNvSpPr>
          <p:nvPr/>
        </p:nvSpPr>
        <p:spPr bwMode="auto">
          <a:xfrm>
            <a:off x="76200" y="1752600"/>
            <a:ext cx="5105400" cy="44958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dirty="0" smtClean="0">
                <a:solidFill>
                  <a:srgbClr val="000090"/>
                </a:solidFill>
                <a:latin typeface="Albany" pitchFamily="32" charset="0"/>
              </a:rPr>
              <a:t>It is a great moment to reflect on evolution: 200</a:t>
            </a:r>
            <a:r>
              <a:rPr lang="en-GB" sz="1800" b="1" i="1" baseline="30000" dirty="0" smtClean="0">
                <a:solidFill>
                  <a:srgbClr val="000090"/>
                </a:solidFill>
                <a:latin typeface="Albany" pitchFamily="32" charset="0"/>
              </a:rPr>
              <a:t>th</a:t>
            </a:r>
            <a:r>
              <a:rPr lang="en-GB" sz="1800" b="1" i="1" dirty="0" smtClean="0">
                <a:solidFill>
                  <a:srgbClr val="000090"/>
                </a:solidFill>
                <a:latin typeface="Albany" pitchFamily="32" charset="0"/>
              </a:rPr>
              <a:t> birthday of Darwin, 150</a:t>
            </a:r>
            <a:r>
              <a:rPr lang="en-GB" sz="1800" b="1" i="1" baseline="30000" dirty="0" smtClean="0">
                <a:solidFill>
                  <a:srgbClr val="000090"/>
                </a:solidFill>
                <a:latin typeface="Albany" pitchFamily="32" charset="0"/>
              </a:rPr>
              <a:t>th</a:t>
            </a:r>
            <a:r>
              <a:rPr lang="en-GB" sz="1800" b="1" i="1" dirty="0" smtClean="0">
                <a:solidFill>
                  <a:srgbClr val="000090"/>
                </a:solidFill>
                <a:latin typeface="Albany" pitchFamily="32" charset="0"/>
              </a:rPr>
              <a:t> anniversary of his great work “On the Origin of Species”</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dirty="0">
                <a:solidFill>
                  <a:srgbClr val="000090"/>
                </a:solidFill>
                <a:latin typeface="Albany" pitchFamily="32" charset="0"/>
              </a:rPr>
              <a:t>Fascinating essay of T. </a:t>
            </a:r>
            <a:r>
              <a:rPr lang="en-GB" sz="1800" b="1" i="1" dirty="0" err="1">
                <a:solidFill>
                  <a:srgbClr val="000090"/>
                </a:solidFill>
                <a:latin typeface="Albany" pitchFamily="32" charset="0"/>
              </a:rPr>
              <a:t>Dhobzhansky</a:t>
            </a:r>
            <a:r>
              <a:rPr lang="en-GB" sz="1800" b="1" i="1" dirty="0">
                <a:solidFill>
                  <a:srgbClr val="000090"/>
                </a:solidFill>
                <a:latin typeface="Albany" pitchFamily="32" charset="0"/>
              </a:rPr>
              <a:t> entitled: ``Nothing in biology makes sense except in the light of evolution.’’ - the phrase has become hackneyed, but the idea has not.</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dirty="0">
                <a:solidFill>
                  <a:srgbClr val="000090"/>
                </a:solidFill>
                <a:latin typeface="Albany" pitchFamily="32" charset="0"/>
              </a:rPr>
              <a:t>Darwin found data led to inescapable conclusion, ``it was like confessing a murder’’ he wrote</a:t>
            </a:r>
            <a:r>
              <a:rPr lang="en-GB" sz="1800" b="1" i="1" dirty="0" smtClean="0">
                <a:solidFill>
                  <a:srgbClr val="000090"/>
                </a:solidFill>
                <a:latin typeface="Albany" pitchFamily="32" charset="0"/>
              </a:rPr>
              <a:t>.</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dirty="0" smtClean="0">
                <a:solidFill>
                  <a:srgbClr val="000090"/>
                </a:solidFill>
                <a:latin typeface="Albany" pitchFamily="32" charset="0"/>
              </a:rPr>
              <a:t>Darwin’s “species question” already helps us think about the photosynthetic process.</a:t>
            </a: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dirty="0">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dirty="0">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dirty="0">
              <a:solidFill>
                <a:srgbClr val="0066FF"/>
              </a:solidFill>
              <a:latin typeface="Albany" pitchFamily="32" charset="0"/>
            </a:endParaRPr>
          </a:p>
        </p:txBody>
      </p:sp>
      <p:pic>
        <p:nvPicPr>
          <p:cNvPr id="1554437" name="Picture 5" descr="beaglecut"/>
          <p:cNvPicPr>
            <a:picLocks noChangeAspect="1" noChangeArrowheads="1"/>
          </p:cNvPicPr>
          <p:nvPr/>
        </p:nvPicPr>
        <p:blipFill>
          <a:blip r:embed="rId4"/>
          <a:srcRect/>
          <a:stretch>
            <a:fillRect/>
          </a:stretch>
        </p:blipFill>
        <p:spPr bwMode="auto">
          <a:xfrm>
            <a:off x="7086600" y="1752600"/>
            <a:ext cx="2701925" cy="1954213"/>
          </a:xfrm>
          <a:prstGeom prst="rect">
            <a:avLst/>
          </a:prstGeom>
          <a:noFill/>
        </p:spPr>
      </p:pic>
      <p:pic>
        <p:nvPicPr>
          <p:cNvPr id="1554438" name="Picture 6" descr="Wallace-beetles-370_7725_1"/>
          <p:cNvPicPr>
            <a:picLocks noChangeAspect="1" noChangeArrowheads="1"/>
          </p:cNvPicPr>
          <p:nvPr/>
        </p:nvPicPr>
        <p:blipFill>
          <a:blip r:embed="rId5"/>
          <a:srcRect/>
          <a:stretch>
            <a:fillRect/>
          </a:stretch>
        </p:blipFill>
        <p:spPr bwMode="auto">
          <a:xfrm>
            <a:off x="6858000" y="4267200"/>
            <a:ext cx="3146425" cy="1724025"/>
          </a:xfrm>
          <a:prstGeom prst="rect">
            <a:avLst/>
          </a:prstGeom>
          <a:noFill/>
        </p:spPr>
      </p:pic>
      <p:pic>
        <p:nvPicPr>
          <p:cNvPr id="1554439" name="Picture 7" descr="darwinyoung"/>
          <p:cNvPicPr>
            <a:picLocks noChangeAspect="1" noChangeArrowheads="1"/>
          </p:cNvPicPr>
          <p:nvPr/>
        </p:nvPicPr>
        <p:blipFill>
          <a:blip r:embed="rId6"/>
          <a:srcRect/>
          <a:stretch>
            <a:fillRect/>
          </a:stretch>
        </p:blipFill>
        <p:spPr bwMode="auto">
          <a:xfrm>
            <a:off x="5334000" y="1752600"/>
            <a:ext cx="1544638" cy="2052638"/>
          </a:xfrm>
          <a:prstGeom prst="rect">
            <a:avLst/>
          </a:prstGeom>
          <a:noFill/>
        </p:spPr>
      </p:pic>
      <p:pic>
        <p:nvPicPr>
          <p:cNvPr id="1554440" name="Picture 8" descr="Wallace"/>
          <p:cNvPicPr>
            <a:picLocks noChangeAspect="1" noChangeArrowheads="1"/>
          </p:cNvPicPr>
          <p:nvPr/>
        </p:nvPicPr>
        <p:blipFill>
          <a:blip r:embed="rId7"/>
          <a:srcRect/>
          <a:stretch>
            <a:fillRect/>
          </a:stretch>
        </p:blipFill>
        <p:spPr bwMode="auto">
          <a:xfrm>
            <a:off x="5486400" y="3962400"/>
            <a:ext cx="1279525" cy="2438400"/>
          </a:xfrm>
          <a:prstGeom prst="rect">
            <a:avLst/>
          </a:prstGeom>
          <a:noFill/>
        </p:spPr>
      </p:pic>
      <p:pic>
        <p:nvPicPr>
          <p:cNvPr id="9" name="Picture 8" descr="Origin_of_Species_title_page.jpg"/>
          <p:cNvPicPr>
            <a:picLocks noChangeAspect="1"/>
          </p:cNvPicPr>
          <p:nvPr/>
        </p:nvPicPr>
        <p:blipFill>
          <a:blip r:embed="rId8"/>
          <a:stretch>
            <a:fillRect/>
          </a:stretch>
        </p:blipFill>
        <p:spPr>
          <a:xfrm>
            <a:off x="18636" y="0"/>
            <a:ext cx="983076" cy="1687285"/>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DarwinTree.pdf"/>
          <p:cNvPicPr>
            <a:picLocks noChangeAspect="1"/>
          </p:cNvPicPr>
          <p:nvPr/>
        </p:nvPicPr>
        <mc:AlternateContent>
          <mc:Choice xmlns:ma="http://schemas.microsoft.com/office/mac/drawingml/2008/main" Requires="ma">
            <p:blipFill>
              <a:blip r:embed="rId2"/>
              <a:stretch>
                <a:fillRect/>
              </a:stretch>
            </p:blipFill>
          </mc:Choice>
          <mc:Fallback>
            <p:blipFill>
              <a:blip r:embed="rId3"/>
              <a:stretch>
                <a:fillRect/>
              </a:stretch>
            </p:blipFill>
          </mc:Fallback>
        </mc:AlternateContent>
        <p:spPr>
          <a:xfrm>
            <a:off x="1230312" y="3246437"/>
            <a:ext cx="7606268" cy="4038600"/>
          </a:xfrm>
          <a:prstGeom prst="rect">
            <a:avLst/>
          </a:prstGeom>
        </p:spPr>
      </p:pic>
      <p:sp>
        <p:nvSpPr>
          <p:cNvPr id="8" name="Rectangle 20"/>
          <p:cNvSpPr>
            <a:spLocks noChangeArrowheads="1"/>
          </p:cNvSpPr>
          <p:nvPr/>
        </p:nvSpPr>
        <p:spPr bwMode="auto">
          <a:xfrm>
            <a:off x="163511" y="1798637"/>
            <a:ext cx="9917113" cy="14478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The theory of evolution is built up on many different threads of evidence and one of the most important of those threads is the frequent extinctions revealed in the fossil record. </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Species have typical lifetimes measured in millions of years.</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Darwin’s one and only drawing in “On the Origin of Species” highlights extinctions.</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sp>
        <p:nvSpPr>
          <p:cNvPr id="9" name="Rectangle 2"/>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40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mj-lt"/>
                <a:ea typeface="+mj-ea"/>
                <a:cs typeface="+mj-cs"/>
              </a:rPr>
              <a:t>Darwin’s Only Figure: Extinctions and Evolution</a:t>
            </a:r>
            <a:endParaRPr kumimoji="0" lang="en-US" sz="4000" b="0" i="0" u="none" strike="noStrike" kern="0" cap="none" spc="0" normalizeH="0" baseline="0" noProof="0" dirty="0">
              <a:ln>
                <a:noFill/>
              </a:ln>
              <a:solidFill>
                <a:srgbClr val="000090"/>
              </a:solidFill>
              <a:effectLst>
                <a:outerShdw blurRad="38100" dist="38100" dir="2700000" algn="tl">
                  <a:srgbClr val="DDDDDD"/>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descr="extinction.png"/>
          <p:cNvPicPr>
            <a:picLocks noChangeAspect="1"/>
          </p:cNvPicPr>
          <p:nvPr/>
        </p:nvPicPr>
        <p:blipFill>
          <a:blip r:embed="rId2"/>
          <a:stretch>
            <a:fillRect/>
          </a:stretch>
        </p:blipFill>
        <p:spPr>
          <a:xfrm>
            <a:off x="5345112" y="3475037"/>
            <a:ext cx="4456981" cy="3810000"/>
          </a:xfrm>
          <a:prstGeom prst="rect">
            <a:avLst/>
          </a:prstGeom>
        </p:spPr>
      </p:pic>
      <p:pic>
        <p:nvPicPr>
          <p:cNvPr id="8" name="Picture 7" descr="577px-Extinction_Intensity.svg.png"/>
          <p:cNvPicPr>
            <a:picLocks noChangeAspect="1"/>
          </p:cNvPicPr>
          <p:nvPr/>
        </p:nvPicPr>
        <p:blipFill>
          <a:blip r:embed="rId3"/>
          <a:stretch>
            <a:fillRect/>
          </a:stretch>
        </p:blipFill>
        <p:spPr>
          <a:xfrm>
            <a:off x="0" y="3271837"/>
            <a:ext cx="5204864" cy="3860800"/>
          </a:xfrm>
          <a:prstGeom prst="rect">
            <a:avLst/>
          </a:prstGeom>
        </p:spPr>
      </p:pic>
      <p:sp>
        <p:nvSpPr>
          <p:cNvPr id="9" name="Rectangle 2"/>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40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mj-lt"/>
                <a:ea typeface="+mj-ea"/>
                <a:cs typeface="+mj-cs"/>
              </a:rPr>
              <a:t>The Great Extinctions</a:t>
            </a:r>
            <a:endParaRPr kumimoji="0" lang="en-US" sz="4000" b="0" i="0" u="none" strike="noStrike" kern="0" cap="none" spc="0" normalizeH="0" baseline="0" noProof="0" dirty="0">
              <a:ln>
                <a:noFill/>
              </a:ln>
              <a:solidFill>
                <a:srgbClr val="000090"/>
              </a:solidFill>
              <a:effectLst>
                <a:outerShdw blurRad="38100" dist="38100" dir="2700000" algn="tl">
                  <a:srgbClr val="DDDDDD"/>
                </a:outerShdw>
              </a:effectLst>
              <a:uLnTx/>
              <a:uFillTx/>
              <a:latin typeface="+mj-lt"/>
              <a:ea typeface="+mj-ea"/>
              <a:cs typeface="+mj-cs"/>
            </a:endParaRPr>
          </a:p>
        </p:txBody>
      </p:sp>
      <p:sp>
        <p:nvSpPr>
          <p:cNvPr id="10" name="Rectangle 20"/>
          <p:cNvSpPr>
            <a:spLocks noChangeArrowheads="1"/>
          </p:cNvSpPr>
          <p:nvPr/>
        </p:nvSpPr>
        <p:spPr bwMode="auto">
          <a:xfrm>
            <a:off x="163512" y="1722437"/>
            <a:ext cx="9677400" cy="16002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The history of life on Earth has been punctuated by massive extinction events, some of which are famous (i.e. end of dinosaurs), but some of which are much more impressive (i.e. end Permian).</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For the famous dinosaur-ending extinction, a leading hypothesis argues for damage to the ability of photosynthetic organisms to collect sufficient light, with this effect propagating viciously through ecosystems.</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sp>
        <p:nvSpPr>
          <p:cNvPr id="6" name="Text Box 14"/>
          <p:cNvSpPr txBox="1">
            <a:spLocks noChangeArrowheads="1"/>
          </p:cNvSpPr>
          <p:nvPr/>
        </p:nvSpPr>
        <p:spPr bwMode="auto">
          <a:xfrm>
            <a:off x="163512" y="7208837"/>
            <a:ext cx="9917113" cy="400110"/>
          </a:xfrm>
          <a:prstGeom prst="rect">
            <a:avLst/>
          </a:prstGeom>
          <a:noFill/>
          <a:ln w="9525">
            <a:noFill/>
            <a:miter lim="800000"/>
            <a:headEnd/>
            <a:tailEnd/>
          </a:ln>
          <a:effectLst/>
        </p:spPr>
        <p:txBody>
          <a:bodyPr wrap="square">
            <a:prstTxWarp prst="textNoShape">
              <a:avLst/>
            </a:prstTxWarp>
            <a:spAutoFit/>
          </a:bodyPr>
          <a:lstStyle/>
          <a:p>
            <a:r>
              <a:rPr lang="en-US" sz="2000" i="1" dirty="0" smtClean="0">
                <a:solidFill>
                  <a:srgbClr val="FF0000"/>
                </a:solidFill>
                <a:latin typeface="Albany" pitchFamily="32" charset="0"/>
              </a:rPr>
              <a:t>See “Extinction: Bad Genes or Bad Luck” by David </a:t>
            </a:r>
            <a:r>
              <a:rPr lang="en-US" sz="2000" i="1" dirty="0" err="1" smtClean="0">
                <a:solidFill>
                  <a:srgbClr val="FF0000"/>
                </a:solidFill>
                <a:latin typeface="Albany" pitchFamily="32" charset="0"/>
              </a:rPr>
              <a:t>Raup</a:t>
            </a:r>
            <a:r>
              <a:rPr lang="en-US" sz="2000" i="1" dirty="0" smtClean="0">
                <a:solidFill>
                  <a:srgbClr val="FF0000"/>
                </a:solidFill>
                <a:latin typeface="Albany" pitchFamily="32" charset="0"/>
              </a:rPr>
              <a:t> or “Extinction” by Doug Erwin</a:t>
            </a:r>
            <a:endParaRPr lang="en-US" sz="2000" i="1" dirty="0">
              <a:solidFill>
                <a:srgbClr val="FF0000"/>
              </a:solidFill>
              <a:latin typeface="Albany" pitchFamily="32"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40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mj-lt"/>
                <a:ea typeface="+mj-ea"/>
                <a:cs typeface="+mj-cs"/>
              </a:rPr>
              <a:t>Losing Light and Life</a:t>
            </a:r>
            <a:endParaRPr kumimoji="0" lang="en-US" sz="4000" b="0" i="0" u="none" strike="noStrike" kern="0" cap="none" spc="0" normalizeH="0" baseline="0" noProof="0" dirty="0">
              <a:ln>
                <a:noFill/>
              </a:ln>
              <a:solidFill>
                <a:srgbClr val="000090"/>
              </a:solidFill>
              <a:effectLst>
                <a:outerShdw blurRad="38100" dist="38100" dir="2700000" algn="tl">
                  <a:srgbClr val="DDDDDD"/>
                </a:outerShdw>
              </a:effectLst>
              <a:uLnTx/>
              <a:uFillTx/>
              <a:latin typeface="+mj-lt"/>
              <a:ea typeface="+mj-ea"/>
              <a:cs typeface="+mj-cs"/>
            </a:endParaRPr>
          </a:p>
        </p:txBody>
      </p:sp>
      <p:pic>
        <p:nvPicPr>
          <p:cNvPr id="3" name="Picture 2" descr="DinosaurAsteroid.jpg"/>
          <p:cNvPicPr>
            <a:picLocks noChangeAspect="1"/>
          </p:cNvPicPr>
          <p:nvPr/>
        </p:nvPicPr>
        <p:blipFill>
          <a:blip r:embed="rId2"/>
          <a:stretch>
            <a:fillRect/>
          </a:stretch>
        </p:blipFill>
        <p:spPr>
          <a:xfrm>
            <a:off x="6411912" y="1874837"/>
            <a:ext cx="2819400" cy="2819400"/>
          </a:xfrm>
          <a:prstGeom prst="rect">
            <a:avLst/>
          </a:prstGeom>
        </p:spPr>
      </p:pic>
      <p:sp>
        <p:nvSpPr>
          <p:cNvPr id="4" name="Rectangle 20"/>
          <p:cNvSpPr>
            <a:spLocks noChangeArrowheads="1"/>
          </p:cNvSpPr>
          <p:nvPr/>
        </p:nvSpPr>
        <p:spPr bwMode="auto">
          <a:xfrm>
            <a:off x="163512" y="1798637"/>
            <a:ext cx="6172200" cy="28194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The leading hypothesis on the K-T extinction event is an asteroid impact in Central America though others argue for increased volcanism.</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One common feature in these different scenarios is a change in the light reaching Earth with a concomitant impact on photosynthetic organisms.</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I bring this up here as an attempt to drive home the importance of photosynthesis to life on Earth.</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For those with an interest in the history of Earth, photosynthesis is also a huge player in the composition of the atmosphere.</a:t>
            </a:r>
          </a:p>
        </p:txBody>
      </p:sp>
      <p:pic>
        <p:nvPicPr>
          <p:cNvPr id="5" name="Picture 4" descr="c06_02.jpg"/>
          <p:cNvPicPr>
            <a:picLocks noChangeAspect="1"/>
          </p:cNvPicPr>
          <p:nvPr/>
        </p:nvPicPr>
        <p:blipFill>
          <a:blip r:embed="rId4"/>
          <a:stretch>
            <a:fillRect/>
          </a:stretch>
        </p:blipFill>
        <p:spPr>
          <a:xfrm>
            <a:off x="5954712" y="4955498"/>
            <a:ext cx="3467100" cy="2604177"/>
          </a:xfrm>
          <a:prstGeom prst="rect">
            <a:avLst/>
          </a:prstGeom>
        </p:spPr>
      </p:pic>
      <p:sp>
        <p:nvSpPr>
          <p:cNvPr id="6" name="Rectangle 5"/>
          <p:cNvSpPr/>
          <p:nvPr/>
        </p:nvSpPr>
        <p:spPr>
          <a:xfrm>
            <a:off x="0" y="7282060"/>
            <a:ext cx="8158162" cy="307777"/>
          </a:xfrm>
          <a:prstGeom prst="rect">
            <a:avLst/>
          </a:prstGeom>
        </p:spPr>
        <p:txBody>
          <a:bodyPr wrap="square">
            <a:spAutoFit/>
          </a:bodyPr>
          <a:lstStyle/>
          <a:p>
            <a:r>
              <a:rPr lang="en-US" sz="1200" dirty="0" smtClean="0"/>
              <a:t>http://</a:t>
            </a:r>
            <a:r>
              <a:rPr lang="en-US" sz="1400" dirty="0" smtClean="0"/>
              <a:t>science.nasa.gov/headlines/y2002/images/exo-atmospheres/ATM_Time_Earths.jpg</a:t>
            </a:r>
            <a:endParaRPr lang="en-US" sz="1400" dirty="0"/>
          </a:p>
        </p:txBody>
      </p:sp>
      <p:pic>
        <p:nvPicPr>
          <p:cNvPr id="8" name="Picture 7" descr="ATM_Time_Earths.jpg"/>
          <p:cNvPicPr>
            <a:picLocks noChangeAspect="1"/>
          </p:cNvPicPr>
          <p:nvPr/>
        </p:nvPicPr>
        <p:blipFill>
          <a:blip r:embed="rId5"/>
          <a:stretch>
            <a:fillRect/>
          </a:stretch>
        </p:blipFill>
        <p:spPr>
          <a:xfrm>
            <a:off x="1306512" y="4694237"/>
            <a:ext cx="3352800" cy="2553814"/>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ale_Blue_Dot_(uitsnede).png"/>
          <p:cNvPicPr>
            <a:picLocks noChangeAspect="1"/>
          </p:cNvPicPr>
          <p:nvPr/>
        </p:nvPicPr>
        <p:blipFill>
          <a:blip r:embed="rId3"/>
          <a:stretch>
            <a:fillRect/>
          </a:stretch>
        </p:blipFill>
        <p:spPr>
          <a:xfrm>
            <a:off x="849312" y="4618037"/>
            <a:ext cx="2286000" cy="2286000"/>
          </a:xfrm>
          <a:prstGeom prst="rect">
            <a:avLst/>
          </a:prstGeom>
        </p:spPr>
      </p:pic>
      <p:sp>
        <p:nvSpPr>
          <p:cNvPr id="4" name="Rectangle 2"/>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40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mj-lt"/>
                <a:ea typeface="+mj-ea"/>
                <a:cs typeface="+mj-cs"/>
              </a:rPr>
              <a:t>Our Pale Blue Dot: Eating</a:t>
            </a:r>
            <a:r>
              <a:rPr kumimoji="0" lang="en-US" sz="4000" b="0" i="1" u="none" strike="noStrike" kern="0" cap="none" spc="0" normalizeH="0" noProof="0" dirty="0" smtClean="0">
                <a:ln>
                  <a:noFill/>
                </a:ln>
                <a:solidFill>
                  <a:srgbClr val="000090"/>
                </a:solidFill>
                <a:effectLst>
                  <a:outerShdw blurRad="38100" dist="38100" dir="2700000" algn="tl">
                    <a:srgbClr val="DDDDDD"/>
                  </a:outerShdw>
                </a:effectLst>
                <a:uLnTx/>
                <a:uFillTx/>
                <a:latin typeface="+mj-lt"/>
                <a:ea typeface="+mj-ea"/>
                <a:cs typeface="+mj-cs"/>
              </a:rPr>
              <a:t> the Sun</a:t>
            </a:r>
            <a:endParaRPr kumimoji="0" lang="en-US" sz="4000" b="0" i="0" u="none" strike="noStrike" kern="0" cap="none" spc="0" normalizeH="0" baseline="0" noProof="0" dirty="0">
              <a:ln>
                <a:noFill/>
              </a:ln>
              <a:solidFill>
                <a:srgbClr val="000090"/>
              </a:solidFill>
              <a:effectLst>
                <a:outerShdw blurRad="38100" dist="38100" dir="2700000" algn="tl">
                  <a:srgbClr val="DDDDDD"/>
                </a:outerShdw>
              </a:effectLst>
              <a:uLnTx/>
              <a:uFillTx/>
              <a:latin typeface="+mj-lt"/>
              <a:ea typeface="+mj-ea"/>
              <a:cs typeface="+mj-cs"/>
            </a:endParaRPr>
          </a:p>
        </p:txBody>
      </p:sp>
      <p:sp>
        <p:nvSpPr>
          <p:cNvPr id="5" name="Rectangle 4"/>
          <p:cNvSpPr/>
          <p:nvPr/>
        </p:nvSpPr>
        <p:spPr>
          <a:xfrm>
            <a:off x="0" y="1758692"/>
            <a:ext cx="10080625" cy="2862322"/>
          </a:xfrm>
          <a:prstGeom prst="rect">
            <a:avLst/>
          </a:prstGeom>
        </p:spPr>
        <p:txBody>
          <a:bodyPr wrap="square">
            <a:spAutoFit/>
          </a:bodyPr>
          <a:lstStyle/>
          <a:p>
            <a:r>
              <a:rPr lang="en-US" sz="2000" i="1" dirty="0" smtClean="0">
                <a:solidFill>
                  <a:srgbClr val="000090"/>
                </a:solidFill>
              </a:rPr>
              <a:t>“Look again at that dot. That's here. That's home. That's us. On it everyone you love, everyone you know, everyone you ever heard of, every human being who ever was, lived out their lives. The aggregate of our joy and suffering, thousands of confident religions, ideologies, and economic doctrines, every hunter and forager, every hero and coward, every creator and destroyer of civilization, every king and peasant, every young couple in love, every mother and father, hopeful child, inventor and explorer, every teacher of morals, every corrupt politician, every "superstar," every "supreme leader," every saint and sinner in the history of our species lived there-on a mote of dust suspended in a sunbeam.”    - Carl Sagan, seen in Al Gore movie</a:t>
            </a:r>
          </a:p>
          <a:p>
            <a:pPr algn="ctr"/>
            <a:r>
              <a:rPr lang="en-US" sz="2000" i="1" dirty="0" smtClean="0">
                <a:solidFill>
                  <a:srgbClr val="FF0000"/>
                </a:solidFill>
              </a:rPr>
              <a:t>And,  every cell (at least my favorite hypothesis) and the 10^45 genomes that have ever existed.</a:t>
            </a:r>
            <a:endParaRPr lang="en-US" sz="2000" i="1" dirty="0">
              <a:solidFill>
                <a:srgbClr val="FF0000"/>
              </a:solidFill>
            </a:endParaRPr>
          </a:p>
        </p:txBody>
      </p:sp>
      <p:sp>
        <p:nvSpPr>
          <p:cNvPr id="6" name="Text Box 14"/>
          <p:cNvSpPr txBox="1">
            <a:spLocks noChangeArrowheads="1"/>
          </p:cNvSpPr>
          <p:nvPr/>
        </p:nvSpPr>
        <p:spPr bwMode="auto">
          <a:xfrm>
            <a:off x="228599" y="6827837"/>
            <a:ext cx="9917113" cy="707886"/>
          </a:xfrm>
          <a:prstGeom prst="rect">
            <a:avLst/>
          </a:prstGeom>
          <a:noFill/>
          <a:ln w="9525">
            <a:noFill/>
            <a:miter lim="800000"/>
            <a:headEnd/>
            <a:tailEnd/>
          </a:ln>
          <a:effectLst/>
        </p:spPr>
        <p:txBody>
          <a:bodyPr wrap="square">
            <a:prstTxWarp prst="textNoShape">
              <a:avLst/>
            </a:prstTxWarp>
            <a:spAutoFit/>
          </a:bodyPr>
          <a:lstStyle/>
          <a:p>
            <a:r>
              <a:rPr lang="en-US" sz="2000" i="1" dirty="0" smtClean="0">
                <a:solidFill>
                  <a:srgbClr val="FF0000"/>
                </a:solidFill>
                <a:latin typeface="Albany" pitchFamily="32" charset="0"/>
              </a:rPr>
              <a:t>Such pictures make me think of the amazing way that life has learned to eat the sun.</a:t>
            </a:r>
          </a:p>
          <a:p>
            <a:r>
              <a:rPr lang="en-US" sz="2000" i="1" dirty="0" smtClean="0">
                <a:solidFill>
                  <a:srgbClr val="FF0000"/>
                </a:solidFill>
                <a:latin typeface="Albany" pitchFamily="32" charset="0"/>
              </a:rPr>
              <a:t>(see the book by Oliver Morton with that title)</a:t>
            </a:r>
            <a:endParaRPr lang="en-US" sz="2000" i="1" dirty="0">
              <a:solidFill>
                <a:srgbClr val="FF0000"/>
              </a:solidFill>
              <a:latin typeface="Albany" pitchFamily="32" charset="0"/>
            </a:endParaRPr>
          </a:p>
        </p:txBody>
      </p:sp>
      <p:pic>
        <p:nvPicPr>
          <p:cNvPr id="7" name="Picture 6" descr="sun2.preview.jpg"/>
          <p:cNvPicPr>
            <a:picLocks noChangeAspect="1"/>
          </p:cNvPicPr>
          <p:nvPr/>
        </p:nvPicPr>
        <p:blipFill>
          <a:blip r:embed="rId4"/>
          <a:stretch>
            <a:fillRect/>
          </a:stretch>
        </p:blipFill>
        <p:spPr>
          <a:xfrm>
            <a:off x="3744912" y="4618037"/>
            <a:ext cx="2362790" cy="2286000"/>
          </a:xfrm>
          <a:prstGeom prst="rect">
            <a:avLst/>
          </a:prstGeom>
        </p:spPr>
      </p:pic>
      <p:pic>
        <p:nvPicPr>
          <p:cNvPr id="8" name="Picture 7" descr="800px-Fomalhaut_with_Disk_Ring_and_extrasolar_planet_b.jpg"/>
          <p:cNvPicPr>
            <a:picLocks noChangeAspect="1"/>
          </p:cNvPicPr>
          <p:nvPr/>
        </p:nvPicPr>
        <p:blipFill>
          <a:blip r:embed="rId5"/>
          <a:stretch>
            <a:fillRect/>
          </a:stretch>
        </p:blipFill>
        <p:spPr>
          <a:xfrm>
            <a:off x="6335712" y="4618037"/>
            <a:ext cx="3424718" cy="2286000"/>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olar_Spectrum.png"/>
          <p:cNvPicPr>
            <a:picLocks noChangeAspect="1"/>
          </p:cNvPicPr>
          <p:nvPr/>
        </p:nvPicPr>
        <p:blipFill>
          <a:blip r:embed="rId2"/>
          <a:stretch>
            <a:fillRect/>
          </a:stretch>
        </p:blipFill>
        <p:spPr>
          <a:xfrm>
            <a:off x="4332100" y="1722437"/>
            <a:ext cx="5737411" cy="4267200"/>
          </a:xfrm>
          <a:prstGeom prst="rect">
            <a:avLst/>
          </a:prstGeom>
        </p:spPr>
      </p:pic>
      <p:sp>
        <p:nvSpPr>
          <p:cNvPr id="3" name="Rectangle 2"/>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40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mj-lt"/>
                <a:ea typeface="+mj-ea"/>
                <a:cs typeface="+mj-cs"/>
              </a:rPr>
              <a:t>Sunlight and the Earth</a:t>
            </a:r>
            <a:endParaRPr kumimoji="0" lang="en-US" sz="4000" b="0" i="0" u="none" strike="noStrike" kern="0" cap="none" spc="0" normalizeH="0" baseline="0" noProof="0" dirty="0">
              <a:ln>
                <a:noFill/>
              </a:ln>
              <a:solidFill>
                <a:srgbClr val="000090"/>
              </a:solidFill>
              <a:effectLst>
                <a:outerShdw blurRad="38100" dist="38100" dir="2700000" algn="tl">
                  <a:srgbClr val="DDDDDD"/>
                </a:outerShdw>
              </a:effectLst>
              <a:uLnTx/>
              <a:uFillTx/>
              <a:latin typeface="+mj-lt"/>
              <a:ea typeface="+mj-ea"/>
              <a:cs typeface="+mj-cs"/>
            </a:endParaRPr>
          </a:p>
        </p:txBody>
      </p:sp>
      <p:sp>
        <p:nvSpPr>
          <p:cNvPr id="4" name="Rectangle 20"/>
          <p:cNvSpPr>
            <a:spLocks noChangeArrowheads="1"/>
          </p:cNvSpPr>
          <p:nvPr/>
        </p:nvSpPr>
        <p:spPr bwMode="auto">
          <a:xfrm>
            <a:off x="163512" y="1798637"/>
            <a:ext cx="4267200" cy="52578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This curve allows us to see how the incident radiation from the sun is partitioned amongst different wavelengths.</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We should carry some important numbers around in our heads and one of them is 1200 W/m</a:t>
            </a:r>
            <a:r>
              <a:rPr lang="en-GB" sz="1800" b="1" i="1" baseline="30000" dirty="0" smtClean="0">
                <a:solidFill>
                  <a:srgbClr val="000090"/>
                </a:solidFill>
                <a:latin typeface="Albany" pitchFamily="32" charset="0"/>
              </a:rPr>
              <a:t>2</a:t>
            </a:r>
            <a:r>
              <a:rPr lang="en-GB" sz="1800" b="1" i="1" dirty="0" smtClean="0">
                <a:solidFill>
                  <a:srgbClr val="000090"/>
                </a:solidFill>
                <a:latin typeface="Albany" pitchFamily="32" charset="0"/>
              </a:rPr>
              <a:t> as the power available from sunlight.</a:t>
            </a:r>
            <a:endParaRPr lang="en-GB" sz="1800" b="1" i="1" baseline="30000" dirty="0">
              <a:solidFill>
                <a:srgbClr val="0066FF"/>
              </a:solidFill>
              <a:latin typeface="Albany" pitchFamily="32" charset="0"/>
            </a:endParaRPr>
          </a:p>
        </p:txBody>
      </p:sp>
      <p:sp>
        <p:nvSpPr>
          <p:cNvPr id="5" name="Rectangle 4"/>
          <p:cNvSpPr/>
          <p:nvPr/>
        </p:nvSpPr>
        <p:spPr>
          <a:xfrm>
            <a:off x="87312" y="5882421"/>
            <a:ext cx="9993313" cy="1677254"/>
          </a:xfrm>
          <a:prstGeom prst="rect">
            <a:avLst/>
          </a:prstGeom>
        </p:spPr>
        <p:txBody>
          <a:bodyPr wrap="square">
            <a:spAutoFit/>
          </a:bodyPr>
          <a:lstStyle/>
          <a:p>
            <a:r>
              <a:rPr lang="en-US" sz="2000" i="1" dirty="0" smtClean="0">
                <a:solidFill>
                  <a:srgbClr val="FF0000"/>
                </a:solidFill>
              </a:rPr>
              <a:t>"The world looks so different after learning science. For example, trees are made of air, primarily. When they are burned, they go back to air, and in the flaming heat is released the flaming heat of the sun which was bound in to convert the air into tree … These things are beautiful things, and the content of science is wonderfully full of them. They are very inspiring, and they can be used to inspire others.”  - Richard Feynman</a:t>
            </a:r>
            <a:endParaRPr lang="en-US" sz="2000" i="1" dirty="0">
              <a:solidFill>
                <a:srgbClr val="FF0000"/>
              </a:solidFill>
            </a:endParaRPr>
          </a:p>
        </p:txBody>
      </p:sp>
      <p:pic>
        <p:nvPicPr>
          <p:cNvPr id="6" name="Picture 5" descr="sun2.preview.jpg"/>
          <p:cNvPicPr>
            <a:picLocks noChangeAspect="1"/>
          </p:cNvPicPr>
          <p:nvPr/>
        </p:nvPicPr>
        <p:blipFill>
          <a:blip r:embed="rId4"/>
          <a:stretch>
            <a:fillRect/>
          </a:stretch>
        </p:blipFill>
        <p:spPr>
          <a:xfrm>
            <a:off x="8316911" y="0"/>
            <a:ext cx="1763713" cy="170639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3"/>
          <p:cNvSpPr>
            <a:spLocks noChangeArrowheads="1"/>
          </p:cNvSpPr>
          <p:nvPr/>
        </p:nvSpPr>
        <p:spPr bwMode="auto">
          <a:xfrm>
            <a:off x="163512" y="1798637"/>
            <a:ext cx="5562600" cy="8382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3"/>
              </a:buBlip>
              <a:tabLst>
                <a:tab pos="723825" algn="l"/>
                <a:tab pos="1447649" algn="l"/>
                <a:tab pos="2171475" algn="l"/>
                <a:tab pos="2895300" algn="l"/>
                <a:tab pos="3619124" algn="l"/>
                <a:tab pos="4342950" algn="l"/>
                <a:tab pos="5065188" algn="l"/>
              </a:tabLst>
            </a:pPr>
            <a:r>
              <a:rPr lang="en-US" sz="1800" b="1" i="1" dirty="0" smtClean="0">
                <a:solidFill>
                  <a:srgbClr val="000090"/>
                </a:solidFill>
                <a:latin typeface="Albany" pitchFamily="32" charset="0"/>
              </a:rPr>
              <a:t>The </a:t>
            </a:r>
            <a:r>
              <a:rPr lang="en-US" sz="1800" b="1" i="1" dirty="0" err="1" smtClean="0">
                <a:solidFill>
                  <a:srgbClr val="000090"/>
                </a:solidFill>
                <a:latin typeface="Albany" pitchFamily="32" charset="0"/>
              </a:rPr>
              <a:t>stoichiometric</a:t>
            </a:r>
            <a:r>
              <a:rPr lang="en-US" sz="1800" b="1" i="1" dirty="0" smtClean="0">
                <a:solidFill>
                  <a:srgbClr val="000090"/>
                </a:solidFill>
                <a:latin typeface="Albany" pitchFamily="32" charset="0"/>
              </a:rPr>
              <a:t> equation for photosynthesis tells us the key idea of the process.                                                </a:t>
            </a:r>
            <a:endParaRPr lang="en-GB" sz="1800" b="1" i="1" dirty="0">
              <a:solidFill>
                <a:srgbClr val="000090"/>
              </a:solidFill>
              <a:latin typeface="Albany" pitchFamily="32" charset="0"/>
            </a:endParaRPr>
          </a:p>
        </p:txBody>
      </p:sp>
      <p:sp>
        <p:nvSpPr>
          <p:cNvPr id="4"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000090"/>
                </a:solidFill>
                <a:effectLst>
                  <a:outerShdw blurRad="38100" dist="38100" dir="2700000" algn="tl">
                    <a:srgbClr val="DDDDDD"/>
                  </a:outerShdw>
                </a:effectLst>
                <a:latin typeface="Arial" pitchFamily="32" charset="0"/>
              </a:rPr>
              <a:t>What Do We Know About Eating the Sun and How Do We Know It?</a:t>
            </a:r>
            <a:endParaRPr lang="en-US" sz="3500" i="1" dirty="0">
              <a:solidFill>
                <a:srgbClr val="000090"/>
              </a:solidFill>
              <a:effectLst>
                <a:outerShdw blurRad="38100" dist="38100" dir="2700000" algn="tl">
                  <a:srgbClr val="DDDDDD"/>
                </a:outerShdw>
              </a:effectLst>
              <a:latin typeface="Arial" pitchFamily="32" charset="0"/>
            </a:endParaRPr>
          </a:p>
        </p:txBody>
      </p:sp>
      <p:graphicFrame>
        <p:nvGraphicFramePr>
          <p:cNvPr id="5" name="Object 4"/>
          <p:cNvGraphicFramePr>
            <a:graphicFrameLocks noChangeAspect="1"/>
          </p:cNvGraphicFramePr>
          <p:nvPr/>
        </p:nvGraphicFramePr>
        <p:xfrm>
          <a:off x="201611" y="2484438"/>
          <a:ext cx="6286501" cy="381000"/>
        </p:xfrm>
        <a:graphic>
          <a:graphicData uri="http://schemas.openxmlformats.org/presentationml/2006/ole">
            <p:oleObj spid="_x0000_s60418" name="Equation" r:id="rId4" imgW="2933700" imgH="177800" progId="Equation.3">
              <p:embed/>
            </p:oleObj>
          </a:graphicData>
        </a:graphic>
      </p:graphicFrame>
      <p:sp>
        <p:nvSpPr>
          <p:cNvPr id="6" name="Rectangle 3"/>
          <p:cNvSpPr>
            <a:spLocks noChangeArrowheads="1"/>
          </p:cNvSpPr>
          <p:nvPr/>
        </p:nvSpPr>
        <p:spPr bwMode="auto">
          <a:xfrm>
            <a:off x="315912" y="3017837"/>
            <a:ext cx="5562600" cy="8382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3"/>
              </a:buBlip>
              <a:tabLst>
                <a:tab pos="723825" algn="l"/>
                <a:tab pos="1447649" algn="l"/>
                <a:tab pos="2171475" algn="l"/>
                <a:tab pos="2895300" algn="l"/>
                <a:tab pos="3619124" algn="l"/>
                <a:tab pos="4342950" algn="l"/>
                <a:tab pos="5065188" algn="l"/>
              </a:tabLst>
            </a:pPr>
            <a:r>
              <a:rPr lang="en-US" sz="1800" b="1" i="1" dirty="0" smtClean="0">
                <a:solidFill>
                  <a:srgbClr val="000090"/>
                </a:solidFill>
                <a:latin typeface="Albany" pitchFamily="32" charset="0"/>
              </a:rPr>
              <a:t>Energy of sunlight is converted into useful chemical bond energy in the form of sugar.</a:t>
            </a:r>
          </a:p>
          <a:p>
            <a:pPr marL="431755" indent="-323816" defTabSz="719063">
              <a:lnSpc>
                <a:spcPct val="93000"/>
              </a:lnSpc>
              <a:buClr>
                <a:srgbClr val="000000"/>
              </a:buClr>
              <a:buSzPct val="66000"/>
              <a:buBlip>
                <a:blip r:embed="rId3"/>
              </a:buBlip>
              <a:tabLst>
                <a:tab pos="723825" algn="l"/>
                <a:tab pos="1447649" algn="l"/>
                <a:tab pos="2171475" algn="l"/>
                <a:tab pos="2895300" algn="l"/>
                <a:tab pos="3619124" algn="l"/>
                <a:tab pos="4342950" algn="l"/>
                <a:tab pos="5065188" algn="l"/>
              </a:tabLst>
            </a:pPr>
            <a:r>
              <a:rPr lang="en-US" sz="1800" b="1" i="1" dirty="0" smtClean="0">
                <a:solidFill>
                  <a:srgbClr val="000090"/>
                </a:solidFill>
                <a:latin typeface="Albany" pitchFamily="32" charset="0"/>
              </a:rPr>
              <a:t>Broadly speaking, the process can be conceptually divided into a part having to do with harvesting light, a part having to do with shuttling electrons and protons and a part having to do with fixing atmospheric carbon.</a:t>
            </a:r>
          </a:p>
          <a:p>
            <a:pPr marL="431755" indent="-323816" defTabSz="719063">
              <a:lnSpc>
                <a:spcPct val="93000"/>
              </a:lnSpc>
              <a:buClr>
                <a:srgbClr val="000000"/>
              </a:buClr>
              <a:buSzPct val="66000"/>
              <a:buBlip>
                <a:blip r:embed="rId3"/>
              </a:buBlip>
              <a:tabLst>
                <a:tab pos="723825" algn="l"/>
                <a:tab pos="1447649" algn="l"/>
                <a:tab pos="2171475" algn="l"/>
                <a:tab pos="2895300" algn="l"/>
                <a:tab pos="3619124" algn="l"/>
                <a:tab pos="4342950" algn="l"/>
                <a:tab pos="5065188" algn="l"/>
              </a:tabLst>
            </a:pPr>
            <a:r>
              <a:rPr lang="en-US" sz="1800" b="1" i="1" dirty="0" smtClean="0">
                <a:solidFill>
                  <a:srgbClr val="FF0000"/>
                </a:solidFill>
                <a:latin typeface="Albany" pitchFamily="32" charset="0"/>
              </a:rPr>
              <a:t>Our plan: we will start with an overview in words and cartoons and then make some calculations on several key parts of the story.</a:t>
            </a:r>
            <a:endParaRPr lang="en-GB" sz="1800" b="1" i="1" dirty="0">
              <a:solidFill>
                <a:srgbClr val="FF0000"/>
              </a:solidFill>
              <a:latin typeface="Albany" pitchFamily="32" charset="0"/>
            </a:endParaRPr>
          </a:p>
        </p:txBody>
      </p:sp>
      <p:pic>
        <p:nvPicPr>
          <p:cNvPr id="8" name="Picture 7" descr="REactionsChloroplast.jpg"/>
          <p:cNvPicPr>
            <a:picLocks noChangeAspect="1"/>
          </p:cNvPicPr>
          <p:nvPr/>
        </p:nvPicPr>
        <p:blipFill>
          <a:blip r:embed="rId5"/>
          <a:stretch>
            <a:fillRect/>
          </a:stretch>
        </p:blipFill>
        <p:spPr>
          <a:xfrm>
            <a:off x="6564312" y="2027237"/>
            <a:ext cx="3275707" cy="54102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000090"/>
                </a:solidFill>
                <a:effectLst>
                  <a:outerShdw blurRad="38100" dist="38100" dir="2700000" algn="tl">
                    <a:srgbClr val="DDDDDD"/>
                  </a:outerShdw>
                </a:effectLst>
                <a:latin typeface="Arial" pitchFamily="32" charset="0"/>
              </a:rPr>
              <a:t>Key Themes and Key Experiments</a:t>
            </a:r>
            <a:endParaRPr lang="en-US" sz="3500" i="1" dirty="0">
              <a:solidFill>
                <a:srgbClr val="000090"/>
              </a:solidFill>
              <a:effectLst>
                <a:outerShdw blurRad="38100" dist="38100" dir="2700000" algn="tl">
                  <a:srgbClr val="DDDDDD"/>
                </a:outerShdw>
              </a:effectLst>
              <a:latin typeface="Arial" pitchFamily="32" charset="0"/>
            </a:endParaRPr>
          </a:p>
        </p:txBody>
      </p:sp>
      <p:pic>
        <p:nvPicPr>
          <p:cNvPr id="28675" name="Picture 9" descr="tree"/>
          <p:cNvPicPr>
            <a:picLocks noChangeAspect="1" noChangeArrowheads="1"/>
          </p:cNvPicPr>
          <p:nvPr/>
        </p:nvPicPr>
        <p:blipFill>
          <a:blip r:embed="rId2"/>
          <a:srcRect/>
          <a:stretch>
            <a:fillRect/>
          </a:stretch>
        </p:blipFill>
        <p:spPr bwMode="auto">
          <a:xfrm>
            <a:off x="833453" y="2682538"/>
            <a:ext cx="1434688" cy="1349288"/>
          </a:xfrm>
          <a:prstGeom prst="rect">
            <a:avLst/>
          </a:prstGeom>
          <a:noFill/>
          <a:ln w="9525">
            <a:noFill/>
            <a:miter lim="800000"/>
            <a:headEnd/>
            <a:tailEnd/>
          </a:ln>
        </p:spPr>
      </p:pic>
      <p:sp>
        <p:nvSpPr>
          <p:cNvPr id="5" name="Text Box 1036"/>
          <p:cNvSpPr txBox="1">
            <a:spLocks noChangeArrowheads="1"/>
          </p:cNvSpPr>
          <p:nvPr/>
        </p:nvSpPr>
        <p:spPr bwMode="auto">
          <a:xfrm>
            <a:off x="6792912" y="6370637"/>
            <a:ext cx="1229381" cy="353915"/>
          </a:xfrm>
          <a:prstGeom prst="rect">
            <a:avLst/>
          </a:prstGeom>
          <a:noFill/>
          <a:ln w="9525">
            <a:noFill/>
            <a:miter lim="800000"/>
            <a:headEnd/>
            <a:tailEnd/>
          </a:ln>
        </p:spPr>
        <p:txBody>
          <a:bodyPr wrap="none" lIns="91410" tIns="45706" rIns="91410" bIns="45706">
            <a:prstTxWarp prst="textNoShape">
              <a:avLst/>
            </a:prstTxWarp>
            <a:spAutoFit/>
          </a:bodyPr>
          <a:lstStyle/>
          <a:p>
            <a:pPr defTabSz="912719"/>
            <a:r>
              <a:rPr lang="en-US" sz="1700" dirty="0"/>
              <a:t>(</a:t>
            </a:r>
            <a:r>
              <a:rPr lang="en-US" sz="1700" dirty="0" err="1"/>
              <a:t>Govindjee</a:t>
            </a:r>
            <a:r>
              <a:rPr lang="en-US" sz="1700" dirty="0"/>
              <a:t>)</a:t>
            </a:r>
          </a:p>
        </p:txBody>
      </p:sp>
      <p:sp>
        <p:nvSpPr>
          <p:cNvPr id="6" name="Rectangle 3"/>
          <p:cNvSpPr>
            <a:spLocks noChangeArrowheads="1"/>
          </p:cNvSpPr>
          <p:nvPr/>
        </p:nvSpPr>
        <p:spPr bwMode="auto">
          <a:xfrm>
            <a:off x="0" y="1679928"/>
            <a:ext cx="10080625" cy="1259946"/>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3"/>
              </a:buBlip>
              <a:tabLst>
                <a:tab pos="723825" algn="l"/>
                <a:tab pos="1447649" algn="l"/>
                <a:tab pos="2171475" algn="l"/>
                <a:tab pos="2895300" algn="l"/>
                <a:tab pos="3619124" algn="l"/>
                <a:tab pos="4342950" algn="l"/>
                <a:tab pos="5065188" algn="l"/>
              </a:tabLst>
            </a:pPr>
            <a:r>
              <a:rPr lang="en-GB" sz="1800" b="1" i="1" dirty="0">
                <a:solidFill>
                  <a:srgbClr val="000090"/>
                </a:solidFill>
                <a:latin typeface="Albany" pitchFamily="32" charset="0"/>
              </a:rPr>
              <a:t>The amazing story of photosynthesis passes through the conservation of matter, the discovery of the existence and nature of gases, the conservation of energy, the nature of microbes, the biochemical basis of metabolism and beyond.</a:t>
            </a:r>
          </a:p>
          <a:p>
            <a:pPr marL="431755" indent="-323816" defTabSz="719063">
              <a:lnSpc>
                <a:spcPct val="93000"/>
              </a:lnSpc>
              <a:buClr>
                <a:srgbClr val="000000"/>
              </a:buClr>
              <a:buSzPct val="66000"/>
              <a:buBlip>
                <a:blip r:embed="rId3"/>
              </a:buBlip>
              <a:tabLst>
                <a:tab pos="723825" algn="l"/>
                <a:tab pos="1447649" algn="l"/>
                <a:tab pos="2171475" algn="l"/>
                <a:tab pos="2895300" algn="l"/>
                <a:tab pos="3619124" algn="l"/>
                <a:tab pos="4342950" algn="l"/>
                <a:tab pos="5065188" algn="l"/>
              </a:tabLst>
            </a:pPr>
            <a:r>
              <a:rPr lang="en-GB" sz="1800" b="1" i="1" dirty="0">
                <a:solidFill>
                  <a:srgbClr val="000090"/>
                </a:solidFill>
                <a:latin typeface="Albany" pitchFamily="32" charset="0"/>
              </a:rPr>
              <a:t>This subject is characterized by a long history of quantitative measurement.</a:t>
            </a:r>
          </a:p>
        </p:txBody>
      </p:sp>
      <p:pic>
        <p:nvPicPr>
          <p:cNvPr id="7" name="Picture 6" descr="EmersonArnold2.jpg"/>
          <p:cNvPicPr>
            <a:picLocks noChangeAspect="1"/>
          </p:cNvPicPr>
          <p:nvPr/>
        </p:nvPicPr>
        <p:blipFill>
          <a:blip r:embed="rId4"/>
          <a:stretch>
            <a:fillRect/>
          </a:stretch>
        </p:blipFill>
        <p:spPr>
          <a:xfrm>
            <a:off x="5497512" y="3627437"/>
            <a:ext cx="3429000" cy="2664426"/>
          </a:xfrm>
          <a:prstGeom prst="rect">
            <a:avLst/>
          </a:prstGeom>
        </p:spPr>
      </p:pic>
      <p:pic>
        <p:nvPicPr>
          <p:cNvPr id="9" name="Picture 8" descr="mouseexperiment.gif"/>
          <p:cNvPicPr>
            <a:picLocks noChangeAspect="1"/>
          </p:cNvPicPr>
          <p:nvPr/>
        </p:nvPicPr>
        <p:blipFill>
          <a:blip r:embed="rId5"/>
          <a:stretch>
            <a:fillRect/>
          </a:stretch>
        </p:blipFill>
        <p:spPr>
          <a:xfrm>
            <a:off x="2856177" y="2771881"/>
            <a:ext cx="1613958" cy="1284710"/>
          </a:xfrm>
          <a:prstGeom prst="rect">
            <a:avLst/>
          </a:prstGeom>
        </p:spPr>
      </p:pic>
      <p:pic>
        <p:nvPicPr>
          <p:cNvPr id="10" name="Picture 9" descr="IngenhouszStarch.pdf"/>
          <p:cNvPicPr>
            <a:picLocks noChangeAspect="1"/>
          </p:cNvPicPr>
          <p:nvPr/>
        </p:nvPicPr>
        <mc:AlternateContent>
          <mc:Choice xmlns:ma="http://schemas.microsoft.com/office/mac/drawingml/2008/main" Requires="ma">
            <p:blipFill>
              <a:blip r:embed="rId6"/>
              <a:stretch>
                <a:fillRect/>
              </a:stretch>
            </p:blipFill>
          </mc:Choice>
          <mc:Fallback>
            <p:blipFill>
              <a:blip r:embed="rId7"/>
              <a:stretch>
                <a:fillRect/>
              </a:stretch>
            </p:blipFill>
          </mc:Fallback>
        </mc:AlternateContent>
        <p:spPr>
          <a:xfrm>
            <a:off x="1535112" y="4465637"/>
            <a:ext cx="1905000" cy="2612788"/>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000090"/>
                </a:solidFill>
                <a:effectLst>
                  <a:outerShdw blurRad="38100" dist="38100" dir="2700000" algn="tl">
                    <a:srgbClr val="DDDDDD"/>
                  </a:outerShdw>
                </a:effectLst>
                <a:latin typeface="Arial" pitchFamily="32" charset="0"/>
              </a:rPr>
              <a:t>Gases and the </a:t>
            </a:r>
            <a:r>
              <a:rPr lang="en-US" sz="3500" i="1" dirty="0" err="1" smtClean="0">
                <a:solidFill>
                  <a:srgbClr val="000090"/>
                </a:solidFill>
                <a:effectLst>
                  <a:outerShdw blurRad="38100" dist="38100" dir="2700000" algn="tl">
                    <a:srgbClr val="DDDDDD"/>
                  </a:outerShdw>
                </a:effectLst>
                <a:latin typeface="Arial" pitchFamily="32" charset="0"/>
              </a:rPr>
              <a:t>Pneumochemists</a:t>
            </a:r>
            <a:endParaRPr lang="en-US" sz="3500" i="1" dirty="0">
              <a:solidFill>
                <a:srgbClr val="000090"/>
              </a:solidFill>
              <a:effectLst>
                <a:outerShdw blurRad="38100" dist="38100" dir="2700000" algn="tl">
                  <a:srgbClr val="DDDDDD"/>
                </a:outerShdw>
              </a:effectLst>
              <a:latin typeface="Arial" pitchFamily="32" charset="0"/>
            </a:endParaRPr>
          </a:p>
        </p:txBody>
      </p:sp>
      <p:sp>
        <p:nvSpPr>
          <p:cNvPr id="8" name="Rectangle 3"/>
          <p:cNvSpPr>
            <a:spLocks noChangeArrowheads="1"/>
          </p:cNvSpPr>
          <p:nvPr/>
        </p:nvSpPr>
        <p:spPr bwMode="auto">
          <a:xfrm>
            <a:off x="163512" y="1798637"/>
            <a:ext cx="5181599" cy="49530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GB" sz="1800" b="1" i="1" dirty="0">
                <a:solidFill>
                  <a:srgbClr val="000090"/>
                </a:solidFill>
                <a:latin typeface="Albany" pitchFamily="32" charset="0"/>
              </a:rPr>
              <a:t>Van </a:t>
            </a:r>
            <a:r>
              <a:rPr lang="en-GB" sz="1800" b="1" i="1" dirty="0" err="1">
                <a:solidFill>
                  <a:srgbClr val="000090"/>
                </a:solidFill>
                <a:latin typeface="Albany" pitchFamily="32" charset="0"/>
              </a:rPr>
              <a:t>Helmont</a:t>
            </a:r>
            <a:r>
              <a:rPr lang="en-GB" sz="1800" b="1" i="1" dirty="0">
                <a:solidFill>
                  <a:srgbClr val="000090"/>
                </a:solidFill>
                <a:latin typeface="Albany" pitchFamily="32" charset="0"/>
              </a:rPr>
              <a:t> </a:t>
            </a:r>
            <a:r>
              <a:rPr lang="en-US" sz="1800" b="1" i="1" dirty="0">
                <a:solidFill>
                  <a:srgbClr val="000090"/>
                </a:solidFill>
                <a:latin typeface="Albany" pitchFamily="32" charset="0"/>
              </a:rPr>
              <a:t>–</a:t>
            </a:r>
            <a:r>
              <a:rPr lang="en-GB" sz="1800" b="1" i="1" dirty="0">
                <a:solidFill>
                  <a:srgbClr val="000090"/>
                </a:solidFill>
                <a:latin typeface="Albany" pitchFamily="32" charset="0"/>
              </a:rPr>
              <a:t> measurement of mass change in soil during growth</a:t>
            </a:r>
            <a:r>
              <a:rPr lang="en-GB" sz="1800" b="1" i="1" dirty="0" smtClean="0">
                <a:solidFill>
                  <a:srgbClr val="000090"/>
                </a:solidFill>
                <a:latin typeface="Albany" pitchFamily="32" charset="0"/>
              </a:rPr>
              <a:t>. He thought that the key mass transaction was the water.  Ironic since he is one of the founders of the study of gases.</a:t>
            </a:r>
          </a:p>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GB" sz="1800" b="1" i="1" dirty="0">
                <a:solidFill>
                  <a:srgbClr val="000090"/>
                </a:solidFill>
                <a:latin typeface="Albany" pitchFamily="32" charset="0"/>
              </a:rPr>
              <a:t>The great “</a:t>
            </a:r>
            <a:r>
              <a:rPr lang="en-GB" sz="1800" b="1" i="1" dirty="0" err="1">
                <a:solidFill>
                  <a:srgbClr val="000090"/>
                </a:solidFill>
                <a:latin typeface="Albany" pitchFamily="32" charset="0"/>
              </a:rPr>
              <a:t>pneumochemists</a:t>
            </a:r>
            <a:r>
              <a:rPr lang="en-GB" sz="1800" b="1" i="1" dirty="0">
                <a:solidFill>
                  <a:srgbClr val="000090"/>
                </a:solidFill>
                <a:latin typeface="Albany" pitchFamily="32" charset="0"/>
              </a:rPr>
              <a:t>” </a:t>
            </a:r>
            <a:r>
              <a:rPr lang="en-US" sz="1800" b="1" i="1" dirty="0">
                <a:solidFill>
                  <a:srgbClr val="000090"/>
                </a:solidFill>
                <a:latin typeface="Albany" pitchFamily="32" charset="0"/>
              </a:rPr>
              <a:t>–</a:t>
            </a:r>
            <a:r>
              <a:rPr lang="en-GB" sz="1800" b="1" i="1" dirty="0">
                <a:solidFill>
                  <a:srgbClr val="000090"/>
                </a:solidFill>
                <a:latin typeface="Albany" pitchFamily="32" charset="0"/>
              </a:rPr>
              <a:t> Lavoisier, Priestley, de Saussure, </a:t>
            </a:r>
            <a:r>
              <a:rPr lang="en-GB" sz="1800" b="1" i="1" dirty="0" err="1">
                <a:solidFill>
                  <a:srgbClr val="000090"/>
                </a:solidFill>
                <a:latin typeface="Albany" pitchFamily="32" charset="0"/>
              </a:rPr>
              <a:t>Ingenhousz</a:t>
            </a:r>
            <a:r>
              <a:rPr lang="en-GB" sz="1800" b="1" i="1" dirty="0">
                <a:solidFill>
                  <a:srgbClr val="000090"/>
                </a:solidFill>
                <a:latin typeface="Albany" pitchFamily="32" charset="0"/>
              </a:rPr>
              <a:t>, </a:t>
            </a:r>
            <a:r>
              <a:rPr lang="en-GB" sz="1800" b="1" i="1" dirty="0" err="1">
                <a:solidFill>
                  <a:srgbClr val="000090"/>
                </a:solidFill>
                <a:latin typeface="Albany" pitchFamily="32" charset="0"/>
              </a:rPr>
              <a:t>Senebier</a:t>
            </a:r>
            <a:r>
              <a:rPr lang="en-GB" sz="1800" b="1" i="1" dirty="0">
                <a:solidFill>
                  <a:srgbClr val="000090"/>
                </a:solidFill>
                <a:latin typeface="Albany" pitchFamily="32" charset="0"/>
              </a:rPr>
              <a:t> and others </a:t>
            </a:r>
            <a:r>
              <a:rPr lang="en-US" sz="1800" b="1" i="1" dirty="0">
                <a:solidFill>
                  <a:srgbClr val="000090"/>
                </a:solidFill>
                <a:latin typeface="Albany" pitchFamily="32" charset="0"/>
              </a:rPr>
              <a:t>–</a:t>
            </a:r>
            <a:r>
              <a:rPr lang="en-GB" sz="1800" b="1" i="1" dirty="0">
                <a:solidFill>
                  <a:srgbClr val="000090"/>
                </a:solidFill>
                <a:latin typeface="Albany" pitchFamily="32" charset="0"/>
              </a:rPr>
              <a:t> the idea: measure the gases required for and liberated by </a:t>
            </a:r>
            <a:r>
              <a:rPr lang="en-GB" sz="1800" b="1" i="1" dirty="0" err="1" smtClean="0">
                <a:solidFill>
                  <a:srgbClr val="000090"/>
                </a:solidFill>
                <a:latin typeface="Albany" pitchFamily="32" charset="0"/>
              </a:rPr>
              <a:t>photosyntheis</a:t>
            </a:r>
            <a:r>
              <a:rPr lang="en-GB" sz="1800" b="1" i="1" dirty="0">
                <a:solidFill>
                  <a:srgbClr val="000090"/>
                </a:solidFill>
                <a:latin typeface="Albany" pitchFamily="32" charset="0"/>
              </a:rPr>
              <a:t>.</a:t>
            </a:r>
            <a:endParaRPr lang="en-GB" sz="1800" b="1" i="1" dirty="0" smtClean="0">
              <a:solidFill>
                <a:srgbClr val="000090"/>
              </a:solidFill>
              <a:latin typeface="Albany" pitchFamily="32" charset="0"/>
            </a:endParaRPr>
          </a:p>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GB" sz="1800" b="1" i="1" dirty="0" err="1">
                <a:solidFill>
                  <a:srgbClr val="000090"/>
                </a:solidFill>
                <a:latin typeface="Albany" pitchFamily="32" charset="0"/>
              </a:rPr>
              <a:t>Boussingault</a:t>
            </a:r>
            <a:r>
              <a:rPr lang="en-GB" sz="1800" b="1" i="1" dirty="0">
                <a:solidFill>
                  <a:srgbClr val="000090"/>
                </a:solidFill>
                <a:latin typeface="Albany" pitchFamily="32" charset="0"/>
              </a:rPr>
              <a:t> </a:t>
            </a:r>
            <a:r>
              <a:rPr lang="en-US" sz="1800" b="1" i="1" dirty="0">
                <a:solidFill>
                  <a:srgbClr val="000090"/>
                </a:solidFill>
                <a:latin typeface="Albany" pitchFamily="32" charset="0"/>
              </a:rPr>
              <a:t>–</a:t>
            </a:r>
            <a:r>
              <a:rPr lang="en-GB" sz="1800" b="1" i="1" dirty="0">
                <a:solidFill>
                  <a:srgbClr val="000090"/>
                </a:solidFill>
                <a:latin typeface="Albany" pitchFamily="32" charset="0"/>
              </a:rPr>
              <a:t> measured ratio of </a:t>
            </a:r>
            <a:r>
              <a:rPr lang="en-GB" sz="1800" b="1" i="1" dirty="0" smtClean="0">
                <a:solidFill>
                  <a:srgbClr val="000090"/>
                </a:solidFill>
                <a:latin typeface="Albany" pitchFamily="32" charset="0"/>
              </a:rPr>
              <a:t>CO</a:t>
            </a:r>
            <a:r>
              <a:rPr lang="en-GB" sz="1800" b="1" i="1" baseline="-25000" dirty="0" smtClean="0">
                <a:solidFill>
                  <a:srgbClr val="000090"/>
                </a:solidFill>
                <a:latin typeface="Albany" pitchFamily="32" charset="0"/>
              </a:rPr>
              <a:t>2</a:t>
            </a:r>
            <a:r>
              <a:rPr lang="en-GB" sz="1800" b="1" i="1" dirty="0" smtClean="0">
                <a:solidFill>
                  <a:srgbClr val="000090"/>
                </a:solidFill>
                <a:latin typeface="Albany" pitchFamily="32" charset="0"/>
              </a:rPr>
              <a:t> </a:t>
            </a:r>
            <a:r>
              <a:rPr lang="en-GB" sz="1800" b="1" i="1" dirty="0">
                <a:solidFill>
                  <a:srgbClr val="000090"/>
                </a:solidFill>
                <a:latin typeface="Albany" pitchFamily="32" charset="0"/>
              </a:rPr>
              <a:t>taken up and O</a:t>
            </a:r>
            <a:r>
              <a:rPr lang="en-GB" sz="1800" b="1" i="1" baseline="-25000" dirty="0">
                <a:solidFill>
                  <a:srgbClr val="000090"/>
                </a:solidFill>
                <a:latin typeface="Albany" pitchFamily="32" charset="0"/>
              </a:rPr>
              <a:t>2</a:t>
            </a:r>
            <a:r>
              <a:rPr lang="en-GB" sz="1800" b="1" i="1" dirty="0">
                <a:solidFill>
                  <a:srgbClr val="000090"/>
                </a:solidFill>
                <a:latin typeface="Albany" pitchFamily="32" charset="0"/>
              </a:rPr>
              <a:t> </a:t>
            </a:r>
            <a:r>
              <a:rPr lang="en-GB" sz="1800" b="1" i="1" dirty="0" smtClean="0">
                <a:solidFill>
                  <a:srgbClr val="000090"/>
                </a:solidFill>
                <a:latin typeface="Albany" pitchFamily="32" charset="0"/>
              </a:rPr>
              <a:t>released.</a:t>
            </a:r>
          </a:p>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GB" sz="1800" b="1" i="1" dirty="0" smtClean="0">
                <a:solidFill>
                  <a:srgbClr val="FF0000"/>
                </a:solidFill>
                <a:latin typeface="Albany" pitchFamily="32" charset="0"/>
              </a:rPr>
              <a:t>Outcome: a </a:t>
            </a:r>
            <a:r>
              <a:rPr lang="en-GB" sz="1800" b="1" i="1" dirty="0" err="1" smtClean="0">
                <a:solidFill>
                  <a:srgbClr val="FF0000"/>
                </a:solidFill>
                <a:latin typeface="Albany" pitchFamily="32" charset="0"/>
              </a:rPr>
              <a:t>stoichiometrically</a:t>
            </a:r>
            <a:r>
              <a:rPr lang="en-GB" sz="1800" b="1" i="1" dirty="0" smtClean="0">
                <a:solidFill>
                  <a:srgbClr val="FF0000"/>
                </a:solidFill>
                <a:latin typeface="Albany" pitchFamily="32" charset="0"/>
              </a:rPr>
              <a:t> correct equation for the photosynthetic transaction that properly acknowledges the roles of water and CO</a:t>
            </a:r>
            <a:r>
              <a:rPr lang="en-GB" sz="1800" b="1" i="1" baseline="-25000" dirty="0" smtClean="0">
                <a:solidFill>
                  <a:srgbClr val="FF0000"/>
                </a:solidFill>
                <a:latin typeface="Albany" pitchFamily="32" charset="0"/>
              </a:rPr>
              <a:t>2</a:t>
            </a:r>
            <a:r>
              <a:rPr lang="en-GB" sz="1800" b="1" i="1" dirty="0" smtClean="0">
                <a:solidFill>
                  <a:srgbClr val="FF0000"/>
                </a:solidFill>
                <a:latin typeface="Albany" pitchFamily="32" charset="0"/>
              </a:rPr>
              <a:t>.</a:t>
            </a:r>
            <a:endParaRPr lang="en-GB" sz="1800" b="1" i="1" dirty="0">
              <a:solidFill>
                <a:srgbClr val="FF0000"/>
              </a:solidFill>
              <a:latin typeface="Albany" pitchFamily="32" charset="0"/>
            </a:endParaRPr>
          </a:p>
        </p:txBody>
      </p:sp>
      <p:pic>
        <p:nvPicPr>
          <p:cNvPr id="9" name="Picture 8" descr="mouseexperiment.gif"/>
          <p:cNvPicPr>
            <a:picLocks noChangeAspect="1"/>
          </p:cNvPicPr>
          <p:nvPr/>
        </p:nvPicPr>
        <p:blipFill>
          <a:blip r:embed="rId3"/>
          <a:stretch>
            <a:fillRect/>
          </a:stretch>
        </p:blipFill>
        <p:spPr>
          <a:xfrm>
            <a:off x="5954712" y="1874837"/>
            <a:ext cx="3200400" cy="2547517"/>
          </a:xfrm>
          <a:prstGeom prst="rect">
            <a:avLst/>
          </a:prstGeom>
        </p:spPr>
      </p:pic>
      <p:pic>
        <p:nvPicPr>
          <p:cNvPr id="11" name="Picture 10" descr="Lavoisier.jpg"/>
          <p:cNvPicPr>
            <a:picLocks noChangeAspect="1"/>
          </p:cNvPicPr>
          <p:nvPr/>
        </p:nvPicPr>
        <p:blipFill>
          <a:blip r:embed="rId4"/>
          <a:stretch>
            <a:fillRect/>
          </a:stretch>
        </p:blipFill>
        <p:spPr>
          <a:xfrm>
            <a:off x="5726112" y="4541837"/>
            <a:ext cx="3657600" cy="27432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wt0701d.jpg"/>
          <p:cNvPicPr>
            <a:picLocks noChangeAspect="1"/>
          </p:cNvPicPr>
          <p:nvPr/>
        </p:nvPicPr>
        <p:blipFill>
          <a:blip r:embed="rId2"/>
          <a:stretch>
            <a:fillRect/>
          </a:stretch>
        </p:blipFill>
        <p:spPr>
          <a:xfrm>
            <a:off x="6240836" y="1951037"/>
            <a:ext cx="3828676" cy="5207000"/>
          </a:xfrm>
          <a:prstGeom prst="rect">
            <a:avLst/>
          </a:prstGeom>
        </p:spPr>
      </p:pic>
      <p:sp>
        <p:nvSpPr>
          <p:cNvPr id="3"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000090"/>
                </a:solidFill>
                <a:effectLst>
                  <a:outerShdw blurRad="38100" dist="38100" dir="2700000" algn="tl">
                    <a:srgbClr val="DDDDDD"/>
                  </a:outerShdw>
                </a:effectLst>
                <a:latin typeface="Arial" pitchFamily="32" charset="0"/>
              </a:rPr>
              <a:t>Light in Photosynthesis</a:t>
            </a:r>
            <a:endParaRPr lang="en-US" sz="3500" i="1" dirty="0">
              <a:solidFill>
                <a:srgbClr val="000090"/>
              </a:solidFill>
              <a:effectLst>
                <a:outerShdw blurRad="38100" dist="38100" dir="2700000" algn="tl">
                  <a:srgbClr val="DDDDDD"/>
                </a:outerShdw>
              </a:effectLst>
              <a:latin typeface="Arial" pitchFamily="32" charset="0"/>
            </a:endParaRPr>
          </a:p>
        </p:txBody>
      </p:sp>
      <p:sp>
        <p:nvSpPr>
          <p:cNvPr id="5" name="Rectangle 3"/>
          <p:cNvSpPr>
            <a:spLocks noChangeArrowheads="1"/>
          </p:cNvSpPr>
          <p:nvPr/>
        </p:nvSpPr>
        <p:spPr bwMode="auto">
          <a:xfrm>
            <a:off x="163512" y="1798637"/>
            <a:ext cx="6172200" cy="32766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3"/>
              </a:buBlip>
              <a:tabLst>
                <a:tab pos="723825" algn="l"/>
                <a:tab pos="1447649" algn="l"/>
                <a:tab pos="2171475" algn="l"/>
                <a:tab pos="2895300" algn="l"/>
                <a:tab pos="3619124" algn="l"/>
                <a:tab pos="4342950" algn="l"/>
                <a:tab pos="5065188" algn="l"/>
              </a:tabLst>
            </a:pPr>
            <a:r>
              <a:rPr lang="en-US" sz="1800" b="1" i="1" dirty="0" smtClean="0">
                <a:solidFill>
                  <a:srgbClr val="000090"/>
                </a:solidFill>
                <a:latin typeface="Albany" pitchFamily="32" charset="0"/>
              </a:rPr>
              <a:t>A variety of interesting experiments demonstrated that light is required for photosynthesis.</a:t>
            </a:r>
          </a:p>
          <a:p>
            <a:pPr marL="431755" indent="-323816" defTabSz="719063">
              <a:lnSpc>
                <a:spcPct val="93000"/>
              </a:lnSpc>
              <a:buClr>
                <a:srgbClr val="000000"/>
              </a:buClr>
              <a:buSzPct val="66000"/>
              <a:buBlip>
                <a:blip r:embed="rId3"/>
              </a:buBlip>
              <a:tabLst>
                <a:tab pos="723825" algn="l"/>
                <a:tab pos="1447649" algn="l"/>
                <a:tab pos="2171475" algn="l"/>
                <a:tab pos="2895300" algn="l"/>
                <a:tab pos="3619124" algn="l"/>
                <a:tab pos="4342950" algn="l"/>
                <a:tab pos="5065188" algn="l"/>
              </a:tabLst>
            </a:pPr>
            <a:r>
              <a:rPr lang="en-US" sz="1800" b="1" i="1" dirty="0" smtClean="0">
                <a:solidFill>
                  <a:srgbClr val="000090"/>
                </a:solidFill>
                <a:latin typeface="Albany" pitchFamily="32" charset="0"/>
              </a:rPr>
              <a:t>Experiment of T. W. Engelmann – expose Spirogyra </a:t>
            </a:r>
            <a:r>
              <a:rPr lang="en-US" sz="1800" b="1" i="1" dirty="0" smtClean="0">
                <a:solidFill>
                  <a:srgbClr val="FF0000"/>
                </a:solidFill>
                <a:latin typeface="Albany" pitchFamily="32" charset="0"/>
              </a:rPr>
              <a:t>(challenged on wiki) </a:t>
            </a:r>
            <a:r>
              <a:rPr lang="en-US" sz="1800" b="1" i="1" dirty="0" smtClean="0">
                <a:solidFill>
                  <a:srgbClr val="000090"/>
                </a:solidFill>
                <a:latin typeface="Albany" pitchFamily="32" charset="0"/>
              </a:rPr>
              <a:t>(filamentous, green algae) to light of different wavelengths and see where bacteria aggregate.  Answer: at places where </a:t>
            </a:r>
            <a:r>
              <a:rPr lang="en-US" sz="1800" b="1" i="1" dirty="0" err="1" smtClean="0">
                <a:solidFill>
                  <a:srgbClr val="000090"/>
                </a:solidFill>
                <a:latin typeface="Albany" pitchFamily="32" charset="0"/>
              </a:rPr>
              <a:t>chlorophyl</a:t>
            </a:r>
            <a:r>
              <a:rPr lang="en-US" sz="1800" b="1" i="1" dirty="0" smtClean="0">
                <a:solidFill>
                  <a:srgbClr val="000090"/>
                </a:solidFill>
                <a:latin typeface="Albany" pitchFamily="32" charset="0"/>
              </a:rPr>
              <a:t> absorbs. Bacteria provide a “living graph” of absorption spectrum.</a:t>
            </a:r>
          </a:p>
          <a:p>
            <a:pPr marL="431755" indent="-323816" defTabSz="719063">
              <a:lnSpc>
                <a:spcPct val="93000"/>
              </a:lnSpc>
              <a:buClr>
                <a:srgbClr val="000000"/>
              </a:buClr>
              <a:buSzPct val="66000"/>
              <a:buBlip>
                <a:blip r:embed="rId3"/>
              </a:buBlip>
              <a:tabLst>
                <a:tab pos="723825" algn="l"/>
                <a:tab pos="1447649" algn="l"/>
                <a:tab pos="2171475" algn="l"/>
                <a:tab pos="2895300" algn="l"/>
                <a:tab pos="3619124" algn="l"/>
                <a:tab pos="4342950" algn="l"/>
                <a:tab pos="5065188" algn="l"/>
              </a:tabLst>
            </a:pPr>
            <a:r>
              <a:rPr lang="en-US" sz="1800" b="1" i="1" dirty="0" smtClean="0">
                <a:solidFill>
                  <a:srgbClr val="000090"/>
                </a:solidFill>
                <a:latin typeface="Albany" pitchFamily="32" charset="0"/>
              </a:rPr>
              <a:t>Starch production in leaves can be stained.  Where starch is synthesized controlled by light exposure.</a:t>
            </a:r>
            <a:endParaRPr lang="en-GB" sz="1800" b="1" i="1" dirty="0">
              <a:solidFill>
                <a:srgbClr val="000090"/>
              </a:solidFill>
              <a:latin typeface="Albany" pitchFamily="32" charset="0"/>
            </a:endParaRPr>
          </a:p>
        </p:txBody>
      </p:sp>
      <p:pic>
        <p:nvPicPr>
          <p:cNvPr id="6" name="Picture 5" descr="spirogyra_hd.jpg"/>
          <p:cNvPicPr>
            <a:picLocks noChangeAspect="1"/>
          </p:cNvPicPr>
          <p:nvPr/>
        </p:nvPicPr>
        <p:blipFill>
          <a:blip r:embed="rId4"/>
          <a:stretch>
            <a:fillRect/>
          </a:stretch>
        </p:blipFill>
        <p:spPr>
          <a:xfrm>
            <a:off x="3744912" y="5227637"/>
            <a:ext cx="2819400" cy="1848642"/>
          </a:xfrm>
          <a:prstGeom prst="rect">
            <a:avLst/>
          </a:prstGeom>
        </p:spPr>
      </p:pic>
      <p:pic>
        <p:nvPicPr>
          <p:cNvPr id="7" name="Picture 6" descr="StarchPictures.jpg"/>
          <p:cNvPicPr>
            <a:picLocks noChangeAspect="1"/>
          </p:cNvPicPr>
          <p:nvPr/>
        </p:nvPicPr>
        <p:blipFill>
          <a:blip r:embed="rId5"/>
          <a:stretch>
            <a:fillRect/>
          </a:stretch>
        </p:blipFill>
        <p:spPr>
          <a:xfrm>
            <a:off x="228600" y="4488311"/>
            <a:ext cx="3059112" cy="3101526"/>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63512" y="1798637"/>
            <a:ext cx="9525000" cy="53340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GB" sz="1800" b="1" i="1" dirty="0" smtClean="0">
                <a:solidFill>
                  <a:srgbClr val="000090"/>
                </a:solidFill>
                <a:latin typeface="Albany" pitchFamily="32" charset="0"/>
              </a:rPr>
              <a:t>“Who am I?  Why am I here?” </a:t>
            </a:r>
          </a:p>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GB" sz="1800" b="1" i="1" dirty="0" smtClean="0">
                <a:solidFill>
                  <a:srgbClr val="000090"/>
                </a:solidFill>
                <a:latin typeface="Albany" pitchFamily="32" charset="0"/>
              </a:rPr>
              <a:t>Who are you?  Why are you here?  - the </a:t>
            </a:r>
            <a:r>
              <a:rPr lang="en-GB" sz="1800" b="1" i="1" smtClean="0">
                <a:solidFill>
                  <a:srgbClr val="000090"/>
                </a:solidFill>
                <a:latin typeface="Albany" pitchFamily="32" charset="0"/>
              </a:rPr>
              <a:t>diversity question.</a:t>
            </a:r>
          </a:p>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GB" sz="1800" b="1" i="1" dirty="0" smtClean="0">
                <a:solidFill>
                  <a:srgbClr val="000090"/>
                </a:solidFill>
                <a:latin typeface="Albany" pitchFamily="32" charset="0"/>
              </a:rPr>
              <a:t>A few words on what this course is?  Style and approach (graduate course in spirit and all that implies </a:t>
            </a:r>
            <a:r>
              <a:rPr lang="en-US" sz="1800" b="1" i="1" dirty="0" smtClean="0">
                <a:solidFill>
                  <a:srgbClr val="000090"/>
                </a:solidFill>
                <a:latin typeface="Albany" pitchFamily="32" charset="0"/>
              </a:rPr>
              <a:t>–</a:t>
            </a:r>
            <a:r>
              <a:rPr lang="en-GB" sz="1800" b="1" i="1" dirty="0" smtClean="0">
                <a:solidFill>
                  <a:srgbClr val="000090"/>
                </a:solidFill>
                <a:latin typeface="Albany" pitchFamily="32" charset="0"/>
              </a:rPr>
              <a:t> “I don’t know”, all learning together, open-ended </a:t>
            </a:r>
            <a:r>
              <a:rPr lang="en-GB" sz="1800" b="1" i="1" dirty="0" err="1" smtClean="0">
                <a:solidFill>
                  <a:srgbClr val="000090"/>
                </a:solidFill>
                <a:latin typeface="Albany" pitchFamily="32" charset="0"/>
              </a:rPr>
              <a:t>homeworks</a:t>
            </a:r>
            <a:r>
              <a:rPr lang="en-GB" sz="1800" b="1" i="1" dirty="0" smtClean="0">
                <a:solidFill>
                  <a:srgbClr val="000090"/>
                </a:solidFill>
                <a:latin typeface="Albany" pitchFamily="32" charset="0"/>
              </a:rPr>
              <a:t>, trying to find the right questions to ask) </a:t>
            </a:r>
            <a:r>
              <a:rPr lang="en-US" sz="1800" b="1" i="1" dirty="0" smtClean="0">
                <a:solidFill>
                  <a:srgbClr val="000090"/>
                </a:solidFill>
                <a:latin typeface="Albany" pitchFamily="32" charset="0"/>
              </a:rPr>
              <a:t>–</a:t>
            </a:r>
            <a:r>
              <a:rPr lang="en-GB" sz="1800" b="1" i="1" dirty="0" smtClean="0">
                <a:solidFill>
                  <a:srgbClr val="000090"/>
                </a:solidFill>
                <a:latin typeface="Albany" pitchFamily="32" charset="0"/>
              </a:rPr>
              <a:t> thinking, estimating and calculating biological phenomena. Often start with a) data from some experiment to change your life for and </a:t>
            </a:r>
            <a:r>
              <a:rPr lang="en-GB" sz="1800" b="1" i="1" dirty="0" err="1" smtClean="0">
                <a:solidFill>
                  <a:srgbClr val="000090"/>
                </a:solidFill>
                <a:latin typeface="Albany" pitchFamily="32" charset="0"/>
              </a:rPr>
              <a:t>b</a:t>
            </a:r>
            <a:r>
              <a:rPr lang="en-GB" sz="1800" b="1" i="1" dirty="0" smtClean="0">
                <a:solidFill>
                  <a:srgbClr val="000090"/>
                </a:solidFill>
                <a:latin typeface="Albany" pitchFamily="32" charset="0"/>
              </a:rPr>
              <a:t>) show and tell.  This is followed by model building and analysis.</a:t>
            </a:r>
          </a:p>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GB" sz="1800" b="1" i="1" dirty="0" smtClean="0">
                <a:solidFill>
                  <a:srgbClr val="000090"/>
                </a:solidFill>
                <a:latin typeface="Albany" pitchFamily="32" charset="0"/>
              </a:rPr>
              <a:t>Photosynthesis: show and tell  - drinking from a </a:t>
            </a:r>
            <a:r>
              <a:rPr lang="en-GB" sz="1800" b="1" i="1" dirty="0" err="1" smtClean="0">
                <a:solidFill>
                  <a:srgbClr val="000090"/>
                </a:solidFill>
                <a:latin typeface="Albany" pitchFamily="32" charset="0"/>
              </a:rPr>
              <a:t>powerpoint</a:t>
            </a:r>
            <a:r>
              <a:rPr lang="en-GB" sz="1800" b="1" i="1" dirty="0" smtClean="0">
                <a:solidFill>
                  <a:srgbClr val="000090"/>
                </a:solidFill>
                <a:latin typeface="Albany" pitchFamily="32" charset="0"/>
              </a:rPr>
              <a:t> </a:t>
            </a:r>
            <a:r>
              <a:rPr lang="en-GB" sz="1800" b="1" i="1" dirty="0" err="1" smtClean="0">
                <a:solidFill>
                  <a:srgbClr val="000090"/>
                </a:solidFill>
                <a:latin typeface="Albany" pitchFamily="32" charset="0"/>
              </a:rPr>
              <a:t>firehose</a:t>
            </a:r>
            <a:r>
              <a:rPr lang="en-GB" sz="1800" b="1" i="1" dirty="0" smtClean="0">
                <a:solidFill>
                  <a:srgbClr val="000090"/>
                </a:solidFill>
                <a:latin typeface="Albany" pitchFamily="32" charset="0"/>
              </a:rPr>
              <a:t>. </a:t>
            </a:r>
          </a:p>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GB" sz="1800" b="1" i="1" dirty="0" smtClean="0">
                <a:solidFill>
                  <a:srgbClr val="000090"/>
                </a:solidFill>
                <a:latin typeface="Albany" pitchFamily="32" charset="0"/>
              </a:rPr>
              <a:t>Course logistics: when, grades, T</a:t>
            </a:r>
            <a:r>
              <a:rPr lang="en-US" sz="1800" b="1" i="1" dirty="0" smtClean="0">
                <a:solidFill>
                  <a:srgbClr val="000090"/>
                </a:solidFill>
                <a:latin typeface="Albany" pitchFamily="32" charset="0"/>
              </a:rPr>
              <a:t>As, expectations, website, etc.</a:t>
            </a:r>
            <a:endParaRPr lang="en-GB" sz="1800" b="1" i="1" dirty="0" smtClean="0">
              <a:solidFill>
                <a:srgbClr val="000090"/>
              </a:solidFill>
              <a:latin typeface="Albany" pitchFamily="32" charset="0"/>
            </a:endParaRPr>
          </a:p>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GB" sz="1800" b="1" i="1" dirty="0" smtClean="0">
                <a:solidFill>
                  <a:srgbClr val="000090"/>
                </a:solidFill>
                <a:latin typeface="Albany" pitchFamily="32" charset="0"/>
              </a:rPr>
              <a:t>162</a:t>
            </a:r>
            <a:r>
              <a:rPr lang="en-GB" sz="1800" b="1" i="1" dirty="0" smtClean="0">
                <a:solidFill>
                  <a:srgbClr val="FF0000"/>
                </a:solidFill>
                <a:latin typeface="Albany" pitchFamily="32" charset="0"/>
              </a:rPr>
              <a:t>?????????????????????????????????</a:t>
            </a:r>
            <a:endParaRPr lang="en-US" sz="1800" b="1" i="1" dirty="0" smtClean="0">
              <a:solidFill>
                <a:srgbClr val="FF0000"/>
              </a:solidFill>
              <a:latin typeface="Albany" pitchFamily="32" charset="0"/>
            </a:endParaRPr>
          </a:p>
        </p:txBody>
      </p:sp>
      <p:sp>
        <p:nvSpPr>
          <p:cNvPr id="3"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000090"/>
                </a:solidFill>
                <a:effectLst>
                  <a:outerShdw blurRad="38100" dist="38100" dir="2700000" algn="tl">
                    <a:srgbClr val="DDDDDD"/>
                  </a:outerShdw>
                </a:effectLst>
                <a:latin typeface="Arial" pitchFamily="32" charset="0"/>
              </a:rPr>
              <a:t>Logic of Lecture</a:t>
            </a:r>
            <a:endParaRPr lang="en-US" sz="3500" i="1" dirty="0">
              <a:solidFill>
                <a:srgbClr val="000090"/>
              </a:solidFill>
              <a:effectLst>
                <a:outerShdw blurRad="38100" dist="38100" dir="2700000" algn="tl">
                  <a:srgbClr val="DDDDDD"/>
                </a:outerShdw>
              </a:effectLst>
              <a:latin typeface="Arial" pitchFamily="32"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315912" y="1951037"/>
            <a:ext cx="4659313" cy="4237038"/>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US" sz="1800" b="1" i="1" dirty="0" smtClean="0">
                <a:solidFill>
                  <a:srgbClr val="000090"/>
                </a:solidFill>
                <a:latin typeface="Albany" pitchFamily="32" charset="0"/>
              </a:rPr>
              <a:t>A </a:t>
            </a:r>
            <a:r>
              <a:rPr lang="en-US" sz="1800" b="1" i="1" dirty="0">
                <a:solidFill>
                  <a:srgbClr val="000090"/>
                </a:solidFill>
                <a:latin typeface="Albany" pitchFamily="32" charset="0"/>
              </a:rPr>
              <a:t>final example: clever, precision measurements of Emerson and Arnold by flashing lights of known intensity for known time periods.</a:t>
            </a:r>
            <a:endParaRPr lang="en-GB" sz="1800" b="1" i="1" dirty="0">
              <a:solidFill>
                <a:srgbClr val="000090"/>
              </a:solidFill>
              <a:latin typeface="Albany" pitchFamily="32" charset="0"/>
            </a:endParaRPr>
          </a:p>
        </p:txBody>
      </p:sp>
      <p:pic>
        <p:nvPicPr>
          <p:cNvPr id="3" name="Picture 2" descr="EmersonArnold2.jpg"/>
          <p:cNvPicPr>
            <a:picLocks noChangeAspect="1"/>
          </p:cNvPicPr>
          <p:nvPr/>
        </p:nvPicPr>
        <p:blipFill>
          <a:blip r:embed="rId3"/>
          <a:stretch>
            <a:fillRect/>
          </a:stretch>
        </p:blipFill>
        <p:spPr>
          <a:xfrm>
            <a:off x="1077912" y="4008437"/>
            <a:ext cx="3429000" cy="2664426"/>
          </a:xfrm>
          <a:prstGeom prst="rect">
            <a:avLst/>
          </a:prstGeom>
        </p:spPr>
      </p:pic>
      <p:sp>
        <p:nvSpPr>
          <p:cNvPr id="4"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000090"/>
                </a:solidFill>
                <a:effectLst>
                  <a:outerShdw blurRad="38100" dist="38100" dir="2700000" algn="tl">
                    <a:srgbClr val="DDDDDD"/>
                  </a:outerShdw>
                </a:effectLst>
                <a:latin typeface="Arial" pitchFamily="32" charset="0"/>
              </a:rPr>
              <a:t>Light in Photosynthesis: Emerson and Arnold and Flashing Experiments</a:t>
            </a:r>
            <a:endParaRPr lang="en-US" sz="3500" i="1" dirty="0">
              <a:solidFill>
                <a:srgbClr val="000090"/>
              </a:solidFill>
              <a:effectLst>
                <a:outerShdw blurRad="38100" dist="38100" dir="2700000" algn="tl">
                  <a:srgbClr val="DDDDDD"/>
                </a:outerShdw>
              </a:effectLst>
              <a:latin typeface="Arial" pitchFamily="32" charset="0"/>
            </a:endParaRPr>
          </a:p>
        </p:txBody>
      </p:sp>
      <p:pic>
        <p:nvPicPr>
          <p:cNvPr id="5" name="Picture 4" descr="Pages from Emerson - photochemical reaction in photosynthesis.jpg"/>
          <p:cNvPicPr>
            <a:picLocks noChangeAspect="1"/>
          </p:cNvPicPr>
          <p:nvPr/>
        </p:nvPicPr>
        <p:blipFill>
          <a:blip r:embed="rId4"/>
          <a:stretch>
            <a:fillRect/>
          </a:stretch>
        </p:blipFill>
        <p:spPr>
          <a:xfrm>
            <a:off x="5268912" y="1909482"/>
            <a:ext cx="4389365" cy="568035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000090"/>
                </a:solidFill>
                <a:effectLst>
                  <a:outerShdw blurRad="38100" dist="38100" dir="2700000" algn="tl">
                    <a:srgbClr val="DDDDDD"/>
                  </a:outerShdw>
                </a:effectLst>
                <a:latin typeface="Arial" pitchFamily="32" charset="0"/>
              </a:rPr>
              <a:t>The Conservation of Energy and Photosynthesis</a:t>
            </a:r>
            <a:endParaRPr lang="en-US" sz="3500" i="1" dirty="0">
              <a:solidFill>
                <a:srgbClr val="000090"/>
              </a:solidFill>
              <a:effectLst>
                <a:outerShdw blurRad="38100" dist="38100" dir="2700000" algn="tl">
                  <a:srgbClr val="DDDDDD"/>
                </a:outerShdw>
              </a:effectLst>
              <a:latin typeface="Arial" pitchFamily="32" charset="0"/>
            </a:endParaRPr>
          </a:p>
        </p:txBody>
      </p:sp>
      <p:sp>
        <p:nvSpPr>
          <p:cNvPr id="5" name="Rectangle 3"/>
          <p:cNvSpPr>
            <a:spLocks noChangeArrowheads="1"/>
          </p:cNvSpPr>
          <p:nvPr/>
        </p:nvSpPr>
        <p:spPr bwMode="auto">
          <a:xfrm>
            <a:off x="163512" y="1798637"/>
            <a:ext cx="5029199" cy="26670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US" sz="1800" b="1" i="1" dirty="0" smtClean="0">
                <a:solidFill>
                  <a:srgbClr val="000090"/>
                </a:solidFill>
                <a:latin typeface="Albany" pitchFamily="32" charset="0"/>
              </a:rPr>
              <a:t>Though we all take the conservation of energy for granted, it was an idea that was hard won.</a:t>
            </a:r>
          </a:p>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US" sz="1800" b="1" i="1" dirty="0" smtClean="0">
                <a:solidFill>
                  <a:srgbClr val="000090"/>
                </a:solidFill>
                <a:latin typeface="Albany" pitchFamily="32" charset="0"/>
              </a:rPr>
              <a:t>Julius Robert Mayer articulated the idea and proposed that photosynthesis is a concrete example with energy from sunlight converted into chemical bond energy.</a:t>
            </a:r>
            <a:endParaRPr lang="en-GB" sz="1800" b="1" i="1" dirty="0">
              <a:solidFill>
                <a:srgbClr val="000090"/>
              </a:solidFill>
              <a:latin typeface="Albany" pitchFamily="32" charset="0"/>
            </a:endParaRPr>
          </a:p>
        </p:txBody>
      </p:sp>
      <p:pic>
        <p:nvPicPr>
          <p:cNvPr id="4" name="Picture 3" descr="MayerBook.jpg"/>
          <p:cNvPicPr>
            <a:picLocks noChangeAspect="1"/>
          </p:cNvPicPr>
          <p:nvPr/>
        </p:nvPicPr>
        <p:blipFill>
          <a:blip r:embed="rId3"/>
          <a:stretch>
            <a:fillRect/>
          </a:stretch>
        </p:blipFill>
        <p:spPr>
          <a:xfrm>
            <a:off x="7097712" y="1874837"/>
            <a:ext cx="2678582" cy="3962400"/>
          </a:xfrm>
          <a:prstGeom prst="rect">
            <a:avLst/>
          </a:prstGeom>
        </p:spPr>
      </p:pic>
      <p:pic>
        <p:nvPicPr>
          <p:cNvPr id="6" name="Picture 5" descr="mayer_klein.jpg"/>
          <p:cNvPicPr>
            <a:picLocks noChangeAspect="1"/>
          </p:cNvPicPr>
          <p:nvPr/>
        </p:nvPicPr>
        <p:blipFill>
          <a:blip r:embed="rId4"/>
          <a:stretch>
            <a:fillRect/>
          </a:stretch>
        </p:blipFill>
        <p:spPr>
          <a:xfrm>
            <a:off x="9002712" y="4694237"/>
            <a:ext cx="743712" cy="1008888"/>
          </a:xfrm>
          <a:prstGeom prst="rect">
            <a:avLst/>
          </a:prstGeom>
        </p:spPr>
      </p:pic>
      <p:sp>
        <p:nvSpPr>
          <p:cNvPr id="7" name="Text Box 14"/>
          <p:cNvSpPr txBox="1">
            <a:spLocks noChangeArrowheads="1"/>
          </p:cNvSpPr>
          <p:nvPr/>
        </p:nvSpPr>
        <p:spPr bwMode="auto">
          <a:xfrm>
            <a:off x="163512" y="6142037"/>
            <a:ext cx="9917113" cy="707886"/>
          </a:xfrm>
          <a:prstGeom prst="rect">
            <a:avLst/>
          </a:prstGeom>
          <a:noFill/>
          <a:ln w="9525">
            <a:noFill/>
            <a:miter lim="800000"/>
            <a:headEnd/>
            <a:tailEnd/>
          </a:ln>
          <a:effectLst/>
        </p:spPr>
        <p:txBody>
          <a:bodyPr wrap="square">
            <a:prstTxWarp prst="textNoShape">
              <a:avLst/>
            </a:prstTxWarp>
            <a:spAutoFit/>
          </a:bodyPr>
          <a:lstStyle/>
          <a:p>
            <a:r>
              <a:rPr lang="en-US" sz="2000" i="1" dirty="0" smtClean="0">
                <a:solidFill>
                  <a:srgbClr val="FF0000"/>
                </a:solidFill>
                <a:latin typeface="Albany" pitchFamily="32" charset="0"/>
              </a:rPr>
              <a:t>Big themes that passed through photosynthesis: mass conservation, energy conservation, nature of gases, light and life.</a:t>
            </a:r>
            <a:endParaRPr lang="en-US" sz="2000" i="1" dirty="0">
              <a:solidFill>
                <a:srgbClr val="FF0000"/>
              </a:solidFill>
              <a:latin typeface="Albany" pitchFamily="32"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63512" y="1798637"/>
            <a:ext cx="6858000" cy="28956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US" sz="1800" b="1" i="1" dirty="0" smtClean="0">
                <a:solidFill>
                  <a:srgbClr val="000090"/>
                </a:solidFill>
                <a:latin typeface="Albany" pitchFamily="32" charset="0"/>
              </a:rPr>
              <a:t>Logical flow of lecture: we have talked about the history of our understanding of photosynthesis (very broad brush strokes) and the themes that emerged.  </a:t>
            </a:r>
          </a:p>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US" sz="1800" b="1" i="1" dirty="0" smtClean="0">
                <a:solidFill>
                  <a:srgbClr val="000090"/>
                </a:solidFill>
                <a:latin typeface="Albany" pitchFamily="32" charset="0"/>
              </a:rPr>
              <a:t>Now, we turn to simple estimates about the overall photosynthetic productivity on the Earth and the nature of the cells that do this photosynthesis.</a:t>
            </a:r>
            <a:endParaRPr lang="en-GB" sz="1800" b="1" i="1" dirty="0">
              <a:solidFill>
                <a:srgbClr val="000090"/>
              </a:solidFill>
              <a:latin typeface="Albany" pitchFamily="32" charset="0"/>
            </a:endParaRPr>
          </a:p>
        </p:txBody>
      </p:sp>
      <p:sp>
        <p:nvSpPr>
          <p:cNvPr id="3"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000090"/>
                </a:solidFill>
                <a:effectLst>
                  <a:outerShdw blurRad="38100" dist="38100" dir="2700000" algn="tl">
                    <a:srgbClr val="DDDDDD"/>
                  </a:outerShdw>
                </a:effectLst>
                <a:latin typeface="Arial" pitchFamily="32" charset="0"/>
              </a:rPr>
              <a:t>Logic of Lecture</a:t>
            </a:r>
            <a:endParaRPr lang="en-US" sz="3500" i="1" dirty="0">
              <a:solidFill>
                <a:srgbClr val="000090"/>
              </a:solidFill>
              <a:effectLst>
                <a:outerShdw blurRad="38100" dist="38100" dir="2700000" algn="tl">
                  <a:srgbClr val="DDDDDD"/>
                </a:outerShdw>
              </a:effectLst>
              <a:latin typeface="Arial" pitchFamily="32"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edinst-noaa-img-keeling.png"/>
          <p:cNvPicPr>
            <a:picLocks noChangeAspect="1"/>
          </p:cNvPicPr>
          <p:nvPr/>
        </p:nvPicPr>
        <p:blipFill>
          <a:blip r:embed="rId2"/>
          <a:stretch>
            <a:fillRect/>
          </a:stretch>
        </p:blipFill>
        <p:spPr>
          <a:xfrm>
            <a:off x="620712" y="1874837"/>
            <a:ext cx="4536281" cy="3599176"/>
          </a:xfrm>
          <a:prstGeom prst="rect">
            <a:avLst/>
          </a:prstGeom>
        </p:spPr>
      </p:pic>
      <p:pic>
        <p:nvPicPr>
          <p:cNvPr id="4" name="Picture 3" descr="caljsioa_2007-46-0001.jpg"/>
          <p:cNvPicPr>
            <a:picLocks noChangeAspect="1"/>
          </p:cNvPicPr>
          <p:nvPr/>
        </p:nvPicPr>
        <p:blipFill>
          <a:blip r:embed="rId3"/>
          <a:stretch>
            <a:fillRect/>
          </a:stretch>
        </p:blipFill>
        <p:spPr>
          <a:xfrm>
            <a:off x="8455878" y="-1"/>
            <a:ext cx="1624747" cy="1646237"/>
          </a:xfrm>
          <a:prstGeom prst="rect">
            <a:avLst/>
          </a:prstGeom>
        </p:spPr>
      </p:pic>
      <p:sp>
        <p:nvSpPr>
          <p:cNvPr id="5" name="Rectangle 1026"/>
          <p:cNvSpPr txBox="1">
            <a:spLocks noChangeArrowheads="1"/>
          </p:cNvSpPr>
          <p:nvPr/>
        </p:nvSpPr>
        <p:spPr bwMode="auto">
          <a:xfrm>
            <a:off x="168010" y="167993"/>
            <a:ext cx="8064500" cy="1259946"/>
          </a:xfrm>
          <a:prstGeom prst="rect">
            <a:avLst/>
          </a:prstGeom>
          <a:noFill/>
          <a:ln w="9525">
            <a:noFill/>
            <a:miter lim="800000"/>
            <a:headEnd/>
            <a:tailEnd/>
          </a:ln>
        </p:spPr>
        <p:txBody>
          <a:bodyPr vert="horz" wrap="square" lIns="100794" tIns="50397" rIns="100794" bIns="50397" numCol="1" anchor="ctr" anchorCtr="0" compatLnSpc="1">
            <a:prstTxWarp prst="textNoShape">
              <a:avLst/>
            </a:prstTxWarp>
          </a:bodyPr>
          <a:lstStyle/>
          <a:p>
            <a:pPr algn="ctr" defTabSz="1007943" eaLnBrk="1" hangingPunct="1">
              <a:defRPr/>
            </a:pPr>
            <a:r>
              <a:rPr lang="en-US" sz="4900" i="1" kern="0" dirty="0" smtClean="0">
                <a:solidFill>
                  <a:srgbClr val="000090"/>
                </a:solidFill>
                <a:effectLst>
                  <a:outerShdw blurRad="38100" dist="38100" dir="2700000" algn="tl">
                    <a:srgbClr val="DDDDDD"/>
                  </a:outerShdw>
                </a:effectLst>
                <a:latin typeface="+mj-lt"/>
                <a:ea typeface="+mj-ea"/>
                <a:cs typeface="+mj-cs"/>
              </a:rPr>
              <a:t>Use the Earth’s breathing to formulate an estimate</a:t>
            </a:r>
            <a:endParaRPr lang="en-US" sz="4900" i="1" kern="0" dirty="0">
              <a:solidFill>
                <a:srgbClr val="000090"/>
              </a:solidFill>
              <a:effectLst>
                <a:outerShdw blurRad="38100" dist="38100" dir="2700000" algn="tl">
                  <a:srgbClr val="DDDDDD"/>
                </a:outerShdw>
              </a:effectLst>
              <a:latin typeface="+mj-lt"/>
              <a:ea typeface="+mj-ea"/>
              <a:cs typeface="+mj-cs"/>
            </a:endParaRPr>
          </a:p>
        </p:txBody>
      </p:sp>
      <p:sp>
        <p:nvSpPr>
          <p:cNvPr id="6" name="Rectangle 11"/>
          <p:cNvSpPr>
            <a:spLocks noChangeArrowheads="1"/>
          </p:cNvSpPr>
          <p:nvPr/>
        </p:nvSpPr>
        <p:spPr bwMode="auto">
          <a:xfrm>
            <a:off x="5376333" y="1874837"/>
            <a:ext cx="4452276" cy="2855877"/>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4"/>
              </a:buBlip>
              <a:tabLst>
                <a:tab pos="723825" algn="l"/>
                <a:tab pos="1447649" algn="l"/>
                <a:tab pos="2171475" algn="l"/>
                <a:tab pos="2895300" algn="l"/>
                <a:tab pos="3619124" algn="l"/>
                <a:tab pos="4342950" algn="l"/>
                <a:tab pos="5066775" algn="l"/>
              </a:tabLst>
            </a:pPr>
            <a:r>
              <a:rPr lang="en-GB" sz="1800" b="1" i="1" dirty="0" smtClean="0">
                <a:solidFill>
                  <a:srgbClr val="FF0000"/>
                </a:solidFill>
                <a:latin typeface="Albany" pitchFamily="32" charset="0"/>
              </a:rPr>
              <a:t>Building a cell with photons.</a:t>
            </a:r>
          </a:p>
          <a:p>
            <a:pPr marL="431755" indent="-323816" defTabSz="719063">
              <a:lnSpc>
                <a:spcPct val="93000"/>
              </a:lnSpc>
              <a:buClr>
                <a:srgbClr val="000000"/>
              </a:buClr>
              <a:buSzPct val="66000"/>
              <a:buBlip>
                <a:blip r:embed="rId4"/>
              </a:buBlip>
              <a:tabLst>
                <a:tab pos="723825" algn="l"/>
                <a:tab pos="1447649" algn="l"/>
                <a:tab pos="2171475" algn="l"/>
                <a:tab pos="2895300" algn="l"/>
                <a:tab pos="3619124" algn="l"/>
                <a:tab pos="4342950" algn="l"/>
                <a:tab pos="5066775" algn="l"/>
              </a:tabLst>
            </a:pPr>
            <a:r>
              <a:rPr lang="en-US" sz="1800" b="1" i="1" dirty="0" smtClean="0">
                <a:solidFill>
                  <a:srgbClr val="000090"/>
                </a:solidFill>
                <a:latin typeface="Albany" pitchFamily="32" charset="0"/>
              </a:rPr>
              <a:t>My daughter’s biochemistry book (and many others) tells me: every year, the earth’s plants convert 6 </a:t>
            </a:r>
            <a:r>
              <a:rPr lang="en-US" sz="1800" b="1" i="1" dirty="0" err="1" smtClean="0">
                <a:solidFill>
                  <a:srgbClr val="000090"/>
                </a:solidFill>
                <a:latin typeface="Albany" pitchFamily="32" charset="0"/>
              </a:rPr>
              <a:t>x</a:t>
            </a:r>
            <a:r>
              <a:rPr lang="en-US" sz="1800" b="1" i="1" dirty="0" smtClean="0">
                <a:solidFill>
                  <a:srgbClr val="000090"/>
                </a:solidFill>
                <a:latin typeface="Albany" pitchFamily="32" charset="0"/>
              </a:rPr>
              <a:t> 10^16 grams of carbon to organic compounds.</a:t>
            </a:r>
          </a:p>
          <a:p>
            <a:pPr marL="431755" indent="-323816" defTabSz="719063">
              <a:lnSpc>
                <a:spcPct val="93000"/>
              </a:lnSpc>
              <a:buClr>
                <a:srgbClr val="000000"/>
              </a:buClr>
              <a:buSzPct val="66000"/>
              <a:buBlip>
                <a:blip r:embed="rId4"/>
              </a:buBlip>
              <a:tabLst>
                <a:tab pos="723825" algn="l"/>
                <a:tab pos="1447649" algn="l"/>
                <a:tab pos="2171475" algn="l"/>
                <a:tab pos="2895300" algn="l"/>
                <a:tab pos="3619124" algn="l"/>
                <a:tab pos="4342950" algn="l"/>
                <a:tab pos="5066775" algn="l"/>
              </a:tabLst>
            </a:pPr>
            <a:r>
              <a:rPr lang="en-US" sz="1800" b="1" i="1" dirty="0" smtClean="0">
                <a:solidFill>
                  <a:srgbClr val="000090"/>
                </a:solidFill>
                <a:latin typeface="Albany" pitchFamily="32" charset="0"/>
              </a:rPr>
              <a:t>The point of this estimate is to see how light, CO</a:t>
            </a:r>
            <a:r>
              <a:rPr lang="en-US" sz="1800" b="1" i="1" baseline="-25000" dirty="0" smtClean="0">
                <a:solidFill>
                  <a:srgbClr val="000090"/>
                </a:solidFill>
                <a:latin typeface="Albany" pitchFamily="32" charset="0"/>
              </a:rPr>
              <a:t>2</a:t>
            </a:r>
            <a:r>
              <a:rPr lang="en-US" sz="1800" b="1" i="1" dirty="0" smtClean="0">
                <a:solidFill>
                  <a:srgbClr val="000090"/>
                </a:solidFill>
                <a:latin typeface="Albany" pitchFamily="32" charset="0"/>
              </a:rPr>
              <a:t> and H</a:t>
            </a:r>
            <a:r>
              <a:rPr lang="en-US" sz="1800" b="1" i="1" baseline="-25000" dirty="0" smtClean="0">
                <a:solidFill>
                  <a:srgbClr val="000090"/>
                </a:solidFill>
                <a:latin typeface="Albany" pitchFamily="32" charset="0"/>
              </a:rPr>
              <a:t>2</a:t>
            </a:r>
            <a:r>
              <a:rPr lang="en-US" sz="1800" b="1" i="1" dirty="0" smtClean="0">
                <a:solidFill>
                  <a:srgbClr val="000090"/>
                </a:solidFill>
                <a:latin typeface="Albany" pitchFamily="32" charset="0"/>
              </a:rPr>
              <a:t>O are used to make cells.</a:t>
            </a:r>
            <a:endParaRPr lang="en-GB" sz="1800" b="1" i="1" dirty="0" smtClean="0">
              <a:solidFill>
                <a:srgbClr val="0066FF"/>
              </a:solidFill>
              <a:latin typeface="Albany" pitchFamily="32" charset="0"/>
            </a:endParaRPr>
          </a:p>
        </p:txBody>
      </p:sp>
      <p:sp>
        <p:nvSpPr>
          <p:cNvPr id="7" name="Rectangle 11"/>
          <p:cNvSpPr>
            <a:spLocks noChangeArrowheads="1"/>
          </p:cNvSpPr>
          <p:nvPr/>
        </p:nvSpPr>
        <p:spPr bwMode="auto">
          <a:xfrm>
            <a:off x="-65088" y="5648360"/>
            <a:ext cx="5410200" cy="2855877"/>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4"/>
              </a:buBlip>
              <a:tabLst>
                <a:tab pos="723825" algn="l"/>
                <a:tab pos="1447649" algn="l"/>
                <a:tab pos="2171475" algn="l"/>
                <a:tab pos="2895300" algn="l"/>
                <a:tab pos="3619124" algn="l"/>
                <a:tab pos="4342950" algn="l"/>
                <a:tab pos="5066775" algn="l"/>
              </a:tabLst>
            </a:pPr>
            <a:r>
              <a:rPr lang="en-GB" sz="1800" b="1" i="1" dirty="0" smtClean="0">
                <a:solidFill>
                  <a:srgbClr val="000090"/>
                </a:solidFill>
                <a:latin typeface="Albany" pitchFamily="32" charset="0"/>
              </a:rPr>
              <a:t>David Keeling spent his entire career making ever more precise measurements of CO2.</a:t>
            </a:r>
          </a:p>
          <a:p>
            <a:pPr marL="431755" indent="-323816" defTabSz="719063">
              <a:lnSpc>
                <a:spcPct val="93000"/>
              </a:lnSpc>
              <a:buClr>
                <a:srgbClr val="000000"/>
              </a:buClr>
              <a:buSzPct val="66000"/>
              <a:buBlip>
                <a:blip r:embed="rId4"/>
              </a:buBlip>
              <a:tabLst>
                <a:tab pos="723825" algn="l"/>
                <a:tab pos="1447649" algn="l"/>
                <a:tab pos="2171475" algn="l"/>
                <a:tab pos="2895300" algn="l"/>
                <a:tab pos="3619124" algn="l"/>
                <a:tab pos="4342950" algn="l"/>
                <a:tab pos="5066775" algn="l"/>
              </a:tabLst>
            </a:pPr>
            <a:r>
              <a:rPr lang="en-GB" sz="1800" b="1" i="1" dirty="0" smtClean="0">
                <a:solidFill>
                  <a:srgbClr val="000090"/>
                </a:solidFill>
                <a:latin typeface="Albany" pitchFamily="32" charset="0"/>
              </a:rPr>
              <a:t>In his interviews, he mentions that he initially made </a:t>
            </a:r>
            <a:r>
              <a:rPr lang="en-GB" sz="1800" b="1" i="1" dirty="0" smtClean="0">
                <a:solidFill>
                  <a:srgbClr val="FF0000"/>
                </a:solidFill>
                <a:latin typeface="Albany" pitchFamily="32" charset="0"/>
              </a:rPr>
              <a:t>two</a:t>
            </a:r>
            <a:r>
              <a:rPr lang="en-GB" sz="1800" b="1" i="1" dirty="0" smtClean="0">
                <a:solidFill>
                  <a:srgbClr val="000090"/>
                </a:solidFill>
                <a:latin typeface="Albany" pitchFamily="32" charset="0"/>
              </a:rPr>
              <a:t> interesting discoveries, one of which is less famous, but extremely relevant to our story. </a:t>
            </a:r>
            <a:endParaRPr lang="en-GB" sz="1800" b="1" i="1" dirty="0">
              <a:solidFill>
                <a:srgbClr val="0066FF"/>
              </a:solidFill>
              <a:latin typeface="Albany" pitchFamily="32" charset="0"/>
            </a:endParaRPr>
          </a:p>
        </p:txBody>
      </p:sp>
      <p:pic>
        <p:nvPicPr>
          <p:cNvPr id="9" name="Picture 8" descr="BehrenfeldFalkowski.pdf"/>
          <p:cNvPicPr>
            <a:picLocks noChangeAspect="1"/>
          </p:cNvPicPr>
          <p:nvPr/>
        </p:nvPicPr>
        <mc:AlternateContent>
          <mc:Choice xmlns:ma="http://schemas.microsoft.com/office/mac/drawingml/2008/main" Requires="ma">
            <p:blipFill>
              <a:blip r:embed="rId5"/>
              <a:stretch>
                <a:fillRect/>
              </a:stretch>
            </p:blipFill>
          </mc:Choice>
          <mc:Fallback>
            <p:blipFill>
              <a:blip r:embed="rId6"/>
              <a:stretch>
                <a:fillRect/>
              </a:stretch>
            </p:blipFill>
          </mc:Fallback>
        </mc:AlternateContent>
        <p:spPr>
          <a:xfrm>
            <a:off x="5268912" y="4770437"/>
            <a:ext cx="5001967" cy="2514600"/>
          </a:xfrm>
          <a:prstGeom prst="rect">
            <a:avLst/>
          </a:prstGeom>
        </p:spPr>
      </p:pic>
      <p:sp>
        <p:nvSpPr>
          <p:cNvPr id="10" name="Text Box 19"/>
          <p:cNvSpPr txBox="1">
            <a:spLocks noChangeArrowheads="1"/>
          </p:cNvSpPr>
          <p:nvPr/>
        </p:nvSpPr>
        <p:spPr bwMode="auto">
          <a:xfrm>
            <a:off x="5726112" y="4389437"/>
            <a:ext cx="3945311" cy="338554"/>
          </a:xfrm>
          <a:prstGeom prst="rect">
            <a:avLst/>
          </a:prstGeom>
          <a:noFill/>
          <a:ln w="9525">
            <a:noFill/>
            <a:miter lim="800000"/>
            <a:headEnd/>
            <a:tailEnd/>
          </a:ln>
          <a:effectLst/>
        </p:spPr>
        <p:txBody>
          <a:bodyPr wrap="none">
            <a:prstTxWarp prst="textNoShape">
              <a:avLst/>
            </a:prstTxWarp>
            <a:spAutoFit/>
          </a:bodyPr>
          <a:lstStyle/>
          <a:p>
            <a:r>
              <a:rPr lang="en-US" sz="1600" dirty="0" smtClean="0"/>
              <a:t>(</a:t>
            </a:r>
            <a:r>
              <a:rPr lang="en-US" sz="1600" dirty="0" err="1" smtClean="0"/>
              <a:t>Behrenfeld</a:t>
            </a:r>
            <a:r>
              <a:rPr lang="en-US" sz="1600" dirty="0" smtClean="0"/>
              <a:t>, </a:t>
            </a:r>
            <a:r>
              <a:rPr lang="en-US" sz="1600" dirty="0" err="1" smtClean="0"/>
              <a:t>Falkowski</a:t>
            </a:r>
            <a:r>
              <a:rPr lang="en-US" sz="1600" dirty="0" smtClean="0"/>
              <a:t> et al.,  </a:t>
            </a:r>
            <a:r>
              <a:rPr lang="en-US" sz="1600" dirty="0"/>
              <a:t>Science,</a:t>
            </a:r>
            <a:r>
              <a:rPr lang="en-US" sz="1600" dirty="0" smtClean="0"/>
              <a:t> 1998) </a:t>
            </a:r>
            <a:endParaRPr lang="en-US" sz="16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1026"/>
          <p:cNvSpPr txBox="1">
            <a:spLocks noChangeArrowheads="1"/>
          </p:cNvSpPr>
          <p:nvPr/>
        </p:nvSpPr>
        <p:spPr bwMode="auto">
          <a:xfrm>
            <a:off x="0" y="83997"/>
            <a:ext cx="10080625" cy="1343942"/>
          </a:xfrm>
          <a:prstGeom prst="rect">
            <a:avLst/>
          </a:prstGeom>
          <a:noFill/>
          <a:ln w="9525">
            <a:noFill/>
            <a:miter lim="800000"/>
            <a:headEnd/>
            <a:tailEnd/>
          </a:ln>
        </p:spPr>
        <p:txBody>
          <a:bodyPr vert="horz" wrap="square" lIns="100794" tIns="50397" rIns="100794" bIns="50397" numCol="1" anchor="ctr" anchorCtr="0" compatLnSpc="1">
            <a:prstTxWarp prst="textNoShape">
              <a:avLst/>
            </a:prstTxWarp>
          </a:bodyPr>
          <a:lstStyle/>
          <a:p>
            <a:pPr algn="ctr" defTabSz="1007943" eaLnBrk="1" hangingPunct="1">
              <a:defRPr/>
            </a:pPr>
            <a:r>
              <a:rPr lang="en-US" sz="4400" i="1" kern="0" dirty="0" smtClean="0">
                <a:solidFill>
                  <a:srgbClr val="000090"/>
                </a:solidFill>
                <a:effectLst>
                  <a:outerShdw blurRad="38100" dist="38100" dir="2700000" algn="tl">
                    <a:srgbClr val="DDDDDD"/>
                  </a:outerShdw>
                </a:effectLst>
                <a:latin typeface="+mj-lt"/>
                <a:ea typeface="+mj-ea"/>
                <a:cs typeface="+mj-cs"/>
              </a:rPr>
              <a:t>Who Does Photosynthesis and How Much?</a:t>
            </a:r>
            <a:endParaRPr lang="en-US" sz="4400" i="1" kern="0" dirty="0">
              <a:solidFill>
                <a:srgbClr val="000090"/>
              </a:solidFill>
              <a:effectLst>
                <a:outerShdw blurRad="38100" dist="38100" dir="2700000" algn="tl">
                  <a:srgbClr val="DDDDDD"/>
                </a:outerShdw>
              </a:effectLst>
              <a:latin typeface="+mj-lt"/>
              <a:ea typeface="+mj-ea"/>
              <a:cs typeface="+mj-cs"/>
            </a:endParaRPr>
          </a:p>
        </p:txBody>
      </p:sp>
      <p:pic>
        <p:nvPicPr>
          <p:cNvPr id="4" name="Picture 3" descr="Baobab.gif"/>
          <p:cNvPicPr>
            <a:picLocks noChangeAspect="1"/>
          </p:cNvPicPr>
          <p:nvPr/>
        </p:nvPicPr>
        <p:blipFill>
          <a:blip r:embed="rId2"/>
          <a:stretch>
            <a:fillRect/>
          </a:stretch>
        </p:blipFill>
        <p:spPr>
          <a:xfrm>
            <a:off x="468312" y="1951037"/>
            <a:ext cx="3175000" cy="2241550"/>
          </a:xfrm>
          <a:prstGeom prst="rect">
            <a:avLst/>
          </a:prstGeom>
        </p:spPr>
      </p:pic>
      <p:pic>
        <p:nvPicPr>
          <p:cNvPr id="5" name="Picture 4" descr="mangrove.jpg"/>
          <p:cNvPicPr>
            <a:picLocks noChangeAspect="1"/>
          </p:cNvPicPr>
          <p:nvPr/>
        </p:nvPicPr>
        <p:blipFill>
          <a:blip r:embed="rId3"/>
          <a:stretch>
            <a:fillRect/>
          </a:stretch>
        </p:blipFill>
        <p:spPr>
          <a:xfrm>
            <a:off x="3973512" y="1959013"/>
            <a:ext cx="2533650" cy="2506624"/>
          </a:xfrm>
          <a:prstGeom prst="rect">
            <a:avLst/>
          </a:prstGeom>
        </p:spPr>
      </p:pic>
      <p:pic>
        <p:nvPicPr>
          <p:cNvPr id="6" name="Picture 5" descr="Arabidopsis thaliana  Acker-Schmalwand 2 _ 22 Tage alt.jpg"/>
          <p:cNvPicPr>
            <a:picLocks noChangeAspect="1"/>
          </p:cNvPicPr>
          <p:nvPr/>
        </p:nvPicPr>
        <p:blipFill>
          <a:blip r:embed="rId4"/>
          <a:stretch>
            <a:fillRect/>
          </a:stretch>
        </p:blipFill>
        <p:spPr>
          <a:xfrm>
            <a:off x="315912" y="4572000"/>
            <a:ext cx="2058339" cy="2865437"/>
          </a:xfrm>
          <a:prstGeom prst="rect">
            <a:avLst/>
          </a:prstGeom>
        </p:spPr>
      </p:pic>
      <p:pic>
        <p:nvPicPr>
          <p:cNvPr id="7" name="Picture 6" descr="synechococcus.jpg"/>
          <p:cNvPicPr>
            <a:picLocks noChangeAspect="1"/>
          </p:cNvPicPr>
          <p:nvPr/>
        </p:nvPicPr>
        <p:blipFill>
          <a:blip r:embed="rId5"/>
          <a:stretch>
            <a:fillRect/>
          </a:stretch>
        </p:blipFill>
        <p:spPr>
          <a:xfrm>
            <a:off x="7021512" y="2027237"/>
            <a:ext cx="2655455" cy="1752600"/>
          </a:xfrm>
          <a:prstGeom prst="rect">
            <a:avLst/>
          </a:prstGeom>
        </p:spPr>
      </p:pic>
      <p:pic>
        <p:nvPicPr>
          <p:cNvPr id="8" name="Picture 7" descr="800px-Field,_corn,_Liechtenstein,_Mountains,_Alps,_Vaduz,_sky,_clouds,_landscape.jpg"/>
          <p:cNvPicPr>
            <a:picLocks noChangeAspect="1"/>
          </p:cNvPicPr>
          <p:nvPr/>
        </p:nvPicPr>
        <p:blipFill>
          <a:blip r:embed="rId6"/>
          <a:stretch>
            <a:fillRect/>
          </a:stretch>
        </p:blipFill>
        <p:spPr>
          <a:xfrm>
            <a:off x="3592512" y="4770437"/>
            <a:ext cx="3048000" cy="2286000"/>
          </a:xfrm>
          <a:prstGeom prst="rect">
            <a:avLst/>
          </a:prstGeom>
        </p:spPr>
      </p:pic>
      <p:pic>
        <p:nvPicPr>
          <p:cNvPr id="10" name="Picture 9" descr="Chlamydomonas165.jpg"/>
          <p:cNvPicPr>
            <a:picLocks noChangeAspect="1"/>
          </p:cNvPicPr>
          <p:nvPr/>
        </p:nvPicPr>
        <p:blipFill>
          <a:blip r:embed="rId7"/>
          <a:stretch>
            <a:fillRect/>
          </a:stretch>
        </p:blipFill>
        <p:spPr>
          <a:xfrm>
            <a:off x="7326312" y="4618037"/>
            <a:ext cx="2133600" cy="2133600"/>
          </a:xfrm>
          <a:prstGeom prst="rect">
            <a:avLst/>
          </a:prstGeom>
        </p:spPr>
      </p:pic>
      <p:sp>
        <p:nvSpPr>
          <p:cNvPr id="11" name="Rectangle 12"/>
          <p:cNvSpPr>
            <a:spLocks noChangeArrowheads="1"/>
          </p:cNvSpPr>
          <p:nvPr/>
        </p:nvSpPr>
        <p:spPr bwMode="auto">
          <a:xfrm>
            <a:off x="87312" y="4160837"/>
            <a:ext cx="2557038" cy="400101"/>
          </a:xfrm>
          <a:prstGeom prst="rect">
            <a:avLst/>
          </a:prstGeom>
          <a:noFill/>
          <a:ln w="9525">
            <a:noFill/>
            <a:miter lim="800000"/>
            <a:headEnd/>
            <a:tailEnd/>
          </a:ln>
        </p:spPr>
        <p:txBody>
          <a:bodyPr wrap="none" lIns="91430" tIns="45716" rIns="91430" bIns="45716">
            <a:prstTxWarp prst="textNoShape">
              <a:avLst/>
            </a:prstTxWarp>
            <a:spAutoFit/>
          </a:bodyPr>
          <a:lstStyle/>
          <a:p>
            <a:r>
              <a:rPr lang="en-US" sz="2000" i="1" dirty="0" smtClean="0">
                <a:solidFill>
                  <a:srgbClr val="FF0000"/>
                </a:solidFill>
                <a:latin typeface="Albany" pitchFamily="32" charset="0"/>
              </a:rPr>
              <a:t>Arabidopsis thaliana</a:t>
            </a:r>
            <a:endParaRPr lang="en-US" sz="2000" i="1" dirty="0">
              <a:solidFill>
                <a:srgbClr val="FF0000"/>
              </a:solidFill>
              <a:latin typeface="Albany" pitchFamily="32" charset="0"/>
            </a:endParaRPr>
          </a:p>
        </p:txBody>
      </p:sp>
      <p:sp>
        <p:nvSpPr>
          <p:cNvPr id="12" name="Rectangle 12"/>
          <p:cNvSpPr>
            <a:spLocks noChangeArrowheads="1"/>
          </p:cNvSpPr>
          <p:nvPr/>
        </p:nvSpPr>
        <p:spPr bwMode="auto">
          <a:xfrm>
            <a:off x="1077912" y="1570037"/>
            <a:ext cx="1644704" cy="400101"/>
          </a:xfrm>
          <a:prstGeom prst="rect">
            <a:avLst/>
          </a:prstGeom>
          <a:noFill/>
          <a:ln w="9525">
            <a:noFill/>
            <a:miter lim="800000"/>
            <a:headEnd/>
            <a:tailEnd/>
          </a:ln>
        </p:spPr>
        <p:txBody>
          <a:bodyPr wrap="none" lIns="91430" tIns="45716" rIns="91430" bIns="45716">
            <a:prstTxWarp prst="textNoShape">
              <a:avLst/>
            </a:prstTxWarp>
            <a:spAutoFit/>
          </a:bodyPr>
          <a:lstStyle/>
          <a:p>
            <a:r>
              <a:rPr lang="en-US" sz="2000" i="1" dirty="0" err="1" smtClean="0">
                <a:solidFill>
                  <a:srgbClr val="FF0000"/>
                </a:solidFill>
                <a:latin typeface="Albany" pitchFamily="32" charset="0"/>
              </a:rPr>
              <a:t>Baobob</a:t>
            </a:r>
            <a:r>
              <a:rPr lang="en-US" sz="2000" i="1" dirty="0" smtClean="0">
                <a:solidFill>
                  <a:srgbClr val="FF0000"/>
                </a:solidFill>
                <a:latin typeface="Albany" pitchFamily="32" charset="0"/>
              </a:rPr>
              <a:t> tree</a:t>
            </a:r>
            <a:endParaRPr lang="en-US" sz="2000" i="1" dirty="0">
              <a:solidFill>
                <a:srgbClr val="FF0000"/>
              </a:solidFill>
              <a:latin typeface="Albany" pitchFamily="32" charset="0"/>
            </a:endParaRPr>
          </a:p>
        </p:txBody>
      </p:sp>
      <p:sp>
        <p:nvSpPr>
          <p:cNvPr id="13" name="Rectangle 12"/>
          <p:cNvSpPr>
            <a:spLocks noChangeArrowheads="1"/>
          </p:cNvSpPr>
          <p:nvPr/>
        </p:nvSpPr>
        <p:spPr bwMode="auto">
          <a:xfrm>
            <a:off x="4202112" y="1570037"/>
            <a:ext cx="1972193" cy="400101"/>
          </a:xfrm>
          <a:prstGeom prst="rect">
            <a:avLst/>
          </a:prstGeom>
          <a:noFill/>
          <a:ln w="9525">
            <a:noFill/>
            <a:miter lim="800000"/>
            <a:headEnd/>
            <a:tailEnd/>
          </a:ln>
        </p:spPr>
        <p:txBody>
          <a:bodyPr wrap="none" lIns="91430" tIns="45716" rIns="91430" bIns="45716">
            <a:prstTxWarp prst="textNoShape">
              <a:avLst/>
            </a:prstTxWarp>
            <a:spAutoFit/>
          </a:bodyPr>
          <a:lstStyle/>
          <a:p>
            <a:r>
              <a:rPr lang="en-US" sz="2000" i="1" dirty="0" smtClean="0">
                <a:solidFill>
                  <a:srgbClr val="FF0000"/>
                </a:solidFill>
                <a:latin typeface="Albany" pitchFamily="32" charset="0"/>
              </a:rPr>
              <a:t>Mangrove  tree</a:t>
            </a:r>
            <a:endParaRPr lang="en-US" sz="2000" i="1" dirty="0">
              <a:solidFill>
                <a:srgbClr val="FF0000"/>
              </a:solidFill>
              <a:latin typeface="Albany" pitchFamily="32" charset="0"/>
            </a:endParaRPr>
          </a:p>
        </p:txBody>
      </p:sp>
      <p:sp>
        <p:nvSpPr>
          <p:cNvPr id="14" name="Rectangle 12"/>
          <p:cNvSpPr>
            <a:spLocks noChangeArrowheads="1"/>
          </p:cNvSpPr>
          <p:nvPr/>
        </p:nvSpPr>
        <p:spPr bwMode="auto">
          <a:xfrm>
            <a:off x="7340136" y="1627136"/>
            <a:ext cx="2043576" cy="400101"/>
          </a:xfrm>
          <a:prstGeom prst="rect">
            <a:avLst/>
          </a:prstGeom>
          <a:noFill/>
          <a:ln w="9525">
            <a:noFill/>
            <a:miter lim="800000"/>
            <a:headEnd/>
            <a:tailEnd/>
          </a:ln>
        </p:spPr>
        <p:txBody>
          <a:bodyPr wrap="none" lIns="91430" tIns="45716" rIns="91430" bIns="45716">
            <a:prstTxWarp prst="textNoShape">
              <a:avLst/>
            </a:prstTxWarp>
            <a:spAutoFit/>
          </a:bodyPr>
          <a:lstStyle/>
          <a:p>
            <a:r>
              <a:rPr lang="en-US" sz="2000" i="1" dirty="0" err="1" smtClean="0">
                <a:solidFill>
                  <a:srgbClr val="FF0000"/>
                </a:solidFill>
                <a:latin typeface="Albany" pitchFamily="32" charset="0"/>
              </a:rPr>
              <a:t>Synechococcus</a:t>
            </a:r>
            <a:endParaRPr lang="en-US" sz="2000" i="1" dirty="0">
              <a:solidFill>
                <a:srgbClr val="FF0000"/>
              </a:solidFill>
              <a:latin typeface="Albany" pitchFamily="32" charset="0"/>
            </a:endParaRPr>
          </a:p>
        </p:txBody>
      </p:sp>
      <p:sp>
        <p:nvSpPr>
          <p:cNvPr id="15" name="Rectangle 12"/>
          <p:cNvSpPr>
            <a:spLocks noChangeArrowheads="1"/>
          </p:cNvSpPr>
          <p:nvPr/>
        </p:nvSpPr>
        <p:spPr bwMode="auto">
          <a:xfrm>
            <a:off x="7326312" y="4217936"/>
            <a:ext cx="2171691" cy="400101"/>
          </a:xfrm>
          <a:prstGeom prst="rect">
            <a:avLst/>
          </a:prstGeom>
          <a:noFill/>
          <a:ln w="9525">
            <a:noFill/>
            <a:miter lim="800000"/>
            <a:headEnd/>
            <a:tailEnd/>
          </a:ln>
        </p:spPr>
        <p:txBody>
          <a:bodyPr wrap="none" lIns="91430" tIns="45716" rIns="91430" bIns="45716">
            <a:prstTxWarp prst="textNoShape">
              <a:avLst/>
            </a:prstTxWarp>
            <a:spAutoFit/>
          </a:bodyPr>
          <a:lstStyle/>
          <a:p>
            <a:r>
              <a:rPr lang="en-US" sz="2000" i="1" dirty="0" err="1" smtClean="0">
                <a:solidFill>
                  <a:srgbClr val="FF0000"/>
                </a:solidFill>
                <a:latin typeface="Albany" pitchFamily="32" charset="0"/>
              </a:rPr>
              <a:t>Chlamydomonas</a:t>
            </a:r>
            <a:endParaRPr lang="en-US" sz="2000" i="1" dirty="0">
              <a:solidFill>
                <a:srgbClr val="FF0000"/>
              </a:solidFill>
              <a:latin typeface="Albany" pitchFamily="32" charset="0"/>
            </a:endParaRPr>
          </a:p>
        </p:txBody>
      </p:sp>
      <p:sp>
        <p:nvSpPr>
          <p:cNvPr id="16" name="Rectangle 12"/>
          <p:cNvSpPr>
            <a:spLocks noChangeArrowheads="1"/>
          </p:cNvSpPr>
          <p:nvPr/>
        </p:nvSpPr>
        <p:spPr bwMode="auto">
          <a:xfrm>
            <a:off x="4301549" y="4446536"/>
            <a:ext cx="1729363" cy="400101"/>
          </a:xfrm>
          <a:prstGeom prst="rect">
            <a:avLst/>
          </a:prstGeom>
          <a:noFill/>
          <a:ln w="9525">
            <a:noFill/>
            <a:miter lim="800000"/>
            <a:headEnd/>
            <a:tailEnd/>
          </a:ln>
        </p:spPr>
        <p:txBody>
          <a:bodyPr wrap="none" lIns="91430" tIns="45716" rIns="91430" bIns="45716">
            <a:prstTxWarp prst="textNoShape">
              <a:avLst/>
            </a:prstTxWarp>
            <a:spAutoFit/>
          </a:bodyPr>
          <a:lstStyle/>
          <a:p>
            <a:r>
              <a:rPr lang="en-US" sz="2000" i="1" dirty="0" smtClean="0">
                <a:solidFill>
                  <a:srgbClr val="FF0000"/>
                </a:solidFill>
                <a:latin typeface="Albany" pitchFamily="32" charset="0"/>
              </a:rPr>
              <a:t>Corn (maize)</a:t>
            </a:r>
            <a:endParaRPr lang="en-US" sz="2000" i="1" dirty="0">
              <a:solidFill>
                <a:srgbClr val="FF0000"/>
              </a:solidFill>
              <a:latin typeface="Albany" pitchFamily="32" charset="0"/>
            </a:endParaRPr>
          </a:p>
        </p:txBody>
      </p:sp>
      <p:sp>
        <p:nvSpPr>
          <p:cNvPr id="17" name="Rectangle 12"/>
          <p:cNvSpPr>
            <a:spLocks noChangeArrowheads="1"/>
          </p:cNvSpPr>
          <p:nvPr/>
        </p:nvSpPr>
        <p:spPr bwMode="auto">
          <a:xfrm>
            <a:off x="2525712" y="7037336"/>
            <a:ext cx="7554913" cy="400101"/>
          </a:xfrm>
          <a:prstGeom prst="rect">
            <a:avLst/>
          </a:prstGeom>
          <a:noFill/>
          <a:ln w="9525">
            <a:noFill/>
            <a:miter lim="800000"/>
            <a:headEnd/>
            <a:tailEnd/>
          </a:ln>
        </p:spPr>
        <p:txBody>
          <a:bodyPr wrap="square" lIns="91430" tIns="45716" rIns="91430" bIns="45716">
            <a:prstTxWarp prst="textNoShape">
              <a:avLst/>
            </a:prstTxWarp>
            <a:spAutoFit/>
          </a:bodyPr>
          <a:lstStyle/>
          <a:p>
            <a:r>
              <a:rPr lang="en-US" sz="2000" i="1" dirty="0" smtClean="0">
                <a:solidFill>
                  <a:srgbClr val="FF0000"/>
                </a:solidFill>
                <a:latin typeface="Albany" pitchFamily="32" charset="0"/>
              </a:rPr>
              <a:t>60:40 split between land and ocean in net primary production. </a:t>
            </a:r>
            <a:endParaRPr lang="en-US" sz="2000" i="1" dirty="0">
              <a:solidFill>
                <a:srgbClr val="FF0000"/>
              </a:solidFill>
              <a:latin typeface="Albany" pitchFamily="32" charset="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1026"/>
          <p:cNvSpPr txBox="1">
            <a:spLocks noChangeArrowheads="1"/>
          </p:cNvSpPr>
          <p:nvPr/>
        </p:nvSpPr>
        <p:spPr bwMode="auto">
          <a:xfrm>
            <a:off x="0" y="83997"/>
            <a:ext cx="10080625" cy="1343942"/>
          </a:xfrm>
          <a:prstGeom prst="rect">
            <a:avLst/>
          </a:prstGeom>
          <a:noFill/>
          <a:ln w="9525">
            <a:noFill/>
            <a:miter lim="800000"/>
            <a:headEnd/>
            <a:tailEnd/>
          </a:ln>
        </p:spPr>
        <p:txBody>
          <a:bodyPr vert="horz" wrap="square" lIns="100794" tIns="50397" rIns="100794" bIns="50397" numCol="1" anchor="ctr" anchorCtr="0" compatLnSpc="1">
            <a:prstTxWarp prst="textNoShape">
              <a:avLst/>
            </a:prstTxWarp>
          </a:bodyPr>
          <a:lstStyle/>
          <a:p>
            <a:pPr algn="ctr" defTabSz="1007943" eaLnBrk="1" hangingPunct="1">
              <a:defRPr/>
            </a:pPr>
            <a:r>
              <a:rPr lang="en-US" sz="4400" i="1" kern="0" dirty="0" smtClean="0">
                <a:solidFill>
                  <a:srgbClr val="000090"/>
                </a:solidFill>
                <a:effectLst>
                  <a:outerShdw blurRad="38100" dist="38100" dir="2700000" algn="tl">
                    <a:srgbClr val="DDDDDD"/>
                  </a:outerShdw>
                </a:effectLst>
                <a:latin typeface="+mj-lt"/>
                <a:ea typeface="+mj-ea"/>
                <a:cs typeface="+mj-cs"/>
              </a:rPr>
              <a:t>Who Does Photosynthesis and How Much? A Wonderful Example!</a:t>
            </a:r>
            <a:endParaRPr lang="en-US" sz="4400" i="1" kern="0" dirty="0">
              <a:solidFill>
                <a:srgbClr val="000090"/>
              </a:solidFill>
              <a:effectLst>
                <a:outerShdw blurRad="38100" dist="38100" dir="2700000" algn="tl">
                  <a:srgbClr val="DDDDDD"/>
                </a:outerShdw>
              </a:effectLst>
              <a:latin typeface="+mj-lt"/>
              <a:ea typeface="+mj-ea"/>
              <a:cs typeface="+mj-cs"/>
            </a:endParaRPr>
          </a:p>
        </p:txBody>
      </p:sp>
      <p:pic>
        <p:nvPicPr>
          <p:cNvPr id="9" name="Picture 8" descr="emiliana.jpg"/>
          <p:cNvPicPr>
            <a:picLocks noChangeAspect="1"/>
          </p:cNvPicPr>
          <p:nvPr/>
        </p:nvPicPr>
        <p:blipFill>
          <a:blip r:embed="rId2"/>
          <a:stretch>
            <a:fillRect/>
          </a:stretch>
        </p:blipFill>
        <p:spPr>
          <a:xfrm>
            <a:off x="6411912" y="1874837"/>
            <a:ext cx="2133600" cy="2222500"/>
          </a:xfrm>
          <a:prstGeom prst="rect">
            <a:avLst/>
          </a:prstGeom>
        </p:spPr>
      </p:pic>
      <p:pic>
        <p:nvPicPr>
          <p:cNvPr id="11" name="Picture 10" descr="BloomAlaska.jpg"/>
          <p:cNvPicPr>
            <a:picLocks noChangeAspect="1"/>
          </p:cNvPicPr>
          <p:nvPr/>
        </p:nvPicPr>
        <p:blipFill>
          <a:blip r:embed="rId3"/>
          <a:stretch>
            <a:fillRect/>
          </a:stretch>
        </p:blipFill>
        <p:spPr>
          <a:xfrm>
            <a:off x="6107112" y="4389437"/>
            <a:ext cx="3049415" cy="2736850"/>
          </a:xfrm>
          <a:prstGeom prst="rect">
            <a:avLst/>
          </a:prstGeom>
        </p:spPr>
      </p:pic>
      <p:sp>
        <p:nvSpPr>
          <p:cNvPr id="5" name="Rectangle 3"/>
          <p:cNvSpPr>
            <a:spLocks noChangeArrowheads="1"/>
          </p:cNvSpPr>
          <p:nvPr/>
        </p:nvSpPr>
        <p:spPr bwMode="auto">
          <a:xfrm>
            <a:off x="163512" y="1798637"/>
            <a:ext cx="5638800" cy="36576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4"/>
              </a:buBlip>
              <a:tabLst>
                <a:tab pos="723825" algn="l"/>
                <a:tab pos="1447649" algn="l"/>
                <a:tab pos="2171475" algn="l"/>
                <a:tab pos="2895300" algn="l"/>
                <a:tab pos="3619124" algn="l"/>
                <a:tab pos="4342950" algn="l"/>
                <a:tab pos="5065188" algn="l"/>
              </a:tabLst>
            </a:pPr>
            <a:r>
              <a:rPr lang="en-US" sz="1800" b="1" i="1" dirty="0" smtClean="0">
                <a:solidFill>
                  <a:srgbClr val="000090"/>
                </a:solidFill>
                <a:latin typeface="Albany" pitchFamily="32" charset="0"/>
              </a:rPr>
              <a:t>One of my favorite marine organisms is </a:t>
            </a:r>
            <a:r>
              <a:rPr lang="en-US" sz="1800" b="1" i="1" dirty="0" err="1" smtClean="0">
                <a:solidFill>
                  <a:srgbClr val="000090"/>
                </a:solidFill>
                <a:latin typeface="Albany" pitchFamily="32" charset="0"/>
              </a:rPr>
              <a:t>Emiliana</a:t>
            </a:r>
            <a:r>
              <a:rPr lang="en-US" sz="1800" b="1" i="1" dirty="0" smtClean="0">
                <a:solidFill>
                  <a:srgbClr val="000090"/>
                </a:solidFill>
                <a:latin typeface="Albany" pitchFamily="32" charset="0"/>
              </a:rPr>
              <a:t> </a:t>
            </a:r>
            <a:r>
              <a:rPr lang="en-US" sz="1800" b="1" i="1" dirty="0" err="1" smtClean="0">
                <a:solidFill>
                  <a:srgbClr val="000090"/>
                </a:solidFill>
                <a:latin typeface="Albany" pitchFamily="32" charset="0"/>
              </a:rPr>
              <a:t>huxleyi</a:t>
            </a:r>
            <a:r>
              <a:rPr lang="en-US" sz="1800" b="1" i="1" dirty="0" smtClean="0">
                <a:solidFill>
                  <a:srgbClr val="000090"/>
                </a:solidFill>
                <a:latin typeface="Albany" pitchFamily="32" charset="0"/>
              </a:rPr>
              <a:t>, a single-celled, eukaryote that performs photosynthesis to make a living.</a:t>
            </a:r>
          </a:p>
          <a:p>
            <a:pPr marL="431755" indent="-323816" defTabSz="719063">
              <a:lnSpc>
                <a:spcPct val="93000"/>
              </a:lnSpc>
              <a:buClr>
                <a:srgbClr val="000000"/>
              </a:buClr>
              <a:buSzPct val="66000"/>
              <a:buBlip>
                <a:blip r:embed="rId4"/>
              </a:buBlip>
              <a:tabLst>
                <a:tab pos="723825" algn="l"/>
                <a:tab pos="1447649" algn="l"/>
                <a:tab pos="2171475" algn="l"/>
                <a:tab pos="2895300" algn="l"/>
                <a:tab pos="3619124" algn="l"/>
                <a:tab pos="4342950" algn="l"/>
                <a:tab pos="5065188" algn="l"/>
              </a:tabLst>
            </a:pPr>
            <a:r>
              <a:rPr lang="en-US" sz="1800" b="1" i="1" dirty="0" smtClean="0">
                <a:solidFill>
                  <a:srgbClr val="000090"/>
                </a:solidFill>
                <a:latin typeface="Albany" pitchFamily="32" charset="0"/>
              </a:rPr>
              <a:t>These organisms also have a peculiar morphology (mineral shell) that scatters light and gives characteristic appearance to the ocean from space known as a “bloom”.</a:t>
            </a:r>
          </a:p>
          <a:p>
            <a:pPr marL="431755" indent="-323816" defTabSz="719063">
              <a:lnSpc>
                <a:spcPct val="93000"/>
              </a:lnSpc>
              <a:buClr>
                <a:srgbClr val="000000"/>
              </a:buClr>
              <a:buSzPct val="66000"/>
              <a:buBlip>
                <a:blip r:embed="rId4"/>
              </a:buBlip>
              <a:tabLst>
                <a:tab pos="723825" algn="l"/>
                <a:tab pos="1447649" algn="l"/>
                <a:tab pos="2171475" algn="l"/>
                <a:tab pos="2895300" algn="l"/>
                <a:tab pos="3619124" algn="l"/>
                <a:tab pos="4342950" algn="l"/>
                <a:tab pos="5065188" algn="l"/>
              </a:tabLst>
            </a:pPr>
            <a:r>
              <a:rPr lang="en-US" sz="1800" b="1" i="1" dirty="0" smtClean="0">
                <a:solidFill>
                  <a:srgbClr val="000090"/>
                </a:solidFill>
                <a:latin typeface="Albany" pitchFamily="32" charset="0"/>
              </a:rPr>
              <a:t>Reminder: one of biology’s “great ideas” that is easy to take for granted is the cell theory, the idea that all living organisms are made up of cells and: </a:t>
            </a:r>
            <a:r>
              <a:rPr lang="en-GB" sz="1800" b="1" i="1" dirty="0" smtClean="0">
                <a:solidFill>
                  <a:srgbClr val="000090"/>
                </a:solidFill>
                <a:latin typeface="Albany" pitchFamily="32" charset="0"/>
              </a:rPr>
              <a:t>“Omnis </a:t>
            </a:r>
            <a:r>
              <a:rPr lang="en-GB" sz="1800" b="1" i="1" dirty="0" err="1" smtClean="0">
                <a:solidFill>
                  <a:srgbClr val="000090"/>
                </a:solidFill>
                <a:latin typeface="Albany" pitchFamily="32" charset="0"/>
              </a:rPr>
              <a:t>cellula</a:t>
            </a:r>
            <a:r>
              <a:rPr lang="en-GB" sz="1800" b="1" i="1" dirty="0" smtClean="0">
                <a:solidFill>
                  <a:srgbClr val="000090"/>
                </a:solidFill>
                <a:latin typeface="Albany" pitchFamily="32" charset="0"/>
              </a:rPr>
              <a:t>  </a:t>
            </a:r>
            <a:r>
              <a:rPr lang="en-GB" sz="1800" b="1" i="1" dirty="0" err="1" smtClean="0">
                <a:solidFill>
                  <a:srgbClr val="000090"/>
                </a:solidFill>
                <a:latin typeface="Albany" pitchFamily="32" charset="0"/>
              </a:rPr>
              <a:t>e</a:t>
            </a:r>
            <a:r>
              <a:rPr lang="en-GB" sz="1800" b="1" i="1" dirty="0" smtClean="0">
                <a:solidFill>
                  <a:srgbClr val="000090"/>
                </a:solidFill>
                <a:latin typeface="Albany" pitchFamily="32" charset="0"/>
              </a:rPr>
              <a:t> </a:t>
            </a:r>
            <a:r>
              <a:rPr lang="en-GB" sz="1800" b="1" i="1" dirty="0" err="1" smtClean="0">
                <a:solidFill>
                  <a:srgbClr val="000090"/>
                </a:solidFill>
                <a:latin typeface="Albany" pitchFamily="32" charset="0"/>
              </a:rPr>
              <a:t>cellula</a:t>
            </a:r>
            <a:r>
              <a:rPr lang="en-GB" sz="1800" b="1" i="1" dirty="0" smtClean="0">
                <a:solidFill>
                  <a:srgbClr val="000090"/>
                </a:solidFill>
                <a:latin typeface="Albany" pitchFamily="32" charset="0"/>
              </a:rPr>
              <a:t>” - every cell from a pre-existing cell.  Rudolf Virchow</a:t>
            </a:r>
            <a:r>
              <a:rPr lang="en-US" sz="1800" b="1" i="1" dirty="0" smtClean="0">
                <a:solidFill>
                  <a:srgbClr val="000090"/>
                </a:solidFill>
                <a:latin typeface="Albany" pitchFamily="32" charset="0"/>
              </a:rPr>
              <a:t>  </a:t>
            </a:r>
            <a:endParaRPr lang="en-GB" sz="1800" b="1" i="1" dirty="0">
              <a:solidFill>
                <a:srgbClr val="000090"/>
              </a:solidFill>
              <a:latin typeface="Albany" pitchFamily="32"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0" y="304800"/>
            <a:ext cx="10080625" cy="111283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1" fontAlgn="base" latinLnBrk="0" hangingPunct="1">
              <a:lnSpc>
                <a:spcPct val="93000"/>
              </a:lnSpc>
              <a:spcBef>
                <a:spcPct val="0"/>
              </a:spcBef>
              <a:spcAft>
                <a:spcPct val="0"/>
              </a:spcAft>
              <a:buClr>
                <a:srgbClr val="000000"/>
              </a:buClr>
              <a:buSzPct val="45000"/>
              <a:buFont typeface="StarBats"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kumimoji="0" lang="en-US" sz="40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Albany" pitchFamily="32" charset="0"/>
                <a:ea typeface="+mj-ea"/>
                <a:cs typeface="+mj-cs"/>
              </a:rPr>
              <a:t>Thinking the Numbers </a:t>
            </a:r>
            <a:r>
              <a:rPr kumimoji="0" lang="en-US" sz="4000" b="0" i="1" u="none" strike="noStrike" kern="0" cap="none" spc="0" normalizeH="0" baseline="0" noProof="0" dirty="0" err="1" smtClean="0">
                <a:ln>
                  <a:noFill/>
                </a:ln>
                <a:solidFill>
                  <a:srgbClr val="000090"/>
                </a:solidFill>
                <a:effectLst>
                  <a:outerShdw blurRad="38100" dist="38100" dir="2700000" algn="tl">
                    <a:srgbClr val="DDDDDD"/>
                  </a:outerShdw>
                </a:effectLst>
                <a:uLnTx/>
                <a:uFillTx/>
                <a:latin typeface="Albany" pitchFamily="32" charset="0"/>
                <a:ea typeface="+mj-ea"/>
                <a:cs typeface="+mj-cs"/>
              </a:rPr>
              <a:t>vs</a:t>
            </a:r>
            <a:r>
              <a:rPr kumimoji="0" lang="en-US" sz="40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Albany" pitchFamily="32" charset="0"/>
                <a:ea typeface="+mj-ea"/>
                <a:cs typeface="+mj-cs"/>
              </a:rPr>
              <a:t> Measuring Them</a:t>
            </a:r>
            <a:endParaRPr kumimoji="0" lang="en-GB" sz="4000" b="0" i="0" u="none" strike="noStrike" kern="0" cap="none" spc="0" normalizeH="0" baseline="0" noProof="0" dirty="0">
              <a:ln>
                <a:noFill/>
              </a:ln>
              <a:solidFill>
                <a:srgbClr val="000090"/>
              </a:solidFill>
              <a:effectLst>
                <a:outerShdw blurRad="38100" dist="38100" dir="2700000" algn="tl">
                  <a:srgbClr val="DDDDDD"/>
                </a:outerShdw>
              </a:effectLst>
              <a:uLnTx/>
              <a:uFillTx/>
              <a:latin typeface="Albany" pitchFamily="32" charset="0"/>
              <a:ea typeface="+mj-ea"/>
              <a:cs typeface="+mj-cs"/>
            </a:endParaRPr>
          </a:p>
        </p:txBody>
      </p:sp>
      <p:pic>
        <p:nvPicPr>
          <p:cNvPr id="3" name="Picture 2" descr="BioNumbers.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620712" y="2179637"/>
            <a:ext cx="8800151" cy="4648200"/>
          </a:xfrm>
          <a:prstGeom prst="rect">
            <a:avLst/>
          </a:prstGeom>
        </p:spPr>
      </p:pic>
      <p:sp>
        <p:nvSpPr>
          <p:cNvPr id="6" name="Rectangle 5"/>
          <p:cNvSpPr/>
          <p:nvPr/>
        </p:nvSpPr>
        <p:spPr>
          <a:xfrm>
            <a:off x="0" y="6851789"/>
            <a:ext cx="10080625" cy="707886"/>
          </a:xfrm>
          <a:prstGeom prst="rect">
            <a:avLst/>
          </a:prstGeom>
        </p:spPr>
        <p:txBody>
          <a:bodyPr wrap="square">
            <a:spAutoFit/>
          </a:bodyPr>
          <a:lstStyle/>
          <a:p>
            <a:r>
              <a:rPr lang="en-US" sz="2000" i="1" dirty="0" smtClean="0">
                <a:solidFill>
                  <a:srgbClr val="000090"/>
                </a:solidFill>
              </a:rPr>
              <a:t>“If arithmetic, </a:t>
            </a:r>
            <a:r>
              <a:rPr lang="en-US" sz="2000" i="1" dirty="0" err="1" smtClean="0">
                <a:solidFill>
                  <a:srgbClr val="000090"/>
                </a:solidFill>
              </a:rPr>
              <a:t>mensuration</a:t>
            </a:r>
            <a:r>
              <a:rPr lang="en-US" sz="2000" i="1" dirty="0" smtClean="0">
                <a:solidFill>
                  <a:srgbClr val="000090"/>
                </a:solidFill>
              </a:rPr>
              <a:t> and weighing be taken away from any art, that which remains will be not much.”  - Plato</a:t>
            </a:r>
            <a:endParaRPr lang="en-US" sz="2000" i="1" dirty="0">
              <a:solidFill>
                <a:srgbClr val="FF0000"/>
              </a:solidFill>
            </a:endParaRPr>
          </a:p>
        </p:txBody>
      </p:sp>
      <p:sp>
        <p:nvSpPr>
          <p:cNvPr id="8" name="Rectangle 7"/>
          <p:cNvSpPr/>
          <p:nvPr/>
        </p:nvSpPr>
        <p:spPr>
          <a:xfrm>
            <a:off x="239711" y="1798637"/>
            <a:ext cx="9840913" cy="610783"/>
          </a:xfrm>
          <a:prstGeom prst="rect">
            <a:avLst/>
          </a:prstGeom>
        </p:spPr>
        <p:txBody>
          <a:bodyPr wrap="square">
            <a:spAutoFit/>
          </a:bodyPr>
          <a:lstStyle/>
          <a:p>
            <a:pPr marL="431800" indent="-323850" defTabSz="719138">
              <a:lnSpc>
                <a:spcPct val="93000"/>
              </a:lnSpc>
              <a:buClr>
                <a:srgbClr val="000000"/>
              </a:buClr>
              <a:buSzPct val="66000"/>
              <a:buFont typeface="StarSymbol" charset="2"/>
              <a:buBlip>
                <a:blip r:embed="rId5"/>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What are the numbers, how should we think about them?</a:t>
            </a:r>
            <a:endParaRPr lang="en-US" sz="1800" b="1" i="1" dirty="0" smtClean="0">
              <a:solidFill>
                <a:srgbClr val="000090"/>
              </a:solidFill>
              <a:latin typeface="Albany" pitchFamily="32" charset="0"/>
            </a:endParaRPr>
          </a:p>
          <a:p>
            <a:pPr marL="431800" indent="-323850" defTabSz="719138">
              <a:lnSpc>
                <a:spcPct val="93000"/>
              </a:lnSpc>
              <a:buClr>
                <a:srgbClr val="000000"/>
              </a:buClr>
              <a:buSzPct val="66000"/>
              <a:buFont typeface="StarSymbol" charset="2"/>
              <a:buBlip>
                <a:blip r:embed="rId5"/>
              </a:buBlip>
              <a:tabLst>
                <a:tab pos="723900" algn="l"/>
                <a:tab pos="1447800" algn="l"/>
                <a:tab pos="2171700" algn="l"/>
                <a:tab pos="2895600" algn="l"/>
                <a:tab pos="3619500" algn="l"/>
                <a:tab pos="4343400" algn="l"/>
                <a:tab pos="5067300" algn="l"/>
              </a:tabLst>
            </a:pPr>
            <a:r>
              <a:rPr lang="en-US" sz="1800" b="1" i="1" dirty="0" smtClean="0">
                <a:solidFill>
                  <a:srgbClr val="FF0000"/>
                </a:solidFill>
                <a:latin typeface="Albany" pitchFamily="32" charset="0"/>
              </a:rPr>
              <a:t>An ode to estimation (and an argument with the class)!</a:t>
            </a:r>
            <a:endParaRPr lang="en-US" sz="1800" dirty="0">
              <a:solidFill>
                <a:srgbClr val="FF00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2220912" y="123826"/>
            <a:ext cx="7696200" cy="1217612"/>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1" fontAlgn="base" latinLnBrk="0" hangingPunct="1">
              <a:lnSpc>
                <a:spcPct val="93000"/>
              </a:lnSpc>
              <a:spcBef>
                <a:spcPct val="0"/>
              </a:spcBef>
              <a:spcAft>
                <a:spcPct val="0"/>
              </a:spcAft>
              <a:buClr>
                <a:srgbClr val="000000"/>
              </a:buClr>
              <a:buSzPct val="45000"/>
              <a:buFont typeface="StarBats"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kumimoji="0" lang="en-GB" sz="40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Albany" pitchFamily="32" charset="0"/>
                <a:ea typeface="+mj-ea"/>
                <a:cs typeface="+mj-cs"/>
              </a:rPr>
              <a:t>The Numbers: A First Look at </a:t>
            </a:r>
            <a:r>
              <a:rPr kumimoji="0" lang="en-GB" sz="4000" b="0" i="1" u="none" strike="noStrike" kern="0" cap="none" spc="0" normalizeH="0" baseline="0" noProof="0" dirty="0" err="1" smtClean="0">
                <a:ln>
                  <a:noFill/>
                </a:ln>
                <a:solidFill>
                  <a:srgbClr val="000090"/>
                </a:solidFill>
                <a:effectLst>
                  <a:outerShdw blurRad="38100" dist="38100" dir="2700000" algn="tl">
                    <a:srgbClr val="DDDDDD"/>
                  </a:outerShdw>
                </a:effectLst>
                <a:uLnTx/>
                <a:uFillTx/>
                <a:latin typeface="Albany" pitchFamily="32" charset="0"/>
                <a:ea typeface="+mj-ea"/>
                <a:cs typeface="+mj-cs"/>
              </a:rPr>
              <a:t>RuBisCO</a:t>
            </a:r>
            <a:r>
              <a:rPr kumimoji="0" lang="en-GB" sz="40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Albany" pitchFamily="32" charset="0"/>
                <a:ea typeface="+mj-ea"/>
                <a:cs typeface="+mj-cs"/>
              </a:rPr>
              <a:t> and CO</a:t>
            </a:r>
            <a:r>
              <a:rPr kumimoji="0" lang="en-GB" sz="4000" b="0" i="1" u="none" strike="noStrike" kern="0" cap="none" spc="0" normalizeH="0" baseline="-25000" noProof="0" dirty="0" smtClean="0">
                <a:ln>
                  <a:noFill/>
                </a:ln>
                <a:solidFill>
                  <a:srgbClr val="000090"/>
                </a:solidFill>
                <a:effectLst>
                  <a:outerShdw blurRad="38100" dist="38100" dir="2700000" algn="tl">
                    <a:srgbClr val="DDDDDD"/>
                  </a:outerShdw>
                </a:effectLst>
                <a:uLnTx/>
                <a:uFillTx/>
                <a:latin typeface="Albany" pitchFamily="32" charset="0"/>
                <a:ea typeface="+mj-ea"/>
                <a:cs typeface="+mj-cs"/>
              </a:rPr>
              <a:t>2</a:t>
            </a:r>
            <a:endParaRPr kumimoji="0" lang="en-GB" sz="4000" b="0" i="0" u="none" strike="noStrike" kern="0" cap="none" spc="0" normalizeH="0" baseline="-25000" noProof="0" dirty="0">
              <a:ln>
                <a:noFill/>
              </a:ln>
              <a:solidFill>
                <a:srgbClr val="000090"/>
              </a:solidFill>
              <a:effectLst>
                <a:outerShdw blurRad="38100" dist="38100" dir="2700000" algn="tl">
                  <a:srgbClr val="DDDDDD"/>
                </a:outerShdw>
              </a:effectLst>
              <a:uLnTx/>
              <a:uFillTx/>
              <a:latin typeface="Albany" pitchFamily="32" charset="0"/>
              <a:ea typeface="+mj-ea"/>
              <a:cs typeface="+mj-cs"/>
            </a:endParaRPr>
          </a:p>
        </p:txBody>
      </p:sp>
      <p:pic>
        <p:nvPicPr>
          <p:cNvPr id="5" name="Picture 6" descr="IMG_0193"/>
          <p:cNvPicPr>
            <a:picLocks noChangeAspect="1" noChangeArrowheads="1"/>
          </p:cNvPicPr>
          <p:nvPr/>
        </p:nvPicPr>
        <p:blipFill>
          <a:blip r:embed="rId4"/>
          <a:srcRect/>
          <a:stretch>
            <a:fillRect/>
          </a:stretch>
        </p:blipFill>
        <p:spPr bwMode="auto">
          <a:xfrm>
            <a:off x="-1" y="-1"/>
            <a:ext cx="2194983" cy="1646237"/>
          </a:xfrm>
          <a:prstGeom prst="rect">
            <a:avLst/>
          </a:prstGeom>
          <a:noFill/>
        </p:spPr>
      </p:pic>
      <p:sp>
        <p:nvSpPr>
          <p:cNvPr id="6" name="Rectangle 11"/>
          <p:cNvSpPr>
            <a:spLocks noChangeArrowheads="1"/>
          </p:cNvSpPr>
          <p:nvPr/>
        </p:nvSpPr>
        <p:spPr bwMode="auto">
          <a:xfrm>
            <a:off x="163512" y="1722438"/>
            <a:ext cx="9677400" cy="13716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5"/>
              </a:buBlip>
              <a:tabLst>
                <a:tab pos="723825" algn="l"/>
                <a:tab pos="1447649" algn="l"/>
                <a:tab pos="2171475" algn="l"/>
                <a:tab pos="2895300" algn="l"/>
                <a:tab pos="3619124" algn="l"/>
                <a:tab pos="4342950" algn="l"/>
                <a:tab pos="5066775" algn="l"/>
              </a:tabLst>
            </a:pPr>
            <a:r>
              <a:rPr lang="en-US" sz="1800" b="1" i="1" dirty="0" smtClean="0">
                <a:solidFill>
                  <a:srgbClr val="FF0000"/>
                </a:solidFill>
                <a:latin typeface="Albany" pitchFamily="32" charset="0"/>
              </a:rPr>
              <a:t>Comments on estimates, playing with numbers, sanity checks, Fermi problems, etc.</a:t>
            </a:r>
          </a:p>
          <a:p>
            <a:pPr marL="431755" indent="-323816" defTabSz="719063">
              <a:lnSpc>
                <a:spcPct val="93000"/>
              </a:lnSpc>
              <a:buClr>
                <a:srgbClr val="000000"/>
              </a:buClr>
              <a:buSzPct val="66000"/>
              <a:buBlip>
                <a:blip r:embed="rId5"/>
              </a:buBlip>
              <a:tabLst>
                <a:tab pos="723825" algn="l"/>
                <a:tab pos="1447649" algn="l"/>
                <a:tab pos="2171475" algn="l"/>
                <a:tab pos="2895300" algn="l"/>
                <a:tab pos="3619124" algn="l"/>
                <a:tab pos="4342950" algn="l"/>
                <a:tab pos="5066775" algn="l"/>
              </a:tabLst>
            </a:pPr>
            <a:r>
              <a:rPr lang="en-US" sz="1800" b="1" i="1" dirty="0" smtClean="0">
                <a:solidFill>
                  <a:srgbClr val="000090"/>
                </a:solidFill>
                <a:latin typeface="Albany" pitchFamily="32" charset="0"/>
              </a:rPr>
              <a:t>How many molecules of CO</a:t>
            </a:r>
            <a:r>
              <a:rPr lang="en-US" sz="1800" b="1" i="1" baseline="-25000" dirty="0" smtClean="0">
                <a:solidFill>
                  <a:srgbClr val="000090"/>
                </a:solidFill>
                <a:latin typeface="Albany" pitchFamily="32" charset="0"/>
              </a:rPr>
              <a:t>2</a:t>
            </a:r>
            <a:r>
              <a:rPr lang="en-US" sz="1800" b="1" i="1" dirty="0" smtClean="0">
                <a:solidFill>
                  <a:srgbClr val="000090"/>
                </a:solidFill>
                <a:latin typeface="Albany" pitchFamily="32" charset="0"/>
              </a:rPr>
              <a:t> in the atmosphere, how many carbons fixed by photosynthesis each year, how many </a:t>
            </a:r>
            <a:r>
              <a:rPr lang="en-US" sz="1800" b="1" i="1" dirty="0" err="1" smtClean="0">
                <a:solidFill>
                  <a:srgbClr val="000090"/>
                </a:solidFill>
                <a:latin typeface="Albany" pitchFamily="32" charset="0"/>
              </a:rPr>
              <a:t>rubisco</a:t>
            </a:r>
            <a:r>
              <a:rPr lang="en-US" sz="1800" b="1" i="1" dirty="0" smtClean="0">
                <a:solidFill>
                  <a:srgbClr val="000090"/>
                </a:solidFill>
                <a:latin typeface="Albany" pitchFamily="32" charset="0"/>
              </a:rPr>
              <a:t> molecules, etc.?</a:t>
            </a:r>
            <a:endParaRPr lang="en-GB" sz="1800" b="1" i="1" dirty="0" smtClean="0">
              <a:solidFill>
                <a:srgbClr val="0066FF"/>
              </a:solidFill>
              <a:latin typeface="Albany" pitchFamily="32" charset="0"/>
            </a:endParaRPr>
          </a:p>
          <a:p>
            <a:pPr marL="431755" indent="-323816" defTabSz="719063">
              <a:lnSpc>
                <a:spcPct val="93000"/>
              </a:lnSpc>
              <a:buClr>
                <a:srgbClr val="000000"/>
              </a:buClr>
              <a:buSzPct val="66000"/>
              <a:buBlip>
                <a:blip r:embed="rId5"/>
              </a:buBlip>
              <a:tabLst>
                <a:tab pos="723825" algn="l"/>
                <a:tab pos="1447649" algn="l"/>
                <a:tab pos="2171475" algn="l"/>
                <a:tab pos="2895300" algn="l"/>
                <a:tab pos="3619124" algn="l"/>
                <a:tab pos="4342950" algn="l"/>
                <a:tab pos="5066775" algn="l"/>
              </a:tabLst>
            </a:pPr>
            <a:endParaRPr lang="en-GB" sz="1800" b="1" i="1" dirty="0">
              <a:solidFill>
                <a:srgbClr val="0066FF"/>
              </a:solidFill>
              <a:latin typeface="Albany" pitchFamily="32" charset="0"/>
            </a:endParaRPr>
          </a:p>
        </p:txBody>
      </p:sp>
      <p:graphicFrame>
        <p:nvGraphicFramePr>
          <p:cNvPr id="32771" name="Object 3"/>
          <p:cNvGraphicFramePr>
            <a:graphicFrameLocks noChangeAspect="1"/>
          </p:cNvGraphicFramePr>
          <p:nvPr/>
        </p:nvGraphicFramePr>
        <p:xfrm>
          <a:off x="315912" y="2636837"/>
          <a:ext cx="9300615" cy="495299"/>
        </p:xfrm>
        <a:graphic>
          <a:graphicData uri="http://schemas.openxmlformats.org/presentationml/2006/ole">
            <p:oleObj spid="_x0000_s32771" name="Equation" r:id="rId6" imgW="4292600" imgH="228600" progId="Equation.3">
              <p:embed/>
            </p:oleObj>
          </a:graphicData>
        </a:graphic>
      </p:graphicFrame>
      <p:graphicFrame>
        <p:nvGraphicFramePr>
          <p:cNvPr id="8" name="Object 7"/>
          <p:cNvGraphicFramePr>
            <a:graphicFrameLocks noChangeAspect="1"/>
          </p:cNvGraphicFramePr>
          <p:nvPr/>
        </p:nvGraphicFramePr>
        <p:xfrm>
          <a:off x="11112" y="3246437"/>
          <a:ext cx="6527800" cy="527246"/>
        </p:xfrm>
        <a:graphic>
          <a:graphicData uri="http://schemas.openxmlformats.org/presentationml/2006/ole">
            <p:oleObj spid="_x0000_s32772" name="Equation" r:id="rId7" imgW="3302000" imgH="228600" progId="Equation.3">
              <p:embed/>
            </p:oleObj>
          </a:graphicData>
        </a:graphic>
      </p:graphicFrame>
      <p:graphicFrame>
        <p:nvGraphicFramePr>
          <p:cNvPr id="9" name="Object 8"/>
          <p:cNvGraphicFramePr>
            <a:graphicFrameLocks noChangeAspect="1"/>
          </p:cNvGraphicFramePr>
          <p:nvPr/>
        </p:nvGraphicFramePr>
        <p:xfrm>
          <a:off x="6935402" y="3170237"/>
          <a:ext cx="3145223" cy="685800"/>
        </p:xfrm>
        <a:graphic>
          <a:graphicData uri="http://schemas.openxmlformats.org/presentationml/2006/ole">
            <p:oleObj spid="_x0000_s32773" name="Equation" r:id="rId8" imgW="1689100" imgH="368300" progId="Equation.3">
              <p:embed/>
            </p:oleObj>
          </a:graphicData>
        </a:graphic>
      </p:graphicFrame>
      <p:graphicFrame>
        <p:nvGraphicFramePr>
          <p:cNvPr id="32774" name="Object 6"/>
          <p:cNvGraphicFramePr>
            <a:graphicFrameLocks noChangeAspect="1"/>
          </p:cNvGraphicFramePr>
          <p:nvPr/>
        </p:nvGraphicFramePr>
        <p:xfrm>
          <a:off x="1611312" y="3856037"/>
          <a:ext cx="6501871" cy="838200"/>
        </p:xfrm>
        <a:graphic>
          <a:graphicData uri="http://schemas.openxmlformats.org/presentationml/2006/ole">
            <p:oleObj spid="_x0000_s32774" name="Equation" r:id="rId9" imgW="2857500" imgH="368300" progId="Equation.3">
              <p:embed/>
            </p:oleObj>
          </a:graphicData>
        </a:graphic>
      </p:graphicFrame>
      <p:sp>
        <p:nvSpPr>
          <p:cNvPr id="10" name="Rectangle 11"/>
          <p:cNvSpPr>
            <a:spLocks noChangeArrowheads="1"/>
          </p:cNvSpPr>
          <p:nvPr/>
        </p:nvSpPr>
        <p:spPr bwMode="auto">
          <a:xfrm>
            <a:off x="315912" y="4770437"/>
            <a:ext cx="9601200" cy="6858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5"/>
              </a:buBlip>
              <a:tabLst>
                <a:tab pos="723825" algn="l"/>
                <a:tab pos="1447649" algn="l"/>
                <a:tab pos="2171475" algn="l"/>
                <a:tab pos="2895300" algn="l"/>
                <a:tab pos="3619124" algn="l"/>
                <a:tab pos="4342950" algn="l"/>
                <a:tab pos="5066775" algn="l"/>
              </a:tabLst>
            </a:pPr>
            <a:r>
              <a:rPr lang="en-US" sz="1800" b="1" i="1" dirty="0" smtClean="0">
                <a:solidFill>
                  <a:srgbClr val="000090"/>
                </a:solidFill>
                <a:latin typeface="Albany" pitchFamily="32" charset="0"/>
              </a:rPr>
              <a:t>These 10^39 carbons are fixed by </a:t>
            </a:r>
            <a:r>
              <a:rPr lang="en-US" sz="1800" b="1" i="1" dirty="0" err="1" smtClean="0">
                <a:solidFill>
                  <a:srgbClr val="000090"/>
                </a:solidFill>
                <a:latin typeface="Albany" pitchFamily="32" charset="0"/>
              </a:rPr>
              <a:t>rubisco</a:t>
            </a:r>
            <a:r>
              <a:rPr lang="en-US" sz="1800" b="1" i="1" dirty="0" smtClean="0">
                <a:solidFill>
                  <a:srgbClr val="000090"/>
                </a:solidFill>
                <a:latin typeface="Albany" pitchFamily="32" charset="0"/>
              </a:rPr>
              <a:t> molecules operating at a rate of roughly one carbon fixed per second (average night and day, plants and microbes).</a:t>
            </a:r>
            <a:endParaRPr lang="en-GB" sz="1800" b="1" i="1" dirty="0" smtClean="0">
              <a:solidFill>
                <a:srgbClr val="0066FF"/>
              </a:solidFill>
              <a:latin typeface="Albany" pitchFamily="32" charset="0"/>
            </a:endParaRPr>
          </a:p>
          <a:p>
            <a:pPr marL="431755" indent="-323816" defTabSz="719063">
              <a:lnSpc>
                <a:spcPct val="93000"/>
              </a:lnSpc>
              <a:buClr>
                <a:srgbClr val="000000"/>
              </a:buClr>
              <a:buSzPct val="66000"/>
              <a:buBlip>
                <a:blip r:embed="rId5"/>
              </a:buBlip>
              <a:tabLst>
                <a:tab pos="723825" algn="l"/>
                <a:tab pos="1447649" algn="l"/>
                <a:tab pos="2171475" algn="l"/>
                <a:tab pos="2895300" algn="l"/>
                <a:tab pos="3619124" algn="l"/>
                <a:tab pos="4342950" algn="l"/>
                <a:tab pos="5066775" algn="l"/>
              </a:tabLst>
            </a:pPr>
            <a:endParaRPr lang="en-GB" sz="1800" b="1" i="1" dirty="0">
              <a:solidFill>
                <a:srgbClr val="0066FF"/>
              </a:solidFill>
              <a:latin typeface="Albany" pitchFamily="32" charset="0"/>
            </a:endParaRPr>
          </a:p>
        </p:txBody>
      </p:sp>
      <p:graphicFrame>
        <p:nvGraphicFramePr>
          <p:cNvPr id="11" name="Object 10"/>
          <p:cNvGraphicFramePr>
            <a:graphicFrameLocks noChangeAspect="1"/>
          </p:cNvGraphicFramePr>
          <p:nvPr/>
        </p:nvGraphicFramePr>
        <p:xfrm>
          <a:off x="87312" y="6065837"/>
          <a:ext cx="7137400" cy="406400"/>
        </p:xfrm>
        <a:graphic>
          <a:graphicData uri="http://schemas.openxmlformats.org/presentationml/2006/ole">
            <p:oleObj spid="_x0000_s32775" name="Equation" r:id="rId10" imgW="3568700" imgH="203200" progId="Equation.3">
              <p:embed/>
            </p:oleObj>
          </a:graphicData>
        </a:graphic>
      </p:graphicFrame>
      <p:graphicFrame>
        <p:nvGraphicFramePr>
          <p:cNvPr id="32776" name="Object 8"/>
          <p:cNvGraphicFramePr>
            <a:graphicFrameLocks noChangeAspect="1"/>
          </p:cNvGraphicFramePr>
          <p:nvPr/>
        </p:nvGraphicFramePr>
        <p:xfrm>
          <a:off x="87312" y="6827837"/>
          <a:ext cx="7162800" cy="406400"/>
        </p:xfrm>
        <a:graphic>
          <a:graphicData uri="http://schemas.openxmlformats.org/presentationml/2006/ole">
            <p:oleObj spid="_x0000_s32776" name="Equation" r:id="rId11" imgW="3581400" imgH="203200" progId="Equation.3">
              <p:embed/>
            </p:oleObj>
          </a:graphicData>
        </a:graphic>
      </p:graphicFrame>
      <p:pic>
        <p:nvPicPr>
          <p:cNvPr id="13" name="Picture 12" descr="350px-Mauna_Loa_Carbon_Dioxide.png"/>
          <p:cNvPicPr>
            <a:picLocks noChangeAspect="1"/>
          </p:cNvPicPr>
          <p:nvPr/>
        </p:nvPicPr>
        <p:blipFill>
          <a:blip r:embed="rId12"/>
          <a:stretch>
            <a:fillRect/>
          </a:stretch>
        </p:blipFill>
        <p:spPr>
          <a:xfrm>
            <a:off x="7326311" y="5417620"/>
            <a:ext cx="2754313" cy="1880803"/>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1"/>
          <p:cNvSpPr/>
          <p:nvPr/>
        </p:nvSpPr>
        <p:spPr>
          <a:xfrm>
            <a:off x="392112" y="7221121"/>
            <a:ext cx="8686800" cy="338554"/>
          </a:xfrm>
          <a:prstGeom prst="rect">
            <a:avLst/>
          </a:prstGeom>
        </p:spPr>
        <p:txBody>
          <a:bodyPr wrap="square">
            <a:spAutoFit/>
          </a:bodyPr>
          <a:lstStyle/>
          <a:p>
            <a:r>
              <a:rPr lang="en-US" sz="1600" dirty="0" err="1" smtClean="0"/>
              <a:t>http://users.rcn.com/jkimball.ma.ultranet/BiologyPages/Chromatography_paper.html#Autoradiography</a:t>
            </a:r>
            <a:endParaRPr lang="en-US" sz="1600" dirty="0"/>
          </a:p>
        </p:txBody>
      </p:sp>
      <p:grpSp>
        <p:nvGrpSpPr>
          <p:cNvPr id="7" name="Group 6"/>
          <p:cNvGrpSpPr/>
          <p:nvPr/>
        </p:nvGrpSpPr>
        <p:grpSpPr>
          <a:xfrm>
            <a:off x="6640512" y="2174833"/>
            <a:ext cx="3402194" cy="4805404"/>
            <a:chOff x="5421312" y="1798637"/>
            <a:chExt cx="3402194" cy="4805404"/>
          </a:xfrm>
        </p:grpSpPr>
        <p:pic>
          <p:nvPicPr>
            <p:cNvPr id="4" name="Picture 3" descr="Bassham2.jpg"/>
            <p:cNvPicPr>
              <a:picLocks noChangeAspect="1"/>
            </p:cNvPicPr>
            <p:nvPr/>
          </p:nvPicPr>
          <p:blipFill>
            <a:blip r:embed="rId2"/>
            <a:stretch>
              <a:fillRect/>
            </a:stretch>
          </p:blipFill>
          <p:spPr>
            <a:xfrm>
              <a:off x="5421312" y="1798637"/>
              <a:ext cx="3402194" cy="2438400"/>
            </a:xfrm>
            <a:prstGeom prst="rect">
              <a:avLst/>
            </a:prstGeom>
          </p:spPr>
        </p:pic>
        <p:pic>
          <p:nvPicPr>
            <p:cNvPr id="5" name="Picture 4" descr="Bassham3.jpg"/>
            <p:cNvPicPr>
              <a:picLocks noChangeAspect="1"/>
            </p:cNvPicPr>
            <p:nvPr/>
          </p:nvPicPr>
          <p:blipFill>
            <a:blip r:embed="rId3"/>
            <a:stretch>
              <a:fillRect/>
            </a:stretch>
          </p:blipFill>
          <p:spPr>
            <a:xfrm>
              <a:off x="5421313" y="4313237"/>
              <a:ext cx="3276600" cy="2290804"/>
            </a:xfrm>
            <a:prstGeom prst="rect">
              <a:avLst/>
            </a:prstGeom>
          </p:spPr>
        </p:pic>
      </p:grpSp>
      <p:sp>
        <p:nvSpPr>
          <p:cNvPr id="6"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000090"/>
                </a:solidFill>
                <a:effectLst>
                  <a:outerShdw blurRad="38100" dist="38100" dir="2700000" algn="tl">
                    <a:srgbClr val="DDDDDD"/>
                  </a:outerShdw>
                </a:effectLst>
                <a:latin typeface="Arial" pitchFamily="32" charset="0"/>
              </a:rPr>
              <a:t>Calvin and Benson: “The Path of Carbon in Photosynthesis” – the role of </a:t>
            </a:r>
            <a:r>
              <a:rPr lang="en-US" sz="3500" i="1" dirty="0" err="1" smtClean="0">
                <a:solidFill>
                  <a:srgbClr val="000090"/>
                </a:solidFill>
                <a:effectLst>
                  <a:outerShdw blurRad="38100" dist="38100" dir="2700000" algn="tl">
                    <a:srgbClr val="DDDDDD"/>
                  </a:outerShdw>
                </a:effectLst>
                <a:latin typeface="Arial" pitchFamily="32" charset="0"/>
              </a:rPr>
              <a:t>RuBisCO</a:t>
            </a:r>
            <a:endParaRPr lang="en-US" sz="3500" i="1" dirty="0">
              <a:solidFill>
                <a:srgbClr val="000090"/>
              </a:solidFill>
              <a:effectLst>
                <a:outerShdw blurRad="38100" dist="38100" dir="2700000" algn="tl">
                  <a:srgbClr val="DDDDDD"/>
                </a:outerShdw>
              </a:effectLst>
              <a:latin typeface="Arial" pitchFamily="32" charset="0"/>
            </a:endParaRPr>
          </a:p>
        </p:txBody>
      </p:sp>
      <p:sp>
        <p:nvSpPr>
          <p:cNvPr id="8" name="Rectangle 9"/>
          <p:cNvSpPr>
            <a:spLocks noChangeArrowheads="1"/>
          </p:cNvSpPr>
          <p:nvPr/>
        </p:nvSpPr>
        <p:spPr bwMode="auto">
          <a:xfrm>
            <a:off x="0" y="1798637"/>
            <a:ext cx="4354512" cy="47244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The concept: where are the radioactive carbons?  NOTE: as usual, when examining these classic experiments, I am struck by how blunt their instruments were and nevertheless, the reach of those discoveries. Radioactivity + chromatography.</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The discovery: </a:t>
            </a:r>
            <a:r>
              <a:rPr lang="en-GB" sz="1800" b="1" i="1" dirty="0" err="1" smtClean="0">
                <a:solidFill>
                  <a:srgbClr val="000090"/>
                </a:solidFill>
                <a:latin typeface="Albany" pitchFamily="32" charset="0"/>
              </a:rPr>
              <a:t>rubisco</a:t>
            </a:r>
            <a:r>
              <a:rPr lang="en-GB" sz="1800" b="1" i="1" dirty="0" smtClean="0">
                <a:solidFill>
                  <a:srgbClr val="000090"/>
                </a:solidFill>
                <a:latin typeface="Albany" pitchFamily="32" charset="0"/>
              </a:rPr>
              <a:t> (among other things), the machine responsible for taking atmospheric CO</a:t>
            </a:r>
            <a:r>
              <a:rPr lang="en-GB" sz="1800" b="1" i="1" baseline="-25000" dirty="0" smtClean="0">
                <a:solidFill>
                  <a:srgbClr val="000090"/>
                </a:solidFill>
                <a:latin typeface="Albany" pitchFamily="32" charset="0"/>
              </a:rPr>
              <a:t>2</a:t>
            </a:r>
            <a:r>
              <a:rPr lang="en-GB" sz="1800" b="1" i="1" dirty="0" smtClean="0">
                <a:solidFill>
                  <a:srgbClr val="000090"/>
                </a:solidFill>
                <a:latin typeface="Albany" pitchFamily="32" charset="0"/>
              </a:rPr>
              <a:t> and carrying out the first steps in carbon fixation.</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rgbClr val="FF0000"/>
                </a:solidFill>
                <a:latin typeface="Albany" pitchFamily="32" charset="0"/>
              </a:rPr>
              <a:t>Books claim “</a:t>
            </a:r>
            <a:r>
              <a:rPr lang="en-GB" sz="1800" b="1" i="1" dirty="0" err="1" smtClean="0">
                <a:solidFill>
                  <a:srgbClr val="FF0000"/>
                </a:solidFill>
                <a:latin typeface="Albany" pitchFamily="32" charset="0"/>
              </a:rPr>
              <a:t>rubisco</a:t>
            </a:r>
            <a:r>
              <a:rPr lang="en-GB" sz="1800" b="1" i="1" dirty="0" smtClean="0">
                <a:solidFill>
                  <a:srgbClr val="FF0000"/>
                </a:solidFill>
                <a:latin typeface="Albany" pitchFamily="32" charset="0"/>
              </a:rPr>
              <a:t> is the most abundant protein on earth”.  Is it true?  Such assertions cannot be made without some sort of justification!  Let’s check the numbers.</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pic>
        <p:nvPicPr>
          <p:cNvPr id="9" name="Picture 8" descr="1rcx.gif"/>
          <p:cNvPicPr>
            <a:picLocks noChangeAspect="1"/>
          </p:cNvPicPr>
          <p:nvPr/>
        </p:nvPicPr>
        <p:blipFill>
          <a:blip r:embed="rId5"/>
          <a:stretch>
            <a:fillRect/>
          </a:stretch>
        </p:blipFill>
        <p:spPr>
          <a:xfrm>
            <a:off x="4354512" y="3398837"/>
            <a:ext cx="2235200" cy="2230341"/>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Prochlorococcus_TEM.jpg"/>
          <p:cNvPicPr>
            <a:picLocks noChangeAspect="1"/>
          </p:cNvPicPr>
          <p:nvPr/>
        </p:nvPicPr>
        <p:blipFill>
          <a:blip r:embed="rId2"/>
          <a:stretch>
            <a:fillRect/>
          </a:stretch>
        </p:blipFill>
        <p:spPr>
          <a:xfrm>
            <a:off x="6411912" y="2027237"/>
            <a:ext cx="3108193" cy="2341259"/>
          </a:xfrm>
          <a:prstGeom prst="rect">
            <a:avLst/>
          </a:prstGeom>
        </p:spPr>
      </p:pic>
      <p:sp>
        <p:nvSpPr>
          <p:cNvPr id="5" name="Rectangle 1026"/>
          <p:cNvSpPr txBox="1">
            <a:spLocks noChangeArrowheads="1"/>
          </p:cNvSpPr>
          <p:nvPr/>
        </p:nvSpPr>
        <p:spPr bwMode="auto">
          <a:xfrm>
            <a:off x="0" y="83997"/>
            <a:ext cx="10080625" cy="1343942"/>
          </a:xfrm>
          <a:prstGeom prst="rect">
            <a:avLst/>
          </a:prstGeom>
          <a:noFill/>
          <a:ln w="9525">
            <a:noFill/>
            <a:miter lim="800000"/>
            <a:headEnd/>
            <a:tailEnd/>
          </a:ln>
        </p:spPr>
        <p:txBody>
          <a:bodyPr vert="horz" wrap="square" lIns="100794" tIns="50397" rIns="100794" bIns="50397" numCol="1" anchor="ctr" anchorCtr="0" compatLnSpc="1">
            <a:prstTxWarp prst="textNoShape">
              <a:avLst/>
            </a:prstTxWarp>
          </a:bodyPr>
          <a:lstStyle/>
          <a:p>
            <a:pPr algn="ctr" defTabSz="1007943" eaLnBrk="1" hangingPunct="1">
              <a:defRPr/>
            </a:pPr>
            <a:r>
              <a:rPr lang="en-US" sz="4400" i="1" kern="0" dirty="0" smtClean="0">
                <a:solidFill>
                  <a:srgbClr val="000090"/>
                </a:solidFill>
                <a:effectLst>
                  <a:outerShdw blurRad="38100" dist="38100" dir="2700000" algn="tl">
                    <a:srgbClr val="DDDDDD"/>
                  </a:outerShdw>
                </a:effectLst>
                <a:latin typeface="+mj-lt"/>
                <a:ea typeface="+mj-ea"/>
                <a:cs typeface="+mj-cs"/>
              </a:rPr>
              <a:t>Inventories and Budgets for Some of the Most Abundant Organisms on Earth</a:t>
            </a:r>
            <a:endParaRPr lang="en-US" sz="4400" i="1" kern="0" dirty="0">
              <a:solidFill>
                <a:srgbClr val="000090"/>
              </a:solidFill>
              <a:effectLst>
                <a:outerShdw blurRad="38100" dist="38100" dir="2700000" algn="tl">
                  <a:srgbClr val="DDDDDD"/>
                </a:outerShdw>
              </a:effectLst>
              <a:latin typeface="+mj-lt"/>
              <a:ea typeface="+mj-ea"/>
              <a:cs typeface="+mj-cs"/>
            </a:endParaRPr>
          </a:p>
        </p:txBody>
      </p:sp>
      <p:sp>
        <p:nvSpPr>
          <p:cNvPr id="6" name="Rectangle 11"/>
          <p:cNvSpPr>
            <a:spLocks noChangeArrowheads="1"/>
          </p:cNvSpPr>
          <p:nvPr/>
        </p:nvSpPr>
        <p:spPr bwMode="auto">
          <a:xfrm>
            <a:off x="0" y="1781281"/>
            <a:ext cx="6216385" cy="3090509"/>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3"/>
              </a:buBlip>
              <a:tabLst>
                <a:tab pos="723825" algn="l"/>
                <a:tab pos="1447649" algn="l"/>
                <a:tab pos="2171475" algn="l"/>
                <a:tab pos="2895300" algn="l"/>
                <a:tab pos="3619124" algn="l"/>
                <a:tab pos="4342950" algn="l"/>
                <a:tab pos="5066775" algn="l"/>
              </a:tabLst>
            </a:pPr>
            <a:r>
              <a:rPr lang="en-GB" sz="1800" b="1" i="1" dirty="0" smtClean="0">
                <a:solidFill>
                  <a:srgbClr val="000090"/>
                </a:solidFill>
                <a:latin typeface="Albany" pitchFamily="32" charset="0"/>
              </a:rPr>
              <a:t>We think about the microbes that are responsible for 40% of the overall photosynthesis on Earth.</a:t>
            </a:r>
          </a:p>
          <a:p>
            <a:pPr marL="431755" indent="-323816" defTabSz="719063">
              <a:lnSpc>
                <a:spcPct val="93000"/>
              </a:lnSpc>
              <a:buClr>
                <a:srgbClr val="000000"/>
              </a:buClr>
              <a:buSzPct val="66000"/>
              <a:buBlip>
                <a:blip r:embed="rId3"/>
              </a:buBlip>
              <a:tabLst>
                <a:tab pos="723825" algn="l"/>
                <a:tab pos="1447649" algn="l"/>
                <a:tab pos="2171475" algn="l"/>
                <a:tab pos="2895300" algn="l"/>
                <a:tab pos="3619124" algn="l"/>
                <a:tab pos="4342950" algn="l"/>
                <a:tab pos="5066775" algn="l"/>
              </a:tabLst>
            </a:pPr>
            <a:r>
              <a:rPr lang="en-US" sz="1800" b="1" i="1" dirty="0" smtClean="0">
                <a:solidFill>
                  <a:srgbClr val="000090"/>
                </a:solidFill>
                <a:latin typeface="Albany" pitchFamily="32" charset="0"/>
              </a:rPr>
              <a:t>Ocean water census tells us between 10,000 and 100,000 </a:t>
            </a:r>
            <a:r>
              <a:rPr lang="en-US" sz="1800" b="1" i="1" dirty="0" err="1" smtClean="0">
                <a:solidFill>
                  <a:srgbClr val="000090"/>
                </a:solidFill>
                <a:latin typeface="Albany" pitchFamily="32" charset="0"/>
              </a:rPr>
              <a:t>cyanobacteria</a:t>
            </a:r>
            <a:r>
              <a:rPr lang="en-US" sz="1800" b="1" i="1" dirty="0" smtClean="0">
                <a:solidFill>
                  <a:srgbClr val="000090"/>
                </a:solidFill>
                <a:latin typeface="Albany" pitchFamily="32" charset="0"/>
              </a:rPr>
              <a:t> per </a:t>
            </a:r>
            <a:r>
              <a:rPr lang="en-US" sz="1800" b="1" i="1" dirty="0" err="1" smtClean="0">
                <a:solidFill>
                  <a:srgbClr val="000090"/>
                </a:solidFill>
                <a:latin typeface="Albany" pitchFamily="32" charset="0"/>
              </a:rPr>
              <a:t>mL</a:t>
            </a:r>
            <a:r>
              <a:rPr lang="en-US" sz="1800" b="1" i="1" dirty="0" smtClean="0">
                <a:solidFill>
                  <a:srgbClr val="000090"/>
                </a:solidFill>
                <a:latin typeface="Albany" pitchFamily="32" charset="0"/>
              </a:rPr>
              <a:t>.  This yields estimate of roughly 10</a:t>
            </a:r>
            <a:r>
              <a:rPr lang="en-US" sz="1800" b="1" i="1" baseline="30000" dirty="0" smtClean="0">
                <a:solidFill>
                  <a:srgbClr val="000090"/>
                </a:solidFill>
                <a:latin typeface="Albany" pitchFamily="32" charset="0"/>
              </a:rPr>
              <a:t>26</a:t>
            </a:r>
            <a:r>
              <a:rPr lang="en-US" sz="1800" b="1" i="1" dirty="0" smtClean="0">
                <a:solidFill>
                  <a:srgbClr val="000090"/>
                </a:solidFill>
                <a:latin typeface="Albany" pitchFamily="32" charset="0"/>
              </a:rPr>
              <a:t> </a:t>
            </a:r>
            <a:r>
              <a:rPr lang="en-US" sz="1800" b="1" i="1" dirty="0" err="1" smtClean="0">
                <a:solidFill>
                  <a:srgbClr val="000090"/>
                </a:solidFill>
                <a:latin typeface="Albany" pitchFamily="32" charset="0"/>
              </a:rPr>
              <a:t>cyanobacteria</a:t>
            </a:r>
            <a:r>
              <a:rPr lang="en-US" sz="1800" b="1" i="1" dirty="0" smtClean="0">
                <a:solidFill>
                  <a:srgbClr val="000090"/>
                </a:solidFill>
                <a:latin typeface="Albany" pitchFamily="32" charset="0"/>
              </a:rPr>
              <a:t> doing 10% (</a:t>
            </a:r>
            <a:r>
              <a:rPr lang="en-US" sz="1800" b="1" i="1" dirty="0" err="1" smtClean="0">
                <a:solidFill>
                  <a:srgbClr val="000090"/>
                </a:solidFill>
                <a:latin typeface="Albany" pitchFamily="32" charset="0"/>
              </a:rPr>
              <a:t>ish</a:t>
            </a:r>
            <a:r>
              <a:rPr lang="en-US" sz="1800" b="1" i="1" dirty="0" smtClean="0">
                <a:solidFill>
                  <a:srgbClr val="000090"/>
                </a:solidFill>
                <a:latin typeface="Albany" pitchFamily="32" charset="0"/>
              </a:rPr>
              <a:t>) of the overall carbon fixation.  Conclusion: 10</a:t>
            </a:r>
            <a:r>
              <a:rPr lang="en-US" sz="1800" b="1" i="1" baseline="30000" dirty="0" smtClean="0">
                <a:solidFill>
                  <a:srgbClr val="000090"/>
                </a:solidFill>
                <a:latin typeface="Albany" pitchFamily="32" charset="0"/>
              </a:rPr>
              <a:t>4</a:t>
            </a:r>
            <a:r>
              <a:rPr lang="en-US" sz="1800" b="1" i="1" dirty="0" smtClean="0">
                <a:solidFill>
                  <a:srgbClr val="000090"/>
                </a:solidFill>
                <a:latin typeface="Albany" pitchFamily="32" charset="0"/>
              </a:rPr>
              <a:t> </a:t>
            </a:r>
            <a:r>
              <a:rPr lang="en-US" sz="1800" b="1" i="1" dirty="0" err="1" smtClean="0">
                <a:solidFill>
                  <a:srgbClr val="000090"/>
                </a:solidFill>
                <a:latin typeface="Albany" pitchFamily="32" charset="0"/>
              </a:rPr>
              <a:t>rubisco</a:t>
            </a:r>
            <a:r>
              <a:rPr lang="en-US" sz="1800" b="1" i="1" dirty="0" smtClean="0">
                <a:solidFill>
                  <a:srgbClr val="000090"/>
                </a:solidFill>
                <a:latin typeface="Albany" pitchFamily="32" charset="0"/>
              </a:rPr>
              <a:t> per </a:t>
            </a:r>
            <a:r>
              <a:rPr lang="en-US" sz="1800" b="1" i="1" dirty="0" err="1" smtClean="0">
                <a:solidFill>
                  <a:srgbClr val="000090"/>
                </a:solidFill>
                <a:latin typeface="Albany" pitchFamily="32" charset="0"/>
              </a:rPr>
              <a:t>cyanobacterium</a:t>
            </a:r>
            <a:r>
              <a:rPr lang="en-US" sz="1800" b="1" i="1" dirty="0" smtClean="0">
                <a:solidFill>
                  <a:srgbClr val="000090"/>
                </a:solidFill>
                <a:latin typeface="Albany" pitchFamily="32" charset="0"/>
              </a:rPr>
              <a:t>.</a:t>
            </a:r>
            <a:endParaRPr lang="en-GB" sz="1800" b="1" i="1" dirty="0" smtClean="0">
              <a:solidFill>
                <a:srgbClr val="000090"/>
              </a:solidFill>
              <a:latin typeface="Albany" pitchFamily="32" charset="0"/>
            </a:endParaRPr>
          </a:p>
          <a:p>
            <a:pPr marL="431755" indent="-323816" defTabSz="719063">
              <a:lnSpc>
                <a:spcPct val="93000"/>
              </a:lnSpc>
              <a:buClr>
                <a:srgbClr val="000000"/>
              </a:buClr>
              <a:buSzPct val="66000"/>
              <a:buBlip>
                <a:blip r:embed="rId3"/>
              </a:buBlip>
              <a:tabLst>
                <a:tab pos="723825" algn="l"/>
                <a:tab pos="1447649" algn="l"/>
                <a:tab pos="2171475" algn="l"/>
                <a:tab pos="2895300" algn="l"/>
                <a:tab pos="3619124" algn="l"/>
                <a:tab pos="4342950" algn="l"/>
                <a:tab pos="5066775" algn="l"/>
              </a:tabLst>
            </a:pPr>
            <a:r>
              <a:rPr lang="en-GB" sz="1800" b="1" i="1" dirty="0" smtClean="0">
                <a:solidFill>
                  <a:srgbClr val="000090"/>
                </a:solidFill>
                <a:latin typeface="Albany" pitchFamily="32" charset="0"/>
              </a:rPr>
              <a:t> Using relatively few facts: 1 pg in 1fL with 30% of the mass ``dry’’.  30,000 </a:t>
            </a:r>
            <a:r>
              <a:rPr lang="en-GB" sz="1800" b="1" i="1" dirty="0" err="1" smtClean="0">
                <a:solidFill>
                  <a:srgbClr val="000090"/>
                </a:solidFill>
                <a:latin typeface="Albany" pitchFamily="32" charset="0"/>
              </a:rPr>
              <a:t>Da</a:t>
            </a:r>
            <a:r>
              <a:rPr lang="en-GB" sz="1800" b="1" i="1" dirty="0" smtClean="0">
                <a:solidFill>
                  <a:srgbClr val="000090"/>
                </a:solidFill>
                <a:latin typeface="Albany" pitchFamily="32" charset="0"/>
              </a:rPr>
              <a:t> “typical” protein tells us 3 </a:t>
            </a:r>
            <a:r>
              <a:rPr lang="en-GB" sz="1800" b="1" i="1" dirty="0" err="1" smtClean="0">
                <a:solidFill>
                  <a:srgbClr val="000090"/>
                </a:solidFill>
                <a:latin typeface="Albany" pitchFamily="32" charset="0"/>
              </a:rPr>
              <a:t>x</a:t>
            </a:r>
            <a:r>
              <a:rPr lang="en-GB" sz="1800" b="1" i="1" dirty="0" smtClean="0">
                <a:solidFill>
                  <a:srgbClr val="000090"/>
                </a:solidFill>
                <a:latin typeface="Albany" pitchFamily="32" charset="0"/>
              </a:rPr>
              <a:t> 10</a:t>
            </a:r>
            <a:r>
              <a:rPr lang="en-GB" sz="1800" b="1" i="1" baseline="30000" dirty="0" smtClean="0">
                <a:solidFill>
                  <a:srgbClr val="000090"/>
                </a:solidFill>
                <a:latin typeface="Albany" pitchFamily="32" charset="0"/>
              </a:rPr>
              <a:t>6</a:t>
            </a:r>
            <a:r>
              <a:rPr lang="en-GB" sz="1800" b="1" i="1" dirty="0" smtClean="0">
                <a:solidFill>
                  <a:srgbClr val="000090"/>
                </a:solidFill>
                <a:latin typeface="Albany" pitchFamily="32" charset="0"/>
              </a:rPr>
              <a:t> proteins.</a:t>
            </a:r>
          </a:p>
        </p:txBody>
      </p:sp>
      <p:sp>
        <p:nvSpPr>
          <p:cNvPr id="10" name="Rectangle 12"/>
          <p:cNvSpPr>
            <a:spLocks noChangeArrowheads="1"/>
          </p:cNvSpPr>
          <p:nvPr/>
        </p:nvSpPr>
        <p:spPr bwMode="auto">
          <a:xfrm>
            <a:off x="6804422" y="1595932"/>
            <a:ext cx="2125761" cy="397666"/>
          </a:xfrm>
          <a:prstGeom prst="rect">
            <a:avLst/>
          </a:prstGeom>
          <a:noFill/>
          <a:ln w="9525">
            <a:noFill/>
            <a:miter lim="800000"/>
            <a:headEnd/>
            <a:tailEnd/>
          </a:ln>
        </p:spPr>
        <p:txBody>
          <a:bodyPr wrap="none" lIns="91430" tIns="45716" rIns="91430" bIns="45716">
            <a:prstTxWarp prst="textNoShape">
              <a:avLst/>
            </a:prstTxWarp>
            <a:spAutoFit/>
          </a:bodyPr>
          <a:lstStyle/>
          <a:p>
            <a:r>
              <a:rPr lang="en-US" sz="2000" i="1" dirty="0" err="1" smtClean="0">
                <a:solidFill>
                  <a:srgbClr val="FF0000"/>
                </a:solidFill>
                <a:latin typeface="Albany" pitchFamily="32" charset="0"/>
              </a:rPr>
              <a:t>Prochlorococcus</a:t>
            </a:r>
            <a:endParaRPr lang="en-US" sz="2000" i="1" dirty="0">
              <a:solidFill>
                <a:srgbClr val="FF0000"/>
              </a:solidFill>
              <a:latin typeface="Albany" pitchFamily="32" charset="0"/>
            </a:endParaRPr>
          </a:p>
        </p:txBody>
      </p:sp>
      <p:pic>
        <p:nvPicPr>
          <p:cNvPr id="12" name="Picture 11" descr="RubiscoJensen.jpg"/>
          <p:cNvPicPr>
            <a:picLocks noChangeAspect="1"/>
          </p:cNvPicPr>
          <p:nvPr/>
        </p:nvPicPr>
        <p:blipFill>
          <a:blip r:embed="rId4"/>
          <a:stretch>
            <a:fillRect/>
          </a:stretch>
        </p:blipFill>
        <p:spPr>
          <a:xfrm>
            <a:off x="6564312" y="4618037"/>
            <a:ext cx="2406977" cy="2438400"/>
          </a:xfrm>
          <a:prstGeom prst="rect">
            <a:avLst/>
          </a:prstGeom>
        </p:spPr>
      </p:pic>
      <p:sp>
        <p:nvSpPr>
          <p:cNvPr id="13" name="Text Box 1036"/>
          <p:cNvSpPr txBox="1">
            <a:spLocks noChangeArrowheads="1"/>
          </p:cNvSpPr>
          <p:nvPr/>
        </p:nvSpPr>
        <p:spPr bwMode="auto">
          <a:xfrm>
            <a:off x="6564312" y="7056437"/>
            <a:ext cx="2315723" cy="353915"/>
          </a:xfrm>
          <a:prstGeom prst="rect">
            <a:avLst/>
          </a:prstGeom>
          <a:noFill/>
          <a:ln w="9525">
            <a:noFill/>
            <a:miter lim="800000"/>
            <a:headEnd/>
            <a:tailEnd/>
          </a:ln>
        </p:spPr>
        <p:txBody>
          <a:bodyPr wrap="none" lIns="91410" tIns="45706" rIns="91410" bIns="45706">
            <a:prstTxWarp prst="textNoShape">
              <a:avLst/>
            </a:prstTxWarp>
            <a:spAutoFit/>
          </a:bodyPr>
          <a:lstStyle/>
          <a:p>
            <a:pPr defTabSz="912719"/>
            <a:r>
              <a:rPr lang="en-US" sz="1700" dirty="0" smtClean="0"/>
              <a:t>(</a:t>
            </a:r>
            <a:r>
              <a:rPr lang="en-US" sz="1700" dirty="0" err="1" smtClean="0"/>
              <a:t>Iancu</a:t>
            </a:r>
            <a:r>
              <a:rPr lang="en-US" sz="1700" dirty="0" smtClean="0"/>
              <a:t> et al, JMB, 2007)</a:t>
            </a:r>
            <a:endParaRPr lang="en-US" sz="1700" dirty="0"/>
          </a:p>
        </p:txBody>
      </p:sp>
      <p:pic>
        <p:nvPicPr>
          <p:cNvPr id="8" name="Picture 10" descr="PolymerLanguages3"/>
          <p:cNvPicPr>
            <a:picLocks noChangeAspect="1" noChangeArrowheads="1"/>
          </p:cNvPicPr>
          <p:nvPr/>
        </p:nvPicPr>
        <p:blipFill>
          <a:blip r:embed="rId5"/>
          <a:srcRect/>
          <a:stretch>
            <a:fillRect/>
          </a:stretch>
        </p:blipFill>
        <p:spPr bwMode="auto">
          <a:xfrm>
            <a:off x="2220912" y="4313237"/>
            <a:ext cx="2895600" cy="3014215"/>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0" y="0"/>
            <a:ext cx="9917112" cy="1570037"/>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1" fontAlgn="base" latinLnBrk="0" hangingPunct="1">
              <a:lnSpc>
                <a:spcPct val="93000"/>
              </a:lnSpc>
              <a:spcBef>
                <a:spcPct val="0"/>
              </a:spcBef>
              <a:spcAft>
                <a:spcPct val="0"/>
              </a:spcAft>
              <a:buClr>
                <a:srgbClr val="000000"/>
              </a:buClr>
              <a:buSzPct val="45000"/>
              <a:buFont typeface="StarBats" charset="2"/>
              <a:buNone/>
              <a:tabLst>
                <a:tab pos="723900" algn="l"/>
                <a:tab pos="1447800" algn="l"/>
                <a:tab pos="2171700" algn="l"/>
                <a:tab pos="2895600" algn="l"/>
                <a:tab pos="3619500" algn="l"/>
                <a:tab pos="4343400" algn="l"/>
                <a:tab pos="5067300" algn="l"/>
                <a:tab pos="5791200" algn="l"/>
                <a:tab pos="6515100" algn="l"/>
                <a:tab pos="7239000" algn="l"/>
                <a:tab pos="7962900" algn="l"/>
              </a:tabLst>
              <a:defRPr/>
            </a:pPr>
            <a:r>
              <a:rPr kumimoji="0" lang="en-US" sz="32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Albany" pitchFamily="32" charset="0"/>
                <a:ea typeface="+mj-ea"/>
                <a:cs typeface="+mj-cs"/>
              </a:rPr>
              <a:t>Does Quantitative Insight</a:t>
            </a:r>
            <a:r>
              <a:rPr kumimoji="0" lang="en-US" sz="3200" b="0" i="1" u="none" strike="noStrike" kern="0" cap="none" spc="0" normalizeH="0" noProof="0" dirty="0" smtClean="0">
                <a:ln>
                  <a:noFill/>
                </a:ln>
                <a:solidFill>
                  <a:srgbClr val="000090"/>
                </a:solidFill>
                <a:effectLst>
                  <a:outerShdw blurRad="38100" dist="38100" dir="2700000" algn="tl">
                    <a:srgbClr val="DDDDDD"/>
                  </a:outerShdw>
                </a:effectLst>
                <a:uLnTx/>
                <a:uFillTx/>
                <a:latin typeface="Albany" pitchFamily="32" charset="0"/>
                <a:ea typeface="+mj-ea"/>
                <a:cs typeface="+mj-cs"/>
              </a:rPr>
              <a:t> Lead to Biological Discovery?  Not Just Crossing “</a:t>
            </a:r>
            <a:r>
              <a:rPr kumimoji="0" lang="en-US" sz="3200" b="0" i="1" u="none" strike="noStrike" kern="0" cap="none" spc="0" normalizeH="0" noProof="0" dirty="0" err="1" smtClean="0">
                <a:ln>
                  <a:noFill/>
                </a:ln>
                <a:solidFill>
                  <a:srgbClr val="000090"/>
                </a:solidFill>
                <a:effectLst>
                  <a:outerShdw blurRad="38100" dist="38100" dir="2700000" algn="tl">
                    <a:srgbClr val="DDDDDD"/>
                  </a:outerShdw>
                </a:effectLst>
                <a:uLnTx/>
                <a:uFillTx/>
                <a:latin typeface="Albany" pitchFamily="32" charset="0"/>
                <a:ea typeface="+mj-ea"/>
                <a:cs typeface="+mj-cs"/>
              </a:rPr>
              <a:t>t”s</a:t>
            </a:r>
            <a:r>
              <a:rPr kumimoji="0" lang="en-US" sz="3200" b="0" i="1" u="none" strike="noStrike" kern="0" cap="none" spc="0" normalizeH="0" noProof="0" dirty="0" smtClean="0">
                <a:ln>
                  <a:noFill/>
                </a:ln>
                <a:solidFill>
                  <a:srgbClr val="000090"/>
                </a:solidFill>
                <a:effectLst>
                  <a:outerShdw blurRad="38100" dist="38100" dir="2700000" algn="tl">
                    <a:srgbClr val="DDDDDD"/>
                  </a:outerShdw>
                </a:effectLst>
                <a:uLnTx/>
                <a:uFillTx/>
                <a:latin typeface="Albany" pitchFamily="32" charset="0"/>
                <a:ea typeface="+mj-ea"/>
                <a:cs typeface="+mj-cs"/>
              </a:rPr>
              <a:t> and Dotting “</a:t>
            </a:r>
            <a:r>
              <a:rPr lang="en-US" sz="3200" i="1" kern="0" dirty="0" err="1" smtClean="0">
                <a:solidFill>
                  <a:srgbClr val="000090"/>
                </a:solidFill>
                <a:effectLst>
                  <a:outerShdw blurRad="38100" dist="38100" dir="2700000" algn="tl">
                    <a:srgbClr val="DDDDDD"/>
                  </a:outerShdw>
                </a:effectLst>
                <a:latin typeface="Albany" pitchFamily="32" charset="0"/>
                <a:ea typeface="+mj-ea"/>
                <a:cs typeface="+mj-cs"/>
              </a:rPr>
              <a:t>i</a:t>
            </a:r>
            <a:r>
              <a:rPr kumimoji="0" lang="en-US" sz="3200" b="0" i="1" u="none" strike="noStrike" kern="0" cap="none" spc="0" normalizeH="0" noProof="0" dirty="0" smtClean="0">
                <a:ln>
                  <a:noFill/>
                </a:ln>
                <a:solidFill>
                  <a:srgbClr val="000090"/>
                </a:solidFill>
                <a:effectLst>
                  <a:outerShdw blurRad="38100" dist="38100" dir="2700000" algn="tl">
                    <a:srgbClr val="DDDDDD"/>
                  </a:outerShdw>
                </a:effectLst>
                <a:uLnTx/>
                <a:uFillTx/>
                <a:latin typeface="Albany" pitchFamily="32" charset="0"/>
                <a:ea typeface="+mj-ea"/>
                <a:cs typeface="+mj-cs"/>
              </a:rPr>
              <a:t>”</a:t>
            </a:r>
            <a:r>
              <a:rPr kumimoji="0" lang="en-US" sz="3200" b="0" i="1" u="none" strike="noStrike" kern="0" cap="none" spc="0" normalizeH="0" noProof="0" dirty="0" err="1" smtClean="0">
                <a:ln>
                  <a:noFill/>
                </a:ln>
                <a:solidFill>
                  <a:srgbClr val="000090"/>
                </a:solidFill>
                <a:effectLst>
                  <a:outerShdw blurRad="38100" dist="38100" dir="2700000" algn="tl">
                    <a:srgbClr val="DDDDDD"/>
                  </a:outerShdw>
                </a:effectLst>
                <a:uLnTx/>
                <a:uFillTx/>
                <a:latin typeface="Albany" pitchFamily="32" charset="0"/>
                <a:ea typeface="+mj-ea"/>
                <a:cs typeface="+mj-cs"/>
              </a:rPr>
              <a:t>s</a:t>
            </a:r>
            <a:endParaRPr kumimoji="0" lang="en-GB" sz="3200" b="0" i="0" u="none" strike="noStrike" kern="0" cap="none" spc="0" normalizeH="0" baseline="0" noProof="0" dirty="0">
              <a:ln>
                <a:noFill/>
              </a:ln>
              <a:solidFill>
                <a:srgbClr val="000090"/>
              </a:solidFill>
              <a:effectLst>
                <a:outerShdw blurRad="38100" dist="38100" dir="2700000" algn="tl">
                  <a:srgbClr val="DDDDDD"/>
                </a:outerShdw>
              </a:effectLst>
              <a:uLnTx/>
              <a:uFillTx/>
              <a:latin typeface="Albany" pitchFamily="32" charset="0"/>
              <a:ea typeface="+mj-ea"/>
              <a:cs typeface="+mj-cs"/>
            </a:endParaRPr>
          </a:p>
        </p:txBody>
      </p:sp>
      <p:sp>
        <p:nvSpPr>
          <p:cNvPr id="10" name="Rectangle 9"/>
          <p:cNvSpPr/>
          <p:nvPr/>
        </p:nvSpPr>
        <p:spPr>
          <a:xfrm>
            <a:off x="208357" y="3986351"/>
            <a:ext cx="3155555" cy="707886"/>
          </a:xfrm>
          <a:prstGeom prst="rect">
            <a:avLst/>
          </a:prstGeom>
        </p:spPr>
        <p:txBody>
          <a:bodyPr wrap="none">
            <a:spAutoFit/>
          </a:bodyPr>
          <a:lstStyle/>
          <a:p>
            <a:r>
              <a:rPr lang="en-US" sz="2000" i="1" dirty="0" smtClean="0">
                <a:solidFill>
                  <a:srgbClr val="FF0000"/>
                </a:solidFill>
                <a:latin typeface="Albany" pitchFamily="32" charset="0"/>
              </a:rPr>
              <a:t>Photosynthesis: carbon </a:t>
            </a:r>
          </a:p>
          <a:p>
            <a:r>
              <a:rPr lang="en-US" sz="2000" i="1" dirty="0" smtClean="0">
                <a:solidFill>
                  <a:srgbClr val="FF0000"/>
                </a:solidFill>
                <a:latin typeface="Albany" pitchFamily="32" charset="0"/>
              </a:rPr>
              <a:t>and oxygen </a:t>
            </a:r>
            <a:r>
              <a:rPr lang="en-US" sz="2000" i="1" dirty="0" err="1" smtClean="0">
                <a:solidFill>
                  <a:srgbClr val="FF0000"/>
                </a:solidFill>
                <a:latin typeface="Albany" pitchFamily="32" charset="0"/>
              </a:rPr>
              <a:t>stoichiometry</a:t>
            </a:r>
            <a:endParaRPr lang="en-US" sz="2000" i="1" dirty="0">
              <a:solidFill>
                <a:srgbClr val="FF0000"/>
              </a:solidFill>
              <a:latin typeface="Albany" pitchFamily="32" charset="0"/>
            </a:endParaRPr>
          </a:p>
        </p:txBody>
      </p:sp>
      <p:sp>
        <p:nvSpPr>
          <p:cNvPr id="11" name="Rectangle 10"/>
          <p:cNvSpPr/>
          <p:nvPr/>
        </p:nvSpPr>
        <p:spPr>
          <a:xfrm>
            <a:off x="3516312" y="3754774"/>
            <a:ext cx="3426813" cy="1015663"/>
          </a:xfrm>
          <a:prstGeom prst="rect">
            <a:avLst/>
          </a:prstGeom>
        </p:spPr>
        <p:txBody>
          <a:bodyPr wrap="none">
            <a:spAutoFit/>
          </a:bodyPr>
          <a:lstStyle/>
          <a:p>
            <a:r>
              <a:rPr lang="en-US" sz="2000" i="1" dirty="0" smtClean="0">
                <a:solidFill>
                  <a:srgbClr val="FF0000"/>
                </a:solidFill>
                <a:latin typeface="Albany" pitchFamily="32" charset="0"/>
              </a:rPr>
              <a:t>Photosynthesis: photons,</a:t>
            </a:r>
          </a:p>
          <a:p>
            <a:r>
              <a:rPr lang="en-US" sz="2000" i="1" dirty="0" smtClean="0">
                <a:solidFill>
                  <a:srgbClr val="FF0000"/>
                </a:solidFill>
                <a:latin typeface="Albany" pitchFamily="32" charset="0"/>
              </a:rPr>
              <a:t>light collection and electron</a:t>
            </a:r>
          </a:p>
          <a:p>
            <a:r>
              <a:rPr lang="en-US" sz="2000" i="1" dirty="0" smtClean="0">
                <a:solidFill>
                  <a:srgbClr val="FF0000"/>
                </a:solidFill>
                <a:latin typeface="Albany" pitchFamily="32" charset="0"/>
              </a:rPr>
              <a:t>transfer</a:t>
            </a:r>
            <a:endParaRPr lang="en-US" sz="2000" i="1" dirty="0">
              <a:solidFill>
                <a:srgbClr val="FF0000"/>
              </a:solidFill>
              <a:latin typeface="Albany" pitchFamily="32" charset="0"/>
            </a:endParaRPr>
          </a:p>
        </p:txBody>
      </p:sp>
      <p:sp>
        <p:nvSpPr>
          <p:cNvPr id="12" name="Rectangle 11"/>
          <p:cNvSpPr/>
          <p:nvPr/>
        </p:nvSpPr>
        <p:spPr>
          <a:xfrm>
            <a:off x="163512" y="6980237"/>
            <a:ext cx="2799513" cy="400110"/>
          </a:xfrm>
          <a:prstGeom prst="rect">
            <a:avLst/>
          </a:prstGeom>
        </p:spPr>
        <p:txBody>
          <a:bodyPr wrap="none">
            <a:spAutoFit/>
          </a:bodyPr>
          <a:lstStyle/>
          <a:p>
            <a:r>
              <a:rPr lang="en-US" sz="2000" i="1" dirty="0" smtClean="0">
                <a:solidFill>
                  <a:srgbClr val="FF0000"/>
                </a:solidFill>
                <a:latin typeface="Albany" pitchFamily="32" charset="0"/>
              </a:rPr>
              <a:t>Genetics and counting</a:t>
            </a:r>
            <a:endParaRPr lang="en-US" sz="2000" i="1" dirty="0">
              <a:solidFill>
                <a:srgbClr val="FF0000"/>
              </a:solidFill>
              <a:latin typeface="Albany" pitchFamily="32" charset="0"/>
            </a:endParaRPr>
          </a:p>
        </p:txBody>
      </p:sp>
      <p:sp>
        <p:nvSpPr>
          <p:cNvPr id="13" name="Rectangle 12"/>
          <p:cNvSpPr/>
          <p:nvPr/>
        </p:nvSpPr>
        <p:spPr>
          <a:xfrm>
            <a:off x="3516312" y="6980237"/>
            <a:ext cx="3796505" cy="400110"/>
          </a:xfrm>
          <a:prstGeom prst="rect">
            <a:avLst/>
          </a:prstGeom>
        </p:spPr>
        <p:txBody>
          <a:bodyPr wrap="none">
            <a:spAutoFit/>
          </a:bodyPr>
          <a:lstStyle/>
          <a:p>
            <a:r>
              <a:rPr lang="en-US" sz="2000" i="1" dirty="0" smtClean="0">
                <a:solidFill>
                  <a:srgbClr val="FF0000"/>
                </a:solidFill>
                <a:latin typeface="Albany" pitchFamily="32" charset="0"/>
              </a:rPr>
              <a:t>The first map of a chromosome</a:t>
            </a:r>
            <a:endParaRPr lang="en-US" sz="2000" i="1" dirty="0">
              <a:solidFill>
                <a:srgbClr val="FF0000"/>
              </a:solidFill>
              <a:latin typeface="Albany" pitchFamily="32" charset="0"/>
            </a:endParaRPr>
          </a:p>
        </p:txBody>
      </p:sp>
      <p:pic>
        <p:nvPicPr>
          <p:cNvPr id="15" name="Picture 5" descr="STurtevantMap"/>
          <p:cNvPicPr>
            <a:picLocks noChangeAspect="1" noChangeArrowheads="1"/>
          </p:cNvPicPr>
          <p:nvPr/>
        </p:nvPicPr>
        <p:blipFill>
          <a:blip r:embed="rId3"/>
          <a:srcRect/>
          <a:stretch>
            <a:fillRect/>
          </a:stretch>
        </p:blipFill>
        <p:spPr bwMode="auto">
          <a:xfrm>
            <a:off x="3744912" y="6446837"/>
            <a:ext cx="3363912" cy="375892"/>
          </a:xfrm>
          <a:prstGeom prst="rect">
            <a:avLst/>
          </a:prstGeom>
          <a:noFill/>
        </p:spPr>
      </p:pic>
      <p:pic>
        <p:nvPicPr>
          <p:cNvPr id="16" name="Picture 6" descr="WhiteEyeFlies"/>
          <p:cNvPicPr>
            <a:picLocks noChangeAspect="1" noChangeArrowheads="1"/>
          </p:cNvPicPr>
          <p:nvPr/>
        </p:nvPicPr>
        <p:blipFill>
          <a:blip r:embed="rId4"/>
          <a:srcRect/>
          <a:stretch>
            <a:fillRect/>
          </a:stretch>
        </p:blipFill>
        <p:spPr bwMode="auto">
          <a:xfrm>
            <a:off x="3973512" y="5151437"/>
            <a:ext cx="1447800" cy="1085850"/>
          </a:xfrm>
          <a:prstGeom prst="rect">
            <a:avLst/>
          </a:prstGeom>
          <a:noFill/>
        </p:spPr>
      </p:pic>
      <p:pic>
        <p:nvPicPr>
          <p:cNvPr id="17" name="Picture 16" descr="EmersonArnold2.jpg"/>
          <p:cNvPicPr>
            <a:picLocks noChangeAspect="1"/>
          </p:cNvPicPr>
          <p:nvPr/>
        </p:nvPicPr>
        <p:blipFill>
          <a:blip r:embed="rId5"/>
          <a:stretch>
            <a:fillRect/>
          </a:stretch>
        </p:blipFill>
        <p:spPr>
          <a:xfrm>
            <a:off x="3668712" y="1874837"/>
            <a:ext cx="2438400" cy="1894902"/>
          </a:xfrm>
          <a:prstGeom prst="rect">
            <a:avLst/>
          </a:prstGeom>
        </p:spPr>
      </p:pic>
      <p:pic>
        <p:nvPicPr>
          <p:cNvPr id="20" name="Picture 19" descr="pea.jpeg.jpg"/>
          <p:cNvPicPr>
            <a:picLocks noChangeAspect="1"/>
          </p:cNvPicPr>
          <p:nvPr/>
        </p:nvPicPr>
        <p:blipFill>
          <a:blip r:embed="rId6"/>
          <a:stretch>
            <a:fillRect/>
          </a:stretch>
        </p:blipFill>
        <p:spPr>
          <a:xfrm>
            <a:off x="163512" y="4999037"/>
            <a:ext cx="3474659" cy="1797050"/>
          </a:xfrm>
          <a:prstGeom prst="rect">
            <a:avLst/>
          </a:prstGeom>
        </p:spPr>
      </p:pic>
      <p:pic>
        <p:nvPicPr>
          <p:cNvPr id="21" name="Picture 20" descr="Lavoisier.jpg"/>
          <p:cNvPicPr>
            <a:picLocks noChangeAspect="1"/>
          </p:cNvPicPr>
          <p:nvPr/>
        </p:nvPicPr>
        <p:blipFill>
          <a:blip r:embed="rId7"/>
          <a:stretch>
            <a:fillRect/>
          </a:stretch>
        </p:blipFill>
        <p:spPr>
          <a:xfrm>
            <a:off x="265112" y="1874837"/>
            <a:ext cx="2844800" cy="2133600"/>
          </a:xfrm>
          <a:prstGeom prst="rect">
            <a:avLst/>
          </a:prstGeom>
        </p:spPr>
      </p:pic>
      <p:pic>
        <p:nvPicPr>
          <p:cNvPr id="24" name="Picture 23" descr="mendel2.JPG"/>
          <p:cNvPicPr>
            <a:picLocks noChangeAspect="1"/>
          </p:cNvPicPr>
          <p:nvPr/>
        </p:nvPicPr>
        <p:blipFill>
          <a:blip r:embed="rId8"/>
          <a:stretch>
            <a:fillRect/>
          </a:stretch>
        </p:blipFill>
        <p:spPr>
          <a:xfrm>
            <a:off x="2449512" y="4922837"/>
            <a:ext cx="752354" cy="990600"/>
          </a:xfrm>
          <a:prstGeom prst="rect">
            <a:avLst/>
          </a:prstGeom>
        </p:spPr>
      </p:pic>
      <p:pic>
        <p:nvPicPr>
          <p:cNvPr id="25" name="Picture 24" descr="Sturtevant.jpg"/>
          <p:cNvPicPr>
            <a:picLocks noChangeAspect="1"/>
          </p:cNvPicPr>
          <p:nvPr/>
        </p:nvPicPr>
        <p:blipFill>
          <a:blip r:embed="rId9"/>
          <a:stretch>
            <a:fillRect/>
          </a:stretch>
        </p:blipFill>
        <p:spPr>
          <a:xfrm>
            <a:off x="5726112" y="5075237"/>
            <a:ext cx="1238250" cy="1147160"/>
          </a:xfrm>
          <a:prstGeom prst="rect">
            <a:avLst/>
          </a:prstGeom>
        </p:spPr>
      </p:pic>
      <p:sp>
        <p:nvSpPr>
          <p:cNvPr id="27" name="Rectangle 26"/>
          <p:cNvSpPr/>
          <p:nvPr/>
        </p:nvSpPr>
        <p:spPr>
          <a:xfrm>
            <a:off x="6880225" y="1874837"/>
            <a:ext cx="3200400" cy="3785652"/>
          </a:xfrm>
          <a:prstGeom prst="rect">
            <a:avLst/>
          </a:prstGeom>
        </p:spPr>
        <p:txBody>
          <a:bodyPr wrap="square">
            <a:spAutoFit/>
          </a:bodyPr>
          <a:lstStyle/>
          <a:p>
            <a:r>
              <a:rPr lang="en-US" sz="2000" i="1" dirty="0" smtClean="0">
                <a:solidFill>
                  <a:srgbClr val="000090"/>
                </a:solidFill>
              </a:rPr>
              <a:t>“… no one has concentrated on the number of different forms that appear among the offspring of hybrids... No one has counted them.   But doing all this counting and sorting appears to be the only way by which we can finally solve a question whose importance cannot be overestimated.” – </a:t>
            </a:r>
            <a:r>
              <a:rPr lang="en-US" sz="2000" i="1" dirty="0" err="1" smtClean="0">
                <a:solidFill>
                  <a:srgbClr val="000090"/>
                </a:solidFill>
              </a:rPr>
              <a:t>Gregor</a:t>
            </a:r>
            <a:r>
              <a:rPr lang="en-US" sz="2000" i="1" dirty="0" smtClean="0">
                <a:solidFill>
                  <a:srgbClr val="000090"/>
                </a:solidFill>
              </a:rPr>
              <a:t> Mendel</a:t>
            </a:r>
            <a:endParaRPr lang="en-US" sz="2000" i="1" dirty="0">
              <a:solidFill>
                <a:srgbClr val="FF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Prochlorococcus_TEM.jpg"/>
          <p:cNvPicPr>
            <a:picLocks noChangeAspect="1"/>
          </p:cNvPicPr>
          <p:nvPr/>
        </p:nvPicPr>
        <p:blipFill>
          <a:blip r:embed="rId2"/>
          <a:stretch>
            <a:fillRect/>
          </a:stretch>
        </p:blipFill>
        <p:spPr>
          <a:xfrm>
            <a:off x="6384396" y="1951037"/>
            <a:ext cx="3108193" cy="2341259"/>
          </a:xfrm>
          <a:prstGeom prst="rect">
            <a:avLst/>
          </a:prstGeom>
        </p:spPr>
      </p:pic>
      <p:pic>
        <p:nvPicPr>
          <p:cNvPr id="4" name="Picture 3" descr="ThylakoidCloseUp.pdf"/>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6636411" y="4999037"/>
            <a:ext cx="2646164" cy="2323900"/>
          </a:xfrm>
          <a:prstGeom prst="rect">
            <a:avLst/>
          </a:prstGeom>
        </p:spPr>
      </p:pic>
      <p:sp>
        <p:nvSpPr>
          <p:cNvPr id="5" name="Rectangle 1026"/>
          <p:cNvSpPr txBox="1">
            <a:spLocks noChangeArrowheads="1"/>
          </p:cNvSpPr>
          <p:nvPr/>
        </p:nvSpPr>
        <p:spPr bwMode="auto">
          <a:xfrm>
            <a:off x="0" y="83997"/>
            <a:ext cx="10080625" cy="1343942"/>
          </a:xfrm>
          <a:prstGeom prst="rect">
            <a:avLst/>
          </a:prstGeom>
          <a:noFill/>
          <a:ln w="9525">
            <a:noFill/>
            <a:miter lim="800000"/>
            <a:headEnd/>
            <a:tailEnd/>
          </a:ln>
        </p:spPr>
        <p:txBody>
          <a:bodyPr vert="horz" wrap="square" lIns="100794" tIns="50397" rIns="100794" bIns="50397" numCol="1" anchor="ctr" anchorCtr="0" compatLnSpc="1">
            <a:prstTxWarp prst="textNoShape">
              <a:avLst/>
            </a:prstTxWarp>
          </a:bodyPr>
          <a:lstStyle/>
          <a:p>
            <a:pPr algn="ctr" defTabSz="1007943" eaLnBrk="1" hangingPunct="1">
              <a:defRPr/>
            </a:pPr>
            <a:r>
              <a:rPr lang="en-US" sz="4400" i="1" kern="0" dirty="0" smtClean="0">
                <a:solidFill>
                  <a:srgbClr val="000090"/>
                </a:solidFill>
                <a:effectLst>
                  <a:outerShdw blurRad="38100" dist="38100" dir="2700000" algn="tl">
                    <a:srgbClr val="DDDDDD"/>
                  </a:outerShdw>
                </a:effectLst>
                <a:latin typeface="+mj-lt"/>
                <a:ea typeface="+mj-ea"/>
                <a:cs typeface="+mj-cs"/>
              </a:rPr>
              <a:t>Photosynthetic Membranes!</a:t>
            </a:r>
            <a:endParaRPr lang="en-US" sz="4400" i="1" kern="0" dirty="0">
              <a:solidFill>
                <a:srgbClr val="000090"/>
              </a:solidFill>
              <a:effectLst>
                <a:outerShdw blurRad="38100" dist="38100" dir="2700000" algn="tl">
                  <a:srgbClr val="DDDDDD"/>
                </a:outerShdw>
              </a:effectLst>
              <a:latin typeface="+mj-lt"/>
              <a:ea typeface="+mj-ea"/>
              <a:cs typeface="+mj-cs"/>
            </a:endParaRPr>
          </a:p>
        </p:txBody>
      </p:sp>
      <p:sp>
        <p:nvSpPr>
          <p:cNvPr id="6" name="Rectangle 11"/>
          <p:cNvSpPr>
            <a:spLocks noChangeArrowheads="1"/>
          </p:cNvSpPr>
          <p:nvPr/>
        </p:nvSpPr>
        <p:spPr bwMode="auto">
          <a:xfrm>
            <a:off x="1" y="1781282"/>
            <a:ext cx="6183312" cy="1769956"/>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5"/>
              </a:buBlip>
              <a:tabLst>
                <a:tab pos="723825" algn="l"/>
                <a:tab pos="1447649" algn="l"/>
                <a:tab pos="2171475" algn="l"/>
                <a:tab pos="2895300" algn="l"/>
                <a:tab pos="3619124" algn="l"/>
                <a:tab pos="4342950" algn="l"/>
                <a:tab pos="5066775" algn="l"/>
              </a:tabLst>
            </a:pPr>
            <a:r>
              <a:rPr lang="en-GB" sz="1800" b="1" i="1" dirty="0" smtClean="0">
                <a:solidFill>
                  <a:srgbClr val="000090"/>
                </a:solidFill>
                <a:latin typeface="Albany" pitchFamily="32" charset="0"/>
              </a:rPr>
              <a:t>One of the intriguing features of these organisms is their membrane disposition.  Membrane area is roughly 5 microns</a:t>
            </a:r>
            <a:r>
              <a:rPr lang="en-GB" sz="1800" b="1" i="1" baseline="30000" dirty="0" smtClean="0">
                <a:solidFill>
                  <a:srgbClr val="000090"/>
                </a:solidFill>
                <a:latin typeface="Albany" pitchFamily="32" charset="0"/>
              </a:rPr>
              <a:t>2</a:t>
            </a:r>
            <a:r>
              <a:rPr lang="en-GB" sz="1800" b="1" i="1" dirty="0" smtClean="0">
                <a:solidFill>
                  <a:srgbClr val="000090"/>
                </a:solidFill>
                <a:latin typeface="Albany" pitchFamily="32" charset="0"/>
              </a:rPr>
              <a:t>.   This means that the number of lipids in the outer leaflet of the  </a:t>
            </a:r>
            <a:r>
              <a:rPr lang="en-GB" sz="1800" b="1" i="1" dirty="0" err="1" smtClean="0">
                <a:solidFill>
                  <a:srgbClr val="000090"/>
                </a:solidFill>
                <a:latin typeface="Albany" pitchFamily="32" charset="0"/>
              </a:rPr>
              <a:t>bilayer</a:t>
            </a:r>
            <a:r>
              <a:rPr lang="en-GB" sz="1800" b="1" i="1" dirty="0" smtClean="0">
                <a:solidFill>
                  <a:srgbClr val="000090"/>
                </a:solidFill>
                <a:latin typeface="Albany" pitchFamily="32" charset="0"/>
              </a:rPr>
              <a:t> is roughly 10</a:t>
            </a:r>
            <a:r>
              <a:rPr lang="en-GB" sz="1800" b="1" i="1" baseline="30000" dirty="0" smtClean="0">
                <a:solidFill>
                  <a:srgbClr val="000090"/>
                </a:solidFill>
                <a:latin typeface="Albany" pitchFamily="32" charset="0"/>
              </a:rPr>
              <a:t>7</a:t>
            </a:r>
            <a:r>
              <a:rPr lang="en-GB" sz="1800" b="1" i="1" dirty="0" smtClean="0">
                <a:solidFill>
                  <a:srgbClr val="000090"/>
                </a:solidFill>
                <a:latin typeface="Albany" pitchFamily="32" charset="0"/>
              </a:rPr>
              <a:t>, yielding a total of roughly 10</a:t>
            </a:r>
            <a:r>
              <a:rPr lang="en-GB" sz="1800" b="1" i="1" baseline="30000" dirty="0" smtClean="0">
                <a:solidFill>
                  <a:srgbClr val="000090"/>
                </a:solidFill>
                <a:latin typeface="Albany" pitchFamily="32" charset="0"/>
              </a:rPr>
              <a:t>8</a:t>
            </a:r>
            <a:r>
              <a:rPr lang="en-GB" sz="1800" b="1" i="1" dirty="0" smtClean="0">
                <a:solidFill>
                  <a:srgbClr val="FF0000"/>
                </a:solidFill>
                <a:latin typeface="Albany" pitchFamily="32" charset="0"/>
              </a:rPr>
              <a:t>.  Membrane management: interesting and challenging.</a:t>
            </a:r>
          </a:p>
        </p:txBody>
      </p:sp>
      <p:sp>
        <p:nvSpPr>
          <p:cNvPr id="7" name="Text Box 1036"/>
          <p:cNvSpPr txBox="1">
            <a:spLocks noChangeArrowheads="1"/>
          </p:cNvSpPr>
          <p:nvPr/>
        </p:nvSpPr>
        <p:spPr bwMode="auto">
          <a:xfrm>
            <a:off x="7140443" y="7212920"/>
            <a:ext cx="1558654" cy="353915"/>
          </a:xfrm>
          <a:prstGeom prst="rect">
            <a:avLst/>
          </a:prstGeom>
          <a:noFill/>
          <a:ln w="9525">
            <a:noFill/>
            <a:miter lim="800000"/>
            <a:headEnd/>
            <a:tailEnd/>
          </a:ln>
        </p:spPr>
        <p:txBody>
          <a:bodyPr wrap="none" lIns="91410" tIns="45706" rIns="91410" bIns="45706">
            <a:prstTxWarp prst="textNoShape">
              <a:avLst/>
            </a:prstTxWarp>
            <a:spAutoFit/>
          </a:bodyPr>
          <a:lstStyle/>
          <a:p>
            <a:pPr defTabSz="912719"/>
            <a:r>
              <a:rPr lang="en-US" sz="1700" dirty="0" smtClean="0"/>
              <a:t>(</a:t>
            </a:r>
            <a:r>
              <a:rPr lang="en-US" sz="1700" dirty="0" err="1" smtClean="0"/>
              <a:t>Liberton</a:t>
            </a:r>
            <a:r>
              <a:rPr lang="en-US" sz="1700" dirty="0" smtClean="0"/>
              <a:t> et al.)</a:t>
            </a:r>
            <a:endParaRPr lang="en-US" sz="1700" dirty="0"/>
          </a:p>
        </p:txBody>
      </p:sp>
      <p:sp>
        <p:nvSpPr>
          <p:cNvPr id="9" name="Rectangle 12"/>
          <p:cNvSpPr>
            <a:spLocks noChangeArrowheads="1"/>
          </p:cNvSpPr>
          <p:nvPr/>
        </p:nvSpPr>
        <p:spPr bwMode="auto">
          <a:xfrm>
            <a:off x="6741640" y="4313237"/>
            <a:ext cx="2642072" cy="707878"/>
          </a:xfrm>
          <a:prstGeom prst="rect">
            <a:avLst/>
          </a:prstGeom>
          <a:noFill/>
          <a:ln w="9525">
            <a:noFill/>
            <a:miter lim="800000"/>
            <a:headEnd/>
            <a:tailEnd/>
          </a:ln>
        </p:spPr>
        <p:txBody>
          <a:bodyPr wrap="none" lIns="91430" tIns="45716" rIns="91430" bIns="45716">
            <a:prstTxWarp prst="textNoShape">
              <a:avLst/>
            </a:prstTxWarp>
            <a:spAutoFit/>
          </a:bodyPr>
          <a:lstStyle/>
          <a:p>
            <a:r>
              <a:rPr lang="en-US" sz="2000" i="1" dirty="0" err="1" smtClean="0">
                <a:solidFill>
                  <a:srgbClr val="FF0000"/>
                </a:solidFill>
                <a:latin typeface="Albany" pitchFamily="32" charset="0"/>
              </a:rPr>
              <a:t>Thylakoid</a:t>
            </a:r>
            <a:r>
              <a:rPr lang="en-US" sz="2000" i="1" dirty="0" smtClean="0">
                <a:solidFill>
                  <a:srgbClr val="FF0000"/>
                </a:solidFill>
                <a:latin typeface="Albany" pitchFamily="32" charset="0"/>
              </a:rPr>
              <a:t> membrane</a:t>
            </a:r>
          </a:p>
          <a:p>
            <a:r>
              <a:rPr lang="en-US" sz="2000" i="1" dirty="0" smtClean="0">
                <a:solidFill>
                  <a:srgbClr val="FF0000"/>
                </a:solidFill>
                <a:latin typeface="Albany" pitchFamily="32" charset="0"/>
              </a:rPr>
              <a:t> in </a:t>
            </a:r>
            <a:r>
              <a:rPr lang="en-US" sz="2000" i="1" dirty="0" err="1" smtClean="0">
                <a:solidFill>
                  <a:srgbClr val="FF0000"/>
                </a:solidFill>
                <a:latin typeface="Albany" pitchFamily="32" charset="0"/>
              </a:rPr>
              <a:t>Synechocystis</a:t>
            </a:r>
            <a:endParaRPr lang="en-US" sz="2000" i="1" dirty="0">
              <a:solidFill>
                <a:srgbClr val="FF0000"/>
              </a:solidFill>
              <a:latin typeface="Albany" pitchFamily="32" charset="0"/>
            </a:endParaRPr>
          </a:p>
        </p:txBody>
      </p:sp>
      <p:sp>
        <p:nvSpPr>
          <p:cNvPr id="10" name="Rectangle 12"/>
          <p:cNvSpPr>
            <a:spLocks noChangeArrowheads="1"/>
          </p:cNvSpPr>
          <p:nvPr/>
        </p:nvSpPr>
        <p:spPr bwMode="auto">
          <a:xfrm>
            <a:off x="6804422" y="1595932"/>
            <a:ext cx="2125761" cy="397666"/>
          </a:xfrm>
          <a:prstGeom prst="rect">
            <a:avLst/>
          </a:prstGeom>
          <a:noFill/>
          <a:ln w="9525">
            <a:noFill/>
            <a:miter lim="800000"/>
            <a:headEnd/>
            <a:tailEnd/>
          </a:ln>
        </p:spPr>
        <p:txBody>
          <a:bodyPr wrap="none" lIns="91430" tIns="45716" rIns="91430" bIns="45716">
            <a:prstTxWarp prst="textNoShape">
              <a:avLst/>
            </a:prstTxWarp>
            <a:spAutoFit/>
          </a:bodyPr>
          <a:lstStyle/>
          <a:p>
            <a:r>
              <a:rPr lang="en-US" sz="2000" i="1" dirty="0" err="1" smtClean="0">
                <a:solidFill>
                  <a:srgbClr val="FF0000"/>
                </a:solidFill>
                <a:latin typeface="Albany" pitchFamily="32" charset="0"/>
              </a:rPr>
              <a:t>Prochlorococcus</a:t>
            </a:r>
            <a:endParaRPr lang="en-US" sz="2000" i="1" dirty="0">
              <a:solidFill>
                <a:srgbClr val="FF0000"/>
              </a:solidFill>
              <a:latin typeface="Albany" pitchFamily="32" charset="0"/>
            </a:endParaRPr>
          </a:p>
        </p:txBody>
      </p:sp>
      <p:pic>
        <p:nvPicPr>
          <p:cNvPr id="11" name="Picture 7" descr="02_020"/>
          <p:cNvPicPr>
            <a:picLocks noChangeAspect="1" noChangeArrowheads="1"/>
          </p:cNvPicPr>
          <p:nvPr/>
        </p:nvPicPr>
        <p:blipFill>
          <a:blip r:embed="rId6"/>
          <a:srcRect/>
          <a:stretch>
            <a:fillRect/>
          </a:stretch>
        </p:blipFill>
        <p:spPr bwMode="auto">
          <a:xfrm>
            <a:off x="1306512" y="4160837"/>
            <a:ext cx="3586129" cy="2667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63512" y="1798637"/>
            <a:ext cx="6858000" cy="28956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US" sz="1800" b="1" i="1" dirty="0" smtClean="0">
                <a:solidFill>
                  <a:srgbClr val="000090"/>
                </a:solidFill>
                <a:latin typeface="Albany" pitchFamily="32" charset="0"/>
              </a:rPr>
              <a:t>Next: how light is captured and energy is stored by photosynthetic organisms.</a:t>
            </a:r>
            <a:endParaRPr lang="en-GB" sz="1800" b="1" i="1" dirty="0">
              <a:solidFill>
                <a:srgbClr val="000090"/>
              </a:solidFill>
              <a:latin typeface="Albany" pitchFamily="32" charset="0"/>
            </a:endParaRPr>
          </a:p>
        </p:txBody>
      </p:sp>
      <p:sp>
        <p:nvSpPr>
          <p:cNvPr id="3"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000090"/>
                </a:solidFill>
                <a:effectLst>
                  <a:outerShdw blurRad="38100" dist="38100" dir="2700000" algn="tl">
                    <a:srgbClr val="DDDDDD"/>
                  </a:outerShdw>
                </a:effectLst>
                <a:latin typeface="Arial" pitchFamily="32" charset="0"/>
              </a:rPr>
              <a:t>Logic of Lecture</a:t>
            </a:r>
            <a:endParaRPr lang="en-US" sz="3500" i="1" dirty="0">
              <a:solidFill>
                <a:srgbClr val="000090"/>
              </a:solidFill>
              <a:effectLst>
                <a:outerShdw blurRad="38100" dist="38100" dir="2700000" algn="tl">
                  <a:srgbClr val="DDDDDD"/>
                </a:outerShdw>
              </a:effectLst>
              <a:latin typeface="Arial" pitchFamily="32"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hloroplastEM2.jpg"/>
          <p:cNvPicPr>
            <a:picLocks noChangeAspect="1"/>
          </p:cNvPicPr>
          <p:nvPr/>
        </p:nvPicPr>
        <p:blipFill>
          <a:blip r:embed="rId2"/>
          <a:stretch>
            <a:fillRect/>
          </a:stretch>
        </p:blipFill>
        <p:spPr>
          <a:xfrm>
            <a:off x="6335712" y="2332037"/>
            <a:ext cx="3624036" cy="4492752"/>
          </a:xfrm>
          <a:prstGeom prst="rect">
            <a:avLst/>
          </a:prstGeom>
        </p:spPr>
      </p:pic>
      <p:pic>
        <p:nvPicPr>
          <p:cNvPr id="3" name="Picture 2" descr="ChloroplastEM1.jpg"/>
          <p:cNvPicPr>
            <a:picLocks noChangeAspect="1"/>
          </p:cNvPicPr>
          <p:nvPr/>
        </p:nvPicPr>
        <p:blipFill>
          <a:blip r:embed="rId3"/>
          <a:stretch>
            <a:fillRect/>
          </a:stretch>
        </p:blipFill>
        <p:spPr>
          <a:xfrm>
            <a:off x="239713" y="4815069"/>
            <a:ext cx="5638800" cy="2698568"/>
          </a:xfrm>
          <a:prstGeom prst="rect">
            <a:avLst/>
          </a:prstGeom>
        </p:spPr>
      </p:pic>
      <p:sp>
        <p:nvSpPr>
          <p:cNvPr id="4"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mj-lt"/>
                <a:ea typeface="+mj-ea"/>
                <a:cs typeface="+mj-cs"/>
              </a:rPr>
              <a:t>Electron Microscopy Images of Chloroplasts</a:t>
            </a:r>
            <a:endParaRPr kumimoji="0" lang="en-US" sz="3600" b="0" i="0" u="none" strike="noStrike" kern="0" cap="none" spc="0" normalizeH="0" baseline="0" noProof="0" dirty="0">
              <a:ln>
                <a:noFill/>
              </a:ln>
              <a:solidFill>
                <a:srgbClr val="000090"/>
              </a:solidFill>
              <a:effectLst>
                <a:outerShdw blurRad="38100" dist="38100" dir="2700000" algn="tl">
                  <a:srgbClr val="DDDDDD"/>
                </a:outerShdw>
              </a:effectLst>
              <a:uLnTx/>
              <a:uFillTx/>
              <a:latin typeface="+mj-lt"/>
              <a:ea typeface="+mj-ea"/>
              <a:cs typeface="+mj-cs"/>
            </a:endParaRPr>
          </a:p>
        </p:txBody>
      </p:sp>
      <p:sp>
        <p:nvSpPr>
          <p:cNvPr id="5" name="Rectangle 20"/>
          <p:cNvSpPr>
            <a:spLocks noChangeArrowheads="1"/>
          </p:cNvSpPr>
          <p:nvPr/>
        </p:nvSpPr>
        <p:spPr bwMode="auto">
          <a:xfrm>
            <a:off x="163512" y="1722437"/>
            <a:ext cx="6019800" cy="19812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We already talked about </a:t>
            </a:r>
            <a:r>
              <a:rPr lang="en-GB" sz="1800" b="1" i="1" dirty="0" err="1" smtClean="0">
                <a:solidFill>
                  <a:srgbClr val="000090"/>
                </a:solidFill>
                <a:latin typeface="Albany" pitchFamily="32" charset="0"/>
              </a:rPr>
              <a:t>cyanobacteria</a:t>
            </a:r>
            <a:r>
              <a:rPr lang="en-GB" sz="1800" b="1" i="1" dirty="0" smtClean="0">
                <a:solidFill>
                  <a:srgbClr val="000090"/>
                </a:solidFill>
                <a:latin typeface="Albany" pitchFamily="32" charset="0"/>
              </a:rPr>
              <a:t>.  Most familiar photosynthetic organisms are plants.  They have internal organelles devoted to photosynthetic process (these organelles are thought to be </a:t>
            </a:r>
            <a:r>
              <a:rPr lang="en-GB" sz="1800" b="1" i="1" dirty="0" err="1" smtClean="0">
                <a:solidFill>
                  <a:srgbClr val="000090"/>
                </a:solidFill>
                <a:latin typeface="Albany" pitchFamily="32" charset="0"/>
              </a:rPr>
              <a:t>endosymbionts</a:t>
            </a:r>
            <a:r>
              <a:rPr lang="en-GB" sz="1800" b="1" i="1" dirty="0" smtClean="0">
                <a:solidFill>
                  <a:srgbClr val="000090"/>
                </a:solidFill>
                <a:latin typeface="Albany" pitchFamily="32" charset="0"/>
              </a:rPr>
              <a:t> </a:t>
            </a:r>
            <a:r>
              <a:rPr lang="en-US" sz="1800" b="1" i="1" dirty="0" smtClean="0">
                <a:solidFill>
                  <a:srgbClr val="000090"/>
                </a:solidFill>
                <a:latin typeface="Albany" pitchFamily="32" charset="0"/>
              </a:rPr>
              <a:t>–</a:t>
            </a:r>
            <a:r>
              <a:rPr lang="en-GB" sz="1800" b="1" i="1" dirty="0" smtClean="0">
                <a:solidFill>
                  <a:srgbClr val="000090"/>
                </a:solidFill>
                <a:latin typeface="Albany" pitchFamily="32" charset="0"/>
              </a:rPr>
              <a:t> how do we know?).</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Chloroplast structure is rich and fascinating, and features a complex membrane system dividing the chloroplast into three distinct spaces.</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err="1" smtClean="0">
                <a:solidFill>
                  <a:srgbClr val="000090"/>
                </a:solidFill>
                <a:latin typeface="Albany" pitchFamily="32" charset="0"/>
              </a:rPr>
              <a:t>Thylakoid</a:t>
            </a:r>
            <a:r>
              <a:rPr lang="en-GB" sz="1800" b="1" i="1" dirty="0" smtClean="0">
                <a:solidFill>
                  <a:srgbClr val="000090"/>
                </a:solidFill>
                <a:latin typeface="Albany" pitchFamily="32" charset="0"/>
              </a:rPr>
              <a:t> membranes are a challenge to our understanding of biological membrane morphology.</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hloroplastMultiscale.jpg"/>
          <p:cNvPicPr>
            <a:picLocks noChangeAspect="1"/>
          </p:cNvPicPr>
          <p:nvPr/>
        </p:nvPicPr>
        <p:blipFill>
          <a:blip r:embed="rId2"/>
          <a:stretch>
            <a:fillRect/>
          </a:stretch>
        </p:blipFill>
        <p:spPr>
          <a:xfrm>
            <a:off x="4659312" y="2789237"/>
            <a:ext cx="5334000" cy="3691890"/>
          </a:xfrm>
          <a:prstGeom prst="rect">
            <a:avLst/>
          </a:prstGeom>
        </p:spPr>
      </p:pic>
      <p:sp>
        <p:nvSpPr>
          <p:cNvPr id="3"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mj-lt"/>
                <a:ea typeface="+mj-ea"/>
                <a:cs typeface="+mj-cs"/>
              </a:rPr>
              <a:t>Models  of Chloroplast Structure</a:t>
            </a:r>
            <a:endParaRPr kumimoji="0" lang="en-US" sz="3600" b="0" i="0" u="none" strike="noStrike" kern="0" cap="none" spc="0" normalizeH="0" baseline="0" noProof="0" dirty="0">
              <a:ln>
                <a:noFill/>
              </a:ln>
              <a:solidFill>
                <a:srgbClr val="000090"/>
              </a:solidFill>
              <a:effectLst>
                <a:outerShdw blurRad="38100" dist="38100" dir="2700000" algn="tl">
                  <a:srgbClr val="DDDDDD"/>
                </a:outerShdw>
              </a:effectLst>
              <a:uLnTx/>
              <a:uFillTx/>
              <a:latin typeface="+mj-lt"/>
              <a:ea typeface="+mj-ea"/>
              <a:cs typeface="+mj-cs"/>
            </a:endParaRPr>
          </a:p>
        </p:txBody>
      </p:sp>
      <p:sp>
        <p:nvSpPr>
          <p:cNvPr id="4" name="Rectangle 20"/>
          <p:cNvSpPr>
            <a:spLocks noChangeArrowheads="1"/>
          </p:cNvSpPr>
          <p:nvPr/>
        </p:nvSpPr>
        <p:spPr bwMode="auto">
          <a:xfrm>
            <a:off x="163512" y="1798637"/>
            <a:ext cx="6629400" cy="13716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Hierarchical description of the structure of chloroplasts.</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This schematic shows the three membrane-bound spaces as well as the </a:t>
            </a:r>
            <a:r>
              <a:rPr lang="en-GB" sz="1800" b="1" i="1" dirty="0" err="1" smtClean="0">
                <a:solidFill>
                  <a:srgbClr val="000090"/>
                </a:solidFill>
                <a:latin typeface="Albany" pitchFamily="32" charset="0"/>
              </a:rPr>
              <a:t>thylakoid</a:t>
            </a:r>
            <a:r>
              <a:rPr lang="en-GB" sz="1800" b="1" i="1" dirty="0" smtClean="0">
                <a:solidFill>
                  <a:srgbClr val="000090"/>
                </a:solidFill>
                <a:latin typeface="Albany" pitchFamily="32" charset="0"/>
              </a:rPr>
              <a:t> membrane system.</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Note from RP: the formation of maintenance of these membrane structures is fascinating and mysterious.</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sp>
        <p:nvSpPr>
          <p:cNvPr id="5" name="Rectangle 4"/>
          <p:cNvSpPr/>
          <p:nvPr/>
        </p:nvSpPr>
        <p:spPr>
          <a:xfrm>
            <a:off x="163512" y="3398837"/>
            <a:ext cx="4495800" cy="3785652"/>
          </a:xfrm>
          <a:prstGeom prst="rect">
            <a:avLst/>
          </a:prstGeom>
        </p:spPr>
        <p:txBody>
          <a:bodyPr wrap="square">
            <a:spAutoFit/>
          </a:bodyPr>
          <a:lstStyle/>
          <a:p>
            <a:r>
              <a:rPr lang="en-US" sz="1600" i="1" dirty="0" smtClean="0"/>
              <a:t>From </a:t>
            </a:r>
            <a:r>
              <a:rPr lang="en-US" sz="1600" i="1" dirty="0" err="1" smtClean="0"/>
              <a:t>Alberts</a:t>
            </a:r>
            <a:r>
              <a:rPr lang="en-US" sz="1600" i="1" dirty="0" smtClean="0"/>
              <a:t>, MBoC5: This photosynthetic organelle contains three distinct membranes (the outer membrane, the inner membrane, and the </a:t>
            </a:r>
            <a:r>
              <a:rPr lang="en-US" sz="1600" i="1" dirty="0" err="1" smtClean="0"/>
              <a:t>thylakoid</a:t>
            </a:r>
            <a:r>
              <a:rPr lang="en-US" sz="1600" i="1" dirty="0" smtClean="0"/>
              <a:t> membrane) that define three separate internal compartments (the </a:t>
            </a:r>
            <a:r>
              <a:rPr lang="en-US" sz="1600" i="1" dirty="0" err="1" smtClean="0"/>
              <a:t>intermembrane</a:t>
            </a:r>
            <a:r>
              <a:rPr lang="en-US" sz="1600" i="1" dirty="0" smtClean="0"/>
              <a:t> space, the </a:t>
            </a:r>
            <a:r>
              <a:rPr lang="en-US" sz="1600" i="1" dirty="0" err="1" smtClean="0"/>
              <a:t>stroma</a:t>
            </a:r>
            <a:r>
              <a:rPr lang="en-US" sz="1600" i="1" dirty="0" smtClean="0"/>
              <a:t>, and the </a:t>
            </a:r>
            <a:r>
              <a:rPr lang="en-US" sz="1600" i="1" dirty="0" err="1" smtClean="0"/>
              <a:t>thylakoid</a:t>
            </a:r>
            <a:r>
              <a:rPr lang="en-US" sz="1600" i="1" dirty="0" smtClean="0"/>
              <a:t> space). The </a:t>
            </a:r>
            <a:r>
              <a:rPr lang="en-US" sz="1600" i="1" dirty="0" err="1" smtClean="0"/>
              <a:t>thylakoid</a:t>
            </a:r>
            <a:r>
              <a:rPr lang="en-US" sz="1600" i="1" dirty="0" smtClean="0"/>
              <a:t> membrane contains all the energy-generating systems of the chloroplast, including its chlorophyll. In electron micrographs, this membrane seems to be broken up into separate units that enclose individual flattened vesicles (see Figure 14-35), but these are probably joined into a single, highly folded membrane in each chloroplast. As indicated, the individual </a:t>
            </a:r>
            <a:r>
              <a:rPr lang="en-US" sz="1600" i="1" dirty="0" err="1" smtClean="0"/>
              <a:t>thylakoids</a:t>
            </a:r>
            <a:r>
              <a:rPr lang="en-US" sz="1600" i="1" dirty="0" smtClean="0"/>
              <a:t> are interconnected, and they tend to stack to form </a:t>
            </a:r>
            <a:r>
              <a:rPr lang="en-US" sz="1600" i="1" dirty="0" err="1" smtClean="0"/>
              <a:t>grana</a:t>
            </a:r>
            <a:r>
              <a:rPr lang="en-US" sz="1600" i="1" dirty="0" smtClean="0"/>
              <a:t>. </a:t>
            </a:r>
            <a:endParaRPr lang="en-US" sz="1600" i="1"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MitochondriaChloroplast.jpg"/>
          <p:cNvPicPr>
            <a:picLocks noChangeAspect="1"/>
          </p:cNvPicPr>
          <p:nvPr/>
        </p:nvPicPr>
        <p:blipFill>
          <a:blip r:embed="rId2"/>
          <a:stretch>
            <a:fillRect/>
          </a:stretch>
        </p:blipFill>
        <p:spPr>
          <a:xfrm>
            <a:off x="4430712" y="2865437"/>
            <a:ext cx="5410200" cy="3678936"/>
          </a:xfrm>
          <a:prstGeom prst="rect">
            <a:avLst/>
          </a:prstGeom>
        </p:spPr>
      </p:pic>
      <p:sp>
        <p:nvSpPr>
          <p:cNvPr id="3" name="Rectangle 20"/>
          <p:cNvSpPr>
            <a:spLocks noChangeArrowheads="1"/>
          </p:cNvSpPr>
          <p:nvPr/>
        </p:nvSpPr>
        <p:spPr bwMode="auto">
          <a:xfrm>
            <a:off x="163512" y="1798637"/>
            <a:ext cx="4343400" cy="46482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Mitochondria and chloroplasts share several interesting features.</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Foremost, they are both thought to be </a:t>
            </a:r>
            <a:r>
              <a:rPr lang="en-GB" sz="1800" b="1" i="1" dirty="0" err="1" smtClean="0">
                <a:solidFill>
                  <a:srgbClr val="000090"/>
                </a:solidFill>
                <a:latin typeface="Albany" pitchFamily="32" charset="0"/>
              </a:rPr>
              <a:t>endosymbionts</a:t>
            </a:r>
            <a:r>
              <a:rPr lang="en-GB" sz="1800" b="1" i="1" dirty="0" smtClean="0">
                <a:solidFill>
                  <a:srgbClr val="000090"/>
                </a:solidFill>
                <a:latin typeface="Albany" pitchFamily="32" charset="0"/>
              </a:rPr>
              <a:t> and have their own DNA to prove it.</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Complex membrane morphologies provide the seat of membrane machines responsible for ATP generation, electron transfer (and charge separation) and light harvesting (chloroplasts).</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sp>
        <p:nvSpPr>
          <p:cNvPr id="4"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mj-lt"/>
                <a:ea typeface="+mj-ea"/>
                <a:cs typeface="+mj-cs"/>
              </a:rPr>
              <a:t>Comparison of Mitochondria</a:t>
            </a:r>
            <a:r>
              <a:rPr kumimoji="0" lang="en-US" sz="3600" b="0" i="1" u="none" strike="noStrike" kern="0" cap="none" spc="0" normalizeH="0" noProof="0" dirty="0" smtClean="0">
                <a:ln>
                  <a:noFill/>
                </a:ln>
                <a:solidFill>
                  <a:srgbClr val="000090"/>
                </a:solidFill>
                <a:effectLst>
                  <a:outerShdw blurRad="38100" dist="38100" dir="2700000" algn="tl">
                    <a:srgbClr val="DDDDDD"/>
                  </a:outerShdw>
                </a:effectLst>
                <a:uLnTx/>
                <a:uFillTx/>
                <a:latin typeface="+mj-lt"/>
                <a:ea typeface="+mj-ea"/>
                <a:cs typeface="+mj-cs"/>
              </a:rPr>
              <a:t> and </a:t>
            </a:r>
            <a:r>
              <a:rPr kumimoji="0" lang="en-US" sz="36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mj-lt"/>
                <a:ea typeface="+mj-ea"/>
                <a:cs typeface="+mj-cs"/>
              </a:rPr>
              <a:t>Chloroplasts: Energy Factories of the Cell</a:t>
            </a:r>
            <a:endParaRPr kumimoji="0" lang="en-US" sz="3600" b="0" i="0" u="none" strike="noStrike" kern="0" cap="none" spc="0" normalizeH="0" baseline="0" noProof="0" dirty="0">
              <a:ln>
                <a:noFill/>
              </a:ln>
              <a:solidFill>
                <a:srgbClr val="000090"/>
              </a:solidFill>
              <a:effectLst>
                <a:outerShdw blurRad="38100" dist="38100" dir="2700000" algn="tl">
                  <a:srgbClr val="DDDDDD"/>
                </a:outerShdw>
              </a:effectLst>
              <a:uLnTx/>
              <a:uFillTx/>
              <a:latin typeface="+mj-lt"/>
              <a:ea typeface="+mj-ea"/>
              <a:cs typeface="+mj-cs"/>
            </a:endParaRPr>
          </a:p>
        </p:txBody>
      </p:sp>
      <p:sp>
        <p:nvSpPr>
          <p:cNvPr id="5" name="Rectangle 4"/>
          <p:cNvSpPr/>
          <p:nvPr/>
        </p:nvSpPr>
        <p:spPr>
          <a:xfrm>
            <a:off x="163513" y="4694237"/>
            <a:ext cx="4114800" cy="2062103"/>
          </a:xfrm>
          <a:prstGeom prst="rect">
            <a:avLst/>
          </a:prstGeom>
        </p:spPr>
        <p:txBody>
          <a:bodyPr wrap="square">
            <a:spAutoFit/>
          </a:bodyPr>
          <a:lstStyle/>
          <a:p>
            <a:r>
              <a:rPr lang="en-US" sz="1600" i="1" dirty="0" smtClean="0"/>
              <a:t>From </a:t>
            </a:r>
            <a:r>
              <a:rPr lang="en-US" sz="1600" i="1" dirty="0" err="1" smtClean="0"/>
              <a:t>Alberts</a:t>
            </a:r>
            <a:r>
              <a:rPr lang="en-US" sz="1600" i="1" dirty="0" smtClean="0"/>
              <a:t> et al., MBoC5: A chloroplast is generally much larger than a mitochondrion and contains, in addition to an outer and inner membrane, a </a:t>
            </a:r>
            <a:r>
              <a:rPr lang="en-US" sz="1600" i="1" dirty="0" err="1" smtClean="0"/>
              <a:t>thylakoid</a:t>
            </a:r>
            <a:r>
              <a:rPr lang="en-US" sz="1600" i="1" dirty="0" smtClean="0"/>
              <a:t> membrane enclosing a </a:t>
            </a:r>
            <a:r>
              <a:rPr lang="en-US" sz="1600" i="1" dirty="0" err="1" smtClean="0"/>
              <a:t>thylakoid</a:t>
            </a:r>
            <a:r>
              <a:rPr lang="en-US" sz="1600" i="1" dirty="0" smtClean="0"/>
              <a:t> space. Unlike the chloroplast inner membrane, the inner mitochondrial membrane is folded into </a:t>
            </a:r>
            <a:r>
              <a:rPr lang="en-US" sz="1600" i="1" dirty="0" err="1" smtClean="0"/>
              <a:t>cristae</a:t>
            </a:r>
            <a:r>
              <a:rPr lang="en-US" sz="1600" i="1" dirty="0" smtClean="0"/>
              <a:t> to increase its surface area. </a:t>
            </a:r>
            <a:endParaRPr lang="en-US" sz="1600" i="1"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BacterialReactionCenter.jpg"/>
          <p:cNvPicPr>
            <a:picLocks noChangeAspect="1"/>
          </p:cNvPicPr>
          <p:nvPr/>
        </p:nvPicPr>
        <p:blipFill>
          <a:blip r:embed="rId2"/>
          <a:stretch>
            <a:fillRect/>
          </a:stretch>
        </p:blipFill>
        <p:spPr>
          <a:xfrm>
            <a:off x="4430712" y="3551237"/>
            <a:ext cx="4929857" cy="3959352"/>
          </a:xfrm>
          <a:prstGeom prst="rect">
            <a:avLst/>
          </a:prstGeom>
        </p:spPr>
      </p:pic>
      <p:pic>
        <p:nvPicPr>
          <p:cNvPr id="4" name="Picture 3" descr="ChlorophylMBoC.jpg"/>
          <p:cNvPicPr>
            <a:picLocks noChangeAspect="1"/>
          </p:cNvPicPr>
          <p:nvPr/>
        </p:nvPicPr>
        <p:blipFill>
          <a:blip r:embed="rId3"/>
          <a:stretch>
            <a:fillRect/>
          </a:stretch>
        </p:blipFill>
        <p:spPr>
          <a:xfrm>
            <a:off x="392112" y="2179637"/>
            <a:ext cx="3091160" cy="5105400"/>
          </a:xfrm>
          <a:prstGeom prst="rect">
            <a:avLst/>
          </a:prstGeom>
        </p:spPr>
      </p:pic>
      <p:sp>
        <p:nvSpPr>
          <p:cNvPr id="5"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mj-lt"/>
                <a:ea typeface="+mj-ea"/>
                <a:cs typeface="+mj-cs"/>
              </a:rPr>
              <a:t>Molecules Responsible for Absorption of </a:t>
            </a:r>
            <a:r>
              <a:rPr lang="en-US" sz="3600" i="1" kern="0" dirty="0" smtClean="0">
                <a:solidFill>
                  <a:srgbClr val="000090"/>
                </a:solidFill>
                <a:effectLst>
                  <a:outerShdw blurRad="38100" dist="38100" dir="2700000" algn="tl">
                    <a:srgbClr val="DDDDDD"/>
                  </a:outerShdw>
                </a:effectLst>
                <a:latin typeface="+mj-lt"/>
                <a:ea typeface="+mj-ea"/>
                <a:cs typeface="+mj-cs"/>
              </a:rPr>
              <a:t>Light</a:t>
            </a:r>
            <a:endParaRPr kumimoji="0" lang="en-US" sz="3600" b="0" i="0" u="none" strike="noStrike" kern="0" cap="none" spc="0" normalizeH="0" baseline="0" noProof="0" dirty="0">
              <a:ln>
                <a:noFill/>
              </a:ln>
              <a:solidFill>
                <a:srgbClr val="000090"/>
              </a:solidFill>
              <a:effectLst>
                <a:outerShdw blurRad="38100" dist="38100" dir="2700000" algn="tl">
                  <a:srgbClr val="DDDDDD"/>
                </a:outerShdw>
              </a:effectLst>
              <a:uLnTx/>
              <a:uFillTx/>
              <a:latin typeface="+mj-lt"/>
              <a:ea typeface="+mj-ea"/>
              <a:cs typeface="+mj-cs"/>
            </a:endParaRPr>
          </a:p>
        </p:txBody>
      </p:sp>
      <p:sp>
        <p:nvSpPr>
          <p:cNvPr id="6" name="Rectangle 20"/>
          <p:cNvSpPr>
            <a:spLocks noChangeArrowheads="1"/>
          </p:cNvSpPr>
          <p:nvPr/>
        </p:nvSpPr>
        <p:spPr bwMode="auto">
          <a:xfrm>
            <a:off x="1916112" y="1722437"/>
            <a:ext cx="8164513" cy="19050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Chlorophyll characterized by a </a:t>
            </a:r>
            <a:r>
              <a:rPr lang="en-GB" sz="1800" b="1" i="1" dirty="0" err="1" smtClean="0">
                <a:solidFill>
                  <a:srgbClr val="000090"/>
                </a:solidFill>
                <a:latin typeface="Albany" pitchFamily="32" charset="0"/>
              </a:rPr>
              <a:t>porphyrin</a:t>
            </a:r>
            <a:r>
              <a:rPr lang="en-GB" sz="1800" b="1" i="1" dirty="0" smtClean="0">
                <a:solidFill>
                  <a:srgbClr val="000090"/>
                </a:solidFill>
                <a:latin typeface="Albany" pitchFamily="32" charset="0"/>
              </a:rPr>
              <a:t> ring and a hydrophobic tail which anchors the molecule to the membrane.</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The </a:t>
            </a:r>
            <a:r>
              <a:rPr lang="en-GB" sz="1800" b="1" i="1" dirty="0" err="1" smtClean="0">
                <a:solidFill>
                  <a:srgbClr val="000090"/>
                </a:solidFill>
                <a:latin typeface="Albany" pitchFamily="32" charset="0"/>
              </a:rPr>
              <a:t>porphyrin</a:t>
            </a:r>
            <a:r>
              <a:rPr lang="en-GB" sz="1800" b="1" i="1" dirty="0" smtClean="0">
                <a:solidFill>
                  <a:srgbClr val="000090"/>
                </a:solidFill>
                <a:latin typeface="Albany" pitchFamily="32" charset="0"/>
              </a:rPr>
              <a:t> ring is host to the electronic states that participate in the interaction with light.</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gment.gif"/>
          <p:cNvPicPr>
            <a:picLocks noChangeAspect="1"/>
          </p:cNvPicPr>
          <p:nvPr/>
        </p:nvPicPr>
        <p:blipFill>
          <a:blip r:embed="rId2"/>
          <a:stretch>
            <a:fillRect/>
          </a:stretch>
        </p:blipFill>
        <p:spPr>
          <a:xfrm>
            <a:off x="4772025" y="2484437"/>
            <a:ext cx="5308600" cy="4178300"/>
          </a:xfrm>
          <a:prstGeom prst="rect">
            <a:avLst/>
          </a:prstGeom>
        </p:spPr>
      </p:pic>
      <p:sp>
        <p:nvSpPr>
          <p:cNvPr id="3" name="Rectangle 20"/>
          <p:cNvSpPr>
            <a:spLocks noChangeArrowheads="1"/>
          </p:cNvSpPr>
          <p:nvPr/>
        </p:nvSpPr>
        <p:spPr bwMode="auto">
          <a:xfrm>
            <a:off x="163512" y="1798637"/>
            <a:ext cx="4572000" cy="21336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The spectrophotometer permits the measurement of absorption as a function of the incident wavelength.</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Note that chlorophyll appears green because it absorbs strongly in the blue and the red.</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We will be interested in examining the quantum mechanical underpinnings of absorption spectra.</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pic>
        <p:nvPicPr>
          <p:cNvPr id="4" name="Picture 3" descr="spec_fig1 scanning.gif"/>
          <p:cNvPicPr>
            <a:picLocks noChangeAspect="1"/>
          </p:cNvPicPr>
          <p:nvPr/>
        </p:nvPicPr>
        <p:blipFill>
          <a:blip r:embed="rId4"/>
          <a:stretch>
            <a:fillRect/>
          </a:stretch>
        </p:blipFill>
        <p:spPr>
          <a:xfrm>
            <a:off x="773112" y="4770437"/>
            <a:ext cx="3420289" cy="2368550"/>
          </a:xfrm>
          <a:prstGeom prst="rect">
            <a:avLst/>
          </a:prstGeom>
        </p:spPr>
      </p:pic>
      <p:sp>
        <p:nvSpPr>
          <p:cNvPr id="5"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mj-lt"/>
                <a:ea typeface="+mj-ea"/>
                <a:cs typeface="+mj-cs"/>
              </a:rPr>
              <a:t>Absorption</a:t>
            </a:r>
            <a:r>
              <a:rPr kumimoji="0" lang="en-US" sz="3600" b="0" i="1" u="none" strike="noStrike" kern="0" cap="none" spc="0" normalizeH="0" noProof="0" dirty="0" smtClean="0">
                <a:ln>
                  <a:noFill/>
                </a:ln>
                <a:solidFill>
                  <a:srgbClr val="000090"/>
                </a:solidFill>
                <a:effectLst>
                  <a:outerShdw blurRad="38100" dist="38100" dir="2700000" algn="tl">
                    <a:srgbClr val="DDDDDD"/>
                  </a:outerShdw>
                </a:effectLst>
                <a:uLnTx/>
                <a:uFillTx/>
                <a:latin typeface="+mj-lt"/>
                <a:ea typeface="+mj-ea"/>
                <a:cs typeface="+mj-cs"/>
              </a:rPr>
              <a:t> Spectra of Biological Pigments</a:t>
            </a:r>
            <a:endParaRPr kumimoji="0" lang="en-US" sz="3600" b="0" i="0" u="none" strike="noStrike" kern="0" cap="none" spc="0" normalizeH="0" baseline="0" noProof="0" dirty="0">
              <a:ln>
                <a:noFill/>
              </a:ln>
              <a:solidFill>
                <a:srgbClr val="000090"/>
              </a:solidFill>
              <a:effectLst>
                <a:outerShdw blurRad="38100" dist="38100" dir="2700000" algn="tl">
                  <a:srgbClr val="DDDDDD"/>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wt0702a_s.png"/>
          <p:cNvPicPr>
            <a:picLocks noChangeAspect="1"/>
          </p:cNvPicPr>
          <p:nvPr/>
        </p:nvPicPr>
        <p:blipFill>
          <a:blip r:embed="rId2"/>
          <a:stretch>
            <a:fillRect/>
          </a:stretch>
        </p:blipFill>
        <p:spPr>
          <a:xfrm>
            <a:off x="1916112" y="3475037"/>
            <a:ext cx="6096000" cy="3215640"/>
          </a:xfrm>
          <a:prstGeom prst="rect">
            <a:avLst/>
          </a:prstGeom>
        </p:spPr>
      </p:pic>
      <p:sp>
        <p:nvSpPr>
          <p:cNvPr id="3"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mj-lt"/>
                <a:ea typeface="+mj-ea"/>
                <a:cs typeface="+mj-cs"/>
              </a:rPr>
              <a:t>Pigments in Different Organisms</a:t>
            </a:r>
            <a:endParaRPr kumimoji="0" lang="en-US" sz="3600" b="0" i="0" u="none" strike="noStrike" kern="0" cap="none" spc="0" normalizeH="0" baseline="0" noProof="0" dirty="0">
              <a:ln>
                <a:noFill/>
              </a:ln>
              <a:solidFill>
                <a:srgbClr val="000090"/>
              </a:solidFill>
              <a:effectLst>
                <a:outerShdw blurRad="38100" dist="38100" dir="2700000" algn="tl">
                  <a:srgbClr val="DDDDDD"/>
                </a:outerShdw>
              </a:effectLst>
              <a:uLnTx/>
              <a:uFillTx/>
              <a:latin typeface="+mj-lt"/>
              <a:ea typeface="+mj-ea"/>
              <a:cs typeface="+mj-cs"/>
            </a:endParaRPr>
          </a:p>
        </p:txBody>
      </p:sp>
      <p:sp>
        <p:nvSpPr>
          <p:cNvPr id="4" name="Rectangle 20"/>
          <p:cNvSpPr>
            <a:spLocks noChangeArrowheads="1"/>
          </p:cNvSpPr>
          <p:nvPr/>
        </p:nvSpPr>
        <p:spPr bwMode="auto">
          <a:xfrm>
            <a:off x="239712" y="1798637"/>
            <a:ext cx="9525000" cy="18288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Chlorophylls and other biological pigments are quite diverse (and can be used to help us classify organisms </a:t>
            </a:r>
            <a:r>
              <a:rPr lang="en-US" sz="1800" b="1" i="1" dirty="0" smtClean="0">
                <a:solidFill>
                  <a:srgbClr val="000090"/>
                </a:solidFill>
                <a:latin typeface="Albany" pitchFamily="32" charset="0"/>
              </a:rPr>
              <a:t>–</a:t>
            </a:r>
            <a:r>
              <a:rPr lang="en-GB" sz="1800" b="1" i="1" dirty="0" smtClean="0">
                <a:solidFill>
                  <a:srgbClr val="000090"/>
                </a:solidFill>
                <a:latin typeface="Albany" pitchFamily="32" charset="0"/>
              </a:rPr>
              <a:t> think about it, how do you decide on evolutionary relatedness?).</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This table is in case you want to think about these molecules more deeply. (see “Plant Physiology” by </a:t>
            </a:r>
            <a:r>
              <a:rPr lang="en-US" sz="1800" b="1" i="1" dirty="0" smtClean="0">
                <a:solidFill>
                  <a:srgbClr val="000090"/>
                </a:solidFill>
                <a:latin typeface="Albany" pitchFamily="32" charset="0"/>
              </a:rPr>
              <a:t>Lincoln </a:t>
            </a:r>
            <a:r>
              <a:rPr lang="en-US" sz="1800" b="1" i="1" dirty="0" err="1" smtClean="0">
                <a:solidFill>
                  <a:srgbClr val="000090"/>
                </a:solidFill>
                <a:latin typeface="Albany" pitchFamily="32" charset="0"/>
              </a:rPr>
              <a:t>Taiz</a:t>
            </a:r>
            <a:r>
              <a:rPr lang="en-US" sz="1800" b="1" i="1" dirty="0" smtClean="0">
                <a:solidFill>
                  <a:srgbClr val="000090"/>
                </a:solidFill>
                <a:latin typeface="Albany" pitchFamily="32" charset="0"/>
              </a:rPr>
              <a:t> and Eduardo </a:t>
            </a:r>
            <a:r>
              <a:rPr lang="en-US" sz="1800" b="1" i="1" dirty="0" err="1" smtClean="0">
                <a:solidFill>
                  <a:srgbClr val="000090"/>
                </a:solidFill>
                <a:latin typeface="Albany" pitchFamily="32" charset="0"/>
              </a:rPr>
              <a:t>Zeiger</a:t>
            </a:r>
            <a:r>
              <a:rPr lang="en-US" sz="1800" b="1" i="1" dirty="0" smtClean="0">
                <a:solidFill>
                  <a:srgbClr val="000090"/>
                </a:solidFill>
                <a:latin typeface="Albany" pitchFamily="32" charset="0"/>
              </a:rPr>
              <a:t>.</a:t>
            </a:r>
            <a:endParaRPr lang="en-GB" sz="1800" b="1" i="1" dirty="0" smtClean="0">
              <a:solidFill>
                <a:srgbClr val="000090"/>
              </a:solidFill>
              <a:latin typeface="Albany" pitchFamily="32" charset="0"/>
            </a:endParaRP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sp>
        <p:nvSpPr>
          <p:cNvPr id="5" name="Rectangle 4"/>
          <p:cNvSpPr/>
          <p:nvPr/>
        </p:nvSpPr>
        <p:spPr>
          <a:xfrm>
            <a:off x="696912" y="7098010"/>
            <a:ext cx="8229600" cy="461665"/>
          </a:xfrm>
          <a:prstGeom prst="rect">
            <a:avLst/>
          </a:prstGeom>
        </p:spPr>
        <p:txBody>
          <a:bodyPr wrap="square">
            <a:spAutoFit/>
          </a:bodyPr>
          <a:lstStyle/>
          <a:p>
            <a:r>
              <a:rPr lang="en-US" dirty="0" smtClean="0"/>
              <a:t>http://4e.plantphys.net/article.php?ch=7&amp;id=67</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mj-lt"/>
                <a:ea typeface="+mj-ea"/>
                <a:cs typeface="+mj-cs"/>
              </a:rPr>
              <a:t>Photon Flux Calculation</a:t>
            </a:r>
            <a:endParaRPr kumimoji="0" lang="en-US" sz="3600" b="0" i="0" u="none" strike="noStrike" kern="0" cap="none" spc="0" normalizeH="0" baseline="0" noProof="0" dirty="0">
              <a:ln>
                <a:noFill/>
              </a:ln>
              <a:solidFill>
                <a:srgbClr val="000090"/>
              </a:solidFill>
              <a:effectLst>
                <a:outerShdw blurRad="38100" dist="38100" dir="2700000" algn="tl">
                  <a:srgbClr val="DDDDDD"/>
                </a:outerShdw>
              </a:effectLst>
              <a:uLnTx/>
              <a:uFillTx/>
              <a:latin typeface="+mj-lt"/>
              <a:ea typeface="+mj-ea"/>
              <a:cs typeface="+mj-cs"/>
            </a:endParaRPr>
          </a:p>
        </p:txBody>
      </p:sp>
      <p:sp>
        <p:nvSpPr>
          <p:cNvPr id="3" name="Rectangle 20"/>
          <p:cNvSpPr>
            <a:spLocks noChangeArrowheads="1"/>
          </p:cNvSpPr>
          <p:nvPr/>
        </p:nvSpPr>
        <p:spPr bwMode="auto">
          <a:xfrm>
            <a:off x="239712" y="1798637"/>
            <a:ext cx="9601200" cy="10668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2"/>
              </a:buBlip>
              <a:tabLst>
                <a:tab pos="723900" algn="l"/>
                <a:tab pos="1447800" algn="l"/>
                <a:tab pos="2171700" algn="l"/>
                <a:tab pos="2895600" algn="l"/>
                <a:tab pos="3619500" algn="l"/>
                <a:tab pos="4343400" algn="l"/>
                <a:tab pos="5067300" algn="l"/>
              </a:tabLst>
            </a:pPr>
            <a:r>
              <a:rPr lang="en-US" sz="1800" b="1" i="1" dirty="0" smtClean="0">
                <a:solidFill>
                  <a:srgbClr val="000090"/>
                </a:solidFill>
                <a:latin typeface="Albany" pitchFamily="32" charset="0"/>
              </a:rPr>
              <a:t>The question: How many photons are reaching a molecule each second and what might this tell us about the nature of the photosynthetic reactions?</a:t>
            </a:r>
            <a:endParaRPr lang="en-GB" sz="1800" b="1" i="1" dirty="0" smtClean="0">
              <a:solidFill>
                <a:srgbClr val="000090"/>
              </a:solidFill>
              <a:latin typeface="Albany" pitchFamily="32" charset="0"/>
            </a:endParaRPr>
          </a:p>
          <a:p>
            <a:pPr marL="431800" indent="-323850" defTabSz="719138">
              <a:lnSpc>
                <a:spcPct val="93000"/>
              </a:lnSpc>
              <a:buClr>
                <a:srgbClr val="000000"/>
              </a:buClr>
              <a:buSzPct val="66000"/>
              <a:buFont typeface="StarSymbol" charset="2"/>
              <a:buBlip>
                <a:blip r:embed="rId2"/>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pic>
        <p:nvPicPr>
          <p:cNvPr id="4" name="Picture 6" descr="IMG_0193"/>
          <p:cNvPicPr>
            <a:picLocks noChangeAspect="1" noChangeArrowheads="1"/>
          </p:cNvPicPr>
          <p:nvPr/>
        </p:nvPicPr>
        <p:blipFill>
          <a:blip r:embed="rId3"/>
          <a:srcRect/>
          <a:stretch>
            <a:fillRect/>
          </a:stretch>
        </p:blipFill>
        <p:spPr bwMode="auto">
          <a:xfrm>
            <a:off x="2906712" y="3932237"/>
            <a:ext cx="4064001" cy="3048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eactionCenter.jpg"/>
          <p:cNvPicPr>
            <a:picLocks noChangeAspect="1"/>
          </p:cNvPicPr>
          <p:nvPr/>
        </p:nvPicPr>
        <p:blipFill>
          <a:blip r:embed="rId2"/>
          <a:stretch>
            <a:fillRect/>
          </a:stretch>
        </p:blipFill>
        <p:spPr>
          <a:xfrm>
            <a:off x="3897312" y="3551237"/>
            <a:ext cx="5896884" cy="3352800"/>
          </a:xfrm>
          <a:prstGeom prst="rect">
            <a:avLst/>
          </a:prstGeom>
        </p:spPr>
      </p:pic>
      <p:sp>
        <p:nvSpPr>
          <p:cNvPr id="3"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mj-lt"/>
                <a:ea typeface="+mj-ea"/>
                <a:cs typeface="+mj-cs"/>
              </a:rPr>
              <a:t>How Light Energy </a:t>
            </a:r>
            <a:r>
              <a:rPr lang="en-US" sz="3600" i="1" kern="0" dirty="0" smtClean="0">
                <a:solidFill>
                  <a:srgbClr val="000090"/>
                </a:solidFill>
                <a:effectLst>
                  <a:outerShdw blurRad="38100" dist="38100" dir="2700000" algn="tl">
                    <a:srgbClr val="DDDDDD"/>
                  </a:outerShdw>
                </a:effectLst>
                <a:latin typeface="+mj-lt"/>
                <a:ea typeface="+mj-ea"/>
                <a:cs typeface="+mj-cs"/>
              </a:rPr>
              <a:t>Is Funneled Away to Perform Charge Separation</a:t>
            </a:r>
            <a:endParaRPr kumimoji="0" lang="en-US" sz="3600" b="0" i="0" u="none" strike="noStrike" kern="0" cap="none" spc="0" normalizeH="0" baseline="0" noProof="0" dirty="0">
              <a:ln>
                <a:noFill/>
              </a:ln>
              <a:solidFill>
                <a:srgbClr val="000090"/>
              </a:solidFill>
              <a:effectLst>
                <a:outerShdw blurRad="38100" dist="38100" dir="2700000" algn="tl">
                  <a:srgbClr val="DDDDDD"/>
                </a:outerShdw>
              </a:effectLst>
              <a:uLnTx/>
              <a:uFillTx/>
              <a:latin typeface="+mj-lt"/>
              <a:ea typeface="+mj-ea"/>
              <a:cs typeface="+mj-cs"/>
            </a:endParaRPr>
          </a:p>
        </p:txBody>
      </p:sp>
      <p:sp>
        <p:nvSpPr>
          <p:cNvPr id="4" name="Rectangle 3"/>
          <p:cNvSpPr/>
          <p:nvPr/>
        </p:nvSpPr>
        <p:spPr>
          <a:xfrm>
            <a:off x="1" y="3856037"/>
            <a:ext cx="3821112" cy="2800766"/>
          </a:xfrm>
          <a:prstGeom prst="rect">
            <a:avLst/>
          </a:prstGeom>
        </p:spPr>
        <p:txBody>
          <a:bodyPr wrap="square">
            <a:spAutoFit/>
          </a:bodyPr>
          <a:lstStyle/>
          <a:p>
            <a:r>
              <a:rPr lang="en-US" sz="1600" i="1" dirty="0" smtClean="0"/>
              <a:t>From </a:t>
            </a:r>
            <a:r>
              <a:rPr lang="en-US" sz="1600" i="1" dirty="0" err="1" smtClean="0"/>
              <a:t>Alberts</a:t>
            </a:r>
            <a:r>
              <a:rPr lang="en-US" sz="1600" i="1" dirty="0" smtClean="0"/>
              <a:t> et al., MBoC5: The antenna complex is a collector of light energy in the form of excited electrons. The energy of the excited electrons is funneled, through a series of resonance energy transfers, to a special pair of chlorophyll molecules in the photochemical reaction center. The reaction center then produces a high-energy electron that can be passed rapidly to the electron-transport chain in the </a:t>
            </a:r>
            <a:r>
              <a:rPr lang="en-US" sz="1600" i="1" dirty="0" err="1" smtClean="0"/>
              <a:t>thylakoid</a:t>
            </a:r>
            <a:r>
              <a:rPr lang="en-US" sz="1600" i="1" dirty="0" smtClean="0"/>
              <a:t> membrane, via a </a:t>
            </a:r>
            <a:r>
              <a:rPr lang="en-US" sz="1600" i="1" dirty="0" err="1" smtClean="0"/>
              <a:t>quinone</a:t>
            </a:r>
            <a:r>
              <a:rPr lang="en-US" sz="1600" i="1" dirty="0" smtClean="0"/>
              <a:t>. </a:t>
            </a:r>
            <a:endParaRPr lang="en-US" sz="1600" i="1" dirty="0"/>
          </a:p>
        </p:txBody>
      </p:sp>
      <p:sp>
        <p:nvSpPr>
          <p:cNvPr id="5" name="Rectangle 20"/>
          <p:cNvSpPr>
            <a:spLocks noChangeArrowheads="1"/>
          </p:cNvSpPr>
          <p:nvPr/>
        </p:nvSpPr>
        <p:spPr bwMode="auto">
          <a:xfrm>
            <a:off x="239712" y="1798637"/>
            <a:ext cx="9525000" cy="18288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One of the key outcomes of the Emerson-Arnold experiments was the realization that the molecular apparatus came with numbers that had an odd ratio.</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descr="Prochlorococcus_TEM.jpg"/>
          <p:cNvPicPr>
            <a:picLocks noChangeAspect="1"/>
          </p:cNvPicPr>
          <p:nvPr/>
        </p:nvPicPr>
        <p:blipFill>
          <a:blip r:embed="rId2"/>
          <a:stretch>
            <a:fillRect/>
          </a:stretch>
        </p:blipFill>
        <p:spPr>
          <a:xfrm>
            <a:off x="1611312" y="1874837"/>
            <a:ext cx="7086600" cy="5338011"/>
          </a:xfrm>
          <a:prstGeom prst="rect">
            <a:avLst/>
          </a:prstGeom>
        </p:spPr>
      </p:pic>
      <p:sp>
        <p:nvSpPr>
          <p:cNvPr id="2" name="Title 1"/>
          <p:cNvSpPr>
            <a:spLocks noGrp="1"/>
          </p:cNvSpPr>
          <p:nvPr>
            <p:ph type="title" sz="quarter"/>
          </p:nvPr>
        </p:nvSpPr>
        <p:spPr/>
        <p:txBody>
          <a:bodyPr/>
          <a:lstStyle/>
          <a:p>
            <a:r>
              <a:rPr lang="en-US" dirty="0" smtClean="0">
                <a:solidFill>
                  <a:srgbClr val="000090"/>
                </a:solidFill>
              </a:rPr>
              <a:t>First Theme: Building a Cell</a:t>
            </a:r>
            <a:endParaRPr lang="en-US" dirty="0">
              <a:solidFill>
                <a:srgbClr val="000090"/>
              </a:solidFill>
            </a:endParaRPr>
          </a:p>
        </p:txBody>
      </p:sp>
      <p:pic>
        <p:nvPicPr>
          <p:cNvPr id="7" name="Picture 6" descr="victoria_street_site_01.jpg"/>
          <p:cNvPicPr>
            <a:picLocks noChangeAspect="1"/>
          </p:cNvPicPr>
          <p:nvPr/>
        </p:nvPicPr>
        <p:blipFill>
          <a:blip r:embed="rId3"/>
          <a:stretch>
            <a:fillRect/>
          </a:stretch>
        </p:blipFill>
        <p:spPr>
          <a:xfrm>
            <a:off x="3592512" y="3475037"/>
            <a:ext cx="3048000" cy="2067098"/>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FullStructurePhotosystem.jpg"/>
          <p:cNvPicPr>
            <a:picLocks noChangeAspect="1"/>
          </p:cNvPicPr>
          <p:nvPr/>
        </p:nvPicPr>
        <p:blipFill>
          <a:blip r:embed="rId2"/>
          <a:stretch>
            <a:fillRect/>
          </a:stretch>
        </p:blipFill>
        <p:spPr>
          <a:xfrm>
            <a:off x="5268912" y="2957985"/>
            <a:ext cx="4648200" cy="4327052"/>
          </a:xfrm>
          <a:prstGeom prst="rect">
            <a:avLst/>
          </a:prstGeom>
        </p:spPr>
      </p:pic>
      <p:sp>
        <p:nvSpPr>
          <p:cNvPr id="3"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mj-lt"/>
                <a:ea typeface="+mj-ea"/>
                <a:cs typeface="+mj-cs"/>
              </a:rPr>
              <a:t>The Molecular Machines of Photosynthesis</a:t>
            </a:r>
            <a:endParaRPr kumimoji="0" lang="en-US" sz="3600" b="0" i="0" u="none" strike="noStrike" kern="0" cap="none" spc="0" normalizeH="0" baseline="0" noProof="0" dirty="0">
              <a:ln>
                <a:noFill/>
              </a:ln>
              <a:solidFill>
                <a:srgbClr val="000090"/>
              </a:solidFill>
              <a:effectLst>
                <a:outerShdw blurRad="38100" dist="38100" dir="2700000" algn="tl">
                  <a:srgbClr val="DDDDDD"/>
                </a:outerShdw>
              </a:effectLst>
              <a:uLnTx/>
              <a:uFillTx/>
              <a:latin typeface="+mj-lt"/>
              <a:ea typeface="+mj-ea"/>
              <a:cs typeface="+mj-cs"/>
            </a:endParaRPr>
          </a:p>
        </p:txBody>
      </p:sp>
      <p:sp>
        <p:nvSpPr>
          <p:cNvPr id="4" name="Rectangle 3"/>
          <p:cNvSpPr/>
          <p:nvPr/>
        </p:nvSpPr>
        <p:spPr>
          <a:xfrm>
            <a:off x="163512" y="3017837"/>
            <a:ext cx="5038725" cy="4278094"/>
          </a:xfrm>
          <a:prstGeom prst="rect">
            <a:avLst/>
          </a:prstGeom>
        </p:spPr>
        <p:txBody>
          <a:bodyPr>
            <a:spAutoFit/>
          </a:bodyPr>
          <a:lstStyle/>
          <a:p>
            <a:r>
              <a:rPr lang="en-US" sz="1600" b="1" dirty="0" smtClean="0"/>
              <a:t>Figure 14-47 The structure of </a:t>
            </a:r>
            <a:r>
              <a:rPr lang="en-US" sz="1600" b="1" dirty="0" err="1" smtClean="0"/>
              <a:t>photosystem</a:t>
            </a:r>
            <a:r>
              <a:rPr lang="en-US" sz="1600" b="1" dirty="0" smtClean="0"/>
              <a:t> II in plants and </a:t>
            </a:r>
            <a:r>
              <a:rPr lang="en-US" sz="1600" b="1" dirty="0" err="1" smtClean="0"/>
              <a:t>cyanobacteria</a:t>
            </a:r>
            <a:r>
              <a:rPr lang="en-US" sz="1600" b="1" dirty="0" smtClean="0"/>
              <a:t>.</a:t>
            </a:r>
          </a:p>
          <a:p>
            <a:endParaRPr lang="en-US" sz="1600" i="1" dirty="0" smtClean="0"/>
          </a:p>
          <a:p>
            <a:r>
              <a:rPr lang="en-US" sz="1600" i="1" dirty="0" smtClean="0"/>
              <a:t>The structure shown is a </a:t>
            </a:r>
            <a:r>
              <a:rPr lang="en-US" sz="1600" i="1" dirty="0" err="1" smtClean="0"/>
              <a:t>dimer</a:t>
            </a:r>
            <a:r>
              <a:rPr lang="en-US" sz="1600" i="1" dirty="0" smtClean="0"/>
              <a:t>, organized around a two fold axis (red dotted arrows). Each monomer is composed of 16 integral membrane protein subunits plus three subunits in the lumen, with a total of 36 bound chlorophylls, 7 </a:t>
            </a:r>
            <a:r>
              <a:rPr lang="en-US" sz="1600" i="1" dirty="0" err="1" smtClean="0"/>
              <a:t>carotenoids</a:t>
            </a:r>
            <a:r>
              <a:rPr lang="en-US" sz="1600" i="1" dirty="0" smtClean="0"/>
              <a:t>, two </a:t>
            </a:r>
            <a:r>
              <a:rPr lang="en-US" sz="1600" i="1" dirty="0" err="1" smtClean="0"/>
              <a:t>pheophytins</a:t>
            </a:r>
            <a:r>
              <a:rPr lang="en-US" sz="1600" i="1" dirty="0" smtClean="0"/>
              <a:t>, two </a:t>
            </a:r>
            <a:r>
              <a:rPr lang="en-US" sz="1600" i="1" dirty="0" err="1" smtClean="0"/>
              <a:t>hemes</a:t>
            </a:r>
            <a:r>
              <a:rPr lang="en-US" sz="1600" i="1" dirty="0" smtClean="0"/>
              <a:t>, two </a:t>
            </a:r>
            <a:r>
              <a:rPr lang="en-US" sz="1600" i="1" dirty="0" err="1" smtClean="0"/>
              <a:t>plastoquinones</a:t>
            </a:r>
            <a:r>
              <a:rPr lang="en-US" sz="1600" i="1" dirty="0" smtClean="0"/>
              <a:t>, and one manganese cluster in an oxygen-evolving water-splitting center. (A) The complete three-dimensional structure of the </a:t>
            </a:r>
            <a:r>
              <a:rPr lang="en-US" sz="1600" i="1" dirty="0" err="1" smtClean="0"/>
              <a:t>dimer</a:t>
            </a:r>
            <a:r>
              <a:rPr lang="en-US" sz="1600" i="1" dirty="0" smtClean="0"/>
              <a:t>. (B) Schematic of the </a:t>
            </a:r>
            <a:r>
              <a:rPr lang="en-US" sz="1600" i="1" dirty="0" err="1" smtClean="0"/>
              <a:t>dimer</a:t>
            </a:r>
            <a:r>
              <a:rPr lang="en-US" sz="1600" i="1" dirty="0" smtClean="0"/>
              <a:t> with a few central features indicated. (C) A monomer drawn to show only the non-protein molecules in the structure, thereby highlighting the protein-bound pigments and electron carriers; green structures are chlorophylls. (Adapted from K.N. Ferreira et al., Science 303:1831-1838, 2004. With permission from AAAS.) </a:t>
            </a:r>
            <a:endParaRPr lang="en-US" sz="1600" i="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HowLightExcites.jpg"/>
          <p:cNvPicPr>
            <a:picLocks noChangeAspect="1"/>
          </p:cNvPicPr>
          <p:nvPr/>
        </p:nvPicPr>
        <p:blipFill>
          <a:blip r:embed="rId2"/>
          <a:stretch>
            <a:fillRect/>
          </a:stretch>
        </p:blipFill>
        <p:spPr>
          <a:xfrm>
            <a:off x="0" y="2027237"/>
            <a:ext cx="4552665" cy="2819400"/>
          </a:xfrm>
          <a:prstGeom prst="rect">
            <a:avLst/>
          </a:prstGeom>
        </p:spPr>
      </p:pic>
      <p:sp>
        <p:nvSpPr>
          <p:cNvPr id="3" name="Rectangle 3"/>
          <p:cNvSpPr txBox="1">
            <a:spLocks noChangeArrowheads="1"/>
          </p:cNvSpPr>
          <p:nvPr/>
        </p:nvSpPr>
        <p:spPr bwMode="auto">
          <a:xfrm>
            <a:off x="468312" y="0"/>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mj-lt"/>
                <a:ea typeface="+mj-ea"/>
                <a:cs typeface="+mj-cs"/>
              </a:rPr>
              <a:t>Schematic of the Electron Transfer Process</a:t>
            </a:r>
            <a:endParaRPr kumimoji="0" lang="en-US" sz="3600" b="0" i="0" u="none" strike="noStrike" kern="0" cap="none" spc="0" normalizeH="0" baseline="0" noProof="0" dirty="0">
              <a:ln>
                <a:noFill/>
              </a:ln>
              <a:solidFill>
                <a:srgbClr val="000090"/>
              </a:solidFill>
              <a:effectLst>
                <a:outerShdw blurRad="38100" dist="38100" dir="2700000" algn="tl">
                  <a:srgbClr val="DDDDDD"/>
                </a:outerShdw>
              </a:effectLst>
              <a:uLnTx/>
              <a:uFillTx/>
              <a:latin typeface="+mj-lt"/>
              <a:ea typeface="+mj-ea"/>
              <a:cs typeface="+mj-cs"/>
            </a:endParaRPr>
          </a:p>
        </p:txBody>
      </p:sp>
      <p:sp>
        <p:nvSpPr>
          <p:cNvPr id="4" name="Rectangle 3"/>
          <p:cNvSpPr/>
          <p:nvPr/>
        </p:nvSpPr>
        <p:spPr>
          <a:xfrm>
            <a:off x="4594225" y="1558031"/>
            <a:ext cx="5486400" cy="6001644"/>
          </a:xfrm>
          <a:prstGeom prst="rect">
            <a:avLst/>
          </a:prstGeom>
        </p:spPr>
        <p:txBody>
          <a:bodyPr wrap="square">
            <a:spAutoFit/>
          </a:bodyPr>
          <a:lstStyle/>
          <a:p>
            <a:endParaRPr lang="en-US" sz="1600" dirty="0" smtClean="0"/>
          </a:p>
          <a:p>
            <a:endParaRPr lang="en-US" sz="1600" i="1" dirty="0" smtClean="0"/>
          </a:p>
          <a:p>
            <a:r>
              <a:rPr lang="en-US" sz="1600" i="1" dirty="0" smtClean="0"/>
              <a:t>(A) The initial events in a reaction center create a charge separation. A pigment-protein complex holds a chlorophyll molecule of the special pair (blue) precisely positioned so that both a potential low-energy electron donor (orange) and a potential high-energy electron acceptor (green) are immediately available. When light energizes an electron in the chlorophyll molecule (red electron), the excited electron is immediately passed to the electron acceptor and is thereby partially stabilized. The positively charged chlorophyll molecule then quickly attracts the low-energy electron from the electron donor and returns to its resting state, creating a larger charge separation that further stabilizes the high-energy electron. These reactions require less than 10-6 second to complete. (B) In the final stage of this process, which follows the steps in (A), the photosynthetic reaction center is restored to its original resting state by acquiring a new low-energy electron and then transferring the high-energy electron derived from chlorophyll to an electron transport chain in the membrane. As will be discussed subsequently, the ultimate source of low-energy electrons for </a:t>
            </a:r>
            <a:r>
              <a:rPr lang="en-US" sz="1600" i="1" dirty="0" err="1" smtClean="0"/>
              <a:t>photosystem</a:t>
            </a:r>
            <a:r>
              <a:rPr lang="en-US" sz="1600" i="1" dirty="0" smtClean="0"/>
              <a:t> II in the chloroplast is water; as a result, light produces high-energy electrons in the </a:t>
            </a:r>
            <a:r>
              <a:rPr lang="en-US" sz="1600" i="1" dirty="0" err="1" smtClean="0"/>
              <a:t>thylakoid</a:t>
            </a:r>
            <a:r>
              <a:rPr lang="en-US" sz="1600" i="1" dirty="0" smtClean="0"/>
              <a:t> membrane from low-energy electrons in water. </a:t>
            </a:r>
            <a:endParaRPr lang="en-US" sz="1600" i="1" dirty="0"/>
          </a:p>
        </p:txBody>
      </p:sp>
      <p:sp>
        <p:nvSpPr>
          <p:cNvPr id="5" name="Rectangle 20"/>
          <p:cNvSpPr>
            <a:spLocks noChangeArrowheads="1"/>
          </p:cNvSpPr>
          <p:nvPr/>
        </p:nvSpPr>
        <p:spPr bwMode="auto">
          <a:xfrm>
            <a:off x="0" y="4922837"/>
            <a:ext cx="4659312" cy="24384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Schematic of the charge transfer process after optical excitation.</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ElectronTransferChainBacteria.jpg"/>
          <p:cNvPicPr>
            <a:picLocks noChangeAspect="1"/>
          </p:cNvPicPr>
          <p:nvPr/>
        </p:nvPicPr>
        <p:blipFill>
          <a:blip r:embed="rId2"/>
          <a:stretch>
            <a:fillRect/>
          </a:stretch>
        </p:blipFill>
        <p:spPr>
          <a:xfrm>
            <a:off x="468312" y="2332037"/>
            <a:ext cx="8534400" cy="4773168"/>
          </a:xfrm>
          <a:prstGeom prst="rect">
            <a:avLst/>
          </a:prstGeom>
        </p:spPr>
      </p:pic>
      <p:sp>
        <p:nvSpPr>
          <p:cNvPr id="3"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mj-lt"/>
                <a:ea typeface="+mj-ea"/>
                <a:cs typeface="+mj-cs"/>
              </a:rPr>
              <a:t>Schematic of the Electron Transfer Process</a:t>
            </a:r>
            <a:endParaRPr kumimoji="0" lang="en-US" sz="3600" b="0" i="0" u="none" strike="noStrike" kern="0" cap="none" spc="0" normalizeH="0" baseline="0" noProof="0" dirty="0">
              <a:ln>
                <a:noFill/>
              </a:ln>
              <a:solidFill>
                <a:srgbClr val="000090"/>
              </a:solidFill>
              <a:effectLst>
                <a:outerShdw blurRad="38100" dist="38100" dir="2700000" algn="tl">
                  <a:srgbClr val="DDDDDD"/>
                </a:outerShdw>
              </a:effectLst>
              <a:uLnTx/>
              <a:uFillTx/>
              <a:latin typeface="+mj-lt"/>
              <a:ea typeface="+mj-ea"/>
              <a:cs typeface="+mj-cs"/>
            </a:endParaRPr>
          </a:p>
        </p:txBody>
      </p:sp>
      <p:sp>
        <p:nvSpPr>
          <p:cNvPr id="4" name="Rectangle 20"/>
          <p:cNvSpPr>
            <a:spLocks noChangeArrowheads="1"/>
          </p:cNvSpPr>
          <p:nvPr/>
        </p:nvSpPr>
        <p:spPr bwMode="auto">
          <a:xfrm>
            <a:off x="4365625" y="2255837"/>
            <a:ext cx="5715000" cy="17526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Dynamics of the electron transfer process.</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mj-lt"/>
                <a:ea typeface="+mj-ea"/>
                <a:cs typeface="+mj-cs"/>
              </a:rPr>
              <a:t>Measuring the Rate of Electron Transfer: the Case of </a:t>
            </a:r>
            <a:r>
              <a:rPr kumimoji="0" lang="en-US" sz="3600" b="0" i="1" u="none" strike="noStrike" kern="0" cap="none" spc="0" normalizeH="0" baseline="0" noProof="0" dirty="0" err="1" smtClean="0">
                <a:ln>
                  <a:noFill/>
                </a:ln>
                <a:solidFill>
                  <a:srgbClr val="000090"/>
                </a:solidFill>
                <a:effectLst>
                  <a:outerShdw blurRad="38100" dist="38100" dir="2700000" algn="tl">
                    <a:srgbClr val="DDDDDD"/>
                  </a:outerShdw>
                </a:effectLst>
                <a:uLnTx/>
                <a:uFillTx/>
                <a:latin typeface="+mj-lt"/>
                <a:ea typeface="+mj-ea"/>
                <a:cs typeface="+mj-cs"/>
              </a:rPr>
              <a:t>Azurin</a:t>
            </a:r>
            <a:endParaRPr kumimoji="0" lang="en-US" sz="3600" b="0" i="0" u="none" strike="noStrike" kern="0" cap="none" spc="0" normalizeH="0" baseline="0" noProof="0" dirty="0">
              <a:ln>
                <a:noFill/>
              </a:ln>
              <a:solidFill>
                <a:srgbClr val="000090"/>
              </a:solidFill>
              <a:effectLst>
                <a:outerShdw blurRad="38100" dist="38100" dir="2700000" algn="tl">
                  <a:srgbClr val="DDDDDD"/>
                </a:outerShdw>
              </a:effectLst>
              <a:uLnTx/>
              <a:uFillTx/>
              <a:latin typeface="+mj-lt"/>
              <a:ea typeface="+mj-ea"/>
              <a:cs typeface="+mj-cs"/>
            </a:endParaRPr>
          </a:p>
        </p:txBody>
      </p:sp>
      <p:pic>
        <p:nvPicPr>
          <p:cNvPr id="4" name="Picture 3" descr="TunnelingTimeGray.jpg"/>
          <p:cNvPicPr>
            <a:picLocks noChangeAspect="1"/>
          </p:cNvPicPr>
          <p:nvPr/>
        </p:nvPicPr>
        <p:blipFill>
          <a:blip r:embed="rId2"/>
          <a:stretch>
            <a:fillRect/>
          </a:stretch>
        </p:blipFill>
        <p:spPr>
          <a:xfrm>
            <a:off x="5853904" y="2103437"/>
            <a:ext cx="4226721" cy="5075237"/>
          </a:xfrm>
          <a:prstGeom prst="rect">
            <a:avLst/>
          </a:prstGeom>
        </p:spPr>
      </p:pic>
      <p:pic>
        <p:nvPicPr>
          <p:cNvPr id="5" name="Picture 4" descr="GrayAzurin2005.jpg"/>
          <p:cNvPicPr>
            <a:picLocks noChangeAspect="1"/>
          </p:cNvPicPr>
          <p:nvPr/>
        </p:nvPicPr>
        <p:blipFill>
          <a:blip r:embed="rId3"/>
          <a:stretch>
            <a:fillRect/>
          </a:stretch>
        </p:blipFill>
        <p:spPr>
          <a:xfrm>
            <a:off x="166542" y="3526625"/>
            <a:ext cx="5635770" cy="3606012"/>
          </a:xfrm>
          <a:prstGeom prst="rect">
            <a:avLst/>
          </a:prstGeom>
        </p:spPr>
      </p:pic>
      <p:sp>
        <p:nvSpPr>
          <p:cNvPr id="6" name="Text Box 1036"/>
          <p:cNvSpPr txBox="1">
            <a:spLocks noChangeArrowheads="1"/>
          </p:cNvSpPr>
          <p:nvPr/>
        </p:nvSpPr>
        <p:spPr bwMode="auto">
          <a:xfrm>
            <a:off x="392112" y="7056437"/>
            <a:ext cx="5379656" cy="353915"/>
          </a:xfrm>
          <a:prstGeom prst="rect">
            <a:avLst/>
          </a:prstGeom>
          <a:noFill/>
          <a:ln w="9525">
            <a:noFill/>
            <a:miter lim="800000"/>
            <a:headEnd/>
            <a:tailEnd/>
          </a:ln>
        </p:spPr>
        <p:txBody>
          <a:bodyPr wrap="none" lIns="91410" tIns="45706" rIns="91410" bIns="45706">
            <a:prstTxWarp prst="textNoShape">
              <a:avLst/>
            </a:prstTxWarp>
            <a:spAutoFit/>
          </a:bodyPr>
          <a:lstStyle/>
          <a:p>
            <a:pPr defTabSz="912719"/>
            <a:r>
              <a:rPr lang="en-US" sz="1700" dirty="0" smtClean="0"/>
              <a:t>(From our own Prof. Harry Gray – see his papers in PNAS)</a:t>
            </a:r>
            <a:endParaRPr lang="en-US" sz="1700" dirty="0"/>
          </a:p>
        </p:txBody>
      </p:sp>
      <p:sp>
        <p:nvSpPr>
          <p:cNvPr id="7" name="Rectangle 20"/>
          <p:cNvSpPr>
            <a:spLocks noChangeArrowheads="1"/>
          </p:cNvSpPr>
          <p:nvPr/>
        </p:nvSpPr>
        <p:spPr bwMode="auto">
          <a:xfrm>
            <a:off x="239712" y="1798637"/>
            <a:ext cx="5715000" cy="17526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Protein engineering permits construction of donor-acceptor pairs at different distances from each other.</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Measure the rate of electron transfer as a function of distance.</a:t>
            </a:r>
          </a:p>
          <a:p>
            <a:pPr marL="431800" indent="-323850" defTabSz="719138">
              <a:lnSpc>
                <a:spcPct val="93000"/>
              </a:lnSpc>
              <a:buClr>
                <a:srgbClr val="000000"/>
              </a:buClr>
              <a:buSzPct val="66000"/>
              <a:buFont typeface="StarSymbol" charset="2"/>
              <a:buBlip>
                <a:blip r:embed="rId4"/>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edoxPotentialDiagram.jpg"/>
          <p:cNvPicPr>
            <a:picLocks noChangeAspect="1"/>
          </p:cNvPicPr>
          <p:nvPr/>
        </p:nvPicPr>
        <p:blipFill>
          <a:blip r:embed="rId2"/>
          <a:stretch>
            <a:fillRect/>
          </a:stretch>
        </p:blipFill>
        <p:spPr>
          <a:xfrm>
            <a:off x="4506912" y="2103437"/>
            <a:ext cx="5476059" cy="5102352"/>
          </a:xfrm>
          <a:prstGeom prst="rect">
            <a:avLst/>
          </a:prstGeom>
        </p:spPr>
      </p:pic>
      <p:sp>
        <p:nvSpPr>
          <p:cNvPr id="3" name="Rectangle 20"/>
          <p:cNvSpPr>
            <a:spLocks noChangeArrowheads="1"/>
          </p:cNvSpPr>
          <p:nvPr/>
        </p:nvSpPr>
        <p:spPr bwMode="auto">
          <a:xfrm>
            <a:off x="11112" y="1722437"/>
            <a:ext cx="4343400" cy="5837238"/>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The </a:t>
            </a:r>
            <a:r>
              <a:rPr lang="en-GB" sz="1800" b="1" i="1" dirty="0" err="1" smtClean="0">
                <a:solidFill>
                  <a:srgbClr val="000090"/>
                </a:solidFill>
                <a:latin typeface="Albany" pitchFamily="32" charset="0"/>
              </a:rPr>
              <a:t>energetics</a:t>
            </a:r>
            <a:r>
              <a:rPr lang="en-GB" sz="1800" b="1" i="1" dirty="0" smtClean="0">
                <a:solidFill>
                  <a:srgbClr val="000090"/>
                </a:solidFill>
                <a:latin typeface="Albany" pitchFamily="32" charset="0"/>
              </a:rPr>
              <a:t> of the light-induced reactions have been worked out.</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sp>
        <p:nvSpPr>
          <p:cNvPr id="4"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mj-lt"/>
                <a:ea typeface="+mj-ea"/>
                <a:cs typeface="+mj-cs"/>
              </a:rPr>
              <a:t>“Changes in </a:t>
            </a:r>
            <a:r>
              <a:rPr kumimoji="0" lang="en-US" sz="3600" b="0" i="1" u="none" strike="noStrike" kern="0" cap="none" spc="0" normalizeH="0" baseline="0" noProof="0" dirty="0" err="1" smtClean="0">
                <a:ln>
                  <a:noFill/>
                </a:ln>
                <a:solidFill>
                  <a:srgbClr val="000090"/>
                </a:solidFill>
                <a:effectLst>
                  <a:outerShdw blurRad="38100" dist="38100" dir="2700000" algn="tl">
                    <a:srgbClr val="DDDDDD"/>
                  </a:outerShdw>
                </a:effectLst>
                <a:uLnTx/>
                <a:uFillTx/>
                <a:latin typeface="+mj-lt"/>
                <a:ea typeface="+mj-ea"/>
                <a:cs typeface="+mj-cs"/>
              </a:rPr>
              <a:t>Redox</a:t>
            </a:r>
            <a:r>
              <a:rPr kumimoji="0" lang="en-US" sz="36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mj-lt"/>
                <a:ea typeface="+mj-ea"/>
                <a:cs typeface="+mj-cs"/>
              </a:rPr>
              <a:t> Potential During Photosynthesis”</a:t>
            </a:r>
            <a:endParaRPr kumimoji="0" lang="en-US" sz="3600" b="0" i="0" u="none" strike="noStrike" kern="0" cap="none" spc="0" normalizeH="0" baseline="0" noProof="0" dirty="0">
              <a:ln>
                <a:noFill/>
              </a:ln>
              <a:solidFill>
                <a:srgbClr val="000090"/>
              </a:solidFill>
              <a:effectLst>
                <a:outerShdw blurRad="38100" dist="38100" dir="2700000" algn="tl">
                  <a:srgbClr val="DDDDDD"/>
                </a:outerShdw>
              </a:effectLst>
              <a:uLnTx/>
              <a:uFillTx/>
              <a:latin typeface="+mj-lt"/>
              <a:ea typeface="+mj-ea"/>
              <a:cs typeface="+mj-cs"/>
            </a:endParaRPr>
          </a:p>
        </p:txBody>
      </p:sp>
      <p:sp>
        <p:nvSpPr>
          <p:cNvPr id="5" name="Rectangle 4"/>
          <p:cNvSpPr/>
          <p:nvPr/>
        </p:nvSpPr>
        <p:spPr>
          <a:xfrm>
            <a:off x="1" y="3991828"/>
            <a:ext cx="4583112" cy="3293209"/>
          </a:xfrm>
          <a:prstGeom prst="rect">
            <a:avLst/>
          </a:prstGeom>
        </p:spPr>
        <p:txBody>
          <a:bodyPr wrap="square">
            <a:spAutoFit/>
          </a:bodyPr>
          <a:lstStyle/>
          <a:p>
            <a:r>
              <a:rPr lang="en-US" sz="1600" dirty="0" smtClean="0"/>
              <a:t>The </a:t>
            </a:r>
            <a:r>
              <a:rPr lang="en-US" sz="1600" dirty="0" err="1" smtClean="0"/>
              <a:t>redox</a:t>
            </a:r>
            <a:r>
              <a:rPr lang="en-US" sz="1600" dirty="0" smtClean="0"/>
              <a:t> potential for each molecule is indicated by its position along the vertical axis. Note that </a:t>
            </a:r>
            <a:r>
              <a:rPr lang="en-US" sz="1600" dirty="0" err="1" smtClean="0"/>
              <a:t>photosystem</a:t>
            </a:r>
            <a:r>
              <a:rPr lang="en-US" sz="1600" dirty="0" smtClean="0"/>
              <a:t> II passes electrons derived from water to </a:t>
            </a:r>
            <a:r>
              <a:rPr lang="en-US" sz="1600" dirty="0" err="1" smtClean="0"/>
              <a:t>photosystem</a:t>
            </a:r>
            <a:r>
              <a:rPr lang="en-US" sz="1600" dirty="0" smtClean="0"/>
              <a:t> I. The net electron flow through the two </a:t>
            </a:r>
            <a:r>
              <a:rPr lang="en-US" sz="1600" dirty="0" err="1" smtClean="0"/>
              <a:t>photosystems</a:t>
            </a:r>
            <a:r>
              <a:rPr lang="en-US" sz="1600" dirty="0" smtClean="0"/>
              <a:t> in series is from water to NADP+, and it produces NADPH as well as ATP. The ATP is synthesized by an ATP </a:t>
            </a:r>
            <a:r>
              <a:rPr lang="en-US" sz="1600" dirty="0" err="1" smtClean="0"/>
              <a:t>synthase</a:t>
            </a:r>
            <a:r>
              <a:rPr lang="en-US" sz="1600" dirty="0" smtClean="0"/>
              <a:t> that harnesses the electrochemical proton gradient produced by the three sites of H+ activity that are highlighted in Figure 14-48. This Z scheme for ATP production is called </a:t>
            </a:r>
            <a:r>
              <a:rPr lang="en-US" sz="1600" dirty="0" err="1" smtClean="0"/>
              <a:t>noncyclic</a:t>
            </a:r>
            <a:r>
              <a:rPr lang="en-US" sz="1600" dirty="0" smtClean="0"/>
              <a:t> </a:t>
            </a:r>
            <a:r>
              <a:rPr lang="en-US" sz="1600" dirty="0" err="1" smtClean="0"/>
              <a:t>photophosphorylation</a:t>
            </a:r>
            <a:r>
              <a:rPr lang="en-US" sz="1600" dirty="0" smtClean="0"/>
              <a:t>, to distinguish it from a cyclic scheme that utilizes only </a:t>
            </a:r>
            <a:r>
              <a:rPr lang="en-US" sz="1600" dirty="0" err="1" smtClean="0"/>
              <a:t>photosystem</a:t>
            </a:r>
            <a:r>
              <a:rPr lang="en-US" sz="1600" dirty="0" smtClean="0"/>
              <a:t> I (see the text). </a:t>
            </a:r>
            <a:endParaRPr lang="en-US" sz="16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63512" y="1798637"/>
            <a:ext cx="6858000" cy="28956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US" sz="1800" b="1" i="1" dirty="0" smtClean="0">
                <a:solidFill>
                  <a:srgbClr val="000090"/>
                </a:solidFill>
                <a:latin typeface="Albany" pitchFamily="32" charset="0"/>
              </a:rPr>
              <a:t>Next: A few words on the chemistry of carbon fixation in photosynthetic organisms.</a:t>
            </a:r>
            <a:endParaRPr lang="en-GB" sz="1800" b="1" i="1" dirty="0">
              <a:solidFill>
                <a:srgbClr val="000090"/>
              </a:solidFill>
              <a:latin typeface="Albany" pitchFamily="32" charset="0"/>
            </a:endParaRPr>
          </a:p>
        </p:txBody>
      </p:sp>
      <p:sp>
        <p:nvSpPr>
          <p:cNvPr id="3"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000090"/>
                </a:solidFill>
                <a:effectLst>
                  <a:outerShdw blurRad="38100" dist="38100" dir="2700000" algn="tl">
                    <a:srgbClr val="DDDDDD"/>
                  </a:outerShdw>
                </a:effectLst>
                <a:latin typeface="Arial" pitchFamily="32" charset="0"/>
              </a:rPr>
              <a:t>Logic of Lecture</a:t>
            </a:r>
            <a:endParaRPr lang="en-US" sz="3500" i="1" dirty="0">
              <a:solidFill>
                <a:srgbClr val="000090"/>
              </a:solidFill>
              <a:effectLst>
                <a:outerShdw blurRad="38100" dist="38100" dir="2700000" algn="tl">
                  <a:srgbClr val="DDDDDD"/>
                </a:outerShdw>
              </a:effectLst>
              <a:latin typeface="Arial" pitchFamily="32"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REactionsChloroplast.jpg"/>
          <p:cNvPicPr>
            <a:picLocks noChangeAspect="1"/>
          </p:cNvPicPr>
          <p:nvPr/>
        </p:nvPicPr>
        <p:blipFill>
          <a:blip r:embed="rId2"/>
          <a:stretch>
            <a:fillRect/>
          </a:stretch>
        </p:blipFill>
        <p:spPr>
          <a:xfrm>
            <a:off x="6564312" y="2027237"/>
            <a:ext cx="3275707" cy="5410200"/>
          </a:xfrm>
          <a:prstGeom prst="rect">
            <a:avLst/>
          </a:prstGeom>
        </p:spPr>
      </p:pic>
      <p:sp>
        <p:nvSpPr>
          <p:cNvPr id="3"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mj-lt"/>
                <a:ea typeface="+mj-ea"/>
                <a:cs typeface="+mj-cs"/>
              </a:rPr>
              <a:t>The Overall Process of Photosynthesis</a:t>
            </a:r>
            <a:endParaRPr kumimoji="0" lang="en-US" sz="3600" b="0" i="0" u="none" strike="noStrike" kern="0" cap="none" spc="0" normalizeH="0" baseline="0" noProof="0" dirty="0">
              <a:ln>
                <a:noFill/>
              </a:ln>
              <a:solidFill>
                <a:srgbClr val="000090"/>
              </a:solidFill>
              <a:effectLst>
                <a:outerShdw blurRad="38100" dist="38100" dir="2700000" algn="tl">
                  <a:srgbClr val="DDDDDD"/>
                </a:outerShdw>
              </a:effectLst>
              <a:uLnTx/>
              <a:uFillTx/>
              <a:latin typeface="+mj-lt"/>
              <a:ea typeface="+mj-ea"/>
              <a:cs typeface="+mj-cs"/>
            </a:endParaRPr>
          </a:p>
        </p:txBody>
      </p:sp>
      <p:sp>
        <p:nvSpPr>
          <p:cNvPr id="4" name="Rectangle 20"/>
          <p:cNvSpPr>
            <a:spLocks noChangeArrowheads="1"/>
          </p:cNvSpPr>
          <p:nvPr/>
        </p:nvSpPr>
        <p:spPr bwMode="auto">
          <a:xfrm>
            <a:off x="392112" y="3170237"/>
            <a:ext cx="6019800" cy="1935162"/>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Harvest light.</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Move charges.</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Make organic matter (sugars, starch and beyond).</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arbonFixation2.jpg"/>
          <p:cNvPicPr>
            <a:picLocks noChangeAspect="1"/>
          </p:cNvPicPr>
          <p:nvPr/>
        </p:nvPicPr>
        <p:blipFill>
          <a:blip r:embed="rId2"/>
          <a:stretch>
            <a:fillRect/>
          </a:stretch>
        </p:blipFill>
        <p:spPr>
          <a:xfrm>
            <a:off x="5742214" y="2255837"/>
            <a:ext cx="4338411" cy="4797552"/>
          </a:xfrm>
          <a:prstGeom prst="rect">
            <a:avLst/>
          </a:prstGeom>
        </p:spPr>
      </p:pic>
      <p:pic>
        <p:nvPicPr>
          <p:cNvPr id="3" name="Picture 2" descr="CarbonFixation1.jpg"/>
          <p:cNvPicPr>
            <a:picLocks noChangeAspect="1"/>
          </p:cNvPicPr>
          <p:nvPr/>
        </p:nvPicPr>
        <p:blipFill>
          <a:blip r:embed="rId3"/>
          <a:stretch>
            <a:fillRect/>
          </a:stretch>
        </p:blipFill>
        <p:spPr>
          <a:xfrm>
            <a:off x="52675" y="3017837"/>
            <a:ext cx="5368637" cy="2362200"/>
          </a:xfrm>
          <a:prstGeom prst="rect">
            <a:avLst/>
          </a:prstGeom>
        </p:spPr>
      </p:pic>
      <p:sp>
        <p:nvSpPr>
          <p:cNvPr id="4" name="Rectangle 3"/>
          <p:cNvSpPr txBox="1">
            <a:spLocks noChangeArrowheads="1"/>
          </p:cNvSpPr>
          <p:nvPr/>
        </p:nvSpPr>
        <p:spPr bwMode="auto">
          <a:xfrm>
            <a:off x="739775" y="123825"/>
            <a:ext cx="8607425" cy="126047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marL="0" marR="0" lvl="0" indent="0" algn="ctr" defTabSz="719138" rtl="0" eaLnBrk="0" fontAlgn="base" latinLnBrk="0" hangingPunct="0">
              <a:lnSpc>
                <a:spcPct val="115000"/>
              </a:lnSpc>
              <a:spcBef>
                <a:spcPct val="0"/>
              </a:spcBef>
              <a:spcAft>
                <a:spcPct val="0"/>
              </a:spcAft>
              <a:buClr>
                <a:srgbClr val="000000"/>
              </a:buClr>
              <a:buSzPct val="45000"/>
              <a:buFont typeface="StarBats" charset="2"/>
              <a:buNone/>
              <a:tabLst/>
              <a:defRPr/>
            </a:pPr>
            <a:r>
              <a:rPr kumimoji="0" lang="en-US" sz="3600" b="0" i="1" u="none" strike="noStrike" kern="0" cap="none" spc="0" normalizeH="0" baseline="0" noProof="0" dirty="0" smtClean="0">
                <a:ln>
                  <a:noFill/>
                </a:ln>
                <a:solidFill>
                  <a:srgbClr val="000090"/>
                </a:solidFill>
                <a:effectLst>
                  <a:outerShdw blurRad="38100" dist="38100" dir="2700000" algn="tl">
                    <a:srgbClr val="DDDDDD"/>
                  </a:outerShdw>
                </a:effectLst>
                <a:uLnTx/>
                <a:uFillTx/>
                <a:latin typeface="+mj-lt"/>
                <a:ea typeface="+mj-ea"/>
                <a:cs typeface="+mj-cs"/>
              </a:rPr>
              <a:t>Carbon Fixation and the Calvin Cycle</a:t>
            </a:r>
            <a:endParaRPr kumimoji="0" lang="en-US" sz="3600" b="0" i="0" u="none" strike="noStrike" kern="0" cap="none" spc="0" normalizeH="0" baseline="0" noProof="0" dirty="0">
              <a:ln>
                <a:noFill/>
              </a:ln>
              <a:solidFill>
                <a:srgbClr val="000090"/>
              </a:solidFill>
              <a:effectLst>
                <a:outerShdw blurRad="38100" dist="38100" dir="2700000" algn="tl">
                  <a:srgbClr val="DDDDDD"/>
                </a:outerShdw>
              </a:effectLst>
              <a:uLnTx/>
              <a:uFillTx/>
              <a:latin typeface="+mj-lt"/>
              <a:ea typeface="+mj-ea"/>
              <a:cs typeface="+mj-cs"/>
            </a:endParaRPr>
          </a:p>
        </p:txBody>
      </p:sp>
      <p:sp>
        <p:nvSpPr>
          <p:cNvPr id="5" name="Rectangle 4"/>
          <p:cNvSpPr/>
          <p:nvPr/>
        </p:nvSpPr>
        <p:spPr>
          <a:xfrm>
            <a:off x="0" y="5497572"/>
            <a:ext cx="5038725" cy="2062103"/>
          </a:xfrm>
          <a:prstGeom prst="rect">
            <a:avLst/>
          </a:prstGeom>
        </p:spPr>
        <p:txBody>
          <a:bodyPr>
            <a:spAutoFit/>
          </a:bodyPr>
          <a:lstStyle/>
          <a:p>
            <a:r>
              <a:rPr lang="en-US" sz="1600" b="1" dirty="0" smtClean="0"/>
              <a:t>Figure 14-40 The carbon-fixation cycle, which forms organic molecules from CO2 and H2O</a:t>
            </a:r>
            <a:r>
              <a:rPr lang="en-US" sz="1600" dirty="0" smtClean="0"/>
              <a:t>.</a:t>
            </a:r>
          </a:p>
          <a:p>
            <a:endParaRPr lang="en-US" sz="1600" dirty="0" smtClean="0"/>
          </a:p>
          <a:p>
            <a:r>
              <a:rPr lang="en-US" sz="1600" dirty="0" smtClean="0"/>
              <a:t>The number of carbon atoms in each type of molecule is indicated in the white box. There are many intermediates between </a:t>
            </a:r>
            <a:r>
              <a:rPr lang="en-US" sz="1600" dirty="0" err="1" smtClean="0"/>
              <a:t>glyceraldehyde</a:t>
            </a:r>
            <a:r>
              <a:rPr lang="en-US" sz="1600" dirty="0" smtClean="0"/>
              <a:t> 3-phosphate and </a:t>
            </a:r>
            <a:r>
              <a:rPr lang="en-US" sz="1600" dirty="0" err="1" smtClean="0"/>
              <a:t>ribulose</a:t>
            </a:r>
            <a:r>
              <a:rPr lang="en-US" sz="1600" dirty="0" smtClean="0"/>
              <a:t> 5-phosphate, but they have been omitted here for clarity. The entry of water into the cycle is also not shown. </a:t>
            </a:r>
            <a:endParaRPr lang="en-US" sz="16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C3C4Mechanism.jpg"/>
          <p:cNvPicPr>
            <a:picLocks noChangeAspect="1"/>
          </p:cNvPicPr>
          <p:nvPr/>
        </p:nvPicPr>
        <p:blipFill>
          <a:blip r:embed="rId2"/>
          <a:stretch>
            <a:fillRect/>
          </a:stretch>
        </p:blipFill>
        <p:spPr>
          <a:xfrm>
            <a:off x="4506912" y="5046227"/>
            <a:ext cx="5562600" cy="2467410"/>
          </a:xfrm>
          <a:prstGeom prst="rect">
            <a:avLst/>
          </a:prstGeom>
        </p:spPr>
      </p:pic>
      <p:pic>
        <p:nvPicPr>
          <p:cNvPr id="3" name="Picture 2" descr="C3C4.jpg"/>
          <p:cNvPicPr>
            <a:picLocks noChangeAspect="1"/>
          </p:cNvPicPr>
          <p:nvPr/>
        </p:nvPicPr>
        <p:blipFill>
          <a:blip r:embed="rId3"/>
          <a:stretch>
            <a:fillRect/>
          </a:stretch>
        </p:blipFill>
        <p:spPr>
          <a:xfrm>
            <a:off x="4887912" y="1800869"/>
            <a:ext cx="5105400" cy="3198168"/>
          </a:xfrm>
          <a:prstGeom prst="rect">
            <a:avLst/>
          </a:prstGeom>
        </p:spPr>
      </p:pic>
      <p:sp>
        <p:nvSpPr>
          <p:cNvPr id="4" name="Rectangle 3"/>
          <p:cNvSpPr/>
          <p:nvPr/>
        </p:nvSpPr>
        <p:spPr>
          <a:xfrm>
            <a:off x="1" y="3856037"/>
            <a:ext cx="4354512" cy="3352800"/>
          </a:xfrm>
          <a:prstGeom prst="rect">
            <a:avLst/>
          </a:prstGeom>
        </p:spPr>
        <p:txBody>
          <a:bodyPr wrap="square">
            <a:spAutoFit/>
          </a:bodyPr>
          <a:lstStyle/>
          <a:p>
            <a:r>
              <a:rPr lang="en-US" sz="1600" dirty="0" smtClean="0"/>
              <a:t>(A) Comparative leaf anatomy in a C3 plant and a C4 plant. The cells with green </a:t>
            </a:r>
            <a:r>
              <a:rPr lang="en-US" sz="1600" dirty="0" err="1" smtClean="0"/>
              <a:t>cytosol</a:t>
            </a:r>
            <a:r>
              <a:rPr lang="en-US" sz="1600" dirty="0" smtClean="0"/>
              <a:t> in the leaf interior contain chloroplasts that perform the normal carbon-fixation cycle. In C4 plants, the </a:t>
            </a:r>
            <a:r>
              <a:rPr lang="en-US" sz="1600" dirty="0" err="1" smtClean="0"/>
              <a:t>mesophyll</a:t>
            </a:r>
            <a:r>
              <a:rPr lang="en-US" sz="1600" dirty="0" smtClean="0"/>
              <a:t> cells are specialized for CO2 pumping rather than for carbon fixation, and they thereby create a high ratio of CO2 to O2 in the bundle-sheath cells, which are the only cells in these plants where the carbon-fixation cycle occurs. The vascular bundles carry the sucrose made in the leaf to other tissues. (B) How carbon dioxide is concentrated in bundle-sheath cells by the harnessing of ATP energy in </a:t>
            </a:r>
            <a:r>
              <a:rPr lang="en-US" sz="1600" dirty="0" err="1" smtClean="0"/>
              <a:t>mesophyll</a:t>
            </a:r>
            <a:r>
              <a:rPr lang="en-US" sz="1600" dirty="0" smtClean="0"/>
              <a:t> cells.</a:t>
            </a:r>
            <a:endParaRPr lang="en-US" sz="1600" dirty="0"/>
          </a:p>
        </p:txBody>
      </p:sp>
      <p:sp>
        <p:nvSpPr>
          <p:cNvPr id="5"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000090"/>
                </a:solidFill>
                <a:effectLst>
                  <a:outerShdw blurRad="38100" dist="38100" dir="2700000" algn="tl">
                    <a:srgbClr val="DDDDDD"/>
                  </a:outerShdw>
                </a:effectLst>
                <a:latin typeface="Arial" pitchFamily="32" charset="0"/>
              </a:rPr>
              <a:t>Different Photosynthetic Specializations</a:t>
            </a:r>
            <a:endParaRPr lang="en-US" sz="3500" i="1" dirty="0">
              <a:solidFill>
                <a:srgbClr val="000090"/>
              </a:solidFill>
              <a:effectLst>
                <a:outerShdw blurRad="38100" dist="38100" dir="2700000" algn="tl">
                  <a:srgbClr val="DDDDDD"/>
                </a:outerShdw>
              </a:effectLst>
              <a:latin typeface="Arial" pitchFamily="32"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607683" name="Rectangle 3"/>
          <p:cNvSpPr>
            <a:spLocks noGrp="1" noChangeArrowheads="1"/>
          </p:cNvSpPr>
          <p:nvPr>
            <p:ph type="title" sz="quarter"/>
          </p:nvPr>
        </p:nvSpPr>
        <p:spPr/>
        <p:txBody>
          <a:bodyPr/>
          <a:lstStyle/>
          <a:p>
            <a:r>
              <a:rPr lang="en-US" sz="3600" dirty="0">
                <a:solidFill>
                  <a:srgbClr val="000090"/>
                </a:solidFill>
              </a:rPr>
              <a:t>Order of Magnitude Biology:</a:t>
            </a:r>
            <a:r>
              <a:rPr lang="en-US" sz="3600" dirty="0" smtClean="0">
                <a:solidFill>
                  <a:srgbClr val="000090"/>
                </a:solidFill>
              </a:rPr>
              <a:t> Why the Numbers?</a:t>
            </a:r>
            <a:endParaRPr lang="en-US" sz="3600" i="0" dirty="0">
              <a:solidFill>
                <a:srgbClr val="000090"/>
              </a:solidFill>
            </a:endParaRPr>
          </a:p>
        </p:txBody>
      </p:sp>
      <p:sp>
        <p:nvSpPr>
          <p:cNvPr id="1607685" name="Text Box 5"/>
          <p:cNvSpPr txBox="1">
            <a:spLocks noChangeArrowheads="1"/>
          </p:cNvSpPr>
          <p:nvPr/>
        </p:nvSpPr>
        <p:spPr bwMode="auto">
          <a:xfrm>
            <a:off x="3902075" y="1951038"/>
            <a:ext cx="1312863" cy="336550"/>
          </a:xfrm>
          <a:prstGeom prst="rect">
            <a:avLst/>
          </a:prstGeom>
          <a:noFill/>
          <a:ln w="9525">
            <a:noFill/>
            <a:miter lim="800000"/>
            <a:headEnd/>
            <a:tailEnd/>
          </a:ln>
          <a:effectLst/>
        </p:spPr>
        <p:txBody>
          <a:bodyPr wrap="none">
            <a:prstTxWarp prst="textNoShape">
              <a:avLst/>
            </a:prstTxWarp>
            <a:spAutoFit/>
          </a:bodyPr>
          <a:lstStyle/>
          <a:p>
            <a:r>
              <a:rPr lang="en-US" sz="1600">
                <a:solidFill>
                  <a:schemeClr val="bg1"/>
                </a:solidFill>
              </a:rPr>
              <a:t>(Smith  </a:t>
            </a:r>
            <a:r>
              <a:rPr lang="en-US" sz="1600" i="1">
                <a:solidFill>
                  <a:schemeClr val="bg1"/>
                </a:solidFill>
              </a:rPr>
              <a:t>et al</a:t>
            </a:r>
            <a:r>
              <a:rPr lang="en-US" sz="1600">
                <a:solidFill>
                  <a:schemeClr val="bg1"/>
                </a:solidFill>
              </a:rPr>
              <a:t>.)</a:t>
            </a:r>
          </a:p>
        </p:txBody>
      </p:sp>
      <p:sp>
        <p:nvSpPr>
          <p:cNvPr id="1607689" name="Rectangle 9"/>
          <p:cNvSpPr>
            <a:spLocks noChangeArrowheads="1"/>
          </p:cNvSpPr>
          <p:nvPr/>
        </p:nvSpPr>
        <p:spPr bwMode="auto">
          <a:xfrm>
            <a:off x="5573712" y="4313237"/>
            <a:ext cx="4343400" cy="30480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The approach: simple order of magnitude </a:t>
            </a:r>
            <a:r>
              <a:rPr lang="en-GB" sz="1800" b="1" i="1" dirty="0" smtClean="0">
                <a:solidFill>
                  <a:srgbClr val="FF0000"/>
                </a:solidFill>
                <a:latin typeface="Albany" pitchFamily="32" charset="0"/>
              </a:rPr>
              <a:t>estimates</a:t>
            </a:r>
            <a:r>
              <a:rPr lang="en-GB" sz="1800" b="1" i="1" dirty="0" smtClean="0">
                <a:solidFill>
                  <a:srgbClr val="000090"/>
                </a:solidFill>
                <a:latin typeface="Albany" pitchFamily="32" charset="0"/>
              </a:rPr>
              <a:t> followed by description of how numbers are </a:t>
            </a:r>
            <a:r>
              <a:rPr lang="en-GB" sz="1800" b="1" i="1" dirty="0" smtClean="0">
                <a:solidFill>
                  <a:srgbClr val="FF0000"/>
                </a:solidFill>
                <a:latin typeface="Albany" pitchFamily="32" charset="0"/>
              </a:rPr>
              <a:t>measured</a:t>
            </a:r>
            <a:r>
              <a:rPr lang="en-GB" sz="1800" b="1" i="1" dirty="0" smtClean="0">
                <a:solidFill>
                  <a:srgbClr val="000090"/>
                </a:solidFill>
                <a:latin typeface="Albany" pitchFamily="32" charset="0"/>
              </a:rPr>
              <a:t> and what their significance is.</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Estimating and measuring the numbers serve complementary purposes.  </a:t>
            </a:r>
            <a:endParaRPr lang="en-GB" sz="1800" b="1" i="1" dirty="0" smtClean="0">
              <a:solidFill>
                <a:srgbClr val="FF0000"/>
              </a:solidFill>
              <a:latin typeface="Albany" pitchFamily="32" charset="0"/>
            </a:endParaRP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endParaRPr lang="en-GB" sz="1800" b="1" i="1" dirty="0">
              <a:solidFill>
                <a:srgbClr val="FF0000"/>
              </a:solidFill>
              <a:latin typeface="Albany" pitchFamily="32" charset="0"/>
            </a:endParaRPr>
          </a:p>
        </p:txBody>
      </p:sp>
      <p:pic>
        <p:nvPicPr>
          <p:cNvPr id="1607697" name="Picture 17" descr="EcoliCensusGoodsell2"/>
          <p:cNvPicPr>
            <a:picLocks noChangeAspect="1" noChangeArrowheads="1"/>
          </p:cNvPicPr>
          <p:nvPr/>
        </p:nvPicPr>
        <p:blipFill>
          <a:blip r:embed="rId4"/>
          <a:srcRect/>
          <a:stretch>
            <a:fillRect/>
          </a:stretch>
        </p:blipFill>
        <p:spPr bwMode="auto">
          <a:xfrm>
            <a:off x="4648200" y="1752600"/>
            <a:ext cx="5105400" cy="2432050"/>
          </a:xfrm>
          <a:prstGeom prst="rect">
            <a:avLst/>
          </a:prstGeom>
          <a:noFill/>
        </p:spPr>
      </p:pic>
      <p:pic>
        <p:nvPicPr>
          <p:cNvPr id="1607698" name="Picture 18" descr="ActinCensus"/>
          <p:cNvPicPr>
            <a:picLocks noChangeAspect="1" noChangeArrowheads="1"/>
          </p:cNvPicPr>
          <p:nvPr/>
        </p:nvPicPr>
        <p:blipFill>
          <a:blip r:embed="rId5"/>
          <a:srcRect/>
          <a:stretch>
            <a:fillRect/>
          </a:stretch>
        </p:blipFill>
        <p:spPr bwMode="auto">
          <a:xfrm>
            <a:off x="228600" y="4565650"/>
            <a:ext cx="5208588" cy="2901950"/>
          </a:xfrm>
          <a:prstGeom prst="rect">
            <a:avLst/>
          </a:prstGeom>
          <a:noFill/>
        </p:spPr>
      </p:pic>
      <p:sp>
        <p:nvSpPr>
          <p:cNvPr id="1607699" name="Text Box 19"/>
          <p:cNvSpPr txBox="1">
            <a:spLocks noChangeArrowheads="1"/>
          </p:cNvSpPr>
          <p:nvPr/>
        </p:nvSpPr>
        <p:spPr bwMode="auto">
          <a:xfrm>
            <a:off x="838200" y="4235450"/>
            <a:ext cx="2938463" cy="336550"/>
          </a:xfrm>
          <a:prstGeom prst="rect">
            <a:avLst/>
          </a:prstGeom>
          <a:noFill/>
          <a:ln w="9525">
            <a:noFill/>
            <a:miter lim="800000"/>
            <a:headEnd/>
            <a:tailEnd/>
          </a:ln>
          <a:effectLst/>
        </p:spPr>
        <p:txBody>
          <a:bodyPr wrap="none">
            <a:prstTxWarp prst="textNoShape">
              <a:avLst/>
            </a:prstTxWarp>
            <a:spAutoFit/>
          </a:bodyPr>
          <a:lstStyle/>
          <a:p>
            <a:r>
              <a:rPr lang="en-US" sz="1600" dirty="0"/>
              <a:t>(Wu and Pollard,  Science, 2005) </a:t>
            </a:r>
          </a:p>
        </p:txBody>
      </p:sp>
      <p:sp>
        <p:nvSpPr>
          <p:cNvPr id="1607700" name="Rectangle 20"/>
          <p:cNvSpPr>
            <a:spLocks noChangeArrowheads="1"/>
          </p:cNvSpPr>
          <p:nvPr/>
        </p:nvSpPr>
        <p:spPr bwMode="auto">
          <a:xfrm>
            <a:off x="163512" y="1798637"/>
            <a:ext cx="4572000" cy="21336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000090"/>
                </a:solidFill>
                <a:latin typeface="Albany" pitchFamily="32" charset="0"/>
              </a:rPr>
              <a:t>The plan: figure out the number of molecular actors of various kinds in the drama of a cell.</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r>
              <a:rPr lang="en-GB" sz="1800" b="1" i="1" dirty="0" smtClean="0">
                <a:solidFill>
                  <a:srgbClr val="FF0000"/>
                </a:solidFill>
                <a:latin typeface="Albany" pitchFamily="32" charset="0"/>
              </a:rPr>
              <a:t>Reasons why</a:t>
            </a:r>
            <a:r>
              <a:rPr lang="en-GB" sz="1800" b="1" i="1" dirty="0" smtClean="0">
                <a:solidFill>
                  <a:srgbClr val="000090"/>
                </a:solidFill>
                <a:latin typeface="Albany" pitchFamily="32" charset="0"/>
              </a:rPr>
              <a:t>: </a:t>
            </a:r>
            <a:r>
              <a:rPr lang="en-GB" sz="1800" b="1" i="1" dirty="0" err="1" smtClean="0">
                <a:solidFill>
                  <a:srgbClr val="000090"/>
                </a:solidFill>
                <a:latin typeface="Albany" pitchFamily="32" charset="0"/>
              </a:rPr>
              <a:t>stoichiometrically</a:t>
            </a:r>
            <a:r>
              <a:rPr lang="en-GB" sz="1800" b="1" i="1" dirty="0" smtClean="0">
                <a:solidFill>
                  <a:srgbClr val="000090"/>
                </a:solidFill>
                <a:latin typeface="Albany" pitchFamily="32" charset="0"/>
              </a:rPr>
              <a:t> correct descriptions of biosynthetic pathways, understanding of binding, regulation and </a:t>
            </a:r>
            <a:r>
              <a:rPr lang="en-GB" sz="1800" b="1" i="1" dirty="0" err="1" smtClean="0">
                <a:solidFill>
                  <a:srgbClr val="000090"/>
                </a:solidFill>
                <a:latin typeface="Albany" pitchFamily="32" charset="0"/>
              </a:rPr>
              <a:t>cooperativity</a:t>
            </a:r>
            <a:r>
              <a:rPr lang="en-GB" sz="1800" b="1" i="1" dirty="0" smtClean="0">
                <a:solidFill>
                  <a:srgbClr val="000090"/>
                </a:solidFill>
                <a:latin typeface="Albany" pitchFamily="32" charset="0"/>
              </a:rPr>
              <a:t>, dissection of mechanism, etc.</a:t>
            </a:r>
          </a:p>
          <a:p>
            <a:pPr marL="431800" indent="-323850" defTabSz="719138">
              <a:lnSpc>
                <a:spcPct val="93000"/>
              </a:lnSpc>
              <a:buClr>
                <a:srgbClr val="000000"/>
              </a:buClr>
              <a:buSzPct val="66000"/>
              <a:buFont typeface="StarSymbol" charset="2"/>
              <a:buBlip>
                <a:blip r:embed="rId3"/>
              </a:buBlip>
              <a:tabLst>
                <a:tab pos="723900" algn="l"/>
                <a:tab pos="1447800" algn="l"/>
                <a:tab pos="2171700" algn="l"/>
                <a:tab pos="2895600" algn="l"/>
                <a:tab pos="3619500" algn="l"/>
                <a:tab pos="4343400" algn="l"/>
                <a:tab pos="5067300" algn="l"/>
              </a:tabLst>
            </a:pPr>
            <a:endParaRPr lang="en-GB" sz="1800" b="1" i="1" dirty="0">
              <a:solidFill>
                <a:srgbClr val="0066FF"/>
              </a:solidFill>
              <a:latin typeface="Albany" pitchFamily="32" charset="0"/>
            </a:endParaRPr>
          </a:p>
        </p:txBody>
      </p:sp>
      <p:cxnSp>
        <p:nvCxnSpPr>
          <p:cNvPr id="10" name="Straight Arrow Connector 9"/>
          <p:cNvCxnSpPr/>
          <p:nvPr/>
        </p:nvCxnSpPr>
        <p:spPr bwMode="auto">
          <a:xfrm rot="10800000" flipV="1">
            <a:off x="4430712" y="5227637"/>
            <a:ext cx="1600200" cy="533400"/>
          </a:xfrm>
          <a:prstGeom prst="straightConnector1">
            <a:avLst/>
          </a:prstGeom>
          <a:solidFill>
            <a:srgbClr val="00B8FF"/>
          </a:solidFill>
          <a:ln w="38100" cap="flat" cmpd="sng" algn="ctr">
            <a:solidFill>
              <a:srgbClr val="FF0000"/>
            </a:solidFill>
            <a:prstDash val="solid"/>
            <a:round/>
            <a:headEnd type="none" w="med" len="med"/>
            <a:tailEnd type="arrow" w="med" len="med"/>
          </a:ln>
          <a:effectLst/>
        </p:spPr>
      </p:cxnSp>
      <p:cxnSp>
        <p:nvCxnSpPr>
          <p:cNvPr id="12" name="Straight Arrow Connector 11"/>
          <p:cNvCxnSpPr/>
          <p:nvPr/>
        </p:nvCxnSpPr>
        <p:spPr bwMode="auto">
          <a:xfrm rot="16200000" flipV="1">
            <a:off x="7059612" y="3741737"/>
            <a:ext cx="1600200" cy="152400"/>
          </a:xfrm>
          <a:prstGeom prst="straightConnector1">
            <a:avLst/>
          </a:prstGeom>
          <a:solidFill>
            <a:srgbClr val="00B8FF"/>
          </a:solidFill>
          <a:ln w="41275" cap="flat" cmpd="sng" algn="ctr">
            <a:solidFill>
              <a:srgbClr val="FF0000"/>
            </a:solidFill>
            <a:prstDash val="solid"/>
            <a:round/>
            <a:headEnd type="none" w="med" len="med"/>
            <a:tailEnd type="arrow" w="med" len="med"/>
          </a:ln>
          <a:effectLst/>
        </p:spPr>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50338" name="Rectangle 2"/>
          <p:cNvSpPr>
            <a:spLocks noGrp="1" noChangeArrowheads="1"/>
          </p:cNvSpPr>
          <p:nvPr>
            <p:ph type="title"/>
          </p:nvPr>
        </p:nvSpPr>
        <p:spPr/>
        <p:txBody>
          <a:bodyPr/>
          <a:lstStyle/>
          <a:p>
            <a:r>
              <a:rPr lang="en-US" dirty="0">
                <a:solidFill>
                  <a:srgbClr val="000090"/>
                </a:solidFill>
              </a:rPr>
              <a:t>Living Organisms are Made of Cells</a:t>
            </a:r>
          </a:p>
        </p:txBody>
      </p:sp>
      <p:sp>
        <p:nvSpPr>
          <p:cNvPr id="1550340" name="Rectangle 4"/>
          <p:cNvSpPr>
            <a:spLocks noChangeArrowheads="1"/>
          </p:cNvSpPr>
          <p:nvPr/>
        </p:nvSpPr>
        <p:spPr bwMode="auto">
          <a:xfrm>
            <a:off x="0" y="1798637"/>
            <a:ext cx="5878512" cy="28194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dirty="0" smtClean="0">
                <a:solidFill>
                  <a:srgbClr val="000090"/>
                </a:solidFill>
                <a:latin typeface="Albany" pitchFamily="32" charset="0"/>
              </a:rPr>
              <a:t>Why bother?  One of the great insights in the history of biology.  Cells as the minimal living unit bring us to the heart of some of the great biological mysteries.</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dirty="0" smtClean="0">
                <a:solidFill>
                  <a:srgbClr val="000090"/>
                </a:solidFill>
                <a:latin typeface="Albany" pitchFamily="32" charset="0"/>
              </a:rPr>
              <a:t>`</a:t>
            </a:r>
            <a:r>
              <a:rPr lang="en-GB" sz="1800" b="1" i="1" dirty="0">
                <a:solidFill>
                  <a:srgbClr val="000090"/>
                </a:solidFill>
                <a:latin typeface="Albany" pitchFamily="32" charset="0"/>
              </a:rPr>
              <a:t>`If in some cataclysm, all of scientific knowledge were to be destroyed, and only one sentence passed on to the next generation of creatures, what statement would contain the most information in the fewest words?  I believe it is the atomic hypothesis.. that all things are made of atoms’’ - Richard Feynman</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dirty="0">
                <a:solidFill>
                  <a:srgbClr val="000090"/>
                </a:solidFill>
                <a:latin typeface="Albany" pitchFamily="32" charset="0"/>
              </a:rPr>
              <a:t>Cells are the fundamental units of living organisms.</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dirty="0">
                <a:solidFill>
                  <a:srgbClr val="000090"/>
                </a:solidFill>
                <a:latin typeface="Albany" pitchFamily="32" charset="0"/>
              </a:rPr>
              <a:t>“Omnis </a:t>
            </a:r>
            <a:r>
              <a:rPr lang="en-GB" sz="1800" b="1" i="1" dirty="0" err="1">
                <a:solidFill>
                  <a:srgbClr val="000090"/>
                </a:solidFill>
                <a:latin typeface="Albany" pitchFamily="32" charset="0"/>
              </a:rPr>
              <a:t>cellula</a:t>
            </a:r>
            <a:r>
              <a:rPr lang="en-GB" sz="1800" b="1" i="1" dirty="0">
                <a:solidFill>
                  <a:srgbClr val="000090"/>
                </a:solidFill>
                <a:latin typeface="Albany" pitchFamily="32" charset="0"/>
              </a:rPr>
              <a:t>  </a:t>
            </a:r>
            <a:r>
              <a:rPr lang="en-GB" sz="1800" b="1" i="1" dirty="0" err="1">
                <a:solidFill>
                  <a:srgbClr val="000090"/>
                </a:solidFill>
                <a:latin typeface="Albany" pitchFamily="32" charset="0"/>
              </a:rPr>
              <a:t>e</a:t>
            </a:r>
            <a:r>
              <a:rPr lang="en-GB" sz="1800" b="1" i="1" dirty="0">
                <a:solidFill>
                  <a:srgbClr val="000090"/>
                </a:solidFill>
                <a:latin typeface="Albany" pitchFamily="32" charset="0"/>
              </a:rPr>
              <a:t> </a:t>
            </a:r>
            <a:r>
              <a:rPr lang="en-GB" sz="1800" b="1" i="1" dirty="0" err="1">
                <a:solidFill>
                  <a:srgbClr val="000090"/>
                </a:solidFill>
                <a:latin typeface="Albany" pitchFamily="32" charset="0"/>
              </a:rPr>
              <a:t>cellula</a:t>
            </a:r>
            <a:r>
              <a:rPr lang="en-GB" sz="1800" b="1" i="1" dirty="0">
                <a:solidFill>
                  <a:srgbClr val="000090"/>
                </a:solidFill>
                <a:latin typeface="Albany" pitchFamily="32" charset="0"/>
              </a:rPr>
              <a:t>” - every cell from a pre-existing cell.  Rudolf Virchow.</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dirty="0">
                <a:solidFill>
                  <a:srgbClr val="000090"/>
                </a:solidFill>
                <a:latin typeface="Albany" pitchFamily="32" charset="0"/>
              </a:rPr>
              <a:t>Cells are extremely diverse!</a:t>
            </a: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dirty="0">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dirty="0">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dirty="0">
              <a:solidFill>
                <a:srgbClr val="0066FF"/>
              </a:solidFill>
              <a:latin typeface="Albany" pitchFamily="32" charset="0"/>
            </a:endParaRPr>
          </a:p>
        </p:txBody>
      </p:sp>
      <p:pic>
        <p:nvPicPr>
          <p:cNvPr id="1550343" name="Picture 7" descr="NeuromuscularJunction"/>
          <p:cNvPicPr>
            <a:picLocks noChangeAspect="1" noChangeArrowheads="1"/>
          </p:cNvPicPr>
          <p:nvPr/>
        </p:nvPicPr>
        <p:blipFill>
          <a:blip r:embed="rId4"/>
          <a:srcRect/>
          <a:stretch>
            <a:fillRect/>
          </a:stretch>
        </p:blipFill>
        <p:spPr bwMode="auto">
          <a:xfrm>
            <a:off x="6019800" y="2111375"/>
            <a:ext cx="3506788" cy="2481263"/>
          </a:xfrm>
          <a:prstGeom prst="rect">
            <a:avLst/>
          </a:prstGeom>
          <a:noFill/>
        </p:spPr>
      </p:pic>
      <p:pic>
        <p:nvPicPr>
          <p:cNvPr id="5" name="Picture 2" descr="01_032"/>
          <p:cNvPicPr>
            <a:picLocks noChangeAspect="1" noChangeArrowheads="1"/>
          </p:cNvPicPr>
          <p:nvPr/>
        </p:nvPicPr>
        <p:blipFill>
          <a:blip r:embed="rId5"/>
          <a:srcRect/>
          <a:stretch>
            <a:fillRect/>
          </a:stretch>
        </p:blipFill>
        <p:spPr bwMode="auto">
          <a:xfrm>
            <a:off x="6945312" y="4846637"/>
            <a:ext cx="2754312" cy="2048240"/>
          </a:xfrm>
          <a:prstGeom prst="rect">
            <a:avLst/>
          </a:prstGeom>
          <a:noFill/>
          <a:ln w="9525">
            <a:noFill/>
            <a:miter lim="800000"/>
            <a:headEnd/>
            <a:tailEnd/>
          </a:ln>
          <a:effectLst/>
        </p:spPr>
      </p:pic>
      <p:pic>
        <p:nvPicPr>
          <p:cNvPr id="6" name="Picture 6" descr="listeria-lg"/>
          <p:cNvPicPr>
            <a:picLocks noChangeAspect="1" noChangeArrowheads="1"/>
          </p:cNvPicPr>
          <p:nvPr/>
        </p:nvPicPr>
        <p:blipFill>
          <a:blip r:embed="rId6"/>
          <a:srcRect/>
          <a:stretch>
            <a:fillRect/>
          </a:stretch>
        </p:blipFill>
        <p:spPr bwMode="auto">
          <a:xfrm>
            <a:off x="4659312" y="5456237"/>
            <a:ext cx="1929211" cy="1951037"/>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63512" y="1798637"/>
            <a:ext cx="9525000" cy="838200"/>
          </a:xfrm>
          <a:prstGeom prst="rect">
            <a:avLst/>
          </a:prstGeom>
          <a:noFill/>
          <a:ln w="9525">
            <a:noFill/>
            <a:miter lim="800000"/>
            <a:headEnd/>
            <a:tailEnd/>
          </a:ln>
        </p:spPr>
        <p:txBody>
          <a:bodyPr lIns="0" tIns="0" rIns="0" bIns="0">
            <a:prstTxWarp prst="textNoShape">
              <a:avLst/>
            </a:prstTxWarp>
          </a:bodyPr>
          <a:lstStyle/>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US" sz="1800" b="1" i="1" dirty="0" smtClean="0">
                <a:solidFill>
                  <a:srgbClr val="000090"/>
                </a:solidFill>
                <a:latin typeface="Albany" pitchFamily="32" charset="0"/>
              </a:rPr>
              <a:t>Every time I show you a picture of a cell, ask yourself how the architecture works.</a:t>
            </a:r>
          </a:p>
          <a:p>
            <a:pPr marL="431755" indent="-323816" defTabSz="719063">
              <a:lnSpc>
                <a:spcPct val="93000"/>
              </a:lnSpc>
              <a:buClr>
                <a:srgbClr val="000000"/>
              </a:buClr>
              <a:buSzPct val="66000"/>
              <a:buBlip>
                <a:blip r:embed="rId2"/>
              </a:buBlip>
              <a:tabLst>
                <a:tab pos="723825" algn="l"/>
                <a:tab pos="1447649" algn="l"/>
                <a:tab pos="2171475" algn="l"/>
                <a:tab pos="2895300" algn="l"/>
                <a:tab pos="3619124" algn="l"/>
                <a:tab pos="4342950" algn="l"/>
                <a:tab pos="5065188" algn="l"/>
              </a:tabLst>
            </a:pPr>
            <a:r>
              <a:rPr lang="en-US" sz="1800" b="1" i="1" dirty="0" smtClean="0">
                <a:solidFill>
                  <a:srgbClr val="000090"/>
                </a:solidFill>
                <a:latin typeface="Albany" pitchFamily="32" charset="0"/>
              </a:rPr>
              <a:t>For </a:t>
            </a:r>
            <a:r>
              <a:rPr lang="en-US" sz="1800" b="1" i="1" dirty="0" err="1" smtClean="0">
                <a:solidFill>
                  <a:srgbClr val="000090"/>
                </a:solidFill>
                <a:latin typeface="Albany" pitchFamily="32" charset="0"/>
              </a:rPr>
              <a:t>cyanobacteria</a:t>
            </a:r>
            <a:r>
              <a:rPr lang="en-US" sz="1800" b="1" i="1" dirty="0" smtClean="0">
                <a:solidFill>
                  <a:srgbClr val="000090"/>
                </a:solidFill>
                <a:latin typeface="Albany" pitchFamily="32" charset="0"/>
              </a:rPr>
              <a:t>, we are going to examine several remarkable specializations related to their ability to perform photosynthesis.</a:t>
            </a:r>
            <a:endParaRPr lang="en-GB" sz="1800" b="1" i="1" dirty="0">
              <a:solidFill>
                <a:srgbClr val="000090"/>
              </a:solidFill>
              <a:latin typeface="Albany" pitchFamily="32" charset="0"/>
            </a:endParaRPr>
          </a:p>
        </p:txBody>
      </p:sp>
      <p:sp>
        <p:nvSpPr>
          <p:cNvPr id="3"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000090"/>
                </a:solidFill>
                <a:effectLst>
                  <a:outerShdw blurRad="38100" dist="38100" dir="2700000" algn="tl">
                    <a:srgbClr val="DDDDDD"/>
                  </a:outerShdw>
                </a:effectLst>
                <a:latin typeface="Arial" pitchFamily="32" charset="0"/>
              </a:rPr>
              <a:t>Architecture of </a:t>
            </a:r>
            <a:r>
              <a:rPr lang="en-US" sz="3500" i="1" dirty="0" err="1" smtClean="0">
                <a:solidFill>
                  <a:srgbClr val="000090"/>
                </a:solidFill>
                <a:effectLst>
                  <a:outerShdw blurRad="38100" dist="38100" dir="2700000" algn="tl">
                    <a:srgbClr val="DDDDDD"/>
                  </a:outerShdw>
                </a:effectLst>
                <a:latin typeface="Arial" pitchFamily="32" charset="0"/>
              </a:rPr>
              <a:t>Cyanobacteria</a:t>
            </a:r>
            <a:endParaRPr lang="en-US" sz="3500" i="1" dirty="0">
              <a:solidFill>
                <a:srgbClr val="000090"/>
              </a:solidFill>
              <a:effectLst>
                <a:outerShdw blurRad="38100" dist="38100" dir="2700000" algn="tl">
                  <a:srgbClr val="DDDDDD"/>
                </a:outerShdw>
              </a:effectLst>
              <a:latin typeface="Arial" pitchFamily="32" charset="0"/>
            </a:endParaRPr>
          </a:p>
        </p:txBody>
      </p:sp>
      <p:pic>
        <p:nvPicPr>
          <p:cNvPr id="4" name="Picture 3" descr="Carboxysomes.jpg"/>
          <p:cNvPicPr>
            <a:picLocks noChangeAspect="1"/>
          </p:cNvPicPr>
          <p:nvPr/>
        </p:nvPicPr>
        <p:blipFill>
          <a:blip r:embed="rId3"/>
          <a:stretch>
            <a:fillRect/>
          </a:stretch>
        </p:blipFill>
        <p:spPr>
          <a:xfrm>
            <a:off x="3973512" y="2941637"/>
            <a:ext cx="5486400" cy="4447601"/>
          </a:xfrm>
          <a:prstGeom prst="rect">
            <a:avLst/>
          </a:prstGeom>
        </p:spPr>
      </p:pic>
      <p:sp>
        <p:nvSpPr>
          <p:cNvPr id="5" name="Text Box 1036"/>
          <p:cNvSpPr txBox="1">
            <a:spLocks noChangeArrowheads="1"/>
          </p:cNvSpPr>
          <p:nvPr/>
        </p:nvSpPr>
        <p:spPr bwMode="auto">
          <a:xfrm>
            <a:off x="6259512" y="2636837"/>
            <a:ext cx="1486162" cy="353915"/>
          </a:xfrm>
          <a:prstGeom prst="rect">
            <a:avLst/>
          </a:prstGeom>
          <a:noFill/>
          <a:ln w="9525">
            <a:noFill/>
            <a:miter lim="800000"/>
            <a:headEnd/>
            <a:tailEnd/>
          </a:ln>
        </p:spPr>
        <p:txBody>
          <a:bodyPr wrap="none" lIns="91410" tIns="45706" rIns="91410" bIns="45706">
            <a:prstTxWarp prst="textNoShape">
              <a:avLst/>
            </a:prstTxWarp>
            <a:spAutoFit/>
          </a:bodyPr>
          <a:lstStyle/>
          <a:p>
            <a:pPr defTabSz="912719"/>
            <a:r>
              <a:rPr lang="en-US" sz="1700" dirty="0" smtClean="0"/>
              <a:t>(Cannon et al.)</a:t>
            </a:r>
            <a:endParaRPr lang="en-US" sz="1700" dirty="0"/>
          </a:p>
        </p:txBody>
      </p:sp>
      <p:pic>
        <p:nvPicPr>
          <p:cNvPr id="6" name="Picture 5" descr="Prochlorococcus_TEM.jpg"/>
          <p:cNvPicPr>
            <a:picLocks noChangeAspect="1"/>
          </p:cNvPicPr>
          <p:nvPr/>
        </p:nvPicPr>
        <p:blipFill>
          <a:blip r:embed="rId4"/>
          <a:stretch>
            <a:fillRect/>
          </a:stretch>
        </p:blipFill>
        <p:spPr>
          <a:xfrm>
            <a:off x="315912" y="3475037"/>
            <a:ext cx="3352800" cy="2525511"/>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64674" name="Rectangle 2"/>
          <p:cNvSpPr>
            <a:spLocks noGrp="1" noChangeArrowheads="1"/>
          </p:cNvSpPr>
          <p:nvPr>
            <p:ph type="title" sz="quarter"/>
          </p:nvPr>
        </p:nvSpPr>
        <p:spPr/>
        <p:txBody>
          <a:bodyPr/>
          <a:lstStyle/>
          <a:p>
            <a:r>
              <a:rPr lang="en-US" dirty="0">
                <a:solidFill>
                  <a:srgbClr val="000090"/>
                </a:solidFill>
              </a:rPr>
              <a:t>A Tension: General Ideas or Embracing the Diversity</a:t>
            </a:r>
          </a:p>
        </p:txBody>
      </p:sp>
      <p:sp>
        <p:nvSpPr>
          <p:cNvPr id="1564675" name="Rectangle 3"/>
          <p:cNvSpPr>
            <a:spLocks noChangeArrowheads="1"/>
          </p:cNvSpPr>
          <p:nvPr/>
        </p:nvSpPr>
        <p:spPr bwMode="auto">
          <a:xfrm>
            <a:off x="228600" y="1905000"/>
            <a:ext cx="5105400" cy="44958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dirty="0">
                <a:solidFill>
                  <a:srgbClr val="000090"/>
                </a:solidFill>
                <a:latin typeface="Albany" pitchFamily="32" charset="0"/>
              </a:rPr>
              <a:t>There is a great charm in both finding the unity of things and in celebrating their differences.</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dirty="0">
                <a:solidFill>
                  <a:srgbClr val="000090"/>
                </a:solidFill>
                <a:latin typeface="Albany" pitchFamily="32" charset="0"/>
              </a:rPr>
              <a:t>The diversity of living organisms is thrilling and astonishing.</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dirty="0">
                <a:solidFill>
                  <a:srgbClr val="000090"/>
                </a:solidFill>
                <a:latin typeface="Albany" pitchFamily="32" charset="0"/>
              </a:rPr>
              <a:t>Darwin’s notebook shows him with the realization of the single biggest unifying idea in biology: descent with modification from a common ancestor.</a:t>
            </a:r>
          </a:p>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dirty="0">
                <a:solidFill>
                  <a:srgbClr val="000090"/>
                </a:solidFill>
                <a:latin typeface="Albany" pitchFamily="32" charset="0"/>
              </a:rPr>
              <a:t>Diversity of life gives us a gold mine of beautiful puzzles.</a:t>
            </a: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dirty="0">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dirty="0">
              <a:solidFill>
                <a:srgbClr val="0066FF"/>
              </a:solidFill>
              <a:latin typeface="Albany" pitchFamily="32" charset="0"/>
            </a:endParaRPr>
          </a:p>
        </p:txBody>
      </p:sp>
      <p:pic>
        <p:nvPicPr>
          <p:cNvPr id="1564676" name="Picture 4"/>
          <p:cNvPicPr>
            <a:picLocks noChangeAspect="1" noChangeArrowheads="1"/>
          </p:cNvPicPr>
          <p:nvPr/>
        </p:nvPicPr>
        <p:blipFill>
          <a:blip r:embed="rId4"/>
          <a:srcRect/>
          <a:stretch>
            <a:fillRect/>
          </a:stretch>
        </p:blipFill>
        <p:spPr bwMode="auto">
          <a:xfrm>
            <a:off x="5791200" y="1709737"/>
            <a:ext cx="3797300" cy="3594100"/>
          </a:xfrm>
          <a:prstGeom prst="rect">
            <a:avLst/>
          </a:prstGeom>
          <a:noFill/>
          <a:ln w="9525">
            <a:noFill/>
            <a:miter lim="800000"/>
            <a:headEnd/>
            <a:tailEnd/>
          </a:ln>
          <a:effectLst/>
        </p:spPr>
      </p:pic>
      <p:pic>
        <p:nvPicPr>
          <p:cNvPr id="1564677" name="Picture 5"/>
          <p:cNvPicPr>
            <a:picLocks noChangeAspect="1" noChangeArrowheads="1"/>
          </p:cNvPicPr>
          <p:nvPr/>
        </p:nvPicPr>
        <p:blipFill>
          <a:blip r:embed="rId5"/>
          <a:srcRect/>
          <a:stretch>
            <a:fillRect/>
          </a:stretch>
        </p:blipFill>
        <p:spPr bwMode="auto">
          <a:xfrm>
            <a:off x="4229100" y="5486400"/>
            <a:ext cx="1600200" cy="1087438"/>
          </a:xfrm>
          <a:prstGeom prst="rect">
            <a:avLst/>
          </a:prstGeom>
          <a:noFill/>
          <a:ln w="9525">
            <a:noFill/>
            <a:miter lim="800000"/>
            <a:headEnd/>
            <a:tailEnd/>
          </a:ln>
          <a:effectLst/>
        </p:spPr>
      </p:pic>
      <p:pic>
        <p:nvPicPr>
          <p:cNvPr id="1564678" name="Picture 6" descr="StaleyFig16"/>
          <p:cNvPicPr>
            <a:picLocks noChangeAspect="1" noChangeArrowheads="1"/>
          </p:cNvPicPr>
          <p:nvPr/>
        </p:nvPicPr>
        <p:blipFill>
          <a:blip r:embed="rId6"/>
          <a:srcRect/>
          <a:stretch>
            <a:fillRect/>
          </a:stretch>
        </p:blipFill>
        <p:spPr bwMode="auto">
          <a:xfrm>
            <a:off x="1447800" y="5181600"/>
            <a:ext cx="1271588" cy="1905000"/>
          </a:xfrm>
          <a:prstGeom prst="rect">
            <a:avLst/>
          </a:prstGeom>
          <a:noFill/>
        </p:spPr>
      </p:pic>
      <p:pic>
        <p:nvPicPr>
          <p:cNvPr id="1564679" name="Picture 7"/>
          <p:cNvPicPr>
            <a:picLocks noChangeAspect="1" noChangeArrowheads="1"/>
          </p:cNvPicPr>
          <p:nvPr/>
        </p:nvPicPr>
        <p:blipFill>
          <a:blip r:embed="rId7"/>
          <a:srcRect/>
          <a:stretch>
            <a:fillRect/>
          </a:stretch>
        </p:blipFill>
        <p:spPr bwMode="auto">
          <a:xfrm>
            <a:off x="304800" y="5562600"/>
            <a:ext cx="954088" cy="990600"/>
          </a:xfrm>
          <a:prstGeom prst="rect">
            <a:avLst/>
          </a:prstGeom>
          <a:noFill/>
          <a:ln w="9525">
            <a:noFill/>
            <a:miter lim="800000"/>
            <a:headEnd/>
            <a:tailEnd/>
          </a:ln>
          <a:effectLst/>
        </p:spPr>
      </p:pic>
      <p:pic>
        <p:nvPicPr>
          <p:cNvPr id="1564680" name="Picture 8"/>
          <p:cNvPicPr>
            <a:picLocks noChangeAspect="1" noChangeArrowheads="1"/>
          </p:cNvPicPr>
          <p:nvPr/>
        </p:nvPicPr>
        <p:blipFill>
          <a:blip r:embed="rId8"/>
          <a:srcRect/>
          <a:stretch>
            <a:fillRect/>
          </a:stretch>
        </p:blipFill>
        <p:spPr bwMode="auto">
          <a:xfrm>
            <a:off x="2895600" y="5410200"/>
            <a:ext cx="1219200" cy="1198563"/>
          </a:xfrm>
          <a:prstGeom prst="rect">
            <a:avLst/>
          </a:prstGeom>
          <a:noFill/>
          <a:ln w="9525">
            <a:noFill/>
            <a:miter lim="800000"/>
            <a:headEnd/>
            <a:tailEnd/>
          </a:ln>
          <a:effectLst/>
        </p:spPr>
      </p:pic>
      <p:pic>
        <p:nvPicPr>
          <p:cNvPr id="1564681" name="Picture 9"/>
          <p:cNvPicPr>
            <a:picLocks noChangeAspect="1" noChangeArrowheads="1"/>
          </p:cNvPicPr>
          <p:nvPr/>
        </p:nvPicPr>
        <p:blipFill>
          <a:blip r:embed="rId9"/>
          <a:srcRect/>
          <a:stretch>
            <a:fillRect/>
          </a:stretch>
        </p:blipFill>
        <p:spPr bwMode="auto">
          <a:xfrm>
            <a:off x="5943600" y="5334000"/>
            <a:ext cx="1322388" cy="1600200"/>
          </a:xfrm>
          <a:prstGeom prst="rect">
            <a:avLst/>
          </a:prstGeom>
          <a:noFill/>
          <a:ln w="9525">
            <a:noFill/>
            <a:miter lim="800000"/>
            <a:headEnd/>
            <a:tailEnd/>
          </a:ln>
          <a:effectLst/>
        </p:spPr>
      </p:pic>
      <p:pic>
        <p:nvPicPr>
          <p:cNvPr id="1564682" name="Picture 10"/>
          <p:cNvPicPr>
            <a:picLocks noChangeAspect="1" noChangeArrowheads="1"/>
          </p:cNvPicPr>
          <p:nvPr/>
        </p:nvPicPr>
        <p:blipFill>
          <a:blip r:embed="rId10"/>
          <a:srcRect/>
          <a:stretch>
            <a:fillRect/>
          </a:stretch>
        </p:blipFill>
        <p:spPr bwMode="auto">
          <a:xfrm>
            <a:off x="7391400" y="5562600"/>
            <a:ext cx="1752600" cy="114617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Rectangle 1028"/>
          <p:cNvSpPr>
            <a:spLocks noChangeArrowheads="1"/>
          </p:cNvSpPr>
          <p:nvPr/>
        </p:nvSpPr>
        <p:spPr bwMode="auto">
          <a:xfrm>
            <a:off x="239712" y="162702"/>
            <a:ext cx="9764713" cy="1265237"/>
          </a:xfrm>
          <a:prstGeom prst="rect">
            <a:avLst/>
          </a:prstGeom>
          <a:noFill/>
          <a:ln w="9525">
            <a:noFill/>
            <a:miter lim="800000"/>
            <a:headEnd/>
            <a:tailEnd/>
          </a:ln>
          <a:effectLst/>
        </p:spPr>
        <p:txBody>
          <a:bodyPr lIns="0" tIns="0" rIns="0" bIns="0" anchor="ctr">
            <a:prstTxWarp prst="textNoShape">
              <a:avLst/>
            </a:prstTxWarp>
          </a:bodyPr>
          <a:lstStyle/>
          <a:p>
            <a:pPr algn="ctr" defTabSz="719063">
              <a:lnSpc>
                <a:spcPct val="115000"/>
              </a:lnSpc>
              <a:buClr>
                <a:srgbClr val="000000"/>
              </a:buClr>
              <a:buSzPct val="45000"/>
            </a:pPr>
            <a:r>
              <a:rPr lang="en-US" sz="3500" i="1" dirty="0" smtClean="0">
                <a:solidFill>
                  <a:srgbClr val="000090"/>
                </a:solidFill>
                <a:effectLst>
                  <a:outerShdw blurRad="38100" dist="38100" dir="2700000" algn="tl">
                    <a:srgbClr val="DDDDDD"/>
                  </a:outerShdw>
                </a:effectLst>
                <a:latin typeface="Arial" pitchFamily="32" charset="0"/>
              </a:rPr>
              <a:t>“Nothing in Biology Makes Sense Except in the Light of Evolution”</a:t>
            </a:r>
            <a:endParaRPr lang="en-US" sz="3500" i="1" dirty="0">
              <a:solidFill>
                <a:srgbClr val="000090"/>
              </a:solidFill>
              <a:effectLst>
                <a:outerShdw blurRad="38100" dist="38100" dir="2700000" algn="tl">
                  <a:srgbClr val="DDDDDD"/>
                </a:outerShdw>
              </a:effectLst>
              <a:latin typeface="Arial" pitchFamily="32" charset="0"/>
            </a:endParaRPr>
          </a:p>
        </p:txBody>
      </p:sp>
      <p:pic>
        <p:nvPicPr>
          <p:cNvPr id="6" name="Picture 5" descr="Pages from Dobzhansky_1973.jpg"/>
          <p:cNvPicPr>
            <a:picLocks noChangeAspect="1"/>
          </p:cNvPicPr>
          <p:nvPr/>
        </p:nvPicPr>
        <p:blipFill>
          <a:blip r:embed="rId2"/>
          <a:stretch>
            <a:fillRect/>
          </a:stretch>
        </p:blipFill>
        <p:spPr>
          <a:xfrm>
            <a:off x="5726112" y="1988472"/>
            <a:ext cx="4161621" cy="5571203"/>
          </a:xfrm>
          <a:prstGeom prst="rect">
            <a:avLst/>
          </a:prstGeom>
        </p:spPr>
      </p:pic>
      <p:sp>
        <p:nvSpPr>
          <p:cNvPr id="7" name="Rectangle 3"/>
          <p:cNvSpPr>
            <a:spLocks noChangeArrowheads="1"/>
          </p:cNvSpPr>
          <p:nvPr/>
        </p:nvSpPr>
        <p:spPr bwMode="auto">
          <a:xfrm>
            <a:off x="228600" y="1905000"/>
            <a:ext cx="5105400" cy="4495800"/>
          </a:xfrm>
          <a:prstGeom prst="rect">
            <a:avLst/>
          </a:prstGeom>
          <a:noFill/>
          <a:ln w="9525">
            <a:noFill/>
            <a:miter lim="800000"/>
            <a:headEnd/>
            <a:tailEnd/>
          </a:ln>
          <a:effectLst/>
        </p:spPr>
        <p:txBody>
          <a:bodyPr lIns="0" tIns="0" rIns="0" bIns="0">
            <a:prstTxWarp prst="textNoShape">
              <a:avLst/>
            </a:prstTxWarp>
          </a:bodyPr>
          <a:lstStyle/>
          <a:p>
            <a:pPr marL="431800" indent="-323850" defTabSz="719138">
              <a:lnSpc>
                <a:spcPct val="93000"/>
              </a:lnSpc>
              <a:buClr>
                <a:srgbClr val="000000"/>
              </a:buClr>
              <a:buSzPct val="76000"/>
              <a:buFont typeface="StarSymbol" charset="2"/>
              <a:buBlip>
                <a:blip r:embed="rId3"/>
              </a:buBlip>
              <a:tabLst>
                <a:tab pos="723900" algn="l"/>
                <a:tab pos="1447800" algn="l"/>
                <a:tab pos="2171700" algn="l"/>
                <a:tab pos="2895600" algn="l"/>
                <a:tab pos="3619500" algn="l"/>
                <a:tab pos="4343400" algn="l"/>
                <a:tab pos="5067300" algn="l"/>
                <a:tab pos="5791200" algn="l"/>
                <a:tab pos="6515100" algn="l"/>
                <a:tab pos="7239000" algn="l"/>
                <a:tab pos="7962900" algn="l"/>
              </a:tabLst>
            </a:pPr>
            <a:r>
              <a:rPr lang="en-GB" sz="1800" b="1" i="1" dirty="0" smtClean="0">
                <a:solidFill>
                  <a:srgbClr val="000090"/>
                </a:solidFill>
                <a:latin typeface="Albany" pitchFamily="32" charset="0"/>
              </a:rPr>
              <a:t>And that so includes the study of: a) how to build a cell, </a:t>
            </a:r>
            <a:r>
              <a:rPr lang="en-GB" sz="1800" b="1" i="1" dirty="0" err="1" smtClean="0">
                <a:solidFill>
                  <a:srgbClr val="000090"/>
                </a:solidFill>
                <a:latin typeface="Albany" pitchFamily="32" charset="0"/>
              </a:rPr>
              <a:t>b</a:t>
            </a:r>
            <a:r>
              <a:rPr lang="en-GB" sz="1800" b="1" i="1" dirty="0" smtClean="0">
                <a:solidFill>
                  <a:srgbClr val="000090"/>
                </a:solidFill>
                <a:latin typeface="Albany" pitchFamily="32" charset="0"/>
              </a:rPr>
              <a:t>) photosynthesis </a:t>
            </a:r>
            <a:r>
              <a:rPr lang="en-US" sz="1800" b="1" i="1" dirty="0" smtClean="0">
                <a:solidFill>
                  <a:srgbClr val="000090"/>
                </a:solidFill>
                <a:latin typeface="Albany" pitchFamily="32" charset="0"/>
              </a:rPr>
              <a:t>–</a:t>
            </a:r>
            <a:r>
              <a:rPr lang="en-GB" sz="1800" b="1" i="1" dirty="0" smtClean="0">
                <a:solidFill>
                  <a:srgbClr val="000090"/>
                </a:solidFill>
                <a:latin typeface="Albany" pitchFamily="32" charset="0"/>
              </a:rPr>
              <a:t> our first two big themes.</a:t>
            </a: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dirty="0">
              <a:solidFill>
                <a:srgbClr val="0066FF"/>
              </a:solidFill>
              <a:latin typeface="Albany" pitchFamily="32" charset="0"/>
            </a:endParaRPr>
          </a:p>
          <a:p>
            <a:pPr marL="431800" indent="-323850" defTabSz="719138">
              <a:lnSpc>
                <a:spcPct val="93000"/>
              </a:lnSpc>
              <a:buClr>
                <a:srgbClr val="000000"/>
              </a:buClr>
              <a:buSzPct val="76000"/>
              <a:buFont typeface="StarSymbol" charset="2"/>
              <a:buNone/>
              <a:tabLst>
                <a:tab pos="723900" algn="l"/>
                <a:tab pos="1447800" algn="l"/>
                <a:tab pos="2171700" algn="l"/>
                <a:tab pos="2895600" algn="l"/>
                <a:tab pos="3619500" algn="l"/>
                <a:tab pos="4343400" algn="l"/>
                <a:tab pos="5067300" algn="l"/>
                <a:tab pos="5791200" algn="l"/>
                <a:tab pos="6515100" algn="l"/>
                <a:tab pos="7239000" algn="l"/>
                <a:tab pos="7962900" algn="l"/>
              </a:tabLst>
            </a:pPr>
            <a:endParaRPr lang="en-GB" sz="2000" i="1" dirty="0">
              <a:solidFill>
                <a:srgbClr val="0066FF"/>
              </a:solidFill>
              <a:latin typeface="Albany" pitchFamily="32"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tag name="DEFAULTFONTSIZE" val="10"/>
  <p:tag name="DEFAULTWIDTH" val="526"/>
  <p:tag name="DEFAULTHEIGHT" val="302"/>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Times New Roman" pitchFamily="26"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a:ln>
              <a:noFill/>
            </a:ln>
            <a:solidFill>
              <a:srgbClr val="000000"/>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160613</TotalTime>
  <Words>4497</Words>
  <PresentationFormat>Custom</PresentationFormat>
  <Paragraphs>219</Paragraphs>
  <Slides>48</Slides>
  <Notes>9</Notes>
  <HiddenSlides>0</HiddenSlides>
  <MMClips>0</MMClips>
  <ScaleCrop>false</ScaleCrop>
  <HeadingPairs>
    <vt:vector size="6" baseType="variant">
      <vt:variant>
        <vt:lpstr>Design Template</vt:lpstr>
      </vt:variant>
      <vt:variant>
        <vt:i4>1</vt:i4>
      </vt:variant>
      <vt:variant>
        <vt:lpstr>Embedded OLE Servers</vt:lpstr>
      </vt:variant>
      <vt:variant>
        <vt:i4>2</vt:i4>
      </vt:variant>
      <vt:variant>
        <vt:lpstr>Slide Titles</vt:lpstr>
      </vt:variant>
      <vt:variant>
        <vt:i4>48</vt:i4>
      </vt:variant>
    </vt:vector>
  </HeadingPairs>
  <TitlesOfParts>
    <vt:vector size="51" baseType="lpstr">
      <vt:lpstr>Default Design</vt:lpstr>
      <vt:lpstr>Microsoft Equation</vt:lpstr>
      <vt:lpstr>Equation</vt:lpstr>
      <vt:lpstr>Slide 1</vt:lpstr>
      <vt:lpstr>Slide 2</vt:lpstr>
      <vt:lpstr>Slide 3</vt:lpstr>
      <vt:lpstr>First Theme: Building a Cell</vt:lpstr>
      <vt:lpstr>Order of Magnitude Biology: Why the Numbers?</vt:lpstr>
      <vt:lpstr>Living Organisms are Made of Cells</vt:lpstr>
      <vt:lpstr>Slide 7</vt:lpstr>
      <vt:lpstr>A Tension: General Ideas or Embracing the Diversity</vt:lpstr>
      <vt:lpstr>Slide 9</vt:lpstr>
      <vt:lpstr>Biology’s Greatest Idea</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vector>
  </TitlesOfParts>
  <LinksUpToDate>false</LinksUpToDate>
  <SharedDoc>false</SharedDoc>
  <HyperlinksChanged>false</HyperlinksChanged>
  <AppVersion>12.0258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Coarse-Graining of Macromolecules</dc:title>
  <cp:lastModifiedBy>Rob Phillips</cp:lastModifiedBy>
  <cp:revision>1781</cp:revision>
  <dcterms:created xsi:type="dcterms:W3CDTF">2009-01-13T19:12:37Z</dcterms:created>
  <dcterms:modified xsi:type="dcterms:W3CDTF">2009-01-13T19:16:59Z</dcterms:modified>
</cp:coreProperties>
</file>