
<file path=[Content_Types].xml><?xml version="1.0" encoding="utf-8"?>
<Types xmlns="http://schemas.openxmlformats.org/package/2006/content-types">
  <Override PartName="/ppt/slides/slide14.xml" ContentType="application/vnd.openxmlformats-officedocument.presentationml.slide+xml"/>
  <Default Extension="png" ContentType="image/png"/>
  <Override PartName="/docProps/core.xml" ContentType="application/vnd.openxmlformats-package.core-properties+xml"/>
  <Override PartName="/ppt/slides/slide11.xml" ContentType="application/vnd.openxmlformats-officedocument.presentationml.slide+xml"/>
  <Default Extension="gif" ContentType="image/gif"/>
  <Override PartName="/ppt/slides/slide9.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theme/theme2.xml" ContentType="application/vnd.openxmlformats-officedocument.theme+xml"/>
  <Override PartName="/ppt/slides/slide3.xml" ContentType="application/vnd.openxmlformats-officedocument.presentationml.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15.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2.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slides/slide7.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Default Extension="xml" ContentType="application/xml"/>
  <Override PartName="/ppt/slides/slide4.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slides/slide13.xml" ContentType="application/vnd.openxmlformats-officedocument.presentationml.slide+xml"/>
  <Override PartName="/ppt/tags/tag1.xml" ContentType="application/vnd.openxmlformats-officedocument.presentationml.tags+xml"/>
  <Override PartName="/ppt/slideLayouts/slideLayout10.xml" ContentType="application/vnd.openxmlformats-officedocument.presentationml.slideLayout+xml"/>
  <Default Extension="rels" ContentType="application/vnd.openxmlformats-package.relationships+xml"/>
  <Override PartName="/ppt/slides/slide10.xml" ContentType="application/vnd.openxmlformats-officedocument.presentationml.slide+xml"/>
  <Default Extension="jpeg" ContentType="image/jpeg"/>
  <Override PartName="/ppt/slides/slide8.xml" ContentType="application/vnd.openxmlformats-officedocument.presentationml.slide+xml"/>
  <Override PartName="/ppt/tableStyles.xml" ContentType="application/vnd.openxmlformats-officedocument.presentationml.tableStyl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6.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7"/>
  </p:notesMasterIdLst>
  <p:sldIdLst>
    <p:sldId id="1058" r:id="rId2"/>
    <p:sldId id="1073" r:id="rId3"/>
    <p:sldId id="1074" r:id="rId4"/>
    <p:sldId id="1040" r:id="rId5"/>
    <p:sldId id="1041" r:id="rId6"/>
    <p:sldId id="1021" r:id="rId7"/>
    <p:sldId id="1071" r:id="rId8"/>
    <p:sldId id="1028" r:id="rId9"/>
    <p:sldId id="1026" r:id="rId10"/>
    <p:sldId id="1072" r:id="rId11"/>
    <p:sldId id="1030" r:id="rId12"/>
    <p:sldId id="1075" r:id="rId13"/>
    <p:sldId id="1077" r:id="rId14"/>
    <p:sldId id="1076" r:id="rId15"/>
    <p:sldId id="1033" r:id="rId16"/>
  </p:sldIdLst>
  <p:sldSz cx="10080625" cy="7559675"/>
  <p:notesSz cx="7556500" cy="10691813"/>
  <p:custDataLst>
    <p:tags r:id="rId19"/>
  </p:custDataLst>
  <p:defaultTextStyle>
    <a:defPPr>
      <a:defRPr lang="en-GB"/>
    </a:defPPr>
    <a:lvl1pPr algn="l" rtl="0" eaLnBrk="0" fontAlgn="base" hangingPunct="0">
      <a:spcBef>
        <a:spcPct val="0"/>
      </a:spcBef>
      <a:spcAft>
        <a:spcPct val="0"/>
      </a:spcAft>
      <a:defRPr sz="2400" kern="1200">
        <a:solidFill>
          <a:srgbClr val="000000"/>
        </a:solidFill>
        <a:latin typeface="Times New Roman" pitchFamily="26" charset="0"/>
        <a:ea typeface="+mn-ea"/>
        <a:cs typeface="+mn-cs"/>
      </a:defRPr>
    </a:lvl1pPr>
    <a:lvl2pPr marL="457200" algn="l" rtl="0" eaLnBrk="0" fontAlgn="base" hangingPunct="0">
      <a:spcBef>
        <a:spcPct val="0"/>
      </a:spcBef>
      <a:spcAft>
        <a:spcPct val="0"/>
      </a:spcAft>
      <a:defRPr sz="2400" kern="1200">
        <a:solidFill>
          <a:srgbClr val="000000"/>
        </a:solidFill>
        <a:latin typeface="Times New Roman" pitchFamily="26" charset="0"/>
        <a:ea typeface="+mn-ea"/>
        <a:cs typeface="+mn-cs"/>
      </a:defRPr>
    </a:lvl2pPr>
    <a:lvl3pPr marL="914400" algn="l" rtl="0" eaLnBrk="0" fontAlgn="base" hangingPunct="0">
      <a:spcBef>
        <a:spcPct val="0"/>
      </a:spcBef>
      <a:spcAft>
        <a:spcPct val="0"/>
      </a:spcAft>
      <a:defRPr sz="2400" kern="1200">
        <a:solidFill>
          <a:srgbClr val="000000"/>
        </a:solidFill>
        <a:latin typeface="Times New Roman" pitchFamily="26" charset="0"/>
        <a:ea typeface="+mn-ea"/>
        <a:cs typeface="+mn-cs"/>
      </a:defRPr>
    </a:lvl3pPr>
    <a:lvl4pPr marL="1371600" algn="l" rtl="0" eaLnBrk="0" fontAlgn="base" hangingPunct="0">
      <a:spcBef>
        <a:spcPct val="0"/>
      </a:spcBef>
      <a:spcAft>
        <a:spcPct val="0"/>
      </a:spcAft>
      <a:defRPr sz="2400" kern="1200">
        <a:solidFill>
          <a:srgbClr val="000000"/>
        </a:solidFill>
        <a:latin typeface="Times New Roman" pitchFamily="26" charset="0"/>
        <a:ea typeface="+mn-ea"/>
        <a:cs typeface="+mn-cs"/>
      </a:defRPr>
    </a:lvl4pPr>
    <a:lvl5pPr marL="1828800" algn="l" rtl="0" eaLnBrk="0" fontAlgn="base" hangingPunct="0">
      <a:spcBef>
        <a:spcPct val="0"/>
      </a:spcBef>
      <a:spcAft>
        <a:spcPct val="0"/>
      </a:spcAft>
      <a:defRPr sz="2400" kern="1200">
        <a:solidFill>
          <a:srgbClr val="000000"/>
        </a:solidFill>
        <a:latin typeface="Times New Roman" pitchFamily="26" charset="0"/>
        <a:ea typeface="+mn-ea"/>
        <a:cs typeface="+mn-cs"/>
      </a:defRPr>
    </a:lvl5pPr>
    <a:lvl6pPr marL="2286000" algn="l" defTabSz="457200" rtl="0" eaLnBrk="1" latinLnBrk="0" hangingPunct="1">
      <a:defRPr sz="2400" kern="1200">
        <a:solidFill>
          <a:srgbClr val="000000"/>
        </a:solidFill>
        <a:latin typeface="Times New Roman" pitchFamily="26" charset="0"/>
        <a:ea typeface="+mn-ea"/>
        <a:cs typeface="+mn-cs"/>
      </a:defRPr>
    </a:lvl6pPr>
    <a:lvl7pPr marL="2743200" algn="l" defTabSz="457200" rtl="0" eaLnBrk="1" latinLnBrk="0" hangingPunct="1">
      <a:defRPr sz="2400" kern="1200">
        <a:solidFill>
          <a:srgbClr val="000000"/>
        </a:solidFill>
        <a:latin typeface="Times New Roman" pitchFamily="26" charset="0"/>
        <a:ea typeface="+mn-ea"/>
        <a:cs typeface="+mn-cs"/>
      </a:defRPr>
    </a:lvl7pPr>
    <a:lvl8pPr marL="3200400" algn="l" defTabSz="457200" rtl="0" eaLnBrk="1" latinLnBrk="0" hangingPunct="1">
      <a:defRPr sz="2400" kern="1200">
        <a:solidFill>
          <a:srgbClr val="000000"/>
        </a:solidFill>
        <a:latin typeface="Times New Roman" pitchFamily="26" charset="0"/>
        <a:ea typeface="+mn-ea"/>
        <a:cs typeface="+mn-cs"/>
      </a:defRPr>
    </a:lvl8pPr>
    <a:lvl9pPr marL="3657600" algn="l" defTabSz="457200" rtl="0" eaLnBrk="1" latinLnBrk="0" hangingPunct="1">
      <a:defRPr sz="2400" kern="1200">
        <a:solidFill>
          <a:srgbClr val="000000"/>
        </a:solidFill>
        <a:latin typeface="Times New Roman" pitchFamily="2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606060"/>
    <a:srgbClr val="707070"/>
    <a:srgbClr val="CCFFCC"/>
    <a:srgbClr val="CCFFFF"/>
    <a:srgbClr val="33CC33"/>
    <a:srgbClr val="FFFF00"/>
    <a:srgbClr val="FF00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501" autoAdjust="0"/>
    <p:restoredTop sz="88339" autoAdjust="0"/>
  </p:normalViewPr>
  <p:slideViewPr>
    <p:cSldViewPr>
      <p:cViewPr>
        <p:scale>
          <a:sx n="100" d="100"/>
          <a:sy n="100" d="100"/>
        </p:scale>
        <p:origin x="-88" y="-88"/>
      </p:cViewPr>
      <p:guideLst>
        <p:guide orient="horz" pos="2208"/>
        <p:guide pos="3168"/>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19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9" Type="http://schemas.openxmlformats.org/officeDocument/2006/relationships/tags" Target="tags/tag1.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312863" y="1027113"/>
            <a:ext cx="4932362" cy="3698875"/>
          </a:xfrm>
          <a:prstGeom prst="rect">
            <a:avLst/>
          </a:prstGeom>
          <a:solidFill>
            <a:srgbClr val="FFFFFF"/>
          </a:solidFill>
          <a:ln w="9525">
            <a:solidFill>
              <a:srgbClr val="000000"/>
            </a:solidFill>
            <a:miter lim="800000"/>
            <a:headEnd/>
            <a:tailEnd/>
          </a:ln>
          <a:effectLst/>
        </p:spPr>
      </p:sp>
      <p:sp>
        <p:nvSpPr>
          <p:cNvPr id="2050" name="Text Box 2"/>
          <p:cNvSpPr txBox="1">
            <a:spLocks noGrp="1" noChangeArrowheads="1"/>
          </p:cNvSpPr>
          <p:nvPr>
            <p:ph type="body" idx="1"/>
          </p:nvPr>
        </p:nvSpPr>
        <p:spPr bwMode="auto">
          <a:xfrm>
            <a:off x="1169988" y="5086350"/>
            <a:ext cx="5224462" cy="4105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a:p>
        </p:txBody>
      </p:sp>
    </p:spTree>
  </p:cSld>
  <p:clrMap bg1="lt1" tx1="dk1" bg2="lt2" tx2="dk2" accent1="accent1" accent2="accent2" accent3="accent3" accent4="accent4" accent5="accent5" accent6="accent6" hlink="hlink" folHlink="folHlink"/>
  <p:notesStyle>
    <a:lvl1pPr algn="l" defTabSz="719138"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26" charset="0"/>
        <a:ea typeface="+mn-ea"/>
        <a:cs typeface="+mn-cs"/>
      </a:defRPr>
    </a:lvl1pPr>
    <a:lvl2pPr marL="742950" indent="-285750" algn="l" defTabSz="719138"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26" charset="0"/>
        <a:ea typeface="ＭＳ Ｐゴシック" pitchFamily="26" charset="-128"/>
        <a:cs typeface="+mn-cs"/>
      </a:defRPr>
    </a:lvl2pPr>
    <a:lvl3pPr marL="1143000" indent="-228600" algn="l" defTabSz="719138"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26" charset="0"/>
        <a:ea typeface="ＭＳ Ｐゴシック" pitchFamily="26" charset="-128"/>
        <a:cs typeface="+mn-cs"/>
      </a:defRPr>
    </a:lvl3pPr>
    <a:lvl4pPr marL="1600200" indent="-228600" algn="l" defTabSz="719138"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26" charset="0"/>
        <a:ea typeface="ＭＳ Ｐゴシック" pitchFamily="26" charset="-128"/>
        <a:cs typeface="+mn-cs"/>
      </a:defRPr>
    </a:lvl4pPr>
    <a:lvl5pPr marL="2057400" indent="-228600" algn="l" defTabSz="719138"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26" charset="0"/>
        <a:ea typeface="ＭＳ Ｐゴシック" pitchFamily="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Themes: what experiments are worth changing your life for (need to find the winners</a:t>
            </a:r>
            <a:r>
              <a:rPr lang="en-US" baseline="0" dirty="0" smtClean="0"/>
              <a:t> for photosynthesis), quantitative data demands quantitative models, the great ideas of biology.</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6138" y="123825"/>
            <a:ext cx="2151062" cy="6738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123825"/>
            <a:ext cx="6303963" cy="6738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39775" y="123825"/>
            <a:ext cx="8607425" cy="12604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39775" y="1860550"/>
            <a:ext cx="4227513" cy="242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9688" y="1860550"/>
            <a:ext cx="4227512" cy="242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39775" y="4437063"/>
            <a:ext cx="4227513" cy="2425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19688" y="4437063"/>
            <a:ext cx="4227512" cy="2425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1860550"/>
            <a:ext cx="4227513" cy="500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9688" y="1860550"/>
            <a:ext cx="4227512" cy="500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5" name="Picture 7" descr="Sand waves 10"/>
          <p:cNvPicPr>
            <a:picLocks noChangeAspect="1" noChangeArrowheads="1"/>
          </p:cNvPicPr>
          <p:nvPr userDrawn="1"/>
        </p:nvPicPr>
        <p:blipFill>
          <a:blip r:embed="rId14"/>
          <a:srcRect t="25555" b="46666"/>
          <a:stretch>
            <a:fillRect/>
          </a:stretch>
        </p:blipFill>
        <p:spPr bwMode="auto">
          <a:xfrm>
            <a:off x="-1" y="0"/>
            <a:ext cx="10080625" cy="1680104"/>
          </a:xfrm>
          <a:prstGeom prst="rect">
            <a:avLst/>
          </a:prstGeom>
          <a:noFill/>
        </p:spPr>
      </p:pic>
      <p:sp>
        <p:nvSpPr>
          <p:cNvPr id="1028" name="Rectangle 4"/>
          <p:cNvSpPr>
            <a:spLocks noGrp="1" noChangeArrowheads="1"/>
          </p:cNvSpPr>
          <p:nvPr>
            <p:ph type="title"/>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dirty="0" smtClean="0"/>
              <a:t>Click </a:t>
            </a:r>
            <a:r>
              <a:rPr lang="en-GB" dirty="0"/>
              <a:t>to edit Master title style</a:t>
            </a:r>
          </a:p>
        </p:txBody>
      </p:sp>
      <p:sp>
        <p:nvSpPr>
          <p:cNvPr id="1029" name="Rectangle 5"/>
          <p:cNvSpPr>
            <a:spLocks noGrp="1" noChangeArrowheads="1"/>
          </p:cNvSpPr>
          <p:nvPr>
            <p:ph type="body" idx="1"/>
          </p:nvPr>
        </p:nvSpPr>
        <p:spPr bwMode="auto">
          <a:xfrm>
            <a:off x="739775" y="1860550"/>
            <a:ext cx="8607425" cy="5002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719138" rtl="0" eaLnBrk="0" fontAlgn="base" hangingPunct="0">
        <a:lnSpc>
          <a:spcPct val="115000"/>
        </a:lnSpc>
        <a:spcBef>
          <a:spcPct val="0"/>
        </a:spcBef>
        <a:spcAft>
          <a:spcPct val="0"/>
        </a:spcAft>
        <a:buClr>
          <a:srgbClr val="000000"/>
        </a:buClr>
        <a:buSzPct val="45000"/>
        <a:buFont typeface="StarBats" charset="2"/>
        <a:defRPr sz="4000" i="1">
          <a:solidFill>
            <a:srgbClr val="0066FF"/>
          </a:solidFill>
          <a:effectLst>
            <a:outerShdw blurRad="38100" dist="38100" dir="2700000" algn="tl">
              <a:srgbClr val="DDDDDD"/>
            </a:outerShdw>
          </a:effectLst>
          <a:latin typeface="+mj-lt"/>
          <a:ea typeface="+mj-ea"/>
          <a:cs typeface="+mj-cs"/>
        </a:defRPr>
      </a:lvl1pPr>
      <a:lvl2pPr marL="358775"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2pPr>
      <a:lvl3pPr marL="719138"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3pPr>
      <a:lvl4pPr marL="1079500"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4pPr>
      <a:lvl5pPr marL="14398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5pPr>
      <a:lvl6pPr marL="18970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6pPr>
      <a:lvl7pPr marL="23542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7pPr>
      <a:lvl8pPr marL="28114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8pPr>
      <a:lvl9pPr marL="32686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9pPr>
    </p:titleStyle>
    <p:bodyStyle>
      <a:lvl1pPr marL="431800" indent="-323850" algn="l" defTabSz="719138" rtl="0" eaLnBrk="0" fontAlgn="base" hangingPunct="0">
        <a:lnSpc>
          <a:spcPct val="115000"/>
        </a:lnSpc>
        <a:spcBef>
          <a:spcPct val="0"/>
        </a:spcBef>
        <a:spcAft>
          <a:spcPct val="0"/>
        </a:spcAft>
        <a:buClr>
          <a:srgbClr val="000000"/>
        </a:buClr>
        <a:buSzPct val="66000"/>
        <a:buFont typeface="StarSymbol" charset="2"/>
        <a:buBlip>
          <a:blip r:embed="rId15"/>
        </a:buBlip>
        <a:defRPr sz="3000">
          <a:solidFill>
            <a:srgbClr val="000000"/>
          </a:solidFill>
          <a:latin typeface="+mn-lt"/>
          <a:ea typeface="+mn-ea"/>
          <a:cs typeface="+mn-cs"/>
        </a:defRPr>
      </a:lvl1pPr>
      <a:lvl2pPr marL="863600" indent="-287338"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800">
          <a:solidFill>
            <a:srgbClr val="000000"/>
          </a:solidFill>
          <a:latin typeface="+mn-lt"/>
          <a:ea typeface="ＭＳ Ｐゴシック" pitchFamily="26" charset="-128"/>
        </a:defRPr>
      </a:lvl2pPr>
      <a:lvl3pPr marL="12954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400">
          <a:solidFill>
            <a:srgbClr val="000000"/>
          </a:solidFill>
          <a:latin typeface="+mn-lt"/>
          <a:ea typeface="ＭＳ Ｐゴシック" pitchFamily="26" charset="-128"/>
        </a:defRPr>
      </a:lvl3pPr>
      <a:lvl4pPr marL="17272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4pPr>
      <a:lvl5pPr marL="21590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5pPr>
      <a:lvl6pPr marL="26162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6pPr>
      <a:lvl7pPr marL="30734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7pPr>
      <a:lvl8pPr marL="35306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8pPr>
      <a:lvl9pPr marL="39878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2.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2.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40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Photosynthesis</a:t>
            </a:r>
            <a:r>
              <a:rPr kumimoji="0" lang="en-US" sz="4000" b="0" i="1" u="none" strike="noStrike" kern="0" cap="none" spc="0" normalizeH="0" noProof="0" dirty="0" smtClean="0">
                <a:ln>
                  <a:noFill/>
                </a:ln>
                <a:solidFill>
                  <a:srgbClr val="000090"/>
                </a:solidFill>
                <a:effectLst>
                  <a:outerShdw blurRad="38100" dist="38100" dir="2700000" algn="tl">
                    <a:srgbClr val="DDDDDD"/>
                  </a:outerShdw>
                </a:effectLst>
                <a:uLnTx/>
                <a:uFillTx/>
                <a:latin typeface="+mj-lt"/>
                <a:ea typeface="+mj-ea"/>
                <a:cs typeface="+mj-cs"/>
              </a:rPr>
              <a:t> Recap</a:t>
            </a:r>
            <a:endParaRPr kumimoji="0" lang="en-US" sz="40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3" name="Rectangle 2"/>
          <p:cNvSpPr/>
          <p:nvPr/>
        </p:nvSpPr>
        <p:spPr>
          <a:xfrm>
            <a:off x="1992312" y="5867777"/>
            <a:ext cx="6100762" cy="1569660"/>
          </a:xfrm>
          <a:prstGeom prst="rect">
            <a:avLst/>
          </a:prstGeom>
        </p:spPr>
        <p:txBody>
          <a:bodyPr wrap="square">
            <a:spAutoFit/>
          </a:bodyPr>
          <a:lstStyle/>
          <a:p>
            <a:pPr algn="ctr"/>
            <a:r>
              <a:rPr lang="en-GB" i="1" dirty="0" smtClean="0">
                <a:solidFill>
                  <a:srgbClr val="FF0000"/>
                </a:solidFill>
                <a:latin typeface="Albany" pitchFamily="32" charset="0"/>
              </a:rPr>
              <a:t>APh/BE161: Physical Biology of the Cell</a:t>
            </a:r>
          </a:p>
          <a:p>
            <a:pPr algn="ctr"/>
            <a:r>
              <a:rPr lang="en-GB" i="1" dirty="0" smtClean="0">
                <a:solidFill>
                  <a:srgbClr val="FF0000"/>
                </a:solidFill>
                <a:latin typeface="Albany" pitchFamily="32" charset="0"/>
              </a:rPr>
              <a:t>Winter 2009</a:t>
            </a:r>
            <a:endParaRPr lang="en-GB" i="1" dirty="0" smtClean="0">
              <a:solidFill>
                <a:srgbClr val="FF0000"/>
              </a:solidFill>
              <a:latin typeface="Albany" pitchFamily="32" charset="0"/>
            </a:endParaRPr>
          </a:p>
          <a:p>
            <a:pPr algn="ctr"/>
            <a:r>
              <a:rPr lang="en-US" i="1" dirty="0" smtClean="0">
                <a:solidFill>
                  <a:srgbClr val="FF0000"/>
                </a:solidFill>
                <a:latin typeface="Albany" pitchFamily="32" charset="0"/>
              </a:rPr>
              <a:t>Recap on Photosynthesis</a:t>
            </a:r>
            <a:endParaRPr lang="en-GB" i="1" dirty="0" smtClean="0">
              <a:solidFill>
                <a:srgbClr val="FF0000"/>
              </a:solidFill>
              <a:latin typeface="Albany" pitchFamily="32" charset="0"/>
            </a:endParaRPr>
          </a:p>
          <a:p>
            <a:pPr algn="ctr"/>
            <a:r>
              <a:rPr lang="en-GB" i="1" dirty="0" smtClean="0">
                <a:solidFill>
                  <a:srgbClr val="FF0000"/>
                </a:solidFill>
                <a:latin typeface="Albany" pitchFamily="32" charset="0"/>
              </a:rPr>
              <a:t>Rob Phillips</a:t>
            </a:r>
            <a:endParaRPr lang="en-US" dirty="0">
              <a:solidFill>
                <a:srgbClr val="FF0000"/>
              </a:solidFill>
            </a:endParaRPr>
          </a:p>
        </p:txBody>
      </p:sp>
      <p:pic>
        <p:nvPicPr>
          <p:cNvPr id="6" name="Picture 5" descr="Solar_Spectrum.png"/>
          <p:cNvPicPr>
            <a:picLocks noChangeAspect="1"/>
          </p:cNvPicPr>
          <p:nvPr/>
        </p:nvPicPr>
        <p:blipFill>
          <a:blip r:embed="rId3"/>
          <a:stretch>
            <a:fillRect/>
          </a:stretch>
        </p:blipFill>
        <p:spPr>
          <a:xfrm>
            <a:off x="2601912" y="2179637"/>
            <a:ext cx="4712873" cy="3505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2" y="0"/>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Schematic of the Electron Transfer </a:t>
            </a: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Process: Part 2</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5" name="Rectangle 20"/>
          <p:cNvSpPr>
            <a:spLocks noChangeArrowheads="1"/>
          </p:cNvSpPr>
          <p:nvPr/>
        </p:nvSpPr>
        <p:spPr bwMode="auto">
          <a:xfrm>
            <a:off x="0" y="1646237"/>
            <a:ext cx="4964112" cy="9906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2"/>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Schematic of the charge transfer process after optical excitation.</a:t>
            </a:r>
          </a:p>
          <a:p>
            <a:pPr marL="431800" indent="-323850" defTabSz="719138">
              <a:lnSpc>
                <a:spcPct val="93000"/>
              </a:lnSpc>
              <a:buClr>
                <a:srgbClr val="000000"/>
              </a:buClr>
              <a:buSzPct val="66000"/>
              <a:buFont typeface="StarSymbol" charset="2"/>
              <a:buBlip>
                <a:blip r:embed="rId2"/>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pic>
        <p:nvPicPr>
          <p:cNvPr id="7" name="Picture 6"/>
          <p:cNvPicPr>
            <a:picLocks noChangeAspect="1"/>
          </p:cNvPicPr>
          <p:nvPr/>
        </p:nvPicPr>
        <p:blipFill>
          <a:blip r:embed="rId3"/>
          <a:stretch>
            <a:fillRect/>
          </a:stretch>
        </p:blipFill>
        <p:spPr>
          <a:xfrm>
            <a:off x="1382712" y="2179637"/>
            <a:ext cx="7708900" cy="3149600"/>
          </a:xfrm>
          <a:prstGeom prst="rect">
            <a:avLst/>
          </a:prstGeom>
        </p:spPr>
      </p:pic>
      <p:sp>
        <p:nvSpPr>
          <p:cNvPr id="8" name="Rectangle 7"/>
          <p:cNvSpPr/>
          <p:nvPr/>
        </p:nvSpPr>
        <p:spPr>
          <a:xfrm>
            <a:off x="0" y="5227638"/>
            <a:ext cx="10080625" cy="2332037"/>
          </a:xfrm>
          <a:prstGeom prst="rect">
            <a:avLst/>
          </a:prstGeom>
        </p:spPr>
        <p:txBody>
          <a:bodyPr wrap="square">
            <a:spAutoFit/>
          </a:bodyPr>
          <a:lstStyle/>
          <a:p>
            <a:r>
              <a:rPr lang="en-US" sz="1800" i="1" dirty="0" smtClean="0"/>
              <a:t>Figure 14-46.  Electron flow during photosynthesis in the </a:t>
            </a:r>
            <a:r>
              <a:rPr lang="en-US" sz="1800" i="1" dirty="0" err="1" smtClean="0"/>
              <a:t>thylakoid</a:t>
            </a:r>
            <a:r>
              <a:rPr lang="en-US" sz="1800" i="1" dirty="0" smtClean="0"/>
              <a:t> membrane. The mobile electron carriers in the chain are </a:t>
            </a:r>
            <a:r>
              <a:rPr lang="en-US" sz="1800" i="1" dirty="0" err="1" smtClean="0"/>
              <a:t>plastoquinone</a:t>
            </a:r>
            <a:r>
              <a:rPr lang="en-US" sz="1800" i="1" dirty="0" smtClean="0"/>
              <a:t> (which closely resembles the </a:t>
            </a:r>
            <a:r>
              <a:rPr lang="en-US" sz="1800" i="1" dirty="0" err="1" smtClean="0"/>
              <a:t>ubiquinone</a:t>
            </a:r>
            <a:r>
              <a:rPr lang="en-US" sz="1800" i="1" dirty="0" smtClean="0"/>
              <a:t> of mitochondria), </a:t>
            </a:r>
            <a:r>
              <a:rPr lang="en-US" sz="1800" i="1" dirty="0" err="1" smtClean="0"/>
              <a:t>plastocyanin</a:t>
            </a:r>
            <a:r>
              <a:rPr lang="en-US" sz="1800" i="1" dirty="0" smtClean="0"/>
              <a:t> (a small copper-containing protein), and </a:t>
            </a:r>
            <a:r>
              <a:rPr lang="en-US" sz="1800" i="1" dirty="0" err="1" smtClean="0"/>
              <a:t>ferredoxin</a:t>
            </a:r>
            <a:r>
              <a:rPr lang="en-US" sz="1800" i="1" dirty="0" smtClean="0"/>
              <a:t> (a small protein containing an iron-sulfur center). The </a:t>
            </a:r>
            <a:r>
              <a:rPr lang="en-US" sz="1800" i="1" dirty="0" err="1" smtClean="0"/>
              <a:t>cytochrome</a:t>
            </a:r>
            <a:r>
              <a:rPr lang="en-US" sz="1800" i="1" dirty="0" smtClean="0"/>
              <a:t> b6-f complex resembles the b-c1 complex of mitochondria and the </a:t>
            </a:r>
            <a:r>
              <a:rPr lang="en-US" sz="1800" i="1" dirty="0" err="1" smtClean="0"/>
              <a:t>b-c</a:t>
            </a:r>
            <a:r>
              <a:rPr lang="en-US" sz="1800" i="1" dirty="0" smtClean="0"/>
              <a:t> complex of bacteria (see Figure 14-71): all three complexes accept electrons from </a:t>
            </a:r>
            <a:r>
              <a:rPr lang="en-US" sz="1800" i="1" dirty="0" err="1" smtClean="0"/>
              <a:t>quinones</a:t>
            </a:r>
            <a:r>
              <a:rPr lang="en-US" sz="1800" i="1" dirty="0" smtClean="0"/>
              <a:t> and pump H+ across the membrane. The H+ released by water oxidation into the </a:t>
            </a:r>
            <a:r>
              <a:rPr lang="en-US" sz="1800" i="1" dirty="0" err="1" smtClean="0"/>
              <a:t>thylakoid</a:t>
            </a:r>
            <a:r>
              <a:rPr lang="en-US" sz="1800" i="1" dirty="0" smtClean="0"/>
              <a:t> space, and the H+ consumed during NADPH formation in the </a:t>
            </a:r>
            <a:r>
              <a:rPr lang="en-US" sz="1800" i="1" dirty="0" err="1" smtClean="0"/>
              <a:t>stroma</a:t>
            </a:r>
            <a:r>
              <a:rPr lang="en-US" sz="1800" i="1" dirty="0" smtClean="0"/>
              <a:t>, also contribute to the generation of the electrochemical H+ gradient. This gradient drives ATP synthesis by an ATP </a:t>
            </a:r>
            <a:r>
              <a:rPr lang="en-US" sz="1800" i="1" dirty="0" err="1" smtClean="0"/>
              <a:t>synthase</a:t>
            </a:r>
            <a:r>
              <a:rPr lang="en-US" sz="1800" i="1" dirty="0" smtClean="0"/>
              <a:t> present in this same membrane (not shown here).</a:t>
            </a:r>
            <a:endParaRPr lang="en-US" sz="18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RedoxPotentialDiagram.jpg"/>
          <p:cNvPicPr>
            <a:picLocks noChangeAspect="1"/>
          </p:cNvPicPr>
          <p:nvPr/>
        </p:nvPicPr>
        <p:blipFill>
          <a:blip r:embed="rId2"/>
          <a:stretch>
            <a:fillRect/>
          </a:stretch>
        </p:blipFill>
        <p:spPr>
          <a:xfrm>
            <a:off x="4506912" y="2103437"/>
            <a:ext cx="5476059" cy="5102352"/>
          </a:xfrm>
          <a:prstGeom prst="rect">
            <a:avLst/>
          </a:prstGeom>
        </p:spPr>
      </p:pic>
      <p:sp>
        <p:nvSpPr>
          <p:cNvPr id="3" name="Rectangle 20"/>
          <p:cNvSpPr>
            <a:spLocks noChangeArrowheads="1"/>
          </p:cNvSpPr>
          <p:nvPr/>
        </p:nvSpPr>
        <p:spPr bwMode="auto">
          <a:xfrm>
            <a:off x="11112" y="1722437"/>
            <a:ext cx="4343400" cy="5837238"/>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The </a:t>
            </a:r>
            <a:r>
              <a:rPr lang="en-GB" sz="1800" b="1" i="1" dirty="0" err="1" smtClean="0">
                <a:solidFill>
                  <a:srgbClr val="000090"/>
                </a:solidFill>
                <a:latin typeface="Albany" pitchFamily="32" charset="0"/>
              </a:rPr>
              <a:t>energetics</a:t>
            </a:r>
            <a:r>
              <a:rPr lang="en-GB" sz="1800" b="1" i="1" dirty="0" smtClean="0">
                <a:solidFill>
                  <a:srgbClr val="000090"/>
                </a:solidFill>
                <a:latin typeface="Albany" pitchFamily="32" charset="0"/>
              </a:rPr>
              <a:t> of the light-induced reactions have been worked out.</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sp>
        <p:nvSpPr>
          <p:cNvPr id="4"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“Changes in </a:t>
            </a:r>
            <a:r>
              <a:rPr kumimoji="0" lang="en-US" sz="3600" b="0" i="1" u="none" strike="noStrike" kern="0" cap="none" spc="0" normalizeH="0" baseline="0" noProof="0" dirty="0" err="1" smtClean="0">
                <a:ln>
                  <a:noFill/>
                </a:ln>
                <a:solidFill>
                  <a:srgbClr val="000090"/>
                </a:solidFill>
                <a:effectLst>
                  <a:outerShdw blurRad="38100" dist="38100" dir="2700000" algn="tl">
                    <a:srgbClr val="DDDDDD"/>
                  </a:outerShdw>
                </a:effectLst>
                <a:uLnTx/>
                <a:uFillTx/>
                <a:latin typeface="+mj-lt"/>
                <a:ea typeface="+mj-ea"/>
                <a:cs typeface="+mj-cs"/>
              </a:rPr>
              <a:t>Redox</a:t>
            </a: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 Potential During Photosynthesis”</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5" name="Rectangle 4"/>
          <p:cNvSpPr/>
          <p:nvPr/>
        </p:nvSpPr>
        <p:spPr>
          <a:xfrm>
            <a:off x="1" y="3991828"/>
            <a:ext cx="4583112" cy="3293209"/>
          </a:xfrm>
          <a:prstGeom prst="rect">
            <a:avLst/>
          </a:prstGeom>
        </p:spPr>
        <p:txBody>
          <a:bodyPr wrap="square">
            <a:spAutoFit/>
          </a:bodyPr>
          <a:lstStyle/>
          <a:p>
            <a:r>
              <a:rPr lang="en-US" sz="1600" dirty="0" smtClean="0"/>
              <a:t>The </a:t>
            </a:r>
            <a:r>
              <a:rPr lang="en-US" sz="1600" dirty="0" err="1" smtClean="0"/>
              <a:t>redox</a:t>
            </a:r>
            <a:r>
              <a:rPr lang="en-US" sz="1600" dirty="0" smtClean="0"/>
              <a:t> potential for each molecule is indicated by its position along the vertical axis. Note that </a:t>
            </a:r>
            <a:r>
              <a:rPr lang="en-US" sz="1600" dirty="0" err="1" smtClean="0"/>
              <a:t>photosystem</a:t>
            </a:r>
            <a:r>
              <a:rPr lang="en-US" sz="1600" dirty="0" smtClean="0"/>
              <a:t> II passes electrons derived from water to </a:t>
            </a:r>
            <a:r>
              <a:rPr lang="en-US" sz="1600" dirty="0" err="1" smtClean="0"/>
              <a:t>photosystem</a:t>
            </a:r>
            <a:r>
              <a:rPr lang="en-US" sz="1600" dirty="0" smtClean="0"/>
              <a:t> I. The net electron flow through the two </a:t>
            </a:r>
            <a:r>
              <a:rPr lang="en-US" sz="1600" dirty="0" err="1" smtClean="0"/>
              <a:t>photosystems</a:t>
            </a:r>
            <a:r>
              <a:rPr lang="en-US" sz="1600" dirty="0" smtClean="0"/>
              <a:t> in series is from water to NADP+, and it produces NADPH as well as ATP. The ATP is synthesized by an ATP </a:t>
            </a:r>
            <a:r>
              <a:rPr lang="en-US" sz="1600" dirty="0" err="1" smtClean="0"/>
              <a:t>synthase</a:t>
            </a:r>
            <a:r>
              <a:rPr lang="en-US" sz="1600" dirty="0" smtClean="0"/>
              <a:t> that harnesses the electrochemical proton gradient produced by the three sites of H+ activity that are highlighted in Figure 14-48. This Z scheme for ATP production is called </a:t>
            </a:r>
            <a:r>
              <a:rPr lang="en-US" sz="1600" dirty="0" err="1" smtClean="0"/>
              <a:t>noncyclic</a:t>
            </a:r>
            <a:r>
              <a:rPr lang="en-US" sz="1600" dirty="0" smtClean="0"/>
              <a:t> </a:t>
            </a:r>
            <a:r>
              <a:rPr lang="en-US" sz="1600" dirty="0" err="1" smtClean="0"/>
              <a:t>photophosphorylation</a:t>
            </a:r>
            <a:r>
              <a:rPr lang="en-US" sz="1600" dirty="0" smtClean="0"/>
              <a:t>, to distinguish it from a cyclic scheme that utilizes only </a:t>
            </a:r>
            <a:r>
              <a:rPr lang="en-US" sz="1600" dirty="0" err="1" smtClean="0"/>
              <a:t>photosystem</a:t>
            </a:r>
            <a:r>
              <a:rPr lang="en-US" sz="1600" dirty="0" smtClean="0"/>
              <a:t> I (see the text). </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lang="en-US" sz="3600" i="1" kern="0" noProof="0" dirty="0" smtClean="0">
                <a:solidFill>
                  <a:srgbClr val="000090"/>
                </a:solidFill>
                <a:effectLst>
                  <a:outerShdw blurRad="38100" dist="38100" dir="2700000" algn="tl">
                    <a:srgbClr val="DDDDDD"/>
                  </a:outerShdw>
                </a:effectLst>
                <a:latin typeface="+mj-lt"/>
                <a:ea typeface="+mj-ea"/>
                <a:cs typeface="+mj-cs"/>
              </a:rPr>
              <a:t>Energy Currency of the Cell: Oxidation-Reduction Reactions</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pic>
        <p:nvPicPr>
          <p:cNvPr id="5" name="Picture 4"/>
          <p:cNvPicPr>
            <a:picLocks noChangeAspect="1"/>
          </p:cNvPicPr>
          <p:nvPr/>
        </p:nvPicPr>
        <p:blipFill>
          <a:blip r:embed="rId2"/>
          <a:stretch>
            <a:fillRect/>
          </a:stretch>
        </p:blipFill>
        <p:spPr>
          <a:xfrm>
            <a:off x="5497512" y="2179637"/>
            <a:ext cx="3875155" cy="4968596"/>
          </a:xfrm>
          <a:prstGeom prst="rect">
            <a:avLst/>
          </a:prstGeom>
        </p:spPr>
      </p:pic>
      <p:sp>
        <p:nvSpPr>
          <p:cNvPr id="6" name="Rectangle 5"/>
          <p:cNvSpPr/>
          <p:nvPr/>
        </p:nvSpPr>
        <p:spPr>
          <a:xfrm>
            <a:off x="0" y="1646237"/>
            <a:ext cx="5038725" cy="5632312"/>
          </a:xfrm>
          <a:prstGeom prst="rect">
            <a:avLst/>
          </a:prstGeom>
        </p:spPr>
        <p:txBody>
          <a:bodyPr>
            <a:spAutoFit/>
          </a:bodyPr>
          <a:lstStyle/>
          <a:p>
            <a:endParaRPr lang="en-US" sz="1800" i="1" dirty="0" smtClean="0"/>
          </a:p>
          <a:p>
            <a:r>
              <a:rPr lang="en-US" sz="1800" i="1" dirty="0" smtClean="0"/>
              <a:t>Figure 2-60. NADPH, an important carrier of electrons. (A) NADPH is produced in reactions of the general type shown on the left, in which two hydrogen atoms are removed from a substrate. The oxidized form of the carrier molecule, NADP+, receives one hydrogen atom plus an electron (a hydride ion), and the proton (H+) from the other H atom is released into solution. Because NADPH holds its hydride ion in a high-energy linkage, the added hydride ion can easily be transferred to other molecules, as shown on the right. (B) The structure of NADP+ and NADPH. The part of the NADP+ molecule known as the </a:t>
            </a:r>
            <a:r>
              <a:rPr lang="en-US" sz="1800" i="1" dirty="0" err="1" smtClean="0"/>
              <a:t>nicotinamide</a:t>
            </a:r>
            <a:r>
              <a:rPr lang="en-US" sz="1800" i="1" dirty="0" smtClean="0"/>
              <a:t> ring accepts two electrons together with a proton (the equivalent of a hydride ion, H-), forming NADPH. The molecules NAD+ and NADH are identical in structure to NADP+ and NADPH, respectively, except that the indicated phosphate group is absent from </a:t>
            </a:r>
            <a:r>
              <a:rPr lang="en-US" sz="1800" i="1" dirty="0" smtClean="0"/>
              <a:t>both.</a:t>
            </a:r>
            <a:endParaRPr lang="en-US" sz="18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lang="en-US" sz="3600" i="1" kern="0" noProof="0" dirty="0" smtClean="0">
                <a:solidFill>
                  <a:srgbClr val="000090"/>
                </a:solidFill>
                <a:effectLst>
                  <a:outerShdw blurRad="38100" dist="38100" dir="2700000" algn="tl">
                    <a:srgbClr val="DDDDDD"/>
                  </a:outerShdw>
                </a:effectLst>
                <a:latin typeface="+mj-lt"/>
                <a:ea typeface="+mj-ea"/>
                <a:cs typeface="+mj-cs"/>
              </a:rPr>
              <a:t>Energy Currency of the Cell: ATP</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pic>
        <p:nvPicPr>
          <p:cNvPr id="7" name="Picture 6"/>
          <p:cNvPicPr>
            <a:picLocks noChangeAspect="1"/>
          </p:cNvPicPr>
          <p:nvPr/>
        </p:nvPicPr>
        <p:blipFill>
          <a:blip r:embed="rId2"/>
          <a:stretch>
            <a:fillRect/>
          </a:stretch>
        </p:blipFill>
        <p:spPr>
          <a:xfrm>
            <a:off x="5726112" y="2636837"/>
            <a:ext cx="4013200" cy="3848100"/>
          </a:xfrm>
          <a:prstGeom prst="rect">
            <a:avLst/>
          </a:prstGeom>
        </p:spPr>
      </p:pic>
      <p:sp>
        <p:nvSpPr>
          <p:cNvPr id="8" name="Rectangle 7"/>
          <p:cNvSpPr/>
          <p:nvPr/>
        </p:nvSpPr>
        <p:spPr>
          <a:xfrm>
            <a:off x="239712" y="2103437"/>
            <a:ext cx="5038725" cy="4524316"/>
          </a:xfrm>
          <a:prstGeom prst="rect">
            <a:avLst/>
          </a:prstGeom>
        </p:spPr>
        <p:txBody>
          <a:bodyPr>
            <a:spAutoFit/>
          </a:bodyPr>
          <a:lstStyle/>
          <a:p>
            <a:r>
              <a:rPr lang="en-US" sz="1800" i="1" dirty="0" smtClean="0"/>
              <a:t>Figure 2-57.  The hydrolysis of ATP to ADP and inorganic phosphate. The two outermost phosphates in ATP are held to the rest of the molecule by high-energy </a:t>
            </a:r>
            <a:r>
              <a:rPr lang="en-US" sz="1800" i="1" dirty="0" err="1" smtClean="0"/>
              <a:t>phosphoanhydride</a:t>
            </a:r>
            <a:r>
              <a:rPr lang="en-US" sz="1800" i="1" dirty="0" smtClean="0"/>
              <a:t> bonds and are readily transferred. As indicated, water can be added to ATP to form ADP and inorganic phosphate (Pi). This hydrolysis of the terminal phosphate of ATP yields between 11 and 13 kcal/mole of usable energy, depending on the intracellular conditions. The large negative ΔG of this reaction arises from a number of factors. Release of the terminal phosphate group removes an unfavorable repulsion between adjacent negative charges; in addition, the inorganic phosphate ion (Pi) released is stabilized by resonance and by favorable hydrogen-bond formation with water. </a:t>
            </a:r>
            <a:endParaRPr lang="en-US" sz="18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0711" y="2713037"/>
            <a:ext cx="5649913" cy="3363308"/>
          </a:xfrm>
          <a:prstGeom prst="rect">
            <a:avLst/>
          </a:prstGeom>
        </p:spPr>
      </p:pic>
      <p:sp>
        <p:nvSpPr>
          <p:cNvPr id="3"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Harnessing the Proton Gradient to Make ATP</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4" name="Rectangle 3"/>
          <p:cNvSpPr/>
          <p:nvPr/>
        </p:nvSpPr>
        <p:spPr>
          <a:xfrm>
            <a:off x="163513" y="1887278"/>
            <a:ext cx="4343400" cy="5016759"/>
          </a:xfrm>
          <a:prstGeom prst="rect">
            <a:avLst/>
          </a:prstGeom>
        </p:spPr>
        <p:txBody>
          <a:bodyPr wrap="square">
            <a:spAutoFit/>
          </a:bodyPr>
          <a:lstStyle/>
          <a:p>
            <a:r>
              <a:rPr lang="en-US" sz="1600" dirty="0" smtClean="0"/>
              <a:t>Figure 14-15.  ATP </a:t>
            </a:r>
            <a:r>
              <a:rPr lang="en-US" sz="1600" dirty="0" err="1" smtClean="0"/>
              <a:t>synthase</a:t>
            </a:r>
            <a:r>
              <a:rPr lang="en-US" sz="1600" dirty="0" smtClean="0"/>
              <a:t>. (A) The enzyme is composed of a head portion, called the F1 </a:t>
            </a:r>
            <a:r>
              <a:rPr lang="en-US" sz="1600" dirty="0" err="1" smtClean="0"/>
              <a:t>ATPase</a:t>
            </a:r>
            <a:r>
              <a:rPr lang="en-US" sz="1600" dirty="0" smtClean="0"/>
              <a:t>, and a </a:t>
            </a:r>
            <a:r>
              <a:rPr lang="en-US" sz="1600" dirty="0" err="1" smtClean="0"/>
              <a:t>transmembrane</a:t>
            </a:r>
            <a:r>
              <a:rPr lang="en-US" sz="1600" dirty="0" smtClean="0"/>
              <a:t> H+ carrier, called F0. Both F1 and F0 are formed from multiple subunits, as indicated. A rotating stalk turns with a rotor formed by a ring of 10 to 14 </a:t>
            </a:r>
            <a:r>
              <a:rPr lang="en-US" sz="1600" dirty="0" err="1" smtClean="0"/>
              <a:t>c</a:t>
            </a:r>
            <a:r>
              <a:rPr lang="en-US" sz="1600" dirty="0" smtClean="0"/>
              <a:t> subunits in the membrane (red). The stator (green) is formed from </a:t>
            </a:r>
            <a:r>
              <a:rPr lang="en-US" sz="1600" dirty="0" err="1" smtClean="0"/>
              <a:t>transmembrane</a:t>
            </a:r>
            <a:r>
              <a:rPr lang="en-US" sz="1600" dirty="0" smtClean="0"/>
              <a:t> a subunits, tied to other subunits that create an elongated arm. This arm fixes the stator to a ring of 3α and 3β subunits that forms the head. (B) The three-dimensional structure of the F1 </a:t>
            </a:r>
            <a:r>
              <a:rPr lang="en-US" sz="1600" dirty="0" err="1" smtClean="0"/>
              <a:t>ATPase</a:t>
            </a:r>
            <a:r>
              <a:rPr lang="en-US" sz="1600" dirty="0" smtClean="0"/>
              <a:t>, determined by x-ray crystallography. This part of the ATP </a:t>
            </a:r>
            <a:r>
              <a:rPr lang="en-US" sz="1600" dirty="0" err="1" smtClean="0"/>
              <a:t>synthase</a:t>
            </a:r>
            <a:r>
              <a:rPr lang="en-US" sz="1600" dirty="0" smtClean="0"/>
              <a:t> derives its name from its ability to carry out the reverse of the ATP synthesis reaction—namely, the hydrolysis of ATP to ADP and Pi, when detached from the </a:t>
            </a:r>
            <a:r>
              <a:rPr lang="en-US" sz="1600" dirty="0" err="1" smtClean="0"/>
              <a:t>transmembrane</a:t>
            </a:r>
            <a:r>
              <a:rPr lang="en-US" sz="1600" dirty="0" smtClean="0"/>
              <a:t> portion. (B, courtesy of John Walker, from J.P. Abrahams et al., Nature 370:621–628, 1994. © Macmillan Magazines Ltd.) </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arbonFixation2.jpg"/>
          <p:cNvPicPr>
            <a:picLocks noChangeAspect="1"/>
          </p:cNvPicPr>
          <p:nvPr/>
        </p:nvPicPr>
        <p:blipFill>
          <a:blip r:embed="rId2"/>
          <a:stretch>
            <a:fillRect/>
          </a:stretch>
        </p:blipFill>
        <p:spPr>
          <a:xfrm>
            <a:off x="5742214" y="2255837"/>
            <a:ext cx="4338411" cy="4797552"/>
          </a:xfrm>
          <a:prstGeom prst="rect">
            <a:avLst/>
          </a:prstGeom>
        </p:spPr>
      </p:pic>
      <p:pic>
        <p:nvPicPr>
          <p:cNvPr id="3" name="Picture 2" descr="CarbonFixation1.jpg"/>
          <p:cNvPicPr>
            <a:picLocks noChangeAspect="1"/>
          </p:cNvPicPr>
          <p:nvPr/>
        </p:nvPicPr>
        <p:blipFill>
          <a:blip r:embed="rId3"/>
          <a:stretch>
            <a:fillRect/>
          </a:stretch>
        </p:blipFill>
        <p:spPr>
          <a:xfrm>
            <a:off x="52675" y="3017837"/>
            <a:ext cx="5368637" cy="2362200"/>
          </a:xfrm>
          <a:prstGeom prst="rect">
            <a:avLst/>
          </a:prstGeom>
        </p:spPr>
      </p:pic>
      <p:sp>
        <p:nvSpPr>
          <p:cNvPr id="4"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Carbon Fixation and the Calvin Cycle</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5" name="Rectangle 4"/>
          <p:cNvSpPr/>
          <p:nvPr/>
        </p:nvSpPr>
        <p:spPr>
          <a:xfrm>
            <a:off x="0" y="5497572"/>
            <a:ext cx="5038725" cy="2062103"/>
          </a:xfrm>
          <a:prstGeom prst="rect">
            <a:avLst/>
          </a:prstGeom>
        </p:spPr>
        <p:txBody>
          <a:bodyPr>
            <a:spAutoFit/>
          </a:bodyPr>
          <a:lstStyle/>
          <a:p>
            <a:r>
              <a:rPr lang="en-US" sz="1600" b="1" dirty="0" smtClean="0"/>
              <a:t>Figure 14-40 The carbon-fixation cycle, which forms organic molecules from CO2 and H2O</a:t>
            </a:r>
            <a:r>
              <a:rPr lang="en-US" sz="1600" dirty="0" smtClean="0"/>
              <a:t>.</a:t>
            </a:r>
          </a:p>
          <a:p>
            <a:endParaRPr lang="en-US" sz="1600" dirty="0" smtClean="0"/>
          </a:p>
          <a:p>
            <a:r>
              <a:rPr lang="en-US" sz="1600" dirty="0" smtClean="0"/>
              <a:t>The number of carbon atoms in each type of molecule is indicated in the white box. There are many intermediates between </a:t>
            </a:r>
            <a:r>
              <a:rPr lang="en-US" sz="1600" dirty="0" err="1" smtClean="0"/>
              <a:t>glyceraldehyde</a:t>
            </a:r>
            <a:r>
              <a:rPr lang="en-US" sz="1600" dirty="0" smtClean="0"/>
              <a:t> 3-phosphate and </a:t>
            </a:r>
            <a:r>
              <a:rPr lang="en-US" sz="1600" dirty="0" err="1" smtClean="0"/>
              <a:t>ribulose</a:t>
            </a:r>
            <a:r>
              <a:rPr lang="en-US" sz="1600" dirty="0" smtClean="0"/>
              <a:t> 5-phosphate, but they have been omitted here for clarity. The entry of water into the cycle is also not shown. </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63512" y="1798637"/>
            <a:ext cx="9525000" cy="5334000"/>
          </a:xfrm>
          <a:prstGeom prst="rect">
            <a:avLst/>
          </a:prstGeom>
          <a:noFill/>
          <a:ln w="9525">
            <a:noFill/>
            <a:miter lim="800000"/>
            <a:headEnd/>
            <a:tailEnd/>
          </a:ln>
        </p:spPr>
        <p:txBody>
          <a:bodyPr lIns="0" tIns="0" rIns="0" bIns="0">
            <a:prstTxWarp prst="textNoShape">
              <a:avLst/>
            </a:prstTxWarp>
          </a:bodyPr>
          <a:lstStyle/>
          <a:p>
            <a:pPr marL="431755" indent="-323816" defTabSz="719063">
              <a:lnSpc>
                <a:spcPct val="93000"/>
              </a:lnSpc>
              <a:buClr>
                <a:srgbClr val="000000"/>
              </a:buClr>
              <a:buSzPct val="66000"/>
              <a:buBlip>
                <a:blip r:embed="rId2"/>
              </a:buBlip>
              <a:tabLst>
                <a:tab pos="723825" algn="l"/>
                <a:tab pos="1447649" algn="l"/>
                <a:tab pos="2171475" algn="l"/>
                <a:tab pos="2895300" algn="l"/>
                <a:tab pos="3619124" algn="l"/>
                <a:tab pos="4342950" algn="l"/>
                <a:tab pos="5065188" algn="l"/>
              </a:tabLst>
            </a:pPr>
            <a:r>
              <a:rPr lang="en-US" sz="1800" b="1" i="1" dirty="0" smtClean="0">
                <a:solidFill>
                  <a:srgbClr val="000090"/>
                </a:solidFill>
                <a:latin typeface="Albany" pitchFamily="32" charset="0"/>
              </a:rPr>
              <a:t>Big picture: why are we doing this?  A) photosynthesis – will explain shortly, </a:t>
            </a:r>
            <a:r>
              <a:rPr lang="en-US" sz="1800" b="1" i="1" dirty="0" err="1" smtClean="0">
                <a:solidFill>
                  <a:srgbClr val="000090"/>
                </a:solidFill>
                <a:latin typeface="Albany" pitchFamily="32" charset="0"/>
              </a:rPr>
              <a:t>b</a:t>
            </a:r>
            <a:r>
              <a:rPr lang="en-US" sz="1800" b="1" i="1" dirty="0" smtClean="0">
                <a:solidFill>
                  <a:srgbClr val="000090"/>
                </a:solidFill>
                <a:latin typeface="Albany" pitchFamily="32" charset="0"/>
              </a:rPr>
              <a:t>) </a:t>
            </a:r>
            <a:r>
              <a:rPr lang="en-US" sz="1800" b="1" i="1" dirty="0" smtClean="0">
                <a:solidFill>
                  <a:srgbClr val="000090"/>
                </a:solidFill>
                <a:latin typeface="Albany" pitchFamily="32" charset="0"/>
              </a:rPr>
              <a:t>more generally, interaction of light with matter is central to biological phenomena </a:t>
            </a:r>
            <a:r>
              <a:rPr lang="en-US" sz="1800" b="1" i="1" dirty="0" smtClean="0">
                <a:solidFill>
                  <a:srgbClr val="FF0000"/>
                </a:solidFill>
                <a:latin typeface="Albany" pitchFamily="32" charset="0"/>
              </a:rPr>
              <a:t>and</a:t>
            </a:r>
            <a:r>
              <a:rPr lang="en-US" sz="1800" b="1" i="1" dirty="0" smtClean="0">
                <a:solidFill>
                  <a:srgbClr val="000090"/>
                </a:solidFill>
                <a:latin typeface="Albany" pitchFamily="32" charset="0"/>
              </a:rPr>
              <a:t> the tools we use in microscopy and spectroscopy to query biological systems.</a:t>
            </a:r>
          </a:p>
          <a:p>
            <a:pPr marL="431755" indent="-323816" defTabSz="719063">
              <a:lnSpc>
                <a:spcPct val="93000"/>
              </a:lnSpc>
              <a:buClr>
                <a:srgbClr val="000000"/>
              </a:buClr>
              <a:buSzPct val="66000"/>
              <a:buBlip>
                <a:blip r:embed="rId2"/>
              </a:buBlip>
              <a:tabLst>
                <a:tab pos="723825" algn="l"/>
                <a:tab pos="1447649" algn="l"/>
                <a:tab pos="2171475" algn="l"/>
                <a:tab pos="2895300" algn="l"/>
                <a:tab pos="3619124" algn="l"/>
                <a:tab pos="4342950" algn="l"/>
                <a:tab pos="5065188" algn="l"/>
              </a:tabLst>
            </a:pPr>
            <a:r>
              <a:rPr lang="en-US" sz="1800" b="1" i="1" dirty="0" smtClean="0">
                <a:solidFill>
                  <a:srgbClr val="000090"/>
                </a:solidFill>
                <a:latin typeface="Albany" pitchFamily="32" charset="0"/>
              </a:rPr>
              <a:t>Details of the </a:t>
            </a:r>
            <a:r>
              <a:rPr lang="en-US" sz="1800" b="1" i="1" dirty="0" smtClean="0">
                <a:solidFill>
                  <a:srgbClr val="000090"/>
                </a:solidFill>
                <a:latin typeface="Albany" pitchFamily="32" charset="0"/>
              </a:rPr>
              <a:t>“electronic structure” calculations.  Notation.  Implementation.  Goals.</a:t>
            </a:r>
          </a:p>
          <a:p>
            <a:pPr marL="431755" indent="-323816" defTabSz="719063">
              <a:lnSpc>
                <a:spcPct val="93000"/>
              </a:lnSpc>
              <a:buClr>
                <a:srgbClr val="000000"/>
              </a:buClr>
              <a:buSzPct val="66000"/>
              <a:buBlip>
                <a:blip r:embed="rId2"/>
              </a:buBlip>
              <a:tabLst>
                <a:tab pos="723825" algn="l"/>
                <a:tab pos="1447649" algn="l"/>
                <a:tab pos="2171475" algn="l"/>
                <a:tab pos="2895300" algn="l"/>
                <a:tab pos="3619124" algn="l"/>
                <a:tab pos="4342950" algn="l"/>
                <a:tab pos="5065188" algn="l"/>
              </a:tabLst>
            </a:pPr>
            <a:r>
              <a:rPr lang="en-US" sz="1800" b="1" i="1" dirty="0" smtClean="0">
                <a:solidFill>
                  <a:srgbClr val="000090"/>
                </a:solidFill>
                <a:latin typeface="Albany" pitchFamily="32" charset="0"/>
              </a:rPr>
              <a:t>Problem 3 – HW1b</a:t>
            </a:r>
          </a:p>
          <a:p>
            <a:pPr marL="431755" indent="-323816" defTabSz="719063">
              <a:lnSpc>
                <a:spcPct val="93000"/>
              </a:lnSpc>
              <a:buClr>
                <a:srgbClr val="000000"/>
              </a:buClr>
              <a:buSzPct val="66000"/>
              <a:buBlip>
                <a:blip r:embed="rId2"/>
              </a:buBlip>
              <a:tabLst>
                <a:tab pos="723825" algn="l"/>
                <a:tab pos="1447649" algn="l"/>
                <a:tab pos="2171475" algn="l"/>
                <a:tab pos="2895300" algn="l"/>
                <a:tab pos="3619124" algn="l"/>
                <a:tab pos="4342950" algn="l"/>
                <a:tab pos="5065188" algn="l"/>
              </a:tabLst>
            </a:pPr>
            <a:r>
              <a:rPr lang="en-US" sz="1800" b="1" i="1" dirty="0" smtClean="0">
                <a:solidFill>
                  <a:srgbClr val="000090"/>
                </a:solidFill>
                <a:latin typeface="Albany" pitchFamily="32" charset="0"/>
              </a:rPr>
              <a:t>Plan for today – review of how we replace the very complicated set of chemical reactions associated with photosynthesis with cartoons which are meant to capture essential features.  Then, review of HOMO-LUMO gap idea and then attempts to calculate it using molecular </a:t>
            </a:r>
            <a:r>
              <a:rPr lang="en-US" sz="1800" b="1" i="1" dirty="0" err="1" smtClean="0">
                <a:solidFill>
                  <a:srgbClr val="000090"/>
                </a:solidFill>
                <a:latin typeface="Albany" pitchFamily="32" charset="0"/>
              </a:rPr>
              <a:t>orbitals</a:t>
            </a:r>
            <a:r>
              <a:rPr lang="en-US" sz="1800" b="1" i="1" dirty="0" smtClean="0">
                <a:solidFill>
                  <a:srgbClr val="000090"/>
                </a:solidFill>
                <a:latin typeface="Albany" pitchFamily="32" charset="0"/>
              </a:rPr>
              <a:t> (gotten by adding up atomic </a:t>
            </a:r>
            <a:r>
              <a:rPr lang="en-US" sz="1800" b="1" i="1" dirty="0" err="1" smtClean="0">
                <a:solidFill>
                  <a:srgbClr val="000090"/>
                </a:solidFill>
                <a:latin typeface="Albany" pitchFamily="32" charset="0"/>
              </a:rPr>
              <a:t>orbitals</a:t>
            </a:r>
            <a:r>
              <a:rPr lang="en-US" sz="1800" b="1" i="1" dirty="0" smtClean="0">
                <a:solidFill>
                  <a:srgbClr val="000090"/>
                </a:solidFill>
                <a:latin typeface="Albany" pitchFamily="32" charset="0"/>
              </a:rPr>
              <a:t>). </a:t>
            </a:r>
            <a:endParaRPr lang="en-US" sz="1800" b="1" i="1" dirty="0" smtClean="0">
              <a:solidFill>
                <a:srgbClr val="FF0000"/>
              </a:solidFill>
              <a:latin typeface="Albany" pitchFamily="32" charset="0"/>
            </a:endParaRPr>
          </a:p>
        </p:txBody>
      </p:sp>
      <p:sp>
        <p:nvSpPr>
          <p:cNvPr id="3" name="Rectangle 1028"/>
          <p:cNvSpPr>
            <a:spLocks noChangeArrowheads="1"/>
          </p:cNvSpPr>
          <p:nvPr/>
        </p:nvSpPr>
        <p:spPr bwMode="auto">
          <a:xfrm>
            <a:off x="239712" y="162702"/>
            <a:ext cx="9764713" cy="1265237"/>
          </a:xfrm>
          <a:prstGeom prst="rect">
            <a:avLst/>
          </a:prstGeom>
          <a:noFill/>
          <a:ln w="9525">
            <a:noFill/>
            <a:miter lim="800000"/>
            <a:headEnd/>
            <a:tailEnd/>
          </a:ln>
          <a:effectLst/>
        </p:spPr>
        <p:txBody>
          <a:bodyPr lIns="0" tIns="0" rIns="0" bIns="0" anchor="ctr">
            <a:prstTxWarp prst="textNoShape">
              <a:avLst/>
            </a:prstTxWarp>
          </a:bodyPr>
          <a:lstStyle/>
          <a:p>
            <a:pPr algn="ctr" defTabSz="719063">
              <a:lnSpc>
                <a:spcPct val="115000"/>
              </a:lnSpc>
              <a:buClr>
                <a:srgbClr val="000000"/>
              </a:buClr>
              <a:buSzPct val="45000"/>
            </a:pPr>
            <a:r>
              <a:rPr lang="en-US" sz="3500" i="1" dirty="0" smtClean="0">
                <a:solidFill>
                  <a:srgbClr val="000090"/>
                </a:solidFill>
                <a:effectLst>
                  <a:outerShdw blurRad="38100" dist="38100" dir="2700000" algn="tl">
                    <a:srgbClr val="DDDDDD"/>
                  </a:outerShdw>
                </a:effectLst>
                <a:latin typeface="Arial" pitchFamily="32" charset="0"/>
              </a:rPr>
              <a:t>Concerns from last lecture</a:t>
            </a:r>
            <a:endParaRPr lang="en-US" sz="3500" i="1" dirty="0">
              <a:solidFill>
                <a:srgbClr val="000090"/>
              </a:solidFill>
              <a:effectLst>
                <a:outerShdw blurRad="38100" dist="38100" dir="2700000" algn="tl">
                  <a:srgbClr val="DDDDDD"/>
                </a:outerShdw>
              </a:effectLst>
              <a:latin typeface="Arial" pitchFamily="3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REactionsChloroplast.jpg"/>
          <p:cNvPicPr>
            <a:picLocks noChangeAspect="1"/>
          </p:cNvPicPr>
          <p:nvPr/>
        </p:nvPicPr>
        <p:blipFill>
          <a:blip r:embed="rId2"/>
          <a:stretch>
            <a:fillRect/>
          </a:stretch>
        </p:blipFill>
        <p:spPr>
          <a:xfrm>
            <a:off x="6564312" y="2027237"/>
            <a:ext cx="3275707" cy="5410200"/>
          </a:xfrm>
          <a:prstGeom prst="rect">
            <a:avLst/>
          </a:prstGeom>
        </p:spPr>
      </p:pic>
      <p:sp>
        <p:nvSpPr>
          <p:cNvPr id="3"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The Overall Process of Photosynthesis</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4" name="Rectangle 20"/>
          <p:cNvSpPr>
            <a:spLocks noChangeArrowheads="1"/>
          </p:cNvSpPr>
          <p:nvPr/>
        </p:nvSpPr>
        <p:spPr bwMode="auto">
          <a:xfrm>
            <a:off x="392112" y="3170237"/>
            <a:ext cx="6019800" cy="1935162"/>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Harvest light.</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Move </a:t>
            </a:r>
            <a:r>
              <a:rPr lang="en-GB" sz="1800" b="1" i="1" dirty="0" smtClean="0">
                <a:solidFill>
                  <a:srgbClr val="000090"/>
                </a:solidFill>
                <a:latin typeface="Albany" pitchFamily="32" charset="0"/>
              </a:rPr>
              <a:t>charges (charge management).</a:t>
            </a:r>
            <a:endParaRPr lang="en-GB" sz="1800" b="1" i="1" dirty="0" smtClean="0">
              <a:solidFill>
                <a:srgbClr val="000090"/>
              </a:solidFill>
              <a:latin typeface="Albany" pitchFamily="32" charset="0"/>
            </a:endParaRP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Make organic matter (sugars, starch and beyond).</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hloroplastEM2.jpg"/>
          <p:cNvPicPr>
            <a:picLocks noChangeAspect="1"/>
          </p:cNvPicPr>
          <p:nvPr/>
        </p:nvPicPr>
        <p:blipFill>
          <a:blip r:embed="rId2"/>
          <a:stretch>
            <a:fillRect/>
          </a:stretch>
        </p:blipFill>
        <p:spPr>
          <a:xfrm>
            <a:off x="6335712" y="2332037"/>
            <a:ext cx="3624036" cy="4492752"/>
          </a:xfrm>
          <a:prstGeom prst="rect">
            <a:avLst/>
          </a:prstGeom>
        </p:spPr>
      </p:pic>
      <p:pic>
        <p:nvPicPr>
          <p:cNvPr id="3" name="Picture 2" descr="ChloroplastEM1.jpg"/>
          <p:cNvPicPr>
            <a:picLocks noChangeAspect="1"/>
          </p:cNvPicPr>
          <p:nvPr/>
        </p:nvPicPr>
        <p:blipFill>
          <a:blip r:embed="rId3"/>
          <a:stretch>
            <a:fillRect/>
          </a:stretch>
        </p:blipFill>
        <p:spPr>
          <a:xfrm>
            <a:off x="239713" y="4815069"/>
            <a:ext cx="5638800" cy="2698568"/>
          </a:xfrm>
          <a:prstGeom prst="rect">
            <a:avLst/>
          </a:prstGeom>
        </p:spPr>
      </p:pic>
      <p:sp>
        <p:nvSpPr>
          <p:cNvPr id="4"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Electron Microscopy Images of Chloroplasts</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5" name="Rectangle 20"/>
          <p:cNvSpPr>
            <a:spLocks noChangeArrowheads="1"/>
          </p:cNvSpPr>
          <p:nvPr/>
        </p:nvSpPr>
        <p:spPr bwMode="auto">
          <a:xfrm>
            <a:off x="163512" y="1722437"/>
            <a:ext cx="6019800" cy="19812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We already talked about </a:t>
            </a:r>
            <a:r>
              <a:rPr lang="en-GB" sz="1800" b="1" i="1" dirty="0" err="1" smtClean="0">
                <a:solidFill>
                  <a:srgbClr val="000090"/>
                </a:solidFill>
                <a:latin typeface="Albany" pitchFamily="32" charset="0"/>
              </a:rPr>
              <a:t>cyanobacteria</a:t>
            </a:r>
            <a:r>
              <a:rPr lang="en-GB" sz="1800" b="1" i="1" dirty="0" smtClean="0">
                <a:solidFill>
                  <a:srgbClr val="000090"/>
                </a:solidFill>
                <a:latin typeface="Albany" pitchFamily="32" charset="0"/>
              </a:rPr>
              <a:t>.  Most familiar photosynthetic organisms are plants.  They have internal organelles devoted to photosynthetic process (these organelles are thought to be </a:t>
            </a:r>
            <a:r>
              <a:rPr lang="en-GB" sz="1800" b="1" i="1" dirty="0" err="1" smtClean="0">
                <a:solidFill>
                  <a:srgbClr val="000090"/>
                </a:solidFill>
                <a:latin typeface="Albany" pitchFamily="32" charset="0"/>
              </a:rPr>
              <a:t>endosymbionts</a:t>
            </a:r>
            <a:r>
              <a:rPr lang="en-GB" sz="1800" b="1" i="1" dirty="0" smtClean="0">
                <a:solidFill>
                  <a:srgbClr val="000090"/>
                </a:solidFill>
                <a:latin typeface="Albany" pitchFamily="32" charset="0"/>
              </a:rPr>
              <a:t> </a:t>
            </a:r>
            <a:r>
              <a:rPr lang="en-US" sz="1800" b="1" i="1" dirty="0" smtClean="0">
                <a:solidFill>
                  <a:srgbClr val="000090"/>
                </a:solidFill>
                <a:latin typeface="Albany" pitchFamily="32" charset="0"/>
              </a:rPr>
              <a:t>–</a:t>
            </a:r>
            <a:r>
              <a:rPr lang="en-GB" sz="1800" b="1" i="1" dirty="0" smtClean="0">
                <a:solidFill>
                  <a:srgbClr val="000090"/>
                </a:solidFill>
                <a:latin typeface="Albany" pitchFamily="32" charset="0"/>
              </a:rPr>
              <a:t> how do we know?).</a:t>
            </a:r>
          </a:p>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Chloroplast structure is rich and fascinating, and features a complex membrane system dividing the chloroplast into three distinct spaces.</a:t>
            </a:r>
          </a:p>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dirty="0" err="1" smtClean="0">
                <a:solidFill>
                  <a:srgbClr val="000090"/>
                </a:solidFill>
                <a:latin typeface="Albany" pitchFamily="32" charset="0"/>
              </a:rPr>
              <a:t>Thylakoid</a:t>
            </a:r>
            <a:r>
              <a:rPr lang="en-GB" sz="1800" b="1" i="1" dirty="0" smtClean="0">
                <a:solidFill>
                  <a:srgbClr val="000090"/>
                </a:solidFill>
                <a:latin typeface="Albany" pitchFamily="32" charset="0"/>
              </a:rPr>
              <a:t> membranes are a challenge to our understanding of biological membrane morphology.</a:t>
            </a:r>
          </a:p>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hloroplastMultiscale.jpg"/>
          <p:cNvPicPr>
            <a:picLocks noChangeAspect="1"/>
          </p:cNvPicPr>
          <p:nvPr/>
        </p:nvPicPr>
        <p:blipFill>
          <a:blip r:embed="rId2"/>
          <a:stretch>
            <a:fillRect/>
          </a:stretch>
        </p:blipFill>
        <p:spPr>
          <a:xfrm>
            <a:off x="4659312" y="2789237"/>
            <a:ext cx="5334000" cy="3691890"/>
          </a:xfrm>
          <a:prstGeom prst="rect">
            <a:avLst/>
          </a:prstGeom>
        </p:spPr>
      </p:pic>
      <p:sp>
        <p:nvSpPr>
          <p:cNvPr id="3"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Models  of Chloroplast Structure</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4" name="Rectangle 20"/>
          <p:cNvSpPr>
            <a:spLocks noChangeArrowheads="1"/>
          </p:cNvSpPr>
          <p:nvPr/>
        </p:nvSpPr>
        <p:spPr bwMode="auto">
          <a:xfrm>
            <a:off x="163512" y="1798637"/>
            <a:ext cx="6629400" cy="13716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Hierarchical description of the structure of chloroplasts.</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This schematic shows the three membrane-bound spaces as well as the </a:t>
            </a:r>
            <a:r>
              <a:rPr lang="en-GB" sz="1800" b="1" i="1" dirty="0" err="1" smtClean="0">
                <a:solidFill>
                  <a:srgbClr val="000090"/>
                </a:solidFill>
                <a:latin typeface="Albany" pitchFamily="32" charset="0"/>
              </a:rPr>
              <a:t>thylakoid</a:t>
            </a:r>
            <a:r>
              <a:rPr lang="en-GB" sz="1800" b="1" i="1" dirty="0" smtClean="0">
                <a:solidFill>
                  <a:srgbClr val="000090"/>
                </a:solidFill>
                <a:latin typeface="Albany" pitchFamily="32" charset="0"/>
              </a:rPr>
              <a:t> membrane system.</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Note from RP: the formation of maintenance of these membrane structures is fascinating and mysterious.</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FF0000"/>
                </a:solidFill>
                <a:latin typeface="Albany" pitchFamily="32" charset="0"/>
              </a:rPr>
              <a:t>NOTE: not clear how this works in </a:t>
            </a:r>
            <a:r>
              <a:rPr lang="en-GB" sz="1800" b="1" i="1" dirty="0" err="1" smtClean="0">
                <a:solidFill>
                  <a:srgbClr val="FF0000"/>
                </a:solidFill>
                <a:latin typeface="Albany" pitchFamily="32" charset="0"/>
              </a:rPr>
              <a:t>cyanobacteria</a:t>
            </a:r>
            <a:endParaRPr lang="en-GB" sz="1800" b="1" i="1" dirty="0" smtClean="0">
              <a:solidFill>
                <a:srgbClr val="FF0000"/>
              </a:solidFill>
              <a:latin typeface="Albany" pitchFamily="32" charset="0"/>
            </a:endParaRP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sp>
        <p:nvSpPr>
          <p:cNvPr id="5" name="Rectangle 4"/>
          <p:cNvSpPr/>
          <p:nvPr/>
        </p:nvSpPr>
        <p:spPr>
          <a:xfrm>
            <a:off x="163512" y="3398837"/>
            <a:ext cx="4495800" cy="3785652"/>
          </a:xfrm>
          <a:prstGeom prst="rect">
            <a:avLst/>
          </a:prstGeom>
        </p:spPr>
        <p:txBody>
          <a:bodyPr wrap="square">
            <a:spAutoFit/>
          </a:bodyPr>
          <a:lstStyle/>
          <a:p>
            <a:r>
              <a:rPr lang="en-US" sz="1600" i="1" dirty="0" smtClean="0"/>
              <a:t>From </a:t>
            </a:r>
            <a:r>
              <a:rPr lang="en-US" sz="1600" i="1" dirty="0" err="1" smtClean="0"/>
              <a:t>Alberts</a:t>
            </a:r>
            <a:r>
              <a:rPr lang="en-US" sz="1600" i="1" dirty="0" smtClean="0"/>
              <a:t>, MBoC5: This photosynthetic organelle contains three distinct membranes (the outer membrane, the inner membrane, and the </a:t>
            </a:r>
            <a:r>
              <a:rPr lang="en-US" sz="1600" i="1" dirty="0" err="1" smtClean="0"/>
              <a:t>thylakoid</a:t>
            </a:r>
            <a:r>
              <a:rPr lang="en-US" sz="1600" i="1" dirty="0" smtClean="0"/>
              <a:t> membrane) that define three separate internal compartments (the </a:t>
            </a:r>
            <a:r>
              <a:rPr lang="en-US" sz="1600" i="1" dirty="0" err="1" smtClean="0"/>
              <a:t>intermembrane</a:t>
            </a:r>
            <a:r>
              <a:rPr lang="en-US" sz="1600" i="1" dirty="0" smtClean="0"/>
              <a:t> space, the </a:t>
            </a:r>
            <a:r>
              <a:rPr lang="en-US" sz="1600" i="1" dirty="0" err="1" smtClean="0"/>
              <a:t>stroma</a:t>
            </a:r>
            <a:r>
              <a:rPr lang="en-US" sz="1600" i="1" dirty="0" smtClean="0"/>
              <a:t>, and the </a:t>
            </a:r>
            <a:r>
              <a:rPr lang="en-US" sz="1600" i="1" dirty="0" err="1" smtClean="0"/>
              <a:t>thylakoid</a:t>
            </a:r>
            <a:r>
              <a:rPr lang="en-US" sz="1600" i="1" dirty="0" smtClean="0"/>
              <a:t> space). The </a:t>
            </a:r>
            <a:r>
              <a:rPr lang="en-US" sz="1600" i="1" dirty="0" err="1" smtClean="0"/>
              <a:t>thylakoid</a:t>
            </a:r>
            <a:r>
              <a:rPr lang="en-US" sz="1600" i="1" dirty="0" smtClean="0"/>
              <a:t> membrane contains all the energy-generating systems of the chloroplast, including its chlorophyll. In electron micrographs, this membrane seems to be broken up into separate units that enclose individual flattened vesicles (see Figure 14-35), but these are probably joined into a single, highly folded membrane in each chloroplast. As indicated, the individual </a:t>
            </a:r>
            <a:r>
              <a:rPr lang="en-US" sz="1600" i="1" dirty="0" err="1" smtClean="0"/>
              <a:t>thylakoids</a:t>
            </a:r>
            <a:r>
              <a:rPr lang="en-US" sz="1600" i="1" dirty="0" smtClean="0"/>
              <a:t> are interconnected, and they tend to stack to form </a:t>
            </a:r>
            <a:r>
              <a:rPr lang="en-US" sz="1600" i="1" dirty="0" err="1" smtClean="0"/>
              <a:t>grana</a:t>
            </a:r>
            <a:r>
              <a:rPr lang="en-US" sz="1600" i="1" dirty="0" smtClean="0"/>
              <a:t>. </a:t>
            </a:r>
            <a:endParaRPr lang="en-US" sz="16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hlorophylMBoC.jpg"/>
          <p:cNvPicPr>
            <a:picLocks noChangeAspect="1"/>
          </p:cNvPicPr>
          <p:nvPr/>
        </p:nvPicPr>
        <p:blipFill>
          <a:blip r:embed="rId2"/>
          <a:stretch>
            <a:fillRect/>
          </a:stretch>
        </p:blipFill>
        <p:spPr>
          <a:xfrm>
            <a:off x="392112" y="2179637"/>
            <a:ext cx="3091160" cy="5105400"/>
          </a:xfrm>
          <a:prstGeom prst="rect">
            <a:avLst/>
          </a:prstGeom>
        </p:spPr>
      </p:pic>
      <p:sp>
        <p:nvSpPr>
          <p:cNvPr id="5"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Molecules Responsible for Absorption of </a:t>
            </a:r>
            <a:r>
              <a:rPr lang="en-US" sz="3600" i="1" kern="0" dirty="0" smtClean="0">
                <a:solidFill>
                  <a:srgbClr val="000090"/>
                </a:solidFill>
                <a:effectLst>
                  <a:outerShdw blurRad="38100" dist="38100" dir="2700000" algn="tl">
                    <a:srgbClr val="DDDDDD"/>
                  </a:outerShdw>
                </a:effectLst>
                <a:latin typeface="+mj-lt"/>
                <a:ea typeface="+mj-ea"/>
                <a:cs typeface="+mj-cs"/>
              </a:rPr>
              <a:t>Light</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6" name="Rectangle 20"/>
          <p:cNvSpPr>
            <a:spLocks noChangeArrowheads="1"/>
          </p:cNvSpPr>
          <p:nvPr/>
        </p:nvSpPr>
        <p:spPr bwMode="auto">
          <a:xfrm>
            <a:off x="1916112" y="1722437"/>
            <a:ext cx="8164513" cy="19050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Chlorophyll characterized by a </a:t>
            </a:r>
            <a:r>
              <a:rPr lang="en-GB" sz="1800" b="1" i="1" dirty="0" err="1" smtClean="0">
                <a:solidFill>
                  <a:srgbClr val="000090"/>
                </a:solidFill>
                <a:latin typeface="Albany" pitchFamily="32" charset="0"/>
              </a:rPr>
              <a:t>porphyrin</a:t>
            </a:r>
            <a:r>
              <a:rPr lang="en-GB" sz="1800" b="1" i="1" dirty="0" smtClean="0">
                <a:solidFill>
                  <a:srgbClr val="000090"/>
                </a:solidFill>
                <a:latin typeface="Albany" pitchFamily="32" charset="0"/>
              </a:rPr>
              <a:t> ring and a hydrophobic tail which anchors the molecule to the membrane.</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The </a:t>
            </a:r>
            <a:r>
              <a:rPr lang="en-GB" sz="1800" b="1" i="1" dirty="0" err="1" smtClean="0">
                <a:solidFill>
                  <a:srgbClr val="000090"/>
                </a:solidFill>
                <a:latin typeface="Albany" pitchFamily="32" charset="0"/>
              </a:rPr>
              <a:t>porphyrin</a:t>
            </a:r>
            <a:r>
              <a:rPr lang="en-GB" sz="1800" b="1" i="1" dirty="0" smtClean="0">
                <a:solidFill>
                  <a:srgbClr val="000090"/>
                </a:solidFill>
                <a:latin typeface="Albany" pitchFamily="32" charset="0"/>
              </a:rPr>
              <a:t> ring is host to the electronic states that participate in the interaction with light.</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pic>
        <p:nvPicPr>
          <p:cNvPr id="7" name="Picture 6" descr="pigment.gif"/>
          <p:cNvPicPr>
            <a:picLocks noChangeAspect="1"/>
          </p:cNvPicPr>
          <p:nvPr/>
        </p:nvPicPr>
        <p:blipFill>
          <a:blip r:embed="rId4"/>
          <a:stretch>
            <a:fillRect/>
          </a:stretch>
        </p:blipFill>
        <p:spPr>
          <a:xfrm>
            <a:off x="4278312" y="3170237"/>
            <a:ext cx="5308600" cy="41783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2" y="0"/>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Fate After Light Is Captured?</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5" name="Rectangle 20"/>
          <p:cNvSpPr>
            <a:spLocks noChangeArrowheads="1"/>
          </p:cNvSpPr>
          <p:nvPr/>
        </p:nvSpPr>
        <p:spPr bwMode="auto">
          <a:xfrm>
            <a:off x="0" y="2027237"/>
            <a:ext cx="4049712" cy="44958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2"/>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Question: What do these diagrams mean?  </a:t>
            </a:r>
          </a:p>
          <a:p>
            <a:pPr marL="431800" indent="-323850" defTabSz="719138">
              <a:lnSpc>
                <a:spcPct val="93000"/>
              </a:lnSpc>
              <a:buClr>
                <a:srgbClr val="000000"/>
              </a:buClr>
              <a:buSzPct val="66000"/>
              <a:buFont typeface="StarSymbol" charset="2"/>
              <a:buBlip>
                <a:blip r:embed="rId2"/>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What is the dynamics of the system once a photon has been absorbed?</a:t>
            </a:r>
          </a:p>
          <a:p>
            <a:pPr marL="431800" indent="-323850" defTabSz="719138">
              <a:lnSpc>
                <a:spcPct val="93000"/>
              </a:lnSpc>
              <a:buClr>
                <a:srgbClr val="000000"/>
              </a:buClr>
              <a:buSzPct val="66000"/>
              <a:buFont typeface="StarSymbol" charset="2"/>
              <a:buBlip>
                <a:blip r:embed="rId2"/>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Our current calculations: trying to understand what these diagrams mean.</a:t>
            </a:r>
          </a:p>
          <a:p>
            <a:pPr marL="431800" indent="-323850" defTabSz="719138">
              <a:lnSpc>
                <a:spcPct val="93000"/>
              </a:lnSpc>
              <a:buClr>
                <a:srgbClr val="000000"/>
              </a:buClr>
              <a:buSzPct val="66000"/>
              <a:buFont typeface="StarSymbol" charset="2"/>
              <a:buBlip>
                <a:blip r:embed="rId2"/>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pic>
        <p:nvPicPr>
          <p:cNvPr id="6" name="Picture 5"/>
          <p:cNvPicPr>
            <a:picLocks noChangeAspect="1"/>
          </p:cNvPicPr>
          <p:nvPr/>
        </p:nvPicPr>
        <p:blipFill>
          <a:blip r:embed="rId3"/>
          <a:stretch>
            <a:fillRect/>
          </a:stretch>
        </p:blipFill>
        <p:spPr>
          <a:xfrm>
            <a:off x="4049712" y="2179637"/>
            <a:ext cx="5344074" cy="5035550"/>
          </a:xfrm>
          <a:prstGeom prst="rect">
            <a:avLst/>
          </a:prstGeom>
        </p:spPr>
      </p:pic>
      <p:sp>
        <p:nvSpPr>
          <p:cNvPr id="7" name="Rectangle 6"/>
          <p:cNvSpPr/>
          <p:nvPr/>
        </p:nvSpPr>
        <p:spPr>
          <a:xfrm>
            <a:off x="163513" y="4465637"/>
            <a:ext cx="3733800" cy="2308324"/>
          </a:xfrm>
          <a:prstGeom prst="rect">
            <a:avLst/>
          </a:prstGeom>
        </p:spPr>
        <p:txBody>
          <a:bodyPr wrap="square">
            <a:spAutoFit/>
          </a:bodyPr>
          <a:lstStyle/>
          <a:p>
            <a:r>
              <a:rPr lang="en-US" sz="1800" i="1" dirty="0" smtClean="0"/>
              <a:t>The light energy absorbed by an isolated chlorophyll molecule is completely released as light and heat by process 1. In photosynthesis, by contrast, chlorophylls undergo process 2 in the antenna complex and process 3 in the reaction center, as described in the text. </a:t>
            </a:r>
            <a:endParaRPr lang="en-US" sz="18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ReactionCenter.jpg"/>
          <p:cNvPicPr>
            <a:picLocks noChangeAspect="1"/>
          </p:cNvPicPr>
          <p:nvPr/>
        </p:nvPicPr>
        <p:blipFill>
          <a:blip r:embed="rId2"/>
          <a:stretch>
            <a:fillRect/>
          </a:stretch>
        </p:blipFill>
        <p:spPr>
          <a:xfrm>
            <a:off x="3897312" y="3551237"/>
            <a:ext cx="5896884" cy="3352800"/>
          </a:xfrm>
          <a:prstGeom prst="rect">
            <a:avLst/>
          </a:prstGeom>
        </p:spPr>
      </p:pic>
      <p:sp>
        <p:nvSpPr>
          <p:cNvPr id="3"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28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How Light Energy </a:t>
            </a:r>
            <a:r>
              <a:rPr lang="en-US" sz="2800" i="1" kern="0" dirty="0" smtClean="0">
                <a:solidFill>
                  <a:srgbClr val="000090"/>
                </a:solidFill>
                <a:effectLst>
                  <a:outerShdw blurRad="38100" dist="38100" dir="2700000" algn="tl">
                    <a:srgbClr val="DDDDDD"/>
                  </a:outerShdw>
                </a:effectLst>
                <a:latin typeface="+mj-lt"/>
                <a:ea typeface="+mj-ea"/>
                <a:cs typeface="+mj-cs"/>
              </a:rPr>
              <a:t>Is Funneled Away to Perform Charge Separation: </a:t>
            </a:r>
            <a:r>
              <a:rPr lang="en-US" sz="2800" i="1" kern="0" dirty="0" err="1" smtClean="0">
                <a:solidFill>
                  <a:srgbClr val="000090"/>
                </a:solidFill>
                <a:effectLst>
                  <a:outerShdw blurRad="38100" dist="38100" dir="2700000" algn="tl">
                    <a:srgbClr val="DDDDDD"/>
                  </a:outerShdw>
                </a:effectLst>
                <a:latin typeface="+mj-lt"/>
                <a:ea typeface="+mj-ea"/>
                <a:cs typeface="+mj-cs"/>
              </a:rPr>
              <a:t>Photosystems</a:t>
            </a:r>
            <a:endParaRPr kumimoji="0" lang="en-US" sz="28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4" name="Rectangle 3"/>
          <p:cNvSpPr/>
          <p:nvPr/>
        </p:nvSpPr>
        <p:spPr>
          <a:xfrm>
            <a:off x="1" y="3856037"/>
            <a:ext cx="3821112" cy="2800766"/>
          </a:xfrm>
          <a:prstGeom prst="rect">
            <a:avLst/>
          </a:prstGeom>
        </p:spPr>
        <p:txBody>
          <a:bodyPr wrap="square">
            <a:spAutoFit/>
          </a:bodyPr>
          <a:lstStyle/>
          <a:p>
            <a:r>
              <a:rPr lang="en-US" sz="1600" i="1" dirty="0" smtClean="0"/>
              <a:t>From </a:t>
            </a:r>
            <a:r>
              <a:rPr lang="en-US" sz="1600" i="1" dirty="0" err="1" smtClean="0"/>
              <a:t>Alberts</a:t>
            </a:r>
            <a:r>
              <a:rPr lang="en-US" sz="1600" i="1" dirty="0" smtClean="0"/>
              <a:t> et al., MBoC5: The antenna complex is a collector of light energy in the form of excited electrons. The energy of the excited electrons is funneled, through a series of resonance energy transfers, to a special pair of chlorophyll molecules in the photochemical reaction center. The reaction center then produces a high-energy electron that can be passed rapidly to the electron-transport chain in the </a:t>
            </a:r>
            <a:r>
              <a:rPr lang="en-US" sz="1600" i="1" dirty="0" err="1" smtClean="0"/>
              <a:t>thylakoid</a:t>
            </a:r>
            <a:r>
              <a:rPr lang="en-US" sz="1600" i="1" dirty="0" smtClean="0"/>
              <a:t> membrane, via a </a:t>
            </a:r>
            <a:r>
              <a:rPr lang="en-US" sz="1600" i="1" dirty="0" err="1" smtClean="0"/>
              <a:t>quinone</a:t>
            </a:r>
            <a:r>
              <a:rPr lang="en-US" sz="1600" i="1" dirty="0" smtClean="0"/>
              <a:t>. </a:t>
            </a:r>
            <a:endParaRPr lang="en-US" sz="1600" i="1" dirty="0"/>
          </a:p>
        </p:txBody>
      </p:sp>
      <p:sp>
        <p:nvSpPr>
          <p:cNvPr id="5" name="Rectangle 20"/>
          <p:cNvSpPr>
            <a:spLocks noChangeArrowheads="1"/>
          </p:cNvSpPr>
          <p:nvPr/>
        </p:nvSpPr>
        <p:spPr bwMode="auto">
          <a:xfrm>
            <a:off x="239712" y="1798637"/>
            <a:ext cx="9525000" cy="18288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One of the key outcomes of the Emerson-Arnold experiments was the realization that the molecular apparatus came with numbers that had an odd ratio.</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Two key components: 1) antenna complex and 2) photochemical reaction </a:t>
            </a:r>
            <a:r>
              <a:rPr lang="en-GB" sz="1800" b="1" i="1" dirty="0" err="1" smtClean="0">
                <a:solidFill>
                  <a:srgbClr val="000090"/>
                </a:solidFill>
                <a:latin typeface="Albany" pitchFamily="32" charset="0"/>
              </a:rPr>
              <a:t>center</a:t>
            </a:r>
            <a:r>
              <a:rPr lang="en-GB" sz="1800" b="1" i="1" dirty="0" smtClean="0">
                <a:solidFill>
                  <a:srgbClr val="000090"/>
                </a:solidFill>
                <a:latin typeface="Albany" pitchFamily="32" charset="0"/>
              </a:rPr>
              <a:t>.</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HowLightExcites.jpg"/>
          <p:cNvPicPr>
            <a:picLocks noChangeAspect="1"/>
          </p:cNvPicPr>
          <p:nvPr/>
        </p:nvPicPr>
        <p:blipFill>
          <a:blip r:embed="rId2"/>
          <a:stretch>
            <a:fillRect/>
          </a:stretch>
        </p:blipFill>
        <p:spPr>
          <a:xfrm>
            <a:off x="0" y="1646237"/>
            <a:ext cx="4552665" cy="2819400"/>
          </a:xfrm>
          <a:prstGeom prst="rect">
            <a:avLst/>
          </a:prstGeom>
        </p:spPr>
      </p:pic>
      <p:sp>
        <p:nvSpPr>
          <p:cNvPr id="3" name="Rectangle 3"/>
          <p:cNvSpPr txBox="1">
            <a:spLocks noChangeArrowheads="1"/>
          </p:cNvSpPr>
          <p:nvPr/>
        </p:nvSpPr>
        <p:spPr bwMode="auto">
          <a:xfrm>
            <a:off x="468312" y="0"/>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Schematic of the Electron Transfer Process</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4" name="Rectangle 3"/>
          <p:cNvSpPr/>
          <p:nvPr/>
        </p:nvSpPr>
        <p:spPr>
          <a:xfrm>
            <a:off x="4594225" y="1558031"/>
            <a:ext cx="5486400" cy="6001644"/>
          </a:xfrm>
          <a:prstGeom prst="rect">
            <a:avLst/>
          </a:prstGeom>
        </p:spPr>
        <p:txBody>
          <a:bodyPr wrap="square">
            <a:spAutoFit/>
          </a:bodyPr>
          <a:lstStyle/>
          <a:p>
            <a:endParaRPr lang="en-US" sz="1600" dirty="0" smtClean="0"/>
          </a:p>
          <a:p>
            <a:endParaRPr lang="en-US" sz="1600" i="1" dirty="0" smtClean="0"/>
          </a:p>
          <a:p>
            <a:r>
              <a:rPr lang="en-US" sz="1600" i="1" dirty="0" smtClean="0"/>
              <a:t>(A) The initial events in a reaction center create a charge separation. A pigment-protein complex holds a chlorophyll molecule of the special pair (blue) precisely positioned so that both a potential low-energy electron donor (orange) and a potential high-energy electron acceptor (green) are immediately available. When light energizes an electron in the chlorophyll molecule (red electron), the excited electron is immediately passed to the electron acceptor and is thereby partially stabilized. The positively charged chlorophyll molecule then quickly attracts the low-energy electron from the electron donor and returns to its resting state, creating a larger charge separation that further stabilizes the high-energy electron. These reactions require less than 10-6 second to complete. (B) In the final stage of this process, which follows the steps in (A), the photosynthetic reaction center is restored to its original resting state by acquiring a new low-energy electron and then transferring the high-energy electron derived from chlorophyll to an electron transport chain in the membrane. As will be discussed subsequently, the ultimate source of low-energy electrons for </a:t>
            </a:r>
            <a:r>
              <a:rPr lang="en-US" sz="1600" i="1" dirty="0" err="1" smtClean="0"/>
              <a:t>photosystem</a:t>
            </a:r>
            <a:r>
              <a:rPr lang="en-US" sz="1600" i="1" dirty="0" smtClean="0"/>
              <a:t> II in the chloroplast is water; as a result, light produces high-energy electrons in the </a:t>
            </a:r>
            <a:r>
              <a:rPr lang="en-US" sz="1600" i="1" dirty="0" err="1" smtClean="0"/>
              <a:t>thylakoid</a:t>
            </a:r>
            <a:r>
              <a:rPr lang="en-US" sz="1600" i="1" dirty="0" smtClean="0"/>
              <a:t> membrane from low-energy electrons in water. </a:t>
            </a:r>
            <a:endParaRPr lang="en-US" sz="1600" i="1" dirty="0"/>
          </a:p>
        </p:txBody>
      </p:sp>
      <p:sp>
        <p:nvSpPr>
          <p:cNvPr id="5" name="Rectangle 20"/>
          <p:cNvSpPr>
            <a:spLocks noChangeArrowheads="1"/>
          </p:cNvSpPr>
          <p:nvPr/>
        </p:nvSpPr>
        <p:spPr bwMode="auto">
          <a:xfrm>
            <a:off x="0" y="4465637"/>
            <a:ext cx="4659312" cy="24384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Schematic of the charge transfer process after optical excitation.</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pic>
        <p:nvPicPr>
          <p:cNvPr id="6" name="Picture 5" descr="BacterialReactionCenter.jpg"/>
          <p:cNvPicPr>
            <a:picLocks noChangeAspect="1"/>
          </p:cNvPicPr>
          <p:nvPr/>
        </p:nvPicPr>
        <p:blipFill>
          <a:blip r:embed="rId4"/>
          <a:stretch>
            <a:fillRect/>
          </a:stretch>
        </p:blipFill>
        <p:spPr>
          <a:xfrm>
            <a:off x="620712" y="5050513"/>
            <a:ext cx="3124200" cy="2509162"/>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FAULTFONTSIZE" val="10"/>
  <p:tag name="DEFAULTWIDTH" val="526"/>
  <p:tag name="DEFAULTHEIGHT" val="30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pitchFamily="2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pitchFamily="2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162467</TotalTime>
  <Words>1933</Words>
  <PresentationFormat>Custom</PresentationFormat>
  <Paragraphs>59</Paragraphs>
  <Slides>15</Slides>
  <Notes>1</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Coarse-Graining of Macromolecules</dc:title>
  <cp:lastModifiedBy>Rob Phillips</cp:lastModifiedBy>
  <cp:revision>1823</cp:revision>
  <dcterms:created xsi:type="dcterms:W3CDTF">2009-01-22T13:39:21Z</dcterms:created>
  <dcterms:modified xsi:type="dcterms:W3CDTF">2009-01-22T20:02:19Z</dcterms:modified>
</cp:coreProperties>
</file>