
<file path=[Content_Types].xml><?xml version="1.0" encoding="utf-8"?>
<Types xmlns="http://schemas.openxmlformats.org/package/2006/content-types">
  <Default Extension="png" ContentType="image/png"/>
  <Override PartName="/docProps/core.xml" ContentType="application/vnd.openxmlformats-package.core-properties+xml"/>
  <Override PartName="/ppt/slides/slide9.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theme/theme2.xml" ContentType="application/vnd.openxmlformats-officedocument.theme+xml"/>
  <Override PartName="/ppt/slides/slide3.xml" ContentType="application/vnd.openxmlformats-officedocument.presentationml.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viewProps.xml" ContentType="application/vnd.openxmlformats-officedocument.presentationml.viewProps+xml"/>
  <Override PartName="/docProps/app.xml" ContentType="application/vnd.openxmlformats-officedocument.extended-properties+xml"/>
  <Override PartName="/ppt/slides/slide7.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Default Extension="xml" ContentType="application/xml"/>
  <Override PartName="/ppt/slides/slide4.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0.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Default Extension="jpeg" ContentType="image/jpeg"/>
  <Override PartName="/ppt/slides/slide8.xml" ContentType="application/vnd.openxmlformats-officedocument.presentationml.slide+xml"/>
  <Override PartName="/ppt/slideLayouts/slideLayout9.xml" ContentType="application/vnd.openxmlformats-officedocument.presentationml.slideLayout+xml"/>
  <Override PartName="/ppt/tableStyles.xml" ContentType="application/vnd.openxmlformats-officedocument.presentationml.tableStyles+xml"/>
  <Override PartName="/ppt/slides/slide5.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2"/>
  </p:notesMasterIdLst>
  <p:sldIdLst>
    <p:sldId id="1058" r:id="rId2"/>
    <p:sldId id="1073" r:id="rId3"/>
    <p:sldId id="1026" r:id="rId4"/>
    <p:sldId id="1072" r:id="rId5"/>
    <p:sldId id="1040" r:id="rId6"/>
    <p:sldId id="1078" r:id="rId7"/>
    <p:sldId id="1077" r:id="rId8"/>
    <p:sldId id="1030" r:id="rId9"/>
    <p:sldId id="1076" r:id="rId10"/>
    <p:sldId id="1079" r:id="rId11"/>
  </p:sldIdLst>
  <p:sldSz cx="10080625" cy="7559675"/>
  <p:notesSz cx="7556500" cy="10691813"/>
  <p:custDataLst>
    <p:tags r:id="rId14"/>
  </p:custDataLst>
  <p:defaultTextStyle>
    <a:defPPr>
      <a:defRPr lang="en-GB"/>
    </a:defPPr>
    <a:lvl1pPr algn="l" rtl="0" eaLnBrk="0" fontAlgn="base" hangingPunct="0">
      <a:spcBef>
        <a:spcPct val="0"/>
      </a:spcBef>
      <a:spcAft>
        <a:spcPct val="0"/>
      </a:spcAft>
      <a:defRPr sz="2400" kern="1200">
        <a:solidFill>
          <a:srgbClr val="000000"/>
        </a:solidFill>
        <a:latin typeface="Times New Roman" pitchFamily="26" charset="0"/>
        <a:ea typeface="+mn-ea"/>
        <a:cs typeface="+mn-cs"/>
      </a:defRPr>
    </a:lvl1pPr>
    <a:lvl2pPr marL="457200" algn="l" rtl="0" eaLnBrk="0" fontAlgn="base" hangingPunct="0">
      <a:spcBef>
        <a:spcPct val="0"/>
      </a:spcBef>
      <a:spcAft>
        <a:spcPct val="0"/>
      </a:spcAft>
      <a:defRPr sz="2400" kern="1200">
        <a:solidFill>
          <a:srgbClr val="000000"/>
        </a:solidFill>
        <a:latin typeface="Times New Roman" pitchFamily="26" charset="0"/>
        <a:ea typeface="+mn-ea"/>
        <a:cs typeface="+mn-cs"/>
      </a:defRPr>
    </a:lvl2pPr>
    <a:lvl3pPr marL="914400" algn="l" rtl="0" eaLnBrk="0" fontAlgn="base" hangingPunct="0">
      <a:spcBef>
        <a:spcPct val="0"/>
      </a:spcBef>
      <a:spcAft>
        <a:spcPct val="0"/>
      </a:spcAft>
      <a:defRPr sz="2400" kern="1200">
        <a:solidFill>
          <a:srgbClr val="000000"/>
        </a:solidFill>
        <a:latin typeface="Times New Roman" pitchFamily="26" charset="0"/>
        <a:ea typeface="+mn-ea"/>
        <a:cs typeface="+mn-cs"/>
      </a:defRPr>
    </a:lvl3pPr>
    <a:lvl4pPr marL="1371600" algn="l" rtl="0" eaLnBrk="0" fontAlgn="base" hangingPunct="0">
      <a:spcBef>
        <a:spcPct val="0"/>
      </a:spcBef>
      <a:spcAft>
        <a:spcPct val="0"/>
      </a:spcAft>
      <a:defRPr sz="2400" kern="1200">
        <a:solidFill>
          <a:srgbClr val="000000"/>
        </a:solidFill>
        <a:latin typeface="Times New Roman" pitchFamily="26" charset="0"/>
        <a:ea typeface="+mn-ea"/>
        <a:cs typeface="+mn-cs"/>
      </a:defRPr>
    </a:lvl4pPr>
    <a:lvl5pPr marL="1828800" algn="l" rtl="0" eaLnBrk="0" fontAlgn="base" hangingPunct="0">
      <a:spcBef>
        <a:spcPct val="0"/>
      </a:spcBef>
      <a:spcAft>
        <a:spcPct val="0"/>
      </a:spcAft>
      <a:defRPr sz="2400" kern="1200">
        <a:solidFill>
          <a:srgbClr val="000000"/>
        </a:solidFill>
        <a:latin typeface="Times New Roman" pitchFamily="26" charset="0"/>
        <a:ea typeface="+mn-ea"/>
        <a:cs typeface="+mn-cs"/>
      </a:defRPr>
    </a:lvl5pPr>
    <a:lvl6pPr marL="2286000" algn="l" defTabSz="457200" rtl="0" eaLnBrk="1" latinLnBrk="0" hangingPunct="1">
      <a:defRPr sz="2400" kern="1200">
        <a:solidFill>
          <a:srgbClr val="000000"/>
        </a:solidFill>
        <a:latin typeface="Times New Roman" pitchFamily="26" charset="0"/>
        <a:ea typeface="+mn-ea"/>
        <a:cs typeface="+mn-cs"/>
      </a:defRPr>
    </a:lvl6pPr>
    <a:lvl7pPr marL="2743200" algn="l" defTabSz="457200" rtl="0" eaLnBrk="1" latinLnBrk="0" hangingPunct="1">
      <a:defRPr sz="2400" kern="1200">
        <a:solidFill>
          <a:srgbClr val="000000"/>
        </a:solidFill>
        <a:latin typeface="Times New Roman" pitchFamily="26" charset="0"/>
        <a:ea typeface="+mn-ea"/>
        <a:cs typeface="+mn-cs"/>
      </a:defRPr>
    </a:lvl7pPr>
    <a:lvl8pPr marL="3200400" algn="l" defTabSz="457200" rtl="0" eaLnBrk="1" latinLnBrk="0" hangingPunct="1">
      <a:defRPr sz="2400" kern="1200">
        <a:solidFill>
          <a:srgbClr val="000000"/>
        </a:solidFill>
        <a:latin typeface="Times New Roman" pitchFamily="26" charset="0"/>
        <a:ea typeface="+mn-ea"/>
        <a:cs typeface="+mn-cs"/>
      </a:defRPr>
    </a:lvl8pPr>
    <a:lvl9pPr marL="3657600" algn="l" defTabSz="457200" rtl="0" eaLnBrk="1" latinLnBrk="0" hangingPunct="1">
      <a:defRPr sz="2400" kern="1200">
        <a:solidFill>
          <a:srgbClr val="000000"/>
        </a:solidFill>
        <a:latin typeface="Times New Roman" pitchFamily="2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606060"/>
    <a:srgbClr val="707070"/>
    <a:srgbClr val="CCFFCC"/>
    <a:srgbClr val="CCFFFF"/>
    <a:srgbClr val="33CC33"/>
    <a:srgbClr val="FFFF00"/>
    <a:srgbClr val="FF0000"/>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501" autoAdjust="0"/>
    <p:restoredTop sz="88339" autoAdjust="0"/>
  </p:normalViewPr>
  <p:slideViewPr>
    <p:cSldViewPr>
      <p:cViewPr>
        <p:scale>
          <a:sx n="100" d="100"/>
          <a:sy n="100" d="100"/>
        </p:scale>
        <p:origin x="-712" y="-152"/>
      </p:cViewPr>
      <p:guideLst>
        <p:guide orient="horz" pos="2208"/>
        <p:guide pos="3168"/>
      </p:guideLst>
    </p:cSldViewPr>
  </p:slideViewPr>
  <p:outlineViewPr>
    <p:cViewPr varScale="1">
      <p:scale>
        <a:sx n="170" d="200"/>
        <a:sy n="170" d="200"/>
      </p:scale>
      <p:origin x="-784" y="-8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19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tags" Target="tags/tag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312863" y="1027113"/>
            <a:ext cx="4932362" cy="3698875"/>
          </a:xfrm>
          <a:prstGeom prst="rect">
            <a:avLst/>
          </a:prstGeom>
          <a:solidFill>
            <a:srgbClr val="FFFFFF"/>
          </a:solidFill>
          <a:ln w="9525">
            <a:solidFill>
              <a:srgbClr val="000000"/>
            </a:solidFill>
            <a:miter lim="800000"/>
            <a:headEnd/>
            <a:tailEnd/>
          </a:ln>
          <a:effectLst/>
        </p:spPr>
      </p:sp>
      <p:sp>
        <p:nvSpPr>
          <p:cNvPr id="2050" name="Text Box 2"/>
          <p:cNvSpPr txBox="1">
            <a:spLocks noGrp="1" noChangeArrowheads="1"/>
          </p:cNvSpPr>
          <p:nvPr>
            <p:ph type="body" idx="1"/>
          </p:nvPr>
        </p:nvSpPr>
        <p:spPr bwMode="auto">
          <a:xfrm>
            <a:off x="1169988" y="5086350"/>
            <a:ext cx="5224462" cy="410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mn-ea"/>
        <a:cs typeface="+mn-cs"/>
      </a:defRPr>
    </a:lvl1pPr>
    <a:lvl2pPr marL="742950" indent="-285750"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ＭＳ Ｐゴシック" pitchFamily="26" charset="-128"/>
        <a:cs typeface="+mn-cs"/>
      </a:defRPr>
    </a:lvl2pPr>
    <a:lvl3pPr marL="1143000" indent="-228600"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ＭＳ Ｐゴシック" pitchFamily="26" charset="-128"/>
        <a:cs typeface="+mn-cs"/>
      </a:defRPr>
    </a:lvl3pPr>
    <a:lvl4pPr marL="1600200" indent="-228600"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ＭＳ Ｐゴシック" pitchFamily="26" charset="-128"/>
        <a:cs typeface="+mn-cs"/>
      </a:defRPr>
    </a:lvl4pPr>
    <a:lvl5pPr marL="2057400" indent="-228600" algn="l" defTabSz="719138" rtl="0" eaLnBrk="0" fontAlgn="base" hangingPunct="0">
      <a:spcBef>
        <a:spcPct val="30000"/>
      </a:spcBef>
      <a:spcAft>
        <a:spcPct val="0"/>
      </a:spcAft>
      <a:buClr>
        <a:srgbClr val="000000"/>
      </a:buClr>
      <a:buSzPct val="100000"/>
      <a:buFont typeface="Times New Roman" pitchFamily="26" charset="0"/>
      <a:defRPr sz="1200" kern="1200">
        <a:solidFill>
          <a:srgbClr val="000000"/>
        </a:solidFill>
        <a:latin typeface="Times New Roman" pitchFamily="26" charset="0"/>
        <a:ea typeface="ＭＳ Ｐゴシック" pitchFamily="2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Themes: what experiments are worth changing your life for (need to find the winners</a:t>
            </a:r>
            <a:r>
              <a:rPr lang="en-US" baseline="0" dirty="0" smtClean="0"/>
              <a:t> for photosynthesis), quantitative data demands quantitative models, the great ideas of biology.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138" y="123825"/>
            <a:ext cx="2151062" cy="6738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9775" y="123825"/>
            <a:ext cx="6303963" cy="6738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39775" y="123825"/>
            <a:ext cx="8607425" cy="12604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739775" y="1860550"/>
            <a:ext cx="4227513"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19688" y="1860550"/>
            <a:ext cx="4227512" cy="2424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39775" y="4437063"/>
            <a:ext cx="4227513"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119688" y="4437063"/>
            <a:ext cx="4227512" cy="2425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1860550"/>
            <a:ext cx="4227513" cy="500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9688" y="1860550"/>
            <a:ext cx="4227512" cy="500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5" name="Picture 7" descr="Sand waves 10"/>
          <p:cNvPicPr>
            <a:picLocks noChangeAspect="1" noChangeArrowheads="1"/>
          </p:cNvPicPr>
          <p:nvPr userDrawn="1"/>
        </p:nvPicPr>
        <p:blipFill>
          <a:blip r:embed="rId14"/>
          <a:srcRect t="25555" b="46666"/>
          <a:stretch>
            <a:fillRect/>
          </a:stretch>
        </p:blipFill>
        <p:spPr bwMode="auto">
          <a:xfrm>
            <a:off x="-1" y="0"/>
            <a:ext cx="10080625" cy="1680104"/>
          </a:xfrm>
          <a:prstGeom prst="rect">
            <a:avLst/>
          </a:prstGeom>
          <a:noFill/>
        </p:spPr>
      </p:pic>
      <p:sp>
        <p:nvSpPr>
          <p:cNvPr id="1028" name="Rectangle 4"/>
          <p:cNvSpPr>
            <a:spLocks noGrp="1" noChangeArrowheads="1"/>
          </p:cNvSpPr>
          <p:nvPr>
            <p:ph type="title"/>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dirty="0" smtClean="0"/>
              <a:t>Click </a:t>
            </a:r>
            <a:r>
              <a:rPr lang="en-GB" dirty="0"/>
              <a:t>to edit Master title style</a:t>
            </a:r>
          </a:p>
        </p:txBody>
      </p:sp>
      <p:sp>
        <p:nvSpPr>
          <p:cNvPr id="1029" name="Rectangle 5"/>
          <p:cNvSpPr>
            <a:spLocks noGrp="1" noChangeArrowheads="1"/>
          </p:cNvSpPr>
          <p:nvPr>
            <p:ph type="body" idx="1"/>
          </p:nvPr>
        </p:nvSpPr>
        <p:spPr bwMode="auto">
          <a:xfrm>
            <a:off x="739775" y="1860550"/>
            <a:ext cx="8607425" cy="50022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719138" rtl="0" eaLnBrk="0" fontAlgn="base" hangingPunct="0">
        <a:lnSpc>
          <a:spcPct val="115000"/>
        </a:lnSpc>
        <a:spcBef>
          <a:spcPct val="0"/>
        </a:spcBef>
        <a:spcAft>
          <a:spcPct val="0"/>
        </a:spcAft>
        <a:buClr>
          <a:srgbClr val="000000"/>
        </a:buClr>
        <a:buSzPct val="45000"/>
        <a:buFont typeface="StarBats" charset="2"/>
        <a:defRPr sz="4000" i="1">
          <a:solidFill>
            <a:srgbClr val="0066FF"/>
          </a:solidFill>
          <a:effectLst>
            <a:outerShdw blurRad="38100" dist="38100" dir="2700000" algn="tl">
              <a:srgbClr val="DDDDDD"/>
            </a:outerShdw>
          </a:effectLst>
          <a:latin typeface="+mj-lt"/>
          <a:ea typeface="+mj-ea"/>
          <a:cs typeface="+mj-cs"/>
        </a:defRPr>
      </a:lvl1pPr>
      <a:lvl2pPr marL="358775"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2pPr>
      <a:lvl3pPr marL="719138"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3pPr>
      <a:lvl4pPr marL="1079500"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4pPr>
      <a:lvl5pPr marL="14398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5pPr>
      <a:lvl6pPr marL="18970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6pPr>
      <a:lvl7pPr marL="23542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7pPr>
      <a:lvl8pPr marL="28114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8pPr>
      <a:lvl9pPr marL="3268663" algn="l" defTabSz="719138" rtl="0" eaLnBrk="0" fontAlgn="base" hangingPunct="0">
        <a:spcBef>
          <a:spcPct val="0"/>
        </a:spcBef>
        <a:spcAft>
          <a:spcPct val="0"/>
        </a:spcAft>
        <a:buClr>
          <a:srgbClr val="000000"/>
        </a:buClr>
        <a:buSzPct val="45000"/>
        <a:buFont typeface="StarBats" charset="2"/>
        <a:defRPr sz="4400">
          <a:solidFill>
            <a:srgbClr val="000000"/>
          </a:solidFill>
          <a:latin typeface="Times New Roman" pitchFamily="26" charset="0"/>
          <a:ea typeface="ＭＳ Ｐゴシック" pitchFamily="26" charset="-128"/>
        </a:defRPr>
      </a:lvl9pPr>
    </p:titleStyle>
    <p:bodyStyle>
      <a:lvl1pPr marL="431800" indent="-323850" algn="l" defTabSz="719138" rtl="0" eaLnBrk="0" fontAlgn="base" hangingPunct="0">
        <a:lnSpc>
          <a:spcPct val="115000"/>
        </a:lnSpc>
        <a:spcBef>
          <a:spcPct val="0"/>
        </a:spcBef>
        <a:spcAft>
          <a:spcPct val="0"/>
        </a:spcAft>
        <a:buClr>
          <a:srgbClr val="000000"/>
        </a:buClr>
        <a:buSzPct val="66000"/>
        <a:buFont typeface="StarSymbol" charset="2"/>
        <a:buBlip>
          <a:blip r:embed="rId15"/>
        </a:buBlip>
        <a:defRPr sz="3000">
          <a:solidFill>
            <a:srgbClr val="000000"/>
          </a:solidFill>
          <a:latin typeface="+mn-lt"/>
          <a:ea typeface="+mn-ea"/>
          <a:cs typeface="+mn-cs"/>
        </a:defRPr>
      </a:lvl1pPr>
      <a:lvl2pPr marL="863600" indent="-287338"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800">
          <a:solidFill>
            <a:srgbClr val="000000"/>
          </a:solidFill>
          <a:latin typeface="+mn-lt"/>
          <a:ea typeface="ＭＳ Ｐゴシック" pitchFamily="26" charset="-128"/>
        </a:defRPr>
      </a:lvl2pPr>
      <a:lvl3pPr marL="12954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400">
          <a:solidFill>
            <a:srgbClr val="000000"/>
          </a:solidFill>
          <a:latin typeface="+mn-lt"/>
          <a:ea typeface="ＭＳ Ｐゴシック" pitchFamily="26" charset="-128"/>
        </a:defRPr>
      </a:lvl3pPr>
      <a:lvl4pPr marL="17272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4pPr>
      <a:lvl5pPr marL="21590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5pPr>
      <a:lvl6pPr marL="26162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6pPr>
      <a:lvl7pPr marL="30734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7pPr>
      <a:lvl8pPr marL="35306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8pPr>
      <a:lvl9pPr marL="3987800" indent="-215900" algn="l" defTabSz="719138" rtl="0" eaLnBrk="0" fontAlgn="base" hangingPunct="0">
        <a:lnSpc>
          <a:spcPct val="115000"/>
        </a:lnSpc>
        <a:spcBef>
          <a:spcPct val="0"/>
        </a:spcBef>
        <a:spcAft>
          <a:spcPct val="0"/>
        </a:spcAft>
        <a:buClr>
          <a:srgbClr val="000000"/>
        </a:buClr>
        <a:buSzPct val="82000"/>
        <a:buFont typeface="StarSymbol" charset="2"/>
        <a:buBlip>
          <a:blip r:embed="rId15"/>
        </a:buBlip>
        <a:defRPr sz="2000">
          <a:solidFill>
            <a:srgbClr val="000000"/>
          </a:solidFill>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40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Electron Transfer Process and Membrane Bioenergetics</a:t>
            </a:r>
            <a:endParaRPr kumimoji="0" lang="en-US" sz="40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3" name="Rectangle 2"/>
          <p:cNvSpPr/>
          <p:nvPr/>
        </p:nvSpPr>
        <p:spPr>
          <a:xfrm>
            <a:off x="1992312" y="5867777"/>
            <a:ext cx="6100762" cy="1569660"/>
          </a:xfrm>
          <a:prstGeom prst="rect">
            <a:avLst/>
          </a:prstGeom>
        </p:spPr>
        <p:txBody>
          <a:bodyPr wrap="square">
            <a:spAutoFit/>
          </a:bodyPr>
          <a:lstStyle/>
          <a:p>
            <a:pPr algn="ctr"/>
            <a:r>
              <a:rPr lang="en-GB" i="1" dirty="0" smtClean="0">
                <a:solidFill>
                  <a:srgbClr val="FF0000"/>
                </a:solidFill>
                <a:latin typeface="Albany" pitchFamily="32" charset="0"/>
              </a:rPr>
              <a:t>APh/BE161: Physical Biology of the Cell</a:t>
            </a:r>
          </a:p>
          <a:p>
            <a:pPr algn="ctr"/>
            <a:r>
              <a:rPr lang="en-GB" i="1" dirty="0" smtClean="0">
                <a:solidFill>
                  <a:srgbClr val="FF0000"/>
                </a:solidFill>
                <a:latin typeface="Albany" pitchFamily="32" charset="0"/>
              </a:rPr>
              <a:t>Winter 2009</a:t>
            </a:r>
          </a:p>
          <a:p>
            <a:pPr algn="ctr"/>
            <a:r>
              <a:rPr lang="en-US" i="1" dirty="0" smtClean="0">
                <a:solidFill>
                  <a:srgbClr val="FF0000"/>
                </a:solidFill>
                <a:latin typeface="Albany" pitchFamily="32" charset="0"/>
              </a:rPr>
              <a:t>Electron Transfer</a:t>
            </a:r>
            <a:endParaRPr lang="en-GB" i="1" dirty="0" smtClean="0">
              <a:solidFill>
                <a:srgbClr val="FF0000"/>
              </a:solidFill>
              <a:latin typeface="Albany" pitchFamily="32" charset="0"/>
            </a:endParaRPr>
          </a:p>
          <a:p>
            <a:pPr algn="ctr"/>
            <a:r>
              <a:rPr lang="en-GB" i="1" dirty="0" smtClean="0">
                <a:solidFill>
                  <a:srgbClr val="FF0000"/>
                </a:solidFill>
                <a:latin typeface="Albany" pitchFamily="32" charset="0"/>
              </a:rPr>
              <a:t>Rob Phillips</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1382712" y="2179637"/>
            <a:ext cx="7708900" cy="314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Harnessing the Proton Gradient to Make ATP</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6" name="Rectangle 5"/>
          <p:cNvSpPr/>
          <p:nvPr/>
        </p:nvSpPr>
        <p:spPr>
          <a:xfrm>
            <a:off x="1992312" y="7098883"/>
            <a:ext cx="5038725" cy="338554"/>
          </a:xfrm>
          <a:prstGeom prst="rect">
            <a:avLst/>
          </a:prstGeom>
        </p:spPr>
        <p:txBody>
          <a:bodyPr>
            <a:spAutoFit/>
          </a:bodyPr>
          <a:lstStyle/>
          <a:p>
            <a:r>
              <a:rPr lang="en-US" sz="1600" dirty="0" smtClean="0"/>
              <a:t>http://www.k2.phys.waseda.ac.jp/F1movies/F1Step.htm</a:t>
            </a:r>
            <a:endParaRPr lang="en-US" sz="1600" dirty="0"/>
          </a:p>
        </p:txBody>
      </p:sp>
      <p:pic>
        <p:nvPicPr>
          <p:cNvPr id="7" name="Picture 6"/>
          <p:cNvPicPr>
            <a:picLocks noChangeAspect="1"/>
          </p:cNvPicPr>
          <p:nvPr/>
        </p:nvPicPr>
        <p:blipFill>
          <a:blip r:embed="rId2"/>
          <a:stretch>
            <a:fillRect/>
          </a:stretch>
        </p:blipFill>
        <p:spPr>
          <a:xfrm>
            <a:off x="4278312" y="1836737"/>
            <a:ext cx="5164157"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63512" y="1798637"/>
            <a:ext cx="9525000" cy="5334000"/>
          </a:xfrm>
          <a:prstGeom prst="rect">
            <a:avLst/>
          </a:prstGeom>
          <a:noFill/>
          <a:ln w="9525">
            <a:noFill/>
            <a:miter lim="800000"/>
            <a:headEnd/>
            <a:tailEnd/>
          </a:ln>
        </p:spPr>
        <p:txBody>
          <a:bodyPr lIns="0" tIns="0" rIns="0" bIns="0">
            <a:prstTxWarp prst="textNoShape">
              <a:avLst/>
            </a:prstTxWarp>
          </a:bodyPr>
          <a:lstStyle/>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Announcements: nature of estimates, office hour changes, HW2.</a:t>
            </a:r>
          </a:p>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First part: electron transfer – phenomenology, simplest model</a:t>
            </a:r>
          </a:p>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Second part: membrane bioenergetics </a:t>
            </a:r>
            <a:endParaRPr lang="en-US" sz="1800" b="1" i="1" dirty="0" smtClean="0">
              <a:solidFill>
                <a:srgbClr val="FF0000"/>
              </a:solidFill>
              <a:latin typeface="Albany" pitchFamily="32" charset="0"/>
            </a:endParaRPr>
          </a:p>
        </p:txBody>
      </p:sp>
      <p:sp>
        <p:nvSpPr>
          <p:cNvPr id="3" name="Rectangle 1028"/>
          <p:cNvSpPr>
            <a:spLocks noChangeArrowheads="1"/>
          </p:cNvSpPr>
          <p:nvPr/>
        </p:nvSpPr>
        <p:spPr bwMode="auto">
          <a:xfrm>
            <a:off x="239712" y="162702"/>
            <a:ext cx="9764713" cy="1265237"/>
          </a:xfrm>
          <a:prstGeom prst="rect">
            <a:avLst/>
          </a:prstGeom>
          <a:noFill/>
          <a:ln w="9525">
            <a:noFill/>
            <a:miter lim="800000"/>
            <a:headEnd/>
            <a:tailEnd/>
          </a:ln>
          <a:effectLst/>
        </p:spPr>
        <p:txBody>
          <a:bodyPr lIns="0" tIns="0" rIns="0" bIns="0" anchor="ctr">
            <a:prstTxWarp prst="textNoShape">
              <a:avLst/>
            </a:prstTxWarp>
          </a:bodyPr>
          <a:lstStyle/>
          <a:p>
            <a:pPr algn="ctr" defTabSz="719063">
              <a:lnSpc>
                <a:spcPct val="115000"/>
              </a:lnSpc>
              <a:buClr>
                <a:srgbClr val="000000"/>
              </a:buClr>
              <a:buSzPct val="45000"/>
            </a:pPr>
            <a:r>
              <a:rPr lang="en-US" sz="3500" i="1" dirty="0" smtClean="0">
                <a:solidFill>
                  <a:srgbClr val="000090"/>
                </a:solidFill>
                <a:effectLst>
                  <a:outerShdw blurRad="38100" dist="38100" dir="2700000" algn="tl">
                    <a:srgbClr val="DDDDDD"/>
                  </a:outerShdw>
                </a:effectLst>
                <a:latin typeface="Arial" pitchFamily="32" charset="0"/>
              </a:rPr>
              <a:t>Plan of Lecture</a:t>
            </a:r>
            <a:endParaRPr lang="en-US" sz="3500" i="1" dirty="0">
              <a:solidFill>
                <a:srgbClr val="000090"/>
              </a:solidFill>
              <a:effectLst>
                <a:outerShdw blurRad="38100" dist="38100" dir="2700000" algn="tl">
                  <a:srgbClr val="DDDDDD"/>
                </a:outerShdw>
              </a:effectLst>
              <a:latin typeface="Arial" pitchFamily="3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HowLightExcites.jpg"/>
          <p:cNvPicPr>
            <a:picLocks noChangeAspect="1"/>
          </p:cNvPicPr>
          <p:nvPr/>
        </p:nvPicPr>
        <p:blipFill>
          <a:blip r:embed="rId2"/>
          <a:stretch>
            <a:fillRect/>
          </a:stretch>
        </p:blipFill>
        <p:spPr>
          <a:xfrm>
            <a:off x="0" y="1646237"/>
            <a:ext cx="4552665" cy="2819400"/>
          </a:xfrm>
          <a:prstGeom prst="rect">
            <a:avLst/>
          </a:prstGeom>
        </p:spPr>
      </p:pic>
      <p:sp>
        <p:nvSpPr>
          <p:cNvPr id="3" name="Rectangle 3"/>
          <p:cNvSpPr txBox="1">
            <a:spLocks noChangeArrowheads="1"/>
          </p:cNvSpPr>
          <p:nvPr/>
        </p:nvSpPr>
        <p:spPr bwMode="auto">
          <a:xfrm>
            <a:off x="468312" y="0"/>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Schematic of the Electron Transfer Process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4" name="Rectangle 3"/>
          <p:cNvSpPr/>
          <p:nvPr/>
        </p:nvSpPr>
        <p:spPr>
          <a:xfrm>
            <a:off x="4594225" y="1558031"/>
            <a:ext cx="5486400" cy="6001644"/>
          </a:xfrm>
          <a:prstGeom prst="rect">
            <a:avLst/>
          </a:prstGeom>
        </p:spPr>
        <p:txBody>
          <a:bodyPr wrap="square">
            <a:spAutoFit/>
          </a:bodyPr>
          <a:lstStyle/>
          <a:p>
            <a:endParaRPr lang="en-US" sz="1600" dirty="0" smtClean="0"/>
          </a:p>
          <a:p>
            <a:endParaRPr lang="en-US" sz="1600" i="1" dirty="0" smtClean="0"/>
          </a:p>
          <a:p>
            <a:r>
              <a:rPr lang="en-US" sz="1600" i="1" dirty="0" smtClean="0"/>
              <a:t>(A) The initial events in a reaction center create a charge separation. A pigment-protein complex holds a chlorophyll molecule of the special pair (blue) precisely positioned so that both a potential low-energy electron donor (orange) and a potential high-energy electron acceptor (green) are immediately available. When light energizes an electron in the chlorophyll molecule (red electron), the excited electron is immediately passed to the electron acceptor and is thereby partially stabilized. The positively charged chlorophyll molecule then quickly attracts the low-energy electron from the electron donor and returns to its resting state, creating a larger charge separation that further stabilizes the high-energy electron. These reactions require less than 10-6 second to complete. (B) In the final stage of this process, which follows the steps in (A), the photosynthetic reaction center is restored to its original resting state by acquiring a new low-energy electron and then transferring the high-energy electron derived from chlorophyll to an electron transport chain in the membrane. As will be discussed subsequently, the ultimate source of low-energy electrons for </a:t>
            </a:r>
            <a:r>
              <a:rPr lang="en-US" sz="1600" i="1" dirty="0" err="1" smtClean="0"/>
              <a:t>photosystem</a:t>
            </a:r>
            <a:r>
              <a:rPr lang="en-US" sz="1600" i="1" dirty="0" smtClean="0"/>
              <a:t> II in the chloroplast is water; as a result, light produces high-energy electrons in the </a:t>
            </a:r>
            <a:r>
              <a:rPr lang="en-US" sz="1600" i="1" dirty="0" err="1" smtClean="0"/>
              <a:t>thylakoid</a:t>
            </a:r>
            <a:r>
              <a:rPr lang="en-US" sz="1600" i="1" dirty="0" smtClean="0"/>
              <a:t> membrane from low-energy electrons in water. </a:t>
            </a:r>
            <a:endParaRPr lang="en-US" sz="1600" i="1" dirty="0"/>
          </a:p>
        </p:txBody>
      </p:sp>
      <p:sp>
        <p:nvSpPr>
          <p:cNvPr id="5" name="Rectangle 20"/>
          <p:cNvSpPr>
            <a:spLocks noChangeArrowheads="1"/>
          </p:cNvSpPr>
          <p:nvPr/>
        </p:nvSpPr>
        <p:spPr bwMode="auto">
          <a:xfrm>
            <a:off x="0" y="4465637"/>
            <a:ext cx="4659312" cy="24384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Schematic of the charge transfer process after optical excitation.</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pic>
        <p:nvPicPr>
          <p:cNvPr id="6" name="Picture 5" descr="BacterialReactionCenter.jpg"/>
          <p:cNvPicPr>
            <a:picLocks noChangeAspect="1"/>
          </p:cNvPicPr>
          <p:nvPr/>
        </p:nvPicPr>
        <p:blipFill>
          <a:blip r:embed="rId4"/>
          <a:stretch>
            <a:fillRect/>
          </a:stretch>
        </p:blipFill>
        <p:spPr>
          <a:xfrm>
            <a:off x="620712" y="5050513"/>
            <a:ext cx="3124200" cy="25091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2" y="0"/>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Abstracting the Electron Transfer Process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5" name="Rectangle 20"/>
          <p:cNvSpPr>
            <a:spLocks noChangeArrowheads="1"/>
          </p:cNvSpPr>
          <p:nvPr/>
        </p:nvSpPr>
        <p:spPr bwMode="auto">
          <a:xfrm>
            <a:off x="0" y="1646237"/>
            <a:ext cx="4964112" cy="9906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2"/>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Schematic of the charge transfer process after optical excitation.</a:t>
            </a:r>
          </a:p>
          <a:p>
            <a:pPr marL="431800" indent="-323850" defTabSz="719138">
              <a:lnSpc>
                <a:spcPct val="93000"/>
              </a:lnSpc>
              <a:buClr>
                <a:srgbClr val="000000"/>
              </a:buClr>
              <a:buSzPct val="66000"/>
              <a:buFont typeface="StarSymbol" charset="2"/>
              <a:buBlip>
                <a:blip r:embed="rId2"/>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pic>
        <p:nvPicPr>
          <p:cNvPr id="7" name="Picture 6"/>
          <p:cNvPicPr>
            <a:picLocks noChangeAspect="1"/>
          </p:cNvPicPr>
          <p:nvPr/>
        </p:nvPicPr>
        <p:blipFill>
          <a:blip r:embed="rId3"/>
          <a:stretch>
            <a:fillRect/>
          </a:stretch>
        </p:blipFill>
        <p:spPr>
          <a:xfrm>
            <a:off x="1382712" y="2179637"/>
            <a:ext cx="7708900" cy="3149600"/>
          </a:xfrm>
          <a:prstGeom prst="rect">
            <a:avLst/>
          </a:prstGeom>
        </p:spPr>
      </p:pic>
      <p:sp>
        <p:nvSpPr>
          <p:cNvPr id="6" name="Rectangle 3"/>
          <p:cNvSpPr>
            <a:spLocks noChangeArrowheads="1"/>
          </p:cNvSpPr>
          <p:nvPr/>
        </p:nvSpPr>
        <p:spPr bwMode="auto">
          <a:xfrm>
            <a:off x="0" y="5532437"/>
            <a:ext cx="9753600" cy="1676400"/>
          </a:xfrm>
          <a:prstGeom prst="rect">
            <a:avLst/>
          </a:prstGeom>
          <a:noFill/>
          <a:ln w="9525">
            <a:noFill/>
            <a:miter lim="800000"/>
            <a:headEnd/>
            <a:tailEnd/>
          </a:ln>
        </p:spPr>
        <p:txBody>
          <a:bodyPr lIns="0" tIns="0" rIns="0" bIns="0">
            <a:prstTxWarp prst="textNoShape">
              <a:avLst/>
            </a:prstTxWarp>
          </a:bodyPr>
          <a:lstStyle/>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First, focus on a single electron transfer reaction.  </a:t>
            </a:r>
          </a:p>
          <a:p>
            <a:pPr marL="431755" indent="-323816" defTabSz="719063">
              <a:lnSpc>
                <a:spcPct val="93000"/>
              </a:lnSpc>
              <a:buClr>
                <a:srgbClr val="000000"/>
              </a:buClr>
              <a:buSzPct val="66000"/>
              <a:buBlip>
                <a:blip r:embed="rId2"/>
              </a:buBlip>
              <a:tabLst>
                <a:tab pos="723825" algn="l"/>
                <a:tab pos="1447649" algn="l"/>
                <a:tab pos="2171475" algn="l"/>
                <a:tab pos="2895300" algn="l"/>
                <a:tab pos="3619124" algn="l"/>
                <a:tab pos="4342950" algn="l"/>
                <a:tab pos="5065188" algn="l"/>
              </a:tabLst>
            </a:pPr>
            <a:r>
              <a:rPr lang="en-US" sz="1800" b="1" i="1" dirty="0" smtClean="0">
                <a:solidFill>
                  <a:srgbClr val="000090"/>
                </a:solidFill>
                <a:latin typeface="Albany" pitchFamily="32" charset="0"/>
              </a:rPr>
              <a:t>Next, examine the free energy available by setting up an electrochemical potential gradient.</a:t>
            </a:r>
            <a:endParaRPr lang="en-US" sz="1800" b="1" i="1" dirty="0" smtClean="0">
              <a:solidFill>
                <a:srgbClr val="FF0000"/>
              </a:solidFill>
              <a:latin typeface="Albany" pitchFamily="3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hloroplastEM2.jpg"/>
          <p:cNvPicPr>
            <a:picLocks noChangeAspect="1"/>
          </p:cNvPicPr>
          <p:nvPr/>
        </p:nvPicPr>
        <p:blipFill>
          <a:blip r:embed="rId2"/>
          <a:stretch>
            <a:fillRect/>
          </a:stretch>
        </p:blipFill>
        <p:spPr>
          <a:xfrm>
            <a:off x="6335712" y="2332037"/>
            <a:ext cx="3624036" cy="4492752"/>
          </a:xfrm>
          <a:prstGeom prst="rect">
            <a:avLst/>
          </a:prstGeom>
        </p:spPr>
      </p:pic>
      <p:pic>
        <p:nvPicPr>
          <p:cNvPr id="3" name="Picture 2" descr="ChloroplastEM1.jpg"/>
          <p:cNvPicPr>
            <a:picLocks noChangeAspect="1"/>
          </p:cNvPicPr>
          <p:nvPr/>
        </p:nvPicPr>
        <p:blipFill>
          <a:blip r:embed="rId3"/>
          <a:stretch>
            <a:fillRect/>
          </a:stretch>
        </p:blipFill>
        <p:spPr>
          <a:xfrm>
            <a:off x="239713" y="4815069"/>
            <a:ext cx="5638800" cy="2698568"/>
          </a:xfrm>
          <a:prstGeom prst="rect">
            <a:avLst/>
          </a:prstGeom>
        </p:spPr>
      </p:pic>
      <p:sp>
        <p:nvSpPr>
          <p:cNvPr id="4"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The Machines of the Membrane</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5" name="Rectangle 20"/>
          <p:cNvSpPr>
            <a:spLocks noChangeArrowheads="1"/>
          </p:cNvSpPr>
          <p:nvPr/>
        </p:nvSpPr>
        <p:spPr bwMode="auto">
          <a:xfrm>
            <a:off x="163512" y="1722437"/>
            <a:ext cx="6019800" cy="19812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We already talked about </a:t>
            </a:r>
            <a:r>
              <a:rPr lang="en-GB" sz="1800" b="1" i="1" dirty="0" err="1" smtClean="0">
                <a:solidFill>
                  <a:srgbClr val="000090"/>
                </a:solidFill>
                <a:latin typeface="Albany" pitchFamily="32" charset="0"/>
              </a:rPr>
              <a:t>cyanobacteria</a:t>
            </a:r>
            <a:r>
              <a:rPr lang="en-GB" sz="1800" b="1" i="1" dirty="0" smtClean="0">
                <a:solidFill>
                  <a:srgbClr val="000090"/>
                </a:solidFill>
                <a:latin typeface="Albany" pitchFamily="32" charset="0"/>
              </a:rPr>
              <a:t>.  Most familiar photosynthetic organisms are plants.  They have internal organelles devoted to photosynthetic process (these organelles are thought to be </a:t>
            </a:r>
            <a:r>
              <a:rPr lang="en-GB" sz="1800" b="1" i="1" dirty="0" err="1" smtClean="0">
                <a:solidFill>
                  <a:srgbClr val="000090"/>
                </a:solidFill>
                <a:latin typeface="Albany" pitchFamily="32" charset="0"/>
              </a:rPr>
              <a:t>endosymbionts</a:t>
            </a:r>
            <a:r>
              <a:rPr lang="en-GB" sz="1800" b="1" i="1" dirty="0" smtClean="0">
                <a:solidFill>
                  <a:srgbClr val="000090"/>
                </a:solidFill>
                <a:latin typeface="Albany" pitchFamily="32" charset="0"/>
              </a:rPr>
              <a:t> </a:t>
            </a:r>
            <a:r>
              <a:rPr lang="en-US" sz="1800" b="1" i="1" dirty="0" smtClean="0">
                <a:solidFill>
                  <a:srgbClr val="000090"/>
                </a:solidFill>
                <a:latin typeface="Albany" pitchFamily="32" charset="0"/>
              </a:rPr>
              <a:t>–</a:t>
            </a:r>
            <a:r>
              <a:rPr lang="en-GB" sz="1800" b="1" i="1" dirty="0" smtClean="0">
                <a:solidFill>
                  <a:srgbClr val="000090"/>
                </a:solidFill>
                <a:latin typeface="Albany" pitchFamily="32" charset="0"/>
              </a:rPr>
              <a:t> how do we know?).</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Chloroplast structure is rich and fascinating, and features a complex membrane system dividing the chloroplast into three distinct spaces.</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dirty="0" err="1" smtClean="0">
                <a:solidFill>
                  <a:srgbClr val="000090"/>
                </a:solidFill>
                <a:latin typeface="Albany" pitchFamily="32" charset="0"/>
              </a:rPr>
              <a:t>Thylakoid</a:t>
            </a:r>
            <a:r>
              <a:rPr lang="en-GB" sz="1800" b="1" i="1" dirty="0" smtClean="0">
                <a:solidFill>
                  <a:srgbClr val="000090"/>
                </a:solidFill>
                <a:latin typeface="Albany" pitchFamily="32" charset="0"/>
              </a:rPr>
              <a:t> membranes are a challenge to our understanding of biological membrane morphology.</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ages from GrayWinklerScience1995.jpg"/>
          <p:cNvPicPr>
            <a:picLocks noChangeAspect="1"/>
          </p:cNvPicPr>
          <p:nvPr/>
        </p:nvPicPr>
        <p:blipFill>
          <a:blip r:embed="rId2"/>
          <a:stretch>
            <a:fillRect/>
          </a:stretch>
        </p:blipFill>
        <p:spPr>
          <a:xfrm>
            <a:off x="4669980" y="2103437"/>
            <a:ext cx="4866132" cy="4866132"/>
          </a:xfrm>
          <a:prstGeom prst="rect">
            <a:avLst/>
          </a:prstGeom>
        </p:spPr>
      </p:pic>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Measuring the Rate of Electron Transfer: the Case of </a:t>
            </a:r>
            <a:r>
              <a:rPr kumimoji="0" lang="en-US" sz="3600" b="0" i="1" u="none" strike="noStrike" kern="0" cap="none" spc="0" normalizeH="0" baseline="0" noProof="0" dirty="0" err="1" smtClean="0">
                <a:ln>
                  <a:noFill/>
                </a:ln>
                <a:solidFill>
                  <a:srgbClr val="000090"/>
                </a:solidFill>
                <a:effectLst>
                  <a:outerShdw blurRad="38100" dist="38100" dir="2700000" algn="tl">
                    <a:srgbClr val="DDDDDD"/>
                  </a:outerShdw>
                </a:effectLst>
                <a:uLnTx/>
                <a:uFillTx/>
                <a:latin typeface="+mj-lt"/>
                <a:ea typeface="+mj-ea"/>
                <a:cs typeface="+mj-cs"/>
              </a:rPr>
              <a:t>Azurin</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4" name="Text Box 1036"/>
          <p:cNvSpPr txBox="1">
            <a:spLocks noChangeArrowheads="1"/>
          </p:cNvSpPr>
          <p:nvPr/>
        </p:nvSpPr>
        <p:spPr bwMode="auto">
          <a:xfrm>
            <a:off x="392112" y="7056437"/>
            <a:ext cx="6287031" cy="353915"/>
          </a:xfrm>
          <a:prstGeom prst="rect">
            <a:avLst/>
          </a:prstGeom>
          <a:noFill/>
          <a:ln w="9525">
            <a:noFill/>
            <a:miter lim="800000"/>
            <a:headEnd/>
            <a:tailEnd/>
          </a:ln>
        </p:spPr>
        <p:txBody>
          <a:bodyPr wrap="none" lIns="91410" tIns="45706" rIns="91410" bIns="45706">
            <a:prstTxWarp prst="textNoShape">
              <a:avLst/>
            </a:prstTxWarp>
            <a:spAutoFit/>
          </a:bodyPr>
          <a:lstStyle/>
          <a:p>
            <a:pPr defTabSz="912719"/>
            <a:r>
              <a:rPr lang="en-US" sz="1700" dirty="0" smtClean="0"/>
              <a:t>(From our own Prof. Harry Gray – </a:t>
            </a:r>
            <a:r>
              <a:rPr lang="en-US" sz="1700" dirty="0" err="1" smtClean="0"/>
              <a:t>Langen</a:t>
            </a:r>
            <a:r>
              <a:rPr lang="en-US" sz="1700" dirty="0" smtClean="0"/>
              <a:t>, Gray et al., Science 1995)</a:t>
            </a:r>
            <a:endParaRPr lang="en-US" sz="1700" dirty="0"/>
          </a:p>
        </p:txBody>
      </p:sp>
      <p:pic>
        <p:nvPicPr>
          <p:cNvPr id="5" name="Picture 4"/>
          <p:cNvPicPr>
            <a:picLocks noChangeAspect="1"/>
          </p:cNvPicPr>
          <p:nvPr/>
        </p:nvPicPr>
        <p:blipFill>
          <a:blip r:embed="rId3"/>
          <a:stretch>
            <a:fillRect/>
          </a:stretch>
        </p:blipFill>
        <p:spPr>
          <a:xfrm>
            <a:off x="315912" y="2560637"/>
            <a:ext cx="3890780" cy="3251200"/>
          </a:xfrm>
          <a:prstGeom prst="rect">
            <a:avLst/>
          </a:prstGeom>
        </p:spPr>
      </p:pic>
      <p:sp>
        <p:nvSpPr>
          <p:cNvPr id="6" name="Rectangle 5"/>
          <p:cNvSpPr/>
          <p:nvPr/>
        </p:nvSpPr>
        <p:spPr>
          <a:xfrm>
            <a:off x="0" y="2103437"/>
            <a:ext cx="5038725" cy="338554"/>
          </a:xfrm>
          <a:prstGeom prst="rect">
            <a:avLst/>
          </a:prstGeom>
        </p:spPr>
        <p:txBody>
          <a:bodyPr>
            <a:spAutoFit/>
          </a:bodyPr>
          <a:lstStyle/>
          <a:p>
            <a:r>
              <a:rPr lang="en-US" sz="1600" dirty="0" smtClean="0"/>
              <a:t>http://</a:t>
            </a:r>
            <a:r>
              <a:rPr lang="en-US" sz="1600" dirty="0" err="1" smtClean="0"/>
              <a:t>www.chem.ox.ac.uk/icl/faagroup/azurin.jpg</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Measuring the Rate of Electron Transfer: the Case of </a:t>
            </a:r>
            <a:r>
              <a:rPr kumimoji="0" lang="en-US" sz="3600" b="0" i="1" u="none" strike="noStrike" kern="0" cap="none" spc="0" normalizeH="0" baseline="0" noProof="0" dirty="0" err="1" smtClean="0">
                <a:ln>
                  <a:noFill/>
                </a:ln>
                <a:solidFill>
                  <a:srgbClr val="000090"/>
                </a:solidFill>
                <a:effectLst>
                  <a:outerShdw blurRad="38100" dist="38100" dir="2700000" algn="tl">
                    <a:srgbClr val="DDDDDD"/>
                  </a:outerShdw>
                </a:effectLst>
                <a:uLnTx/>
                <a:uFillTx/>
                <a:latin typeface="+mj-lt"/>
                <a:ea typeface="+mj-ea"/>
                <a:cs typeface="+mj-cs"/>
              </a:rPr>
              <a:t>Azurin</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pic>
        <p:nvPicPr>
          <p:cNvPr id="4" name="Picture 3" descr="TunnelingTimeGray.jpg"/>
          <p:cNvPicPr>
            <a:picLocks noChangeAspect="1"/>
          </p:cNvPicPr>
          <p:nvPr/>
        </p:nvPicPr>
        <p:blipFill>
          <a:blip r:embed="rId2"/>
          <a:stretch>
            <a:fillRect/>
          </a:stretch>
        </p:blipFill>
        <p:spPr>
          <a:xfrm>
            <a:off x="5853904" y="2103437"/>
            <a:ext cx="4226721" cy="5075237"/>
          </a:xfrm>
          <a:prstGeom prst="rect">
            <a:avLst/>
          </a:prstGeom>
        </p:spPr>
      </p:pic>
      <p:pic>
        <p:nvPicPr>
          <p:cNvPr id="5" name="Picture 4" descr="GrayAzurin2005.jpg"/>
          <p:cNvPicPr>
            <a:picLocks noChangeAspect="1"/>
          </p:cNvPicPr>
          <p:nvPr/>
        </p:nvPicPr>
        <p:blipFill>
          <a:blip r:embed="rId3"/>
          <a:stretch>
            <a:fillRect/>
          </a:stretch>
        </p:blipFill>
        <p:spPr>
          <a:xfrm>
            <a:off x="166542" y="3526625"/>
            <a:ext cx="5635770" cy="3606012"/>
          </a:xfrm>
          <a:prstGeom prst="rect">
            <a:avLst/>
          </a:prstGeom>
        </p:spPr>
      </p:pic>
      <p:sp>
        <p:nvSpPr>
          <p:cNvPr id="6" name="Text Box 1036"/>
          <p:cNvSpPr txBox="1">
            <a:spLocks noChangeArrowheads="1"/>
          </p:cNvSpPr>
          <p:nvPr/>
        </p:nvSpPr>
        <p:spPr bwMode="auto">
          <a:xfrm>
            <a:off x="392112" y="7056437"/>
            <a:ext cx="5379656" cy="353915"/>
          </a:xfrm>
          <a:prstGeom prst="rect">
            <a:avLst/>
          </a:prstGeom>
          <a:noFill/>
          <a:ln w="9525">
            <a:noFill/>
            <a:miter lim="800000"/>
            <a:headEnd/>
            <a:tailEnd/>
          </a:ln>
        </p:spPr>
        <p:txBody>
          <a:bodyPr wrap="none" lIns="91410" tIns="45706" rIns="91410" bIns="45706">
            <a:prstTxWarp prst="textNoShape">
              <a:avLst/>
            </a:prstTxWarp>
            <a:spAutoFit/>
          </a:bodyPr>
          <a:lstStyle/>
          <a:p>
            <a:pPr defTabSz="912719"/>
            <a:r>
              <a:rPr lang="en-US" sz="1700" dirty="0" smtClean="0"/>
              <a:t>(From our own Prof. Harry Gray – see his papers in PNAS)</a:t>
            </a:r>
            <a:endParaRPr lang="en-US" sz="1700" dirty="0"/>
          </a:p>
        </p:txBody>
      </p:sp>
      <p:sp>
        <p:nvSpPr>
          <p:cNvPr id="7" name="Rectangle 20"/>
          <p:cNvSpPr>
            <a:spLocks noChangeArrowheads="1"/>
          </p:cNvSpPr>
          <p:nvPr/>
        </p:nvSpPr>
        <p:spPr bwMode="auto">
          <a:xfrm>
            <a:off x="239712" y="1798637"/>
            <a:ext cx="5715000" cy="1752600"/>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Protein engineering permits construction of donor-acceptor pairs at different distances from each other.</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Measure the rate of electron transfer as a function of distance.  </a:t>
            </a:r>
            <a:r>
              <a:rPr lang="en-GB" sz="1800" b="1" i="1" dirty="0" smtClean="0">
                <a:solidFill>
                  <a:srgbClr val="FF0000"/>
                </a:solidFill>
                <a:latin typeface="Albany" pitchFamily="32" charset="0"/>
              </a:rPr>
              <a:t>Data is nuanced!</a:t>
            </a:r>
          </a:p>
          <a:p>
            <a:pPr marL="431800" indent="-323850" defTabSz="719138">
              <a:lnSpc>
                <a:spcPct val="93000"/>
              </a:lnSpc>
              <a:buClr>
                <a:srgbClr val="000000"/>
              </a:buClr>
              <a:buSzPct val="66000"/>
              <a:buFont typeface="StarSymbol" charset="2"/>
              <a:buBlip>
                <a:blip r:embed="rId4"/>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RedoxPotentialDiagram.jpg"/>
          <p:cNvPicPr>
            <a:picLocks noChangeAspect="1"/>
          </p:cNvPicPr>
          <p:nvPr/>
        </p:nvPicPr>
        <p:blipFill>
          <a:blip r:embed="rId2"/>
          <a:stretch>
            <a:fillRect/>
          </a:stretch>
        </p:blipFill>
        <p:spPr>
          <a:xfrm>
            <a:off x="4506912" y="2103437"/>
            <a:ext cx="5476059" cy="5102352"/>
          </a:xfrm>
          <a:prstGeom prst="rect">
            <a:avLst/>
          </a:prstGeom>
        </p:spPr>
      </p:pic>
      <p:sp>
        <p:nvSpPr>
          <p:cNvPr id="3" name="Rectangle 20"/>
          <p:cNvSpPr>
            <a:spLocks noChangeArrowheads="1"/>
          </p:cNvSpPr>
          <p:nvPr/>
        </p:nvSpPr>
        <p:spPr bwMode="auto">
          <a:xfrm>
            <a:off x="11112" y="1722437"/>
            <a:ext cx="4343400" cy="5837238"/>
          </a:xfrm>
          <a:prstGeom prst="rect">
            <a:avLst/>
          </a:prstGeom>
          <a:noFill/>
          <a:ln w="9525">
            <a:noFill/>
            <a:miter lim="800000"/>
            <a:headEnd/>
            <a:tailEnd/>
          </a:ln>
          <a:effectLst/>
        </p:spPr>
        <p:txBody>
          <a:bodyPr lIns="0" tIns="0" rIns="0" bIns="0">
            <a:prstTxWarp prst="textNoShape">
              <a:avLst/>
            </a:prstTxWarp>
          </a:bodyPr>
          <a:lstStyle/>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r>
              <a:rPr lang="en-GB" sz="1800" b="1" i="1" dirty="0" smtClean="0">
                <a:solidFill>
                  <a:srgbClr val="000090"/>
                </a:solidFill>
                <a:latin typeface="Albany" pitchFamily="32" charset="0"/>
              </a:rPr>
              <a:t>The </a:t>
            </a:r>
            <a:r>
              <a:rPr lang="en-GB" sz="1800" b="1" i="1" dirty="0" err="1" smtClean="0">
                <a:solidFill>
                  <a:srgbClr val="000090"/>
                </a:solidFill>
                <a:latin typeface="Albany" pitchFamily="32" charset="0"/>
              </a:rPr>
              <a:t>energetics</a:t>
            </a:r>
            <a:r>
              <a:rPr lang="en-GB" sz="1800" b="1" i="1" dirty="0" smtClean="0">
                <a:solidFill>
                  <a:srgbClr val="000090"/>
                </a:solidFill>
                <a:latin typeface="Albany" pitchFamily="32" charset="0"/>
              </a:rPr>
              <a:t> of the light-induced reactions have been worked out.</a:t>
            </a:r>
          </a:p>
          <a:p>
            <a:pPr marL="431800" indent="-323850" defTabSz="719138">
              <a:lnSpc>
                <a:spcPct val="93000"/>
              </a:lnSpc>
              <a:buClr>
                <a:srgbClr val="000000"/>
              </a:buClr>
              <a:buSzPct val="66000"/>
              <a:buFont typeface="StarSymbol" charset="2"/>
              <a:buBlip>
                <a:blip r:embed="rId3"/>
              </a:buBlip>
              <a:tabLst>
                <a:tab pos="723900" algn="l"/>
                <a:tab pos="1447800" algn="l"/>
                <a:tab pos="2171700" algn="l"/>
                <a:tab pos="2895600" algn="l"/>
                <a:tab pos="3619500" algn="l"/>
                <a:tab pos="4343400" algn="l"/>
                <a:tab pos="5067300" algn="l"/>
              </a:tabLst>
            </a:pPr>
            <a:endParaRPr lang="en-GB" sz="1800" b="1" i="1" dirty="0">
              <a:solidFill>
                <a:srgbClr val="0066FF"/>
              </a:solidFill>
              <a:latin typeface="Albany" pitchFamily="32" charset="0"/>
            </a:endParaRPr>
          </a:p>
        </p:txBody>
      </p:sp>
      <p:sp>
        <p:nvSpPr>
          <p:cNvPr id="4"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“Changes in </a:t>
            </a:r>
            <a:r>
              <a:rPr kumimoji="0" lang="en-US" sz="3600" b="0" i="1" u="none" strike="noStrike" kern="0" cap="none" spc="0" normalizeH="0" baseline="0" noProof="0" dirty="0" err="1" smtClean="0">
                <a:ln>
                  <a:noFill/>
                </a:ln>
                <a:solidFill>
                  <a:srgbClr val="000090"/>
                </a:solidFill>
                <a:effectLst>
                  <a:outerShdw blurRad="38100" dist="38100" dir="2700000" algn="tl">
                    <a:srgbClr val="DDDDDD"/>
                  </a:outerShdw>
                </a:effectLst>
                <a:uLnTx/>
                <a:uFillTx/>
                <a:latin typeface="+mj-lt"/>
                <a:ea typeface="+mj-ea"/>
                <a:cs typeface="+mj-cs"/>
              </a:rPr>
              <a:t>Redox</a:t>
            </a: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 Potential During Photosynthesis”</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5" name="Rectangle 4"/>
          <p:cNvSpPr/>
          <p:nvPr/>
        </p:nvSpPr>
        <p:spPr>
          <a:xfrm>
            <a:off x="1" y="3991828"/>
            <a:ext cx="4583112" cy="3293209"/>
          </a:xfrm>
          <a:prstGeom prst="rect">
            <a:avLst/>
          </a:prstGeom>
        </p:spPr>
        <p:txBody>
          <a:bodyPr wrap="square">
            <a:spAutoFit/>
          </a:bodyPr>
          <a:lstStyle/>
          <a:p>
            <a:r>
              <a:rPr lang="en-US" sz="1600" dirty="0" smtClean="0"/>
              <a:t>The </a:t>
            </a:r>
            <a:r>
              <a:rPr lang="en-US" sz="1600" dirty="0" err="1" smtClean="0"/>
              <a:t>redox</a:t>
            </a:r>
            <a:r>
              <a:rPr lang="en-US" sz="1600" dirty="0" smtClean="0"/>
              <a:t> potential for each molecule is indicated by its position along the vertical axis. Note that </a:t>
            </a:r>
            <a:r>
              <a:rPr lang="en-US" sz="1600" dirty="0" err="1" smtClean="0"/>
              <a:t>photosystem</a:t>
            </a:r>
            <a:r>
              <a:rPr lang="en-US" sz="1600" dirty="0" smtClean="0"/>
              <a:t> II passes electrons derived from water to </a:t>
            </a:r>
            <a:r>
              <a:rPr lang="en-US" sz="1600" dirty="0" err="1" smtClean="0"/>
              <a:t>photosystem</a:t>
            </a:r>
            <a:r>
              <a:rPr lang="en-US" sz="1600" dirty="0" smtClean="0"/>
              <a:t> I. The net electron flow through the two </a:t>
            </a:r>
            <a:r>
              <a:rPr lang="en-US" sz="1600" dirty="0" err="1" smtClean="0"/>
              <a:t>photosystems</a:t>
            </a:r>
            <a:r>
              <a:rPr lang="en-US" sz="1600" dirty="0" smtClean="0"/>
              <a:t> in series is from water to NADP+, and it produces NADPH as well as ATP. The ATP is synthesized by an ATP </a:t>
            </a:r>
            <a:r>
              <a:rPr lang="en-US" sz="1600" dirty="0" err="1" smtClean="0"/>
              <a:t>synthase</a:t>
            </a:r>
            <a:r>
              <a:rPr lang="en-US" sz="1600" dirty="0" smtClean="0"/>
              <a:t> that harnesses the electrochemical proton gradient produced by the three sites of H+ activity that are highlighted in Figure 14-48. This Z scheme for ATP production is called </a:t>
            </a:r>
            <a:r>
              <a:rPr lang="en-US" sz="1600" dirty="0" err="1" smtClean="0"/>
              <a:t>noncyclic</a:t>
            </a:r>
            <a:r>
              <a:rPr lang="en-US" sz="1600" dirty="0" smtClean="0"/>
              <a:t> </a:t>
            </a:r>
            <a:r>
              <a:rPr lang="en-US" sz="1600" dirty="0" err="1" smtClean="0"/>
              <a:t>photophosphorylation</a:t>
            </a:r>
            <a:r>
              <a:rPr lang="en-US" sz="1600" dirty="0" smtClean="0"/>
              <a:t>, to distinguish it from a cyclic scheme that utilizes only </a:t>
            </a:r>
            <a:r>
              <a:rPr lang="en-US" sz="1600" dirty="0" err="1" smtClean="0"/>
              <a:t>photosystem</a:t>
            </a:r>
            <a:r>
              <a:rPr lang="en-US" sz="1600" dirty="0" smtClean="0"/>
              <a:t> I (see the text). </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30711" y="2713037"/>
            <a:ext cx="5649913" cy="3363308"/>
          </a:xfrm>
          <a:prstGeom prst="rect">
            <a:avLst/>
          </a:prstGeom>
        </p:spPr>
      </p:pic>
      <p:sp>
        <p:nvSpPr>
          <p:cNvPr id="3" name="Rectangle 3"/>
          <p:cNvSpPr txBox="1">
            <a:spLocks noChangeArrowheads="1"/>
          </p:cNvSpPr>
          <p:nvPr/>
        </p:nvSpPr>
        <p:spPr bwMode="auto">
          <a:xfrm>
            <a:off x="739775" y="123825"/>
            <a:ext cx="8607425"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719138" rtl="0" eaLnBrk="0" fontAlgn="base" latinLnBrk="0" hangingPunct="0">
              <a:lnSpc>
                <a:spcPct val="115000"/>
              </a:lnSpc>
              <a:spcBef>
                <a:spcPct val="0"/>
              </a:spcBef>
              <a:spcAft>
                <a:spcPct val="0"/>
              </a:spcAft>
              <a:buClr>
                <a:srgbClr val="000000"/>
              </a:buClr>
              <a:buSzPct val="45000"/>
              <a:buFont typeface="StarBats" charset="2"/>
              <a:buNone/>
              <a:tabLst/>
              <a:defRPr/>
            </a:pPr>
            <a:r>
              <a:rPr kumimoji="0" lang="en-US" sz="3600" b="0" i="1" u="none" strike="noStrike" kern="0" cap="none" spc="0" normalizeH="0" baseline="0" noProof="0" dirty="0" smtClean="0">
                <a:ln>
                  <a:noFill/>
                </a:ln>
                <a:solidFill>
                  <a:srgbClr val="000090"/>
                </a:solidFill>
                <a:effectLst>
                  <a:outerShdw blurRad="38100" dist="38100" dir="2700000" algn="tl">
                    <a:srgbClr val="DDDDDD"/>
                  </a:outerShdw>
                </a:effectLst>
                <a:uLnTx/>
                <a:uFillTx/>
                <a:latin typeface="+mj-lt"/>
                <a:ea typeface="+mj-ea"/>
                <a:cs typeface="+mj-cs"/>
              </a:rPr>
              <a:t>Harnessing the Proton Gradient to Make ATP</a:t>
            </a:r>
            <a:endParaRPr kumimoji="0" lang="en-US" sz="3600" b="0" i="0" u="none" strike="noStrike" kern="0" cap="none" spc="0" normalizeH="0" baseline="0" noProof="0" dirty="0">
              <a:ln>
                <a:noFill/>
              </a:ln>
              <a:solidFill>
                <a:srgbClr val="000090"/>
              </a:solidFill>
              <a:effectLst>
                <a:outerShdw blurRad="38100" dist="38100" dir="2700000" algn="tl">
                  <a:srgbClr val="DDDDDD"/>
                </a:outerShdw>
              </a:effectLst>
              <a:uLnTx/>
              <a:uFillTx/>
              <a:latin typeface="+mj-lt"/>
              <a:ea typeface="+mj-ea"/>
              <a:cs typeface="+mj-cs"/>
            </a:endParaRPr>
          </a:p>
        </p:txBody>
      </p:sp>
      <p:sp>
        <p:nvSpPr>
          <p:cNvPr id="4" name="Rectangle 3"/>
          <p:cNvSpPr/>
          <p:nvPr/>
        </p:nvSpPr>
        <p:spPr>
          <a:xfrm>
            <a:off x="163513" y="1887278"/>
            <a:ext cx="4343400" cy="5016759"/>
          </a:xfrm>
          <a:prstGeom prst="rect">
            <a:avLst/>
          </a:prstGeom>
        </p:spPr>
        <p:txBody>
          <a:bodyPr wrap="square">
            <a:spAutoFit/>
          </a:bodyPr>
          <a:lstStyle/>
          <a:p>
            <a:r>
              <a:rPr lang="en-US" sz="1600" dirty="0" smtClean="0"/>
              <a:t>Figure 14-15.  ATP </a:t>
            </a:r>
            <a:r>
              <a:rPr lang="en-US" sz="1600" dirty="0" err="1" smtClean="0"/>
              <a:t>synthase</a:t>
            </a:r>
            <a:r>
              <a:rPr lang="en-US" sz="1600" dirty="0" smtClean="0"/>
              <a:t>. (A) The enzyme is composed of a head portion, called the F1 </a:t>
            </a:r>
            <a:r>
              <a:rPr lang="en-US" sz="1600" dirty="0" err="1" smtClean="0"/>
              <a:t>ATPase</a:t>
            </a:r>
            <a:r>
              <a:rPr lang="en-US" sz="1600" dirty="0" smtClean="0"/>
              <a:t>, and a </a:t>
            </a:r>
            <a:r>
              <a:rPr lang="en-US" sz="1600" dirty="0" err="1" smtClean="0"/>
              <a:t>transmembrane</a:t>
            </a:r>
            <a:r>
              <a:rPr lang="en-US" sz="1600" dirty="0" smtClean="0"/>
              <a:t> H+ carrier, called F0. Both F1 and F0 are formed from multiple subunits, as indicated. A rotating stalk turns with a rotor formed by a ring of 10 to 14 </a:t>
            </a:r>
            <a:r>
              <a:rPr lang="en-US" sz="1600" dirty="0" err="1" smtClean="0"/>
              <a:t>c</a:t>
            </a:r>
            <a:r>
              <a:rPr lang="en-US" sz="1600" dirty="0" smtClean="0"/>
              <a:t> subunits in the membrane (red). The stator (green) is formed from </a:t>
            </a:r>
            <a:r>
              <a:rPr lang="en-US" sz="1600" dirty="0" err="1" smtClean="0"/>
              <a:t>transmembrane</a:t>
            </a:r>
            <a:r>
              <a:rPr lang="en-US" sz="1600" dirty="0" smtClean="0"/>
              <a:t> a subunits, tied to other subunits that create an elongated arm. This arm fixes the stator to a ring of 3α and 3β subunits that forms the head. (B) The three-dimensional structure of the F1 </a:t>
            </a:r>
            <a:r>
              <a:rPr lang="en-US" sz="1600" dirty="0" err="1" smtClean="0"/>
              <a:t>ATPase</a:t>
            </a:r>
            <a:r>
              <a:rPr lang="en-US" sz="1600" dirty="0" smtClean="0"/>
              <a:t>, determined by x-ray crystallography. This part of the ATP </a:t>
            </a:r>
            <a:r>
              <a:rPr lang="en-US" sz="1600" dirty="0" err="1" smtClean="0"/>
              <a:t>synthase</a:t>
            </a:r>
            <a:r>
              <a:rPr lang="en-US" sz="1600" dirty="0" smtClean="0"/>
              <a:t> derives its name from its ability to carry out the reverse of the ATP synthesis reaction—namely, the hydrolysis of ATP to ADP and Pi, when detached from the </a:t>
            </a:r>
            <a:r>
              <a:rPr lang="en-US" sz="1600" dirty="0" err="1" smtClean="0"/>
              <a:t>transmembrane</a:t>
            </a:r>
            <a:r>
              <a:rPr lang="en-US" sz="1600" dirty="0" smtClean="0"/>
              <a:t> portion. (B, courtesy of John Walker, from J.P. Abrahams et al., Nature 370:621–628, 1994. © Macmillan Magazines Ltd.) </a:t>
            </a:r>
            <a:endParaRPr lang="en-US" sz="1600" dirty="0"/>
          </a:p>
        </p:txBody>
      </p:sp>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AULTFONTSIZE" val="10"/>
  <p:tag name="DEFAULTWIDTH" val="526"/>
  <p:tag name="DEFAULTHEIGHT" val="30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pitchFamily="2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rgbClr val="000000"/>
            </a:solidFill>
            <a:effectLst/>
            <a:latin typeface="Times New Roman" pitchFamily="2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162229</TotalTime>
  <Words>947</Words>
  <PresentationFormat>Custom</PresentationFormat>
  <Paragraphs>37</Paragraphs>
  <Slides>10</Slides>
  <Notes>1</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Default Design</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Coarse-Graining of Macromolecules</dc:title>
  <cp:lastModifiedBy>Rob Phillips</cp:lastModifiedBy>
  <cp:revision>1834</cp:revision>
  <dcterms:created xsi:type="dcterms:W3CDTF">2009-01-29T18:20:03Z</dcterms:created>
  <dcterms:modified xsi:type="dcterms:W3CDTF">2009-01-29T18:20:32Z</dcterms:modified>
</cp:coreProperties>
</file>