
<file path=[Content_Types].xml><?xml version="1.0" encoding="utf-8"?>
<Types xmlns="http://schemas.openxmlformats.org/package/2006/content-types">
  <Override PartName="/ppt/slideLayouts/slideLayout14.xml" ContentType="application/vnd.openxmlformats-officedocument.presentationml.slideLayout+xml"/>
  <Default Extension="png" ContentType="image/png"/>
  <Override PartName="/docProps/core.xml" ContentType="application/vnd.openxmlformats-package.core-properties+xml"/>
  <Default Extension="gif" ContentType="image/gif"/>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notesSlides/notesSlide4.xml" ContentType="application/vnd.openxmlformats-officedocument.presentationml.notesSlid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s/slide1.xml" ContentType="application/vnd.openxmlformats-officedocument.presentationml.slide+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10.xml" ContentType="application/vnd.openxmlformats-officedocument.presentationml.slideLayout+xml"/>
  <Override PartName="/ppt/tags/tag1.xml" ContentType="application/vnd.openxmlformats-officedocument.presentationml.tags+xml"/>
  <Default Extension="rels" ContentType="application/vnd.openxmlformats-package.relationships+xml"/>
  <Default Extension="jpeg" ContentType="image/jpeg"/>
  <Override PartName="/ppt/slides/slide8.xml" ContentType="application/vnd.openxmlformats-officedocument.presentationml.slide+xml"/>
  <Override PartName="/ppt/slideLayouts/slideLayout9.xml" ContentType="application/vnd.openxmlformats-officedocument.presentationml.slideLayout+xml"/>
  <Override PartName="/ppt/tableStyles.xml" ContentType="application/vnd.openxmlformats-officedocument.presentationml.tableStyles+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notesSlides/notesSlide3.xml" ContentType="application/vnd.openxmlformats-officedocument.presentationml.notesSlid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0"/>
  </p:notesMasterIdLst>
  <p:sldIdLst>
    <p:sldId id="883" r:id="rId2"/>
    <p:sldId id="884" r:id="rId3"/>
    <p:sldId id="885" r:id="rId4"/>
    <p:sldId id="886" r:id="rId5"/>
    <p:sldId id="887" r:id="rId6"/>
    <p:sldId id="889" r:id="rId7"/>
    <p:sldId id="888" r:id="rId8"/>
    <p:sldId id="890" r:id="rId9"/>
  </p:sldIdLst>
  <p:sldSz cx="10080625" cy="7559675"/>
  <p:notesSz cx="7556500" cy="10691813"/>
  <p:custDataLst>
    <p:tags r:id="rId12"/>
  </p:custDataLst>
  <p:defaultTextStyle>
    <a:defPPr>
      <a:defRPr lang="en-GB"/>
    </a:defPPr>
    <a:lvl1pPr algn="l" rtl="0" eaLnBrk="0" fontAlgn="base" hangingPunct="0">
      <a:spcBef>
        <a:spcPct val="0"/>
      </a:spcBef>
      <a:spcAft>
        <a:spcPct val="0"/>
      </a:spcAft>
      <a:defRPr sz="2400" kern="1200">
        <a:solidFill>
          <a:srgbClr val="000000"/>
        </a:solidFill>
        <a:latin typeface="Times New Roman" pitchFamily="34" charset="0"/>
        <a:ea typeface="+mn-ea"/>
        <a:cs typeface="+mn-cs"/>
      </a:defRPr>
    </a:lvl1pPr>
    <a:lvl2pPr marL="457200" algn="l" rtl="0" eaLnBrk="0" fontAlgn="base" hangingPunct="0">
      <a:spcBef>
        <a:spcPct val="0"/>
      </a:spcBef>
      <a:spcAft>
        <a:spcPct val="0"/>
      </a:spcAft>
      <a:defRPr sz="2400" kern="1200">
        <a:solidFill>
          <a:srgbClr val="000000"/>
        </a:solidFill>
        <a:latin typeface="Times New Roman" pitchFamily="34" charset="0"/>
        <a:ea typeface="+mn-ea"/>
        <a:cs typeface="+mn-cs"/>
      </a:defRPr>
    </a:lvl2pPr>
    <a:lvl3pPr marL="914400" algn="l" rtl="0" eaLnBrk="0" fontAlgn="base" hangingPunct="0">
      <a:spcBef>
        <a:spcPct val="0"/>
      </a:spcBef>
      <a:spcAft>
        <a:spcPct val="0"/>
      </a:spcAft>
      <a:defRPr sz="2400" kern="1200">
        <a:solidFill>
          <a:srgbClr val="000000"/>
        </a:solidFill>
        <a:latin typeface="Times New Roman" pitchFamily="34" charset="0"/>
        <a:ea typeface="+mn-ea"/>
        <a:cs typeface="+mn-cs"/>
      </a:defRPr>
    </a:lvl3pPr>
    <a:lvl4pPr marL="1371600" algn="l" rtl="0" eaLnBrk="0" fontAlgn="base" hangingPunct="0">
      <a:spcBef>
        <a:spcPct val="0"/>
      </a:spcBef>
      <a:spcAft>
        <a:spcPct val="0"/>
      </a:spcAft>
      <a:defRPr sz="2400" kern="1200">
        <a:solidFill>
          <a:srgbClr val="000000"/>
        </a:solidFill>
        <a:latin typeface="Times New Roman" pitchFamily="34" charset="0"/>
        <a:ea typeface="+mn-ea"/>
        <a:cs typeface="+mn-cs"/>
      </a:defRPr>
    </a:lvl4pPr>
    <a:lvl5pPr marL="1828800" algn="l" rtl="0" eaLnBrk="0" fontAlgn="base" hangingPunct="0">
      <a:spcBef>
        <a:spcPct val="0"/>
      </a:spcBef>
      <a:spcAft>
        <a:spcPct val="0"/>
      </a:spcAft>
      <a:defRPr sz="2400" kern="1200">
        <a:solidFill>
          <a:srgbClr val="000000"/>
        </a:solidFill>
        <a:latin typeface="Times New Roman" pitchFamily="34" charset="0"/>
        <a:ea typeface="+mn-ea"/>
        <a:cs typeface="+mn-cs"/>
      </a:defRPr>
    </a:lvl5pPr>
    <a:lvl6pPr marL="2286000" algn="l" defTabSz="457200" rtl="0" eaLnBrk="1" latinLnBrk="0" hangingPunct="1">
      <a:defRPr sz="2400" kern="1200">
        <a:solidFill>
          <a:srgbClr val="000000"/>
        </a:solidFill>
        <a:latin typeface="Times New Roman" pitchFamily="34" charset="0"/>
        <a:ea typeface="+mn-ea"/>
        <a:cs typeface="+mn-cs"/>
      </a:defRPr>
    </a:lvl6pPr>
    <a:lvl7pPr marL="2743200" algn="l" defTabSz="457200" rtl="0" eaLnBrk="1" latinLnBrk="0" hangingPunct="1">
      <a:defRPr sz="2400" kern="1200">
        <a:solidFill>
          <a:srgbClr val="000000"/>
        </a:solidFill>
        <a:latin typeface="Times New Roman" pitchFamily="34" charset="0"/>
        <a:ea typeface="+mn-ea"/>
        <a:cs typeface="+mn-cs"/>
      </a:defRPr>
    </a:lvl7pPr>
    <a:lvl8pPr marL="3200400" algn="l" defTabSz="457200" rtl="0" eaLnBrk="1" latinLnBrk="0" hangingPunct="1">
      <a:defRPr sz="2400" kern="1200">
        <a:solidFill>
          <a:srgbClr val="000000"/>
        </a:solidFill>
        <a:latin typeface="Times New Roman" pitchFamily="34" charset="0"/>
        <a:ea typeface="+mn-ea"/>
        <a:cs typeface="+mn-cs"/>
      </a:defRPr>
    </a:lvl8pPr>
    <a:lvl9pPr marL="3657600" algn="l" defTabSz="457200" rtl="0" eaLnBrk="1" latinLnBrk="0" hangingPunct="1">
      <a:defRPr sz="2400" kern="1200">
        <a:solidFill>
          <a:srgbClr val="000000"/>
        </a:solidFill>
        <a:latin typeface="Times New Roman"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606060"/>
    <a:srgbClr val="707070"/>
    <a:srgbClr val="CCFFCC"/>
    <a:srgbClr val="CCFFFF"/>
    <a:srgbClr val="33CC33"/>
    <a:srgbClr val="FFFF00"/>
    <a:srgbClr val="FF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501" autoAdjust="0"/>
    <p:restoredTop sz="88339" autoAdjust="0"/>
  </p:normalViewPr>
  <p:slideViewPr>
    <p:cSldViewPr>
      <p:cViewPr>
        <p:scale>
          <a:sx n="100" d="100"/>
          <a:sy n="100" d="100"/>
        </p:scale>
        <p:origin x="-712" y="-152"/>
      </p:cViewPr>
      <p:guideLst>
        <p:guide orient="horz" pos="2112"/>
        <p:guide pos="3168"/>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tags" Target="tags/tag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w="9525">
            <a:solidFill>
              <a:srgbClr val="000000"/>
            </a:solidFill>
            <a:miter lim="800000"/>
            <a:headEnd/>
            <a:tailEnd/>
          </a:ln>
          <a:effectLst/>
        </p:spPr>
      </p:sp>
      <p:sp>
        <p:nvSpPr>
          <p:cNvPr id="2050" name="Text Box 2"/>
          <p:cNvSpPr txBox="1">
            <a:spLocks noGrp="1" noChangeArrowheads="1"/>
          </p:cNvSpPr>
          <p:nvPr>
            <p:ph type="body" idx="1"/>
          </p:nvPr>
        </p:nvSpPr>
        <p:spPr bwMode="auto">
          <a:xfrm>
            <a:off x="1169988" y="5086350"/>
            <a:ext cx="5224462" cy="410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itchFamily="34" charset="0"/>
      <a:defRPr sz="1200" kern="1200">
        <a:solidFill>
          <a:srgbClr val="000000"/>
        </a:solidFill>
        <a:latin typeface="Times New Roman" pitchFamily="34"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itchFamily="34" charset="0"/>
      <a:defRPr sz="1200" kern="1200">
        <a:solidFill>
          <a:srgbClr val="000000"/>
        </a:solidFill>
        <a:latin typeface="Times New Roman" pitchFamily="34" charset="0"/>
        <a:ea typeface="ＭＳ Ｐゴシック" pitchFamily="34" charset="-128"/>
        <a:cs typeface="+mn-cs"/>
      </a:defRPr>
    </a:lvl2pPr>
    <a:lvl3pPr marL="1143000" indent="-228600" algn="l" defTabSz="719138" rtl="0" eaLnBrk="0" fontAlgn="base" hangingPunct="0">
      <a:spcBef>
        <a:spcPct val="30000"/>
      </a:spcBef>
      <a:spcAft>
        <a:spcPct val="0"/>
      </a:spcAft>
      <a:buClr>
        <a:srgbClr val="000000"/>
      </a:buClr>
      <a:buSzPct val="100000"/>
      <a:buFont typeface="Times New Roman" pitchFamily="34" charset="0"/>
      <a:defRPr sz="1200" kern="1200">
        <a:solidFill>
          <a:srgbClr val="000000"/>
        </a:solidFill>
        <a:latin typeface="Times New Roman" pitchFamily="34" charset="0"/>
        <a:ea typeface="ＭＳ Ｐゴシック" pitchFamily="34" charset="-128"/>
        <a:cs typeface="+mn-cs"/>
      </a:defRPr>
    </a:lvl3pPr>
    <a:lvl4pPr marL="1600200" indent="-228600" algn="l" defTabSz="719138" rtl="0" eaLnBrk="0" fontAlgn="base" hangingPunct="0">
      <a:spcBef>
        <a:spcPct val="30000"/>
      </a:spcBef>
      <a:spcAft>
        <a:spcPct val="0"/>
      </a:spcAft>
      <a:buClr>
        <a:srgbClr val="000000"/>
      </a:buClr>
      <a:buSzPct val="100000"/>
      <a:buFont typeface="Times New Roman" pitchFamily="34" charset="0"/>
      <a:defRPr sz="1200" kern="1200">
        <a:solidFill>
          <a:srgbClr val="000000"/>
        </a:solidFill>
        <a:latin typeface="Times New Roman" pitchFamily="34" charset="0"/>
        <a:ea typeface="ＭＳ Ｐゴシック" pitchFamily="34" charset="-128"/>
        <a:cs typeface="+mn-cs"/>
      </a:defRPr>
    </a:lvl4pPr>
    <a:lvl5pPr marL="2057400" indent="-228600" algn="l" defTabSz="719138" rtl="0" eaLnBrk="0" fontAlgn="base" hangingPunct="0">
      <a:spcBef>
        <a:spcPct val="30000"/>
      </a:spcBef>
      <a:spcAft>
        <a:spcPct val="0"/>
      </a:spcAft>
      <a:buClr>
        <a:srgbClr val="000000"/>
      </a:buClr>
      <a:buSzPct val="100000"/>
      <a:buFont typeface="Times New Roman" pitchFamily="34" charset="0"/>
      <a:defRPr sz="1200" kern="1200">
        <a:solidFill>
          <a:srgbClr val="000000"/>
        </a:solidFill>
        <a:latin typeface="Times New Roman" pitchFamily="34"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20290" name="Rectangle 1026"/>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p:spPr>
      </p:sp>
      <p:sp>
        <p:nvSpPr>
          <p:cNvPr id="1420291" name="Text Box 1027"/>
          <p:cNvSpPr txBox="1">
            <a:spLocks noGrp="1" noChangeArrowheads="1"/>
          </p:cNvSpPr>
          <p:nvPr>
            <p:ph type="body" idx="1"/>
          </p:nvPr>
        </p:nvSpPr>
        <p:spPr bwMode="auto">
          <a:xfrm>
            <a:off x="1169988" y="5086350"/>
            <a:ext cx="5224462" cy="4106863"/>
          </a:xfrm>
          <a:prstGeom prst="rect">
            <a:avLst/>
          </a:prstGeom>
          <a:noFill/>
          <a:ln>
            <a:miter lim="800000"/>
            <a:headEnd/>
            <a:tailEnd/>
          </a:ln>
        </p:spPr>
        <p:txBody>
          <a:bodyPr wrap="none" anchor="ctr">
            <a:prstTxWarp prst="textNoShape">
              <a:avLst/>
            </a:prstTxWarp>
          </a:bodyPr>
          <a:lstStyle/>
          <a:p>
            <a:r>
              <a:rPr lang="en-US"/>
              <a:t>Abstract:  Tightly bent DNA is a fact of life.  One intriguing example is DNA packing.  Whether in the 50nm confines of a viral capsid or the micron-scale dimensions of the eukaryotic nucleus, genomic DNA is often bent on scales comparable to the persistence length itself.  A second intriguing example concerns the ubiquitous role of DNA looping in transcriptional regulation.  This talk will examine quantitative models of the problems described above with special reference to the types of predictions deduced from these models.  I will also describe both in-vitro and in-vivo experiments aimed at probing the mechanics of tightly bent DNA and its biological implications.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20290" name="Rectangle 1026"/>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p:spPr>
      </p:sp>
      <p:sp>
        <p:nvSpPr>
          <p:cNvPr id="1420291" name="Text Box 1027"/>
          <p:cNvSpPr txBox="1">
            <a:spLocks noGrp="1" noChangeArrowheads="1"/>
          </p:cNvSpPr>
          <p:nvPr>
            <p:ph type="body" idx="1"/>
          </p:nvPr>
        </p:nvSpPr>
        <p:spPr bwMode="auto">
          <a:xfrm>
            <a:off x="1169988" y="5086350"/>
            <a:ext cx="5224462" cy="4106863"/>
          </a:xfrm>
          <a:prstGeom prst="rect">
            <a:avLst/>
          </a:prstGeom>
          <a:noFill/>
          <a:ln>
            <a:miter lim="800000"/>
            <a:headEnd/>
            <a:tailEnd/>
          </a:ln>
        </p:spPr>
        <p:txBody>
          <a:bodyPr wrap="none" anchor="ctr">
            <a:prstTxWarp prst="textNoShape">
              <a:avLst/>
            </a:prstTxWarp>
          </a:bodyPr>
          <a:lstStyle/>
          <a:p>
            <a:r>
              <a:rPr lang="en-US"/>
              <a:t>Abstract:  Tightly bent DNA is a fact of life.  One intriguing example is DNA packing.  Whether in the 50nm confines of a viral capsid or the micron-scale dimensions of the eukaryotic nucleus, genomic DNA is often bent on scales comparable to the persistence length itself.  A second intriguing example concerns the ubiquitous role of DNA looping in transcriptional regulation.  This talk will examine quantitative models of the problems described above with special reference to the types of predictions deduced from these models.  I will also describe both in-vitro and in-vivo experiments aimed at probing the mechanics of tightly bent DNA and its biological implications.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20290" name="Rectangle 1026"/>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p:spPr>
      </p:sp>
      <p:sp>
        <p:nvSpPr>
          <p:cNvPr id="1420291" name="Text Box 1027"/>
          <p:cNvSpPr txBox="1">
            <a:spLocks noGrp="1" noChangeArrowheads="1"/>
          </p:cNvSpPr>
          <p:nvPr>
            <p:ph type="body" idx="1"/>
          </p:nvPr>
        </p:nvSpPr>
        <p:spPr bwMode="auto">
          <a:xfrm>
            <a:off x="1169988" y="5086350"/>
            <a:ext cx="5224462" cy="4106863"/>
          </a:xfrm>
          <a:prstGeom prst="rect">
            <a:avLst/>
          </a:prstGeom>
          <a:noFill/>
          <a:ln>
            <a:miter lim="800000"/>
            <a:headEnd/>
            <a:tailEnd/>
          </a:ln>
        </p:spPr>
        <p:txBody>
          <a:bodyPr wrap="none" anchor="ctr">
            <a:prstTxWarp prst="textNoShape">
              <a:avLst/>
            </a:prstTxWarp>
          </a:bodyPr>
          <a:lstStyle/>
          <a:p>
            <a:r>
              <a:rPr lang="en-US"/>
              <a:t>Abstract:  Tightly bent DNA is a fact of life.  One intriguing example is DNA packing.  Whether in the 50nm confines of a viral capsid or the micron-scale dimensions of the eukaryotic nucleus, genomic DNA is often bent on scales comparable to the persistence length itself.  A second intriguing example concerns the ubiquitous role of DNA looping in transcriptional regulation.  This talk will examine quantitative models of the problems described above with special reference to the types of predictions deduced from these models.  I will also describe both in-vitro and in-vivo experiments aimed at probing the mechanics of tightly bent DNA and its biological implications.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420290" name="Rectangle 1026"/>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a:solidFill>
              <a:srgbClr val="000000"/>
            </a:solidFill>
            <a:miter lim="800000"/>
            <a:headEnd/>
            <a:tailEnd/>
          </a:ln>
        </p:spPr>
      </p:sp>
      <p:sp>
        <p:nvSpPr>
          <p:cNvPr id="1420291" name="Text Box 1027"/>
          <p:cNvSpPr txBox="1">
            <a:spLocks noGrp="1" noChangeArrowheads="1"/>
          </p:cNvSpPr>
          <p:nvPr>
            <p:ph type="body" idx="1"/>
          </p:nvPr>
        </p:nvSpPr>
        <p:spPr bwMode="auto">
          <a:xfrm>
            <a:off x="1169988" y="5086350"/>
            <a:ext cx="5224462" cy="4106863"/>
          </a:xfrm>
          <a:prstGeom prst="rect">
            <a:avLst/>
          </a:prstGeom>
          <a:noFill/>
          <a:ln>
            <a:miter lim="800000"/>
            <a:headEnd/>
            <a:tailEnd/>
          </a:ln>
        </p:spPr>
        <p:txBody>
          <a:bodyPr wrap="none" anchor="ctr">
            <a:prstTxWarp prst="textNoShape">
              <a:avLst/>
            </a:prstTxWarp>
          </a:bodyPr>
          <a:lstStyle/>
          <a:p>
            <a:r>
              <a:rPr lang="en-US"/>
              <a:t>Abstract:  Tightly bent DNA is a fact of life.  One intriguing example is DNA packing.  Whether in the 50nm confines of a viral capsid or the micron-scale dimensions of the eukaryotic nucleus, genomic DNA is often bent on scales comparable to the persistence length itself.  A second intriguing example concerns the ubiquitous role of DNA looping in transcriptional regulation.  This talk will examine quantitative models of the problems described above with special reference to the types of predictions deduced from these models.  I will also describe both in-vitro and in-vivo experiments aimed at probing the mechanics of tightly bent DNA and its biological implications.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123825"/>
            <a:ext cx="2151062" cy="6738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123825"/>
            <a:ext cx="6303963" cy="6738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39775" y="123825"/>
            <a:ext cx="8607425" cy="1260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39775" y="1860550"/>
            <a:ext cx="4227513"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9688" y="1860550"/>
            <a:ext cx="4227512"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39775" y="4437063"/>
            <a:ext cx="4227513"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19688" y="4437063"/>
            <a:ext cx="4227512"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9775" y="123825"/>
            <a:ext cx="8607425"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1860550"/>
            <a:ext cx="4227513"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9688" y="1860550"/>
            <a:ext cx="4227512"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9688" y="4437063"/>
            <a:ext cx="4227512"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9775" y="123825"/>
            <a:ext cx="8607425"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9775" y="1860550"/>
            <a:ext cx="4227513"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9688" y="1860550"/>
            <a:ext cx="4227512"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39775" y="123825"/>
            <a:ext cx="8607425"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9775" y="1860550"/>
            <a:ext cx="4227513" cy="5002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9688" y="1860550"/>
            <a:ext cx="4227512" cy="500221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1860550"/>
            <a:ext cx="4227513"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9688" y="1860550"/>
            <a:ext cx="4227512"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31" name="Picture 7" descr="UpperBarFinal"/>
          <p:cNvPicPr>
            <a:picLocks noChangeAspect="1" noChangeArrowheads="1"/>
          </p:cNvPicPr>
          <p:nvPr userDrawn="1"/>
        </p:nvPicPr>
        <p:blipFill>
          <a:blip r:embed="rId17"/>
          <a:srcRect/>
          <a:stretch>
            <a:fillRect/>
          </a:stretch>
        </p:blipFill>
        <p:spPr bwMode="auto">
          <a:xfrm>
            <a:off x="0" y="0"/>
            <a:ext cx="10080625" cy="1495425"/>
          </a:xfrm>
          <a:prstGeom prst="rect">
            <a:avLst/>
          </a:prstGeom>
          <a:noFill/>
        </p:spPr>
      </p:pic>
      <p:sp>
        <p:nvSpPr>
          <p:cNvPr id="1025" name="Line 1"/>
          <p:cNvSpPr>
            <a:spLocks noChangeShapeType="1"/>
          </p:cNvSpPr>
          <p:nvPr/>
        </p:nvSpPr>
        <p:spPr bwMode="auto">
          <a:xfrm>
            <a:off x="0" y="1524000"/>
            <a:ext cx="10079038" cy="0"/>
          </a:xfrm>
          <a:prstGeom prst="line">
            <a:avLst/>
          </a:prstGeom>
          <a:noFill/>
          <a:ln w="36000">
            <a:solidFill>
              <a:srgbClr val="000000"/>
            </a:solidFill>
            <a:round/>
            <a:headEnd/>
            <a:tailEnd/>
          </a:ln>
        </p:spPr>
        <p:txBody>
          <a:bodyPr>
            <a:prstTxWarp prst="textNoShape">
              <a:avLst/>
            </a:prstTxWarp>
          </a:bodyPr>
          <a:lstStyle/>
          <a:p>
            <a:endParaRPr lang="en-US"/>
          </a:p>
        </p:txBody>
      </p:sp>
      <p:sp>
        <p:nvSpPr>
          <p:cNvPr id="1028" name="Rectangle 4"/>
          <p:cNvSpPr>
            <a:spLocks noGrp="1" noChangeArrowheads="1"/>
          </p:cNvSpPr>
          <p:nvPr>
            <p:ph type="title"/>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9" name="Rectangle 5"/>
          <p:cNvSpPr>
            <a:spLocks noGrp="1" noChangeArrowheads="1"/>
          </p:cNvSpPr>
          <p:nvPr>
            <p:ph type="body" idx="1"/>
          </p:nvPr>
        </p:nvSpPr>
        <p:spPr bwMode="auto">
          <a:xfrm>
            <a:off x="739775" y="1860550"/>
            <a:ext cx="8607425" cy="5002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707070"/>
          </a:solidFill>
          <a:effectLst>
            <a:outerShdw blurRad="38100" dist="38100" dir="2700000" algn="tl">
              <a:srgbClr val="DDDDDD"/>
            </a:outerShdw>
          </a:effectLst>
          <a:latin typeface="+mj-lt"/>
          <a:ea typeface="+mj-ea"/>
          <a:cs typeface="+mj-cs"/>
        </a:defRPr>
      </a:lvl1pPr>
      <a:lvl2pPr marL="358775"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2pPr>
      <a:lvl3pPr marL="719138"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3pPr>
      <a:lvl4pPr marL="1079500"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4pPr>
      <a:lvl5pPr marL="14398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5pPr>
      <a:lvl6pPr marL="18970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6pPr>
      <a:lvl7pPr marL="23542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7pPr>
      <a:lvl8pPr marL="28114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8pPr>
      <a:lvl9pPr marL="32686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34" charset="0"/>
          <a:ea typeface="ＭＳ Ｐゴシック" pitchFamily="34" charset="-128"/>
        </a:defRPr>
      </a:lvl9pPr>
    </p:titleStyle>
    <p:bodyStyle>
      <a:lvl1pPr marL="431800" indent="-323850" algn="l" defTabSz="719138" rtl="0" eaLnBrk="0" fontAlgn="base" hangingPunct="0">
        <a:lnSpc>
          <a:spcPct val="115000"/>
        </a:lnSpc>
        <a:spcBef>
          <a:spcPct val="0"/>
        </a:spcBef>
        <a:spcAft>
          <a:spcPct val="0"/>
        </a:spcAft>
        <a:buClr>
          <a:srgbClr val="000000"/>
        </a:buClr>
        <a:buSzPct val="66000"/>
        <a:buFont typeface="StarSymbol" charset="2"/>
        <a:buBlip>
          <a:blip r:embed="rId18"/>
        </a:buBlip>
        <a:defRPr sz="3000">
          <a:solidFill>
            <a:srgbClr val="000000"/>
          </a:solidFill>
          <a:latin typeface="+mn-lt"/>
          <a:ea typeface="+mn-ea"/>
          <a:cs typeface="+mn-cs"/>
        </a:defRPr>
      </a:lvl1pPr>
      <a:lvl2pPr marL="863600" indent="-287338"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800">
          <a:solidFill>
            <a:srgbClr val="000000"/>
          </a:solidFill>
          <a:latin typeface="+mn-lt"/>
          <a:ea typeface="ＭＳ Ｐゴシック" pitchFamily="34" charset="-128"/>
        </a:defRPr>
      </a:lvl2pPr>
      <a:lvl3pPr marL="1295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400">
          <a:solidFill>
            <a:srgbClr val="000000"/>
          </a:solidFill>
          <a:latin typeface="+mn-lt"/>
          <a:ea typeface="ＭＳ Ｐゴシック" pitchFamily="34" charset="-128"/>
        </a:defRPr>
      </a:lvl3pPr>
      <a:lvl4pPr marL="1727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000">
          <a:solidFill>
            <a:srgbClr val="000000"/>
          </a:solidFill>
          <a:latin typeface="+mn-lt"/>
          <a:ea typeface="ＭＳ Ｐゴシック" pitchFamily="34" charset="-128"/>
        </a:defRPr>
      </a:lvl4pPr>
      <a:lvl5pPr marL="21590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000">
          <a:solidFill>
            <a:srgbClr val="000000"/>
          </a:solidFill>
          <a:latin typeface="+mn-lt"/>
          <a:ea typeface="ＭＳ Ｐゴシック" pitchFamily="34" charset="-128"/>
        </a:defRPr>
      </a:lvl5pPr>
      <a:lvl6pPr marL="2616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000">
          <a:solidFill>
            <a:srgbClr val="000000"/>
          </a:solidFill>
          <a:latin typeface="+mn-lt"/>
          <a:ea typeface="ＭＳ Ｐゴシック" pitchFamily="34" charset="-128"/>
        </a:defRPr>
      </a:lvl6pPr>
      <a:lvl7pPr marL="3073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000">
          <a:solidFill>
            <a:srgbClr val="000000"/>
          </a:solidFill>
          <a:latin typeface="+mn-lt"/>
          <a:ea typeface="ＭＳ Ｐゴシック" pitchFamily="34" charset="-128"/>
        </a:defRPr>
      </a:lvl7pPr>
      <a:lvl8pPr marL="35306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000">
          <a:solidFill>
            <a:srgbClr val="000000"/>
          </a:solidFill>
          <a:latin typeface="+mn-lt"/>
          <a:ea typeface="ＭＳ Ｐゴシック" pitchFamily="34" charset="-128"/>
        </a:defRPr>
      </a:lvl8pPr>
      <a:lvl9pPr marL="3987800" indent="-215900" algn="l" defTabSz="719138" rtl="0" eaLnBrk="0" fontAlgn="base" hangingPunct="0">
        <a:lnSpc>
          <a:spcPct val="115000"/>
        </a:lnSpc>
        <a:spcBef>
          <a:spcPct val="0"/>
        </a:spcBef>
        <a:spcAft>
          <a:spcPct val="0"/>
        </a:spcAft>
        <a:buClr>
          <a:srgbClr val="000000"/>
        </a:buClr>
        <a:buSzPct val="82000"/>
        <a:buFont typeface="StarSymbol" charset="2"/>
        <a:buBlip>
          <a:blip r:embed="rId18"/>
        </a:buBlip>
        <a:defRPr sz="2000">
          <a:solidFill>
            <a:srgbClr val="000000"/>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gif"/><Relationship Id="rId3" Type="http://schemas.openxmlformats.org/officeDocument/2006/relationships/image" Target="../media/image2.pn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gif"/><Relationship Id="rId3" Type="http://schemas.openxmlformats.org/officeDocument/2006/relationships/image" Target="../media/image14.gif"/><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9266" name="Rectangle 2"/>
          <p:cNvSpPr>
            <a:spLocks noGrp="1" noChangeArrowheads="1"/>
          </p:cNvSpPr>
          <p:nvPr>
            <p:ph type="title" idx="4294967295"/>
          </p:nvPr>
        </p:nvSpPr>
        <p:spPr>
          <a:xfrm>
            <a:off x="765175" y="123825"/>
            <a:ext cx="8607425" cy="1262063"/>
          </a:xfrm>
          <a:ln/>
        </p:spPr>
        <p:txBody>
          <a:bodyPr/>
          <a:lstStyle/>
          <a:p>
            <a:pP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latin typeface="Albany" pitchFamily="32" charset="0"/>
              </a:rPr>
              <a:t>Quantum Mechanics and </a:t>
            </a:r>
            <a:r>
              <a:rPr lang="en-GB" dirty="0" err="1" smtClean="0">
                <a:latin typeface="Albany" pitchFamily="32" charset="0"/>
              </a:rPr>
              <a:t>Artifical</a:t>
            </a:r>
            <a:r>
              <a:rPr lang="en-GB" dirty="0" smtClean="0">
                <a:latin typeface="Albany" pitchFamily="32" charset="0"/>
              </a:rPr>
              <a:t> and Natural Spectroscopy</a:t>
            </a:r>
            <a:endParaRPr lang="en-GB" i="0" dirty="0">
              <a:solidFill>
                <a:schemeClr val="bg1"/>
              </a:solidFill>
              <a:latin typeface="Albany" pitchFamily="32" charset="0"/>
            </a:endParaRPr>
          </a:p>
        </p:txBody>
      </p:sp>
      <p:sp>
        <p:nvSpPr>
          <p:cNvPr id="1419267" name="Text Box 3"/>
          <p:cNvSpPr txBox="1">
            <a:spLocks noChangeArrowheads="1"/>
          </p:cNvSpPr>
          <p:nvPr/>
        </p:nvSpPr>
        <p:spPr bwMode="auto">
          <a:xfrm>
            <a:off x="5802313" y="2027238"/>
            <a:ext cx="14192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1"/>
                </a:solidFill>
              </a:rPr>
              <a:t>(Berman </a:t>
            </a:r>
            <a:r>
              <a:rPr lang="en-US" sz="1600" i="1">
                <a:solidFill>
                  <a:schemeClr val="bg1"/>
                </a:solidFill>
              </a:rPr>
              <a:t>et al</a:t>
            </a:r>
            <a:r>
              <a:rPr lang="en-US" sz="1600">
                <a:solidFill>
                  <a:schemeClr val="bg1"/>
                </a:solidFill>
              </a:rPr>
              <a:t>.)</a:t>
            </a:r>
          </a:p>
        </p:txBody>
      </p:sp>
      <p:pic>
        <p:nvPicPr>
          <p:cNvPr id="13" name="Picture 12" descr="Fluorescence_in_various_sized_CdSe_quantum_dots.png"/>
          <p:cNvPicPr>
            <a:picLocks noChangeAspect="1"/>
          </p:cNvPicPr>
          <p:nvPr/>
        </p:nvPicPr>
        <p:blipFill>
          <a:blip r:embed="rId3"/>
          <a:stretch>
            <a:fillRect/>
          </a:stretch>
        </p:blipFill>
        <p:spPr>
          <a:xfrm>
            <a:off x="1687512" y="2332037"/>
            <a:ext cx="6840000" cy="3622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9266" name="Rectangle 2"/>
          <p:cNvSpPr>
            <a:spLocks noGrp="1" noChangeArrowheads="1"/>
          </p:cNvSpPr>
          <p:nvPr>
            <p:ph type="title" idx="4294967295"/>
          </p:nvPr>
        </p:nvSpPr>
        <p:spPr>
          <a:xfrm>
            <a:off x="765175" y="123825"/>
            <a:ext cx="8607425" cy="1262063"/>
          </a:xfrm>
          <a:ln/>
        </p:spPr>
        <p:txBody>
          <a:bodyPr/>
          <a:lstStyle/>
          <a:p>
            <a:pP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latin typeface="Albany" pitchFamily="32" charset="0"/>
              </a:rPr>
              <a:t>Quantum Mechanics and </a:t>
            </a:r>
            <a:r>
              <a:rPr lang="en-GB" dirty="0" err="1" smtClean="0">
                <a:latin typeface="Albany" pitchFamily="32" charset="0"/>
              </a:rPr>
              <a:t>Artifical</a:t>
            </a:r>
            <a:r>
              <a:rPr lang="en-GB" dirty="0" smtClean="0">
                <a:latin typeface="Albany" pitchFamily="32" charset="0"/>
              </a:rPr>
              <a:t> and Natural Spectroscopy</a:t>
            </a:r>
            <a:endParaRPr lang="en-GB" i="0" dirty="0">
              <a:solidFill>
                <a:schemeClr val="bg1"/>
              </a:solidFill>
              <a:latin typeface="Albany" pitchFamily="32" charset="0"/>
            </a:endParaRPr>
          </a:p>
        </p:txBody>
      </p:sp>
      <p:sp>
        <p:nvSpPr>
          <p:cNvPr id="1419267" name="Text Box 3"/>
          <p:cNvSpPr txBox="1">
            <a:spLocks noChangeArrowheads="1"/>
          </p:cNvSpPr>
          <p:nvPr/>
        </p:nvSpPr>
        <p:spPr bwMode="auto">
          <a:xfrm>
            <a:off x="5802313" y="2027238"/>
            <a:ext cx="14192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1"/>
                </a:solidFill>
              </a:rPr>
              <a:t>(Berman </a:t>
            </a:r>
            <a:r>
              <a:rPr lang="en-US" sz="1600" i="1">
                <a:solidFill>
                  <a:schemeClr val="bg1"/>
                </a:solidFill>
              </a:rPr>
              <a:t>et al</a:t>
            </a:r>
            <a:r>
              <a:rPr lang="en-US" sz="1600">
                <a:solidFill>
                  <a:schemeClr val="bg1"/>
                </a:solidFill>
              </a:rPr>
              <a:t>.)</a:t>
            </a:r>
          </a:p>
        </p:txBody>
      </p:sp>
      <p:sp>
        <p:nvSpPr>
          <p:cNvPr id="11" name="Rectangle 10"/>
          <p:cNvSpPr/>
          <p:nvPr/>
        </p:nvSpPr>
        <p:spPr>
          <a:xfrm>
            <a:off x="4659312" y="7132637"/>
            <a:ext cx="5038725" cy="276999"/>
          </a:xfrm>
          <a:prstGeom prst="rect">
            <a:avLst/>
          </a:prstGeom>
        </p:spPr>
        <p:txBody>
          <a:bodyPr>
            <a:spAutoFit/>
          </a:bodyPr>
          <a:lstStyle/>
          <a:p>
            <a:r>
              <a:rPr lang="en-US" sz="1200" dirty="0" smtClean="0"/>
              <a:t>http://www.aist.go.jp/aist_e/aist_today/2006_21/pict/p22_2.png</a:t>
            </a:r>
            <a:endParaRPr lang="en-US" sz="1200" dirty="0"/>
          </a:p>
        </p:txBody>
      </p:sp>
      <p:pic>
        <p:nvPicPr>
          <p:cNvPr id="12" name="Picture 11" descr="SizeDependentEmission.png"/>
          <p:cNvPicPr>
            <a:picLocks noChangeAspect="1"/>
          </p:cNvPicPr>
          <p:nvPr/>
        </p:nvPicPr>
        <p:blipFill>
          <a:blip r:embed="rId3"/>
          <a:stretch>
            <a:fillRect/>
          </a:stretch>
        </p:blipFill>
        <p:spPr>
          <a:xfrm>
            <a:off x="5497512" y="1951037"/>
            <a:ext cx="3937000" cy="5194300"/>
          </a:xfrm>
          <a:prstGeom prst="rect">
            <a:avLst/>
          </a:prstGeom>
        </p:spPr>
      </p:pic>
      <p:pic>
        <p:nvPicPr>
          <p:cNvPr id="6" name="Picture 5" descr="EMspectrum.gif"/>
          <p:cNvPicPr>
            <a:picLocks noChangeAspect="1"/>
          </p:cNvPicPr>
          <p:nvPr/>
        </p:nvPicPr>
        <p:blipFill>
          <a:blip r:embed="rId4"/>
          <a:stretch>
            <a:fillRect/>
          </a:stretch>
        </p:blipFill>
        <p:spPr>
          <a:xfrm>
            <a:off x="1687512" y="1951037"/>
            <a:ext cx="2013784" cy="560863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9266" name="Rectangle 2"/>
          <p:cNvSpPr>
            <a:spLocks noGrp="1" noChangeArrowheads="1"/>
          </p:cNvSpPr>
          <p:nvPr>
            <p:ph type="title" idx="4294967295"/>
          </p:nvPr>
        </p:nvSpPr>
        <p:spPr>
          <a:xfrm>
            <a:off x="765175" y="123825"/>
            <a:ext cx="8607425" cy="1262063"/>
          </a:xfrm>
          <a:ln/>
        </p:spPr>
        <p:txBody>
          <a:bodyPr/>
          <a:lstStyle/>
          <a:p>
            <a:pP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latin typeface="Albany" pitchFamily="32" charset="0"/>
              </a:rPr>
              <a:t>Quantum Mechanics and </a:t>
            </a:r>
            <a:r>
              <a:rPr lang="en-GB" dirty="0" err="1" smtClean="0">
                <a:latin typeface="Albany" pitchFamily="32" charset="0"/>
              </a:rPr>
              <a:t>Artifical</a:t>
            </a:r>
            <a:r>
              <a:rPr lang="en-GB" dirty="0" smtClean="0">
                <a:latin typeface="Albany" pitchFamily="32" charset="0"/>
              </a:rPr>
              <a:t> and Natural Spectroscopy</a:t>
            </a:r>
            <a:endParaRPr lang="en-GB" i="0" dirty="0">
              <a:solidFill>
                <a:schemeClr val="bg1"/>
              </a:solidFill>
              <a:latin typeface="Albany" pitchFamily="32" charset="0"/>
            </a:endParaRPr>
          </a:p>
        </p:txBody>
      </p:sp>
      <p:sp>
        <p:nvSpPr>
          <p:cNvPr id="1419267" name="Text Box 3"/>
          <p:cNvSpPr txBox="1">
            <a:spLocks noChangeArrowheads="1"/>
          </p:cNvSpPr>
          <p:nvPr/>
        </p:nvSpPr>
        <p:spPr bwMode="auto">
          <a:xfrm>
            <a:off x="5802313" y="2027238"/>
            <a:ext cx="14192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1"/>
                </a:solidFill>
              </a:rPr>
              <a:t>(Berman </a:t>
            </a:r>
            <a:r>
              <a:rPr lang="en-US" sz="1600" i="1">
                <a:solidFill>
                  <a:schemeClr val="bg1"/>
                </a:solidFill>
              </a:rPr>
              <a:t>et al</a:t>
            </a:r>
            <a:r>
              <a:rPr lang="en-US" sz="1600">
                <a:solidFill>
                  <a:schemeClr val="bg1"/>
                </a:solidFill>
              </a:rPr>
              <a:t>.)</a:t>
            </a:r>
          </a:p>
        </p:txBody>
      </p:sp>
      <p:pic>
        <p:nvPicPr>
          <p:cNvPr id="8" name="Picture 7" descr="quantum-corral-1.jpg"/>
          <p:cNvPicPr>
            <a:picLocks noChangeAspect="1"/>
          </p:cNvPicPr>
          <p:nvPr/>
        </p:nvPicPr>
        <p:blipFill>
          <a:blip r:embed="rId3"/>
          <a:stretch>
            <a:fillRect/>
          </a:stretch>
        </p:blipFill>
        <p:spPr>
          <a:xfrm>
            <a:off x="2525712" y="2332037"/>
            <a:ext cx="4711700" cy="47117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9266" name="Rectangle 2"/>
          <p:cNvSpPr>
            <a:spLocks noGrp="1" noChangeArrowheads="1"/>
          </p:cNvSpPr>
          <p:nvPr>
            <p:ph type="title" idx="4294967295"/>
          </p:nvPr>
        </p:nvSpPr>
        <p:spPr>
          <a:xfrm>
            <a:off x="765175" y="123825"/>
            <a:ext cx="8607425" cy="1262063"/>
          </a:xfrm>
          <a:ln/>
        </p:spPr>
        <p:txBody>
          <a:bodyPr/>
          <a:lstStyle/>
          <a:p>
            <a:pP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dirty="0" smtClean="0">
                <a:latin typeface="Albany" pitchFamily="32" charset="0"/>
              </a:rPr>
              <a:t>Quantum Mechanics and </a:t>
            </a:r>
            <a:r>
              <a:rPr lang="en-GB" dirty="0" err="1" smtClean="0">
                <a:latin typeface="Albany" pitchFamily="32" charset="0"/>
              </a:rPr>
              <a:t>Artifical</a:t>
            </a:r>
            <a:r>
              <a:rPr lang="en-GB" dirty="0" smtClean="0">
                <a:latin typeface="Albany" pitchFamily="32" charset="0"/>
              </a:rPr>
              <a:t> and Natural Spectroscopy</a:t>
            </a:r>
            <a:endParaRPr lang="en-GB" i="0" dirty="0">
              <a:solidFill>
                <a:schemeClr val="bg1"/>
              </a:solidFill>
              <a:latin typeface="Albany" pitchFamily="32" charset="0"/>
            </a:endParaRPr>
          </a:p>
        </p:txBody>
      </p:sp>
      <p:sp>
        <p:nvSpPr>
          <p:cNvPr id="1419267" name="Text Box 3"/>
          <p:cNvSpPr txBox="1">
            <a:spLocks noChangeArrowheads="1"/>
          </p:cNvSpPr>
          <p:nvPr/>
        </p:nvSpPr>
        <p:spPr bwMode="auto">
          <a:xfrm>
            <a:off x="5802313" y="2027238"/>
            <a:ext cx="1419225" cy="336550"/>
          </a:xfrm>
          <a:prstGeom prst="rect">
            <a:avLst/>
          </a:prstGeom>
          <a:noFill/>
          <a:ln w="9525">
            <a:noFill/>
            <a:miter lim="800000"/>
            <a:headEnd/>
            <a:tailEnd/>
          </a:ln>
          <a:effectLst/>
        </p:spPr>
        <p:txBody>
          <a:bodyPr wrap="none">
            <a:prstTxWarp prst="textNoShape">
              <a:avLst/>
            </a:prstTxWarp>
            <a:spAutoFit/>
          </a:bodyPr>
          <a:lstStyle/>
          <a:p>
            <a:r>
              <a:rPr lang="en-US" sz="1600">
                <a:solidFill>
                  <a:schemeClr val="bg1"/>
                </a:solidFill>
              </a:rPr>
              <a:t>(Berman </a:t>
            </a:r>
            <a:r>
              <a:rPr lang="en-US" sz="1600" i="1">
                <a:solidFill>
                  <a:schemeClr val="bg1"/>
                </a:solidFill>
              </a:rPr>
              <a:t>et al</a:t>
            </a:r>
            <a:r>
              <a:rPr lang="en-US" sz="1600">
                <a:solidFill>
                  <a:schemeClr val="bg1"/>
                </a:solidFill>
              </a:rPr>
              <a:t>.)</a:t>
            </a:r>
          </a:p>
        </p:txBody>
      </p:sp>
      <p:pic>
        <p:nvPicPr>
          <p:cNvPr id="6" name="Picture 5" descr="mirage36CobaltOnCopper.jpg"/>
          <p:cNvPicPr>
            <a:picLocks noChangeAspect="1"/>
          </p:cNvPicPr>
          <p:nvPr/>
        </p:nvPicPr>
        <p:blipFill>
          <a:blip r:embed="rId3"/>
          <a:stretch>
            <a:fillRect/>
          </a:stretch>
        </p:blipFill>
        <p:spPr>
          <a:xfrm>
            <a:off x="1306512" y="2179637"/>
            <a:ext cx="7353300" cy="4622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acterialReactionCenter.jpg"/>
          <p:cNvPicPr>
            <a:picLocks noChangeAspect="1"/>
          </p:cNvPicPr>
          <p:nvPr/>
        </p:nvPicPr>
        <p:blipFill>
          <a:blip r:embed="rId3"/>
          <a:stretch>
            <a:fillRect/>
          </a:stretch>
        </p:blipFill>
        <p:spPr>
          <a:xfrm>
            <a:off x="4430712" y="3551237"/>
            <a:ext cx="4929857" cy="3959352"/>
          </a:xfrm>
          <a:prstGeom prst="rect">
            <a:avLst/>
          </a:prstGeom>
        </p:spPr>
      </p:pic>
      <p:pic>
        <p:nvPicPr>
          <p:cNvPr id="4" name="Picture 3" descr="ChlorophylMBoC.jpg"/>
          <p:cNvPicPr>
            <a:picLocks noChangeAspect="1"/>
          </p:cNvPicPr>
          <p:nvPr/>
        </p:nvPicPr>
        <p:blipFill>
          <a:blip r:embed="rId4"/>
          <a:stretch>
            <a:fillRect/>
          </a:stretch>
        </p:blipFill>
        <p:spPr>
          <a:xfrm>
            <a:off x="392112" y="2179637"/>
            <a:ext cx="3091160" cy="5105400"/>
          </a:xfrm>
          <a:prstGeom prst="rect">
            <a:avLst/>
          </a:prstGeom>
        </p:spPr>
      </p:pic>
      <p:sp>
        <p:nvSpPr>
          <p:cNvPr id="5"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Molecules Responsible for Absorption of </a:t>
            </a:r>
            <a:r>
              <a:rPr lang="en-US" sz="3600" i="1" kern="0" dirty="0" smtClean="0">
                <a:solidFill>
                  <a:srgbClr val="000090"/>
                </a:solidFill>
                <a:effectLst>
                  <a:outerShdw blurRad="38100" dist="38100" dir="2700000" algn="tl">
                    <a:srgbClr val="DDDDDD"/>
                  </a:outerShdw>
                </a:effectLst>
                <a:latin typeface="+mj-lt"/>
                <a:ea typeface="+mj-ea"/>
                <a:cs typeface="+mj-cs"/>
              </a:rPr>
              <a:t>Light</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6" name="Rectangle 20"/>
          <p:cNvSpPr>
            <a:spLocks noChangeArrowheads="1"/>
          </p:cNvSpPr>
          <p:nvPr/>
        </p:nvSpPr>
        <p:spPr bwMode="auto">
          <a:xfrm>
            <a:off x="1916112" y="1722437"/>
            <a:ext cx="8164513" cy="19050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5"/>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Chlorophyll characterized by a </a:t>
            </a:r>
            <a:r>
              <a:rPr lang="en-GB" sz="1800" b="1" i="1" dirty="0" err="1" smtClean="0">
                <a:solidFill>
                  <a:srgbClr val="000090"/>
                </a:solidFill>
                <a:latin typeface="Albany" pitchFamily="32" charset="0"/>
              </a:rPr>
              <a:t>porphyrin</a:t>
            </a:r>
            <a:r>
              <a:rPr lang="en-GB" sz="1800" b="1" i="1" dirty="0" smtClean="0">
                <a:solidFill>
                  <a:srgbClr val="000090"/>
                </a:solidFill>
                <a:latin typeface="Albany" pitchFamily="32" charset="0"/>
              </a:rPr>
              <a:t> ring and a hydrophobic tail which anchors the molecule to the membrane.</a:t>
            </a:r>
          </a:p>
          <a:p>
            <a:pPr marL="431800" indent="-323850" defTabSz="719138">
              <a:lnSpc>
                <a:spcPct val="93000"/>
              </a:lnSpc>
              <a:buClr>
                <a:srgbClr val="000000"/>
              </a:buClr>
              <a:buSzPct val="66000"/>
              <a:buFont typeface="StarSymbol" charset="2"/>
              <a:buBlip>
                <a:blip r:embed="rId5"/>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The </a:t>
            </a:r>
            <a:r>
              <a:rPr lang="en-GB" sz="1800" b="1" i="1" dirty="0" err="1" smtClean="0">
                <a:solidFill>
                  <a:srgbClr val="000090"/>
                </a:solidFill>
                <a:latin typeface="Albany" pitchFamily="32" charset="0"/>
              </a:rPr>
              <a:t>porphyrin</a:t>
            </a:r>
            <a:r>
              <a:rPr lang="en-GB" sz="1800" b="1" i="1" dirty="0" smtClean="0">
                <a:solidFill>
                  <a:srgbClr val="000090"/>
                </a:solidFill>
                <a:latin typeface="Albany" pitchFamily="32" charset="0"/>
              </a:rPr>
              <a:t> ring is host to the electronic states that participate in the interaction with light.</a:t>
            </a:r>
          </a:p>
          <a:p>
            <a:pPr marL="431800" indent="-323850" defTabSz="719138">
              <a:lnSpc>
                <a:spcPct val="93000"/>
              </a:lnSpc>
              <a:buClr>
                <a:srgbClr val="000000"/>
              </a:buClr>
              <a:buSzPct val="66000"/>
              <a:buFont typeface="StarSymbol" charset="2"/>
              <a:buBlip>
                <a:blip r:embed="rId5"/>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300px-Beer_lambert.png"/>
          <p:cNvPicPr>
            <a:picLocks noChangeAspect="1"/>
          </p:cNvPicPr>
          <p:nvPr/>
        </p:nvPicPr>
        <p:blipFill>
          <a:blip r:embed="rId2"/>
          <a:stretch>
            <a:fillRect/>
          </a:stretch>
        </p:blipFill>
        <p:spPr>
          <a:xfrm>
            <a:off x="5268912" y="3094037"/>
            <a:ext cx="3810000" cy="3200400"/>
          </a:xfrm>
          <a:prstGeom prst="rect">
            <a:avLst/>
          </a:prstGeom>
        </p:spPr>
      </p:pic>
      <p:pic>
        <p:nvPicPr>
          <p:cNvPr id="3" name="Picture 2" descr="spec_fig1 scanning.gif"/>
          <p:cNvPicPr>
            <a:picLocks noChangeAspect="1"/>
          </p:cNvPicPr>
          <p:nvPr/>
        </p:nvPicPr>
        <p:blipFill>
          <a:blip r:embed="rId3"/>
          <a:stretch>
            <a:fillRect/>
          </a:stretch>
        </p:blipFill>
        <p:spPr>
          <a:xfrm>
            <a:off x="696912" y="3398837"/>
            <a:ext cx="4038600" cy="2796730"/>
          </a:xfrm>
          <a:prstGeom prst="rect">
            <a:avLst/>
          </a:prstGeom>
        </p:spPr>
      </p:pic>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Beer’s Law</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gment.gif"/>
          <p:cNvPicPr>
            <a:picLocks noChangeAspect="1"/>
          </p:cNvPicPr>
          <p:nvPr/>
        </p:nvPicPr>
        <p:blipFill>
          <a:blip r:embed="rId2"/>
          <a:stretch>
            <a:fillRect/>
          </a:stretch>
        </p:blipFill>
        <p:spPr>
          <a:xfrm>
            <a:off x="4772025" y="2484437"/>
            <a:ext cx="5308600" cy="4178300"/>
          </a:xfrm>
          <a:prstGeom prst="rect">
            <a:avLst/>
          </a:prstGeom>
        </p:spPr>
      </p:pic>
      <p:sp>
        <p:nvSpPr>
          <p:cNvPr id="3" name="Rectangle 20"/>
          <p:cNvSpPr>
            <a:spLocks noChangeArrowheads="1"/>
          </p:cNvSpPr>
          <p:nvPr/>
        </p:nvSpPr>
        <p:spPr bwMode="auto">
          <a:xfrm>
            <a:off x="163512" y="1798637"/>
            <a:ext cx="4572000" cy="21336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The spectrophotometer permits the measurement of absorption as a function of the incident wavelength.</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Note that chlorophyll appears green because it absorbs strongly in the blue and the red.</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We will be interested in examining the quantum mechanical underpinnings of absorption spectra.</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4" name="Picture 3" descr="spec_fig1 scanning.gif"/>
          <p:cNvPicPr>
            <a:picLocks noChangeAspect="1"/>
          </p:cNvPicPr>
          <p:nvPr/>
        </p:nvPicPr>
        <p:blipFill>
          <a:blip r:embed="rId4"/>
          <a:stretch>
            <a:fillRect/>
          </a:stretch>
        </p:blipFill>
        <p:spPr>
          <a:xfrm>
            <a:off x="773112" y="4770437"/>
            <a:ext cx="3420289" cy="2368550"/>
          </a:xfrm>
          <a:prstGeom prst="rect">
            <a:avLst/>
          </a:prstGeom>
        </p:spPr>
      </p:pic>
      <p:sp>
        <p:nvSpPr>
          <p:cNvPr id="5"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Absorption</a:t>
            </a:r>
            <a:r>
              <a:rPr kumimoji="0" lang="en-US" sz="3600" b="0" i="1" u="none" strike="noStrike" kern="0" cap="none" spc="0" normalizeH="0" noProof="0" dirty="0" smtClean="0">
                <a:ln>
                  <a:noFill/>
                </a:ln>
                <a:solidFill>
                  <a:srgbClr val="000090"/>
                </a:solidFill>
                <a:effectLst>
                  <a:outerShdw blurRad="38100" dist="38100" dir="2700000" algn="tl">
                    <a:srgbClr val="DDDDDD"/>
                  </a:outerShdw>
                </a:effectLst>
                <a:uLnTx/>
                <a:uFillTx/>
                <a:latin typeface="+mj-lt"/>
                <a:ea typeface="+mj-ea"/>
                <a:cs typeface="+mj-cs"/>
              </a:rPr>
              <a:t> Spectra of Biological Pigments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“Linear” Pigments: The </a:t>
            </a:r>
            <a:r>
              <a:rPr kumimoji="0" lang="en-US" sz="3600" b="0" i="1" u="none" strike="noStrike" kern="0" cap="none" spc="0" normalizeH="0" baseline="0" noProof="0" dirty="0" err="1" smtClean="0">
                <a:ln>
                  <a:noFill/>
                </a:ln>
                <a:solidFill>
                  <a:srgbClr val="000090"/>
                </a:solidFill>
                <a:effectLst>
                  <a:outerShdw blurRad="38100" dist="38100" dir="2700000" algn="tl">
                    <a:srgbClr val="DDDDDD"/>
                  </a:outerShdw>
                </a:effectLst>
                <a:uLnTx/>
                <a:uFillTx/>
                <a:latin typeface="+mj-lt"/>
                <a:ea typeface="+mj-ea"/>
                <a:cs typeface="+mj-cs"/>
              </a:rPr>
              <a:t>Carotenoids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pic>
        <p:nvPicPr>
          <p:cNvPr id="5" name="Picture 4" descr="absorp~3.gif"/>
          <p:cNvPicPr>
            <a:picLocks noChangeAspect="1"/>
          </p:cNvPicPr>
          <p:nvPr/>
        </p:nvPicPr>
        <p:blipFill>
          <a:blip r:embed="rId2"/>
          <a:stretch>
            <a:fillRect/>
          </a:stretch>
        </p:blipFill>
        <p:spPr>
          <a:xfrm>
            <a:off x="5497512" y="1951037"/>
            <a:ext cx="3886200" cy="3252580"/>
          </a:xfrm>
          <a:prstGeom prst="rect">
            <a:avLst/>
          </a:prstGeom>
        </p:spPr>
      </p:pic>
      <p:pic>
        <p:nvPicPr>
          <p:cNvPr id="6" name="Picture 5" descr="g-77.gif"/>
          <p:cNvPicPr>
            <a:picLocks noChangeAspect="1"/>
          </p:cNvPicPr>
          <p:nvPr/>
        </p:nvPicPr>
        <p:blipFill>
          <a:blip r:embed="rId3"/>
          <a:stretch>
            <a:fillRect/>
          </a:stretch>
        </p:blipFill>
        <p:spPr>
          <a:xfrm>
            <a:off x="315912" y="2103437"/>
            <a:ext cx="5156200" cy="1187816"/>
          </a:xfrm>
          <a:prstGeom prst="rect">
            <a:avLst/>
          </a:prstGeom>
        </p:spPr>
      </p:pic>
      <p:pic>
        <p:nvPicPr>
          <p:cNvPr id="7" name="Picture 6" descr="bcarotene2.jpg"/>
          <p:cNvPicPr>
            <a:picLocks noChangeAspect="1"/>
          </p:cNvPicPr>
          <p:nvPr/>
        </p:nvPicPr>
        <p:blipFill>
          <a:blip r:embed="rId4"/>
          <a:stretch>
            <a:fillRect/>
          </a:stretch>
        </p:blipFill>
        <p:spPr>
          <a:xfrm>
            <a:off x="392112" y="3551237"/>
            <a:ext cx="4997450" cy="190870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FONTSIZE" val="10"/>
  <p:tag name="DEFAULTWIDTH" val="526"/>
  <p:tag name="DEFAULTHEIGHT" val="30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155354</TotalTime>
  <Words>647</Words>
  <PresentationFormat>Custom</PresentationFormat>
  <Paragraphs>22</Paragraphs>
  <Slides>8</Slides>
  <Notes>5</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Design</vt:lpstr>
      <vt:lpstr>Quantum Mechanics and Artifical and Natural Spectroscopy</vt:lpstr>
      <vt:lpstr>Quantum Mechanics and Artifical and Natural Spectroscopy</vt:lpstr>
      <vt:lpstr>Quantum Mechanics and Artifical and Natural Spectroscopy</vt:lpstr>
      <vt:lpstr>Quantum Mechanics and Artifical and Natural Spectroscopy</vt:lpstr>
      <vt:lpstr>Slide 5</vt:lpstr>
      <vt:lpstr>Slide 6</vt:lpstr>
      <vt:lpstr>Slide 7</vt:lpstr>
      <vt:lpstr>Slide 8</vt:lpstr>
    </vt:vector>
  </TitlesOfParts>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Coarse-Graining of Macromolecules</dc:title>
  <cp:lastModifiedBy>Rob Phillips</cp:lastModifiedBy>
  <cp:revision>1406</cp:revision>
  <dcterms:created xsi:type="dcterms:W3CDTF">2009-01-22T20:03:03Z</dcterms:created>
  <dcterms:modified xsi:type="dcterms:W3CDTF">2009-01-22T20:03:14Z</dcterms:modified>
</cp:coreProperties>
</file>