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tags/tag1.xml" ContentType="application/vnd.openxmlformats-officedocument.presentationml.tags+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23"/>
  </p:notesMasterIdLst>
  <p:sldIdLst>
    <p:sldId id="1076" r:id="rId2"/>
    <p:sldId id="1072" r:id="rId3"/>
    <p:sldId id="1073" r:id="rId4"/>
    <p:sldId id="1074" r:id="rId5"/>
    <p:sldId id="993" r:id="rId6"/>
    <p:sldId id="1018" r:id="rId7"/>
    <p:sldId id="1043" r:id="rId8"/>
    <p:sldId id="1077" r:id="rId9"/>
    <p:sldId id="1075" r:id="rId10"/>
    <p:sldId id="1044" r:id="rId11"/>
    <p:sldId id="1045" r:id="rId12"/>
    <p:sldId id="1083" r:id="rId13"/>
    <p:sldId id="1084" r:id="rId14"/>
    <p:sldId id="1007" r:id="rId15"/>
    <p:sldId id="1066" r:id="rId16"/>
    <p:sldId id="1061" r:id="rId17"/>
    <p:sldId id="1054" r:id="rId18"/>
    <p:sldId id="1078" r:id="rId19"/>
    <p:sldId id="1079" r:id="rId20"/>
    <p:sldId id="1080" r:id="rId21"/>
    <p:sldId id="1081" r:id="rId22"/>
  </p:sldIdLst>
  <p:sldSz cx="10080625" cy="7559675"/>
  <p:notesSz cx="7556500" cy="10691813"/>
  <p:custDataLst>
    <p:tags r:id="rId25"/>
  </p:custDataLst>
  <p:defaultTextStyle>
    <a:defPPr>
      <a:defRPr lang="en-GB"/>
    </a:defPPr>
    <a:lvl1pPr algn="l" rtl="0" eaLnBrk="0" fontAlgn="base" hangingPunct="0">
      <a:spcBef>
        <a:spcPct val="0"/>
      </a:spcBef>
      <a:spcAft>
        <a:spcPct val="0"/>
      </a:spcAft>
      <a:defRPr sz="2400" kern="1200">
        <a:solidFill>
          <a:srgbClr val="000000"/>
        </a:solidFill>
        <a:latin typeface="Times New Roman" pitchFamily="-106" charset="0"/>
        <a:ea typeface="+mn-ea"/>
        <a:cs typeface="+mn-cs"/>
      </a:defRPr>
    </a:lvl1pPr>
    <a:lvl2pPr marL="457200" algn="l" rtl="0" eaLnBrk="0" fontAlgn="base" hangingPunct="0">
      <a:spcBef>
        <a:spcPct val="0"/>
      </a:spcBef>
      <a:spcAft>
        <a:spcPct val="0"/>
      </a:spcAft>
      <a:defRPr sz="2400" kern="1200">
        <a:solidFill>
          <a:srgbClr val="000000"/>
        </a:solidFill>
        <a:latin typeface="Times New Roman" pitchFamily="-106" charset="0"/>
        <a:ea typeface="+mn-ea"/>
        <a:cs typeface="+mn-cs"/>
      </a:defRPr>
    </a:lvl2pPr>
    <a:lvl3pPr marL="914400" algn="l" rtl="0" eaLnBrk="0" fontAlgn="base" hangingPunct="0">
      <a:spcBef>
        <a:spcPct val="0"/>
      </a:spcBef>
      <a:spcAft>
        <a:spcPct val="0"/>
      </a:spcAft>
      <a:defRPr sz="2400" kern="1200">
        <a:solidFill>
          <a:srgbClr val="000000"/>
        </a:solidFill>
        <a:latin typeface="Times New Roman" pitchFamily="-106" charset="0"/>
        <a:ea typeface="+mn-ea"/>
        <a:cs typeface="+mn-cs"/>
      </a:defRPr>
    </a:lvl3pPr>
    <a:lvl4pPr marL="1371600" algn="l" rtl="0" eaLnBrk="0" fontAlgn="base" hangingPunct="0">
      <a:spcBef>
        <a:spcPct val="0"/>
      </a:spcBef>
      <a:spcAft>
        <a:spcPct val="0"/>
      </a:spcAft>
      <a:defRPr sz="2400" kern="1200">
        <a:solidFill>
          <a:srgbClr val="000000"/>
        </a:solidFill>
        <a:latin typeface="Times New Roman" pitchFamily="-106" charset="0"/>
        <a:ea typeface="+mn-ea"/>
        <a:cs typeface="+mn-cs"/>
      </a:defRPr>
    </a:lvl4pPr>
    <a:lvl5pPr marL="1828800" algn="l" rtl="0" eaLnBrk="0" fontAlgn="base" hangingPunct="0">
      <a:spcBef>
        <a:spcPct val="0"/>
      </a:spcBef>
      <a:spcAft>
        <a:spcPct val="0"/>
      </a:spcAft>
      <a:defRPr sz="2400" kern="1200">
        <a:solidFill>
          <a:srgbClr val="000000"/>
        </a:solidFill>
        <a:latin typeface="Times New Roman" pitchFamily="-106" charset="0"/>
        <a:ea typeface="+mn-ea"/>
        <a:cs typeface="+mn-cs"/>
      </a:defRPr>
    </a:lvl5pPr>
    <a:lvl6pPr marL="2286000" algn="l" defTabSz="457200" rtl="0" eaLnBrk="1" latinLnBrk="0" hangingPunct="1">
      <a:defRPr sz="2400" kern="1200">
        <a:solidFill>
          <a:srgbClr val="000000"/>
        </a:solidFill>
        <a:latin typeface="Times New Roman" pitchFamily="-106" charset="0"/>
        <a:ea typeface="+mn-ea"/>
        <a:cs typeface="+mn-cs"/>
      </a:defRPr>
    </a:lvl6pPr>
    <a:lvl7pPr marL="2743200" algn="l" defTabSz="457200" rtl="0" eaLnBrk="1" latinLnBrk="0" hangingPunct="1">
      <a:defRPr sz="2400" kern="1200">
        <a:solidFill>
          <a:srgbClr val="000000"/>
        </a:solidFill>
        <a:latin typeface="Times New Roman" pitchFamily="-106" charset="0"/>
        <a:ea typeface="+mn-ea"/>
        <a:cs typeface="+mn-cs"/>
      </a:defRPr>
    </a:lvl7pPr>
    <a:lvl8pPr marL="3200400" algn="l" defTabSz="457200" rtl="0" eaLnBrk="1" latinLnBrk="0" hangingPunct="1">
      <a:defRPr sz="2400" kern="1200">
        <a:solidFill>
          <a:srgbClr val="000000"/>
        </a:solidFill>
        <a:latin typeface="Times New Roman" pitchFamily="-106" charset="0"/>
        <a:ea typeface="+mn-ea"/>
        <a:cs typeface="+mn-cs"/>
      </a:defRPr>
    </a:lvl8pPr>
    <a:lvl9pPr marL="3657600" algn="l" defTabSz="457200" rtl="0" eaLnBrk="1" latinLnBrk="0" hangingPunct="1">
      <a:defRPr sz="2400" kern="1200">
        <a:solidFill>
          <a:srgbClr val="000000"/>
        </a:solidFill>
        <a:latin typeface="Times New Roman"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606060"/>
    <a:srgbClr val="707070"/>
    <a:srgbClr val="CCFFCC"/>
    <a:srgbClr val="CCFFFF"/>
    <a:srgbClr val="33CC33"/>
    <a:srgbClr val="FFFF00"/>
    <a:srgbClr val="FF0000"/>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p:scale>
          <a:sx n="100" d="100"/>
          <a:sy n="100" d="100"/>
        </p:scale>
        <p:origin x="-184" y="-88"/>
      </p:cViewPr>
      <p:guideLst>
        <p:guide orient="horz" pos="2208"/>
        <p:guide pos="3168"/>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100" d="100"/>
        <a:sy n="100" d="100"/>
      </p:scale>
      <p:origin x="0" y="1800"/>
    </p:cViewPr>
  </p:sorterViewPr>
  <p:notesViewPr>
    <p:cSldViewPr>
      <p:cViewPr varScale="1">
        <p:scale>
          <a:sx n="47" d="100"/>
          <a:sy n="47" d="100"/>
        </p:scale>
        <p:origin x="-190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printerSettings" Target="printerSettings/printerSettings1.bin"/><Relationship Id="rId25" Type="http://schemas.openxmlformats.org/officeDocument/2006/relationships/tags" Target="tags/tag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viewProps" Target="viewProps.xml"/><Relationship Id="rId14" Type="http://schemas.openxmlformats.org/officeDocument/2006/relationships/slide" Target="slides/slide13.xml"/><Relationship Id="rId23" Type="http://schemas.openxmlformats.org/officeDocument/2006/relationships/notesMaster" Target="notesMasters/notesMaster1.xml"/><Relationship Id="rId4" Type="http://schemas.openxmlformats.org/officeDocument/2006/relationships/slide" Target="slides/slide3.xml"/><Relationship Id="rId28" Type="http://schemas.openxmlformats.org/officeDocument/2006/relationships/theme" Target="theme/theme1.xml"/><Relationship Id="rId26"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tableStyles" Target="tableStyle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ChangeArrowheads="1" noTextEdit="1"/>
          </p:cNvSpPr>
          <p:nvPr>
            <p:ph type="sldImg"/>
          </p:nvPr>
        </p:nvSpPr>
        <p:spPr bwMode="auto">
          <a:xfrm>
            <a:off x="1312863" y="1027113"/>
            <a:ext cx="4932362" cy="3698875"/>
          </a:xfrm>
          <a:prstGeom prst="rect">
            <a:avLst/>
          </a:prstGeom>
          <a:solidFill>
            <a:srgbClr val="FFFFFF"/>
          </a:solidFill>
          <a:ln w="9525">
            <a:solidFill>
              <a:srgbClr val="000000"/>
            </a:solidFill>
            <a:miter lim="800000"/>
            <a:headEnd/>
            <a:tailEnd/>
          </a:ln>
        </p:spPr>
      </p:sp>
      <p:sp>
        <p:nvSpPr>
          <p:cNvPr id="2050" name="Text Box 2"/>
          <p:cNvSpPr txBox="1">
            <a:spLocks noGrp="1" noChangeArrowheads="1"/>
          </p:cNvSpPr>
          <p:nvPr>
            <p:ph type="body" idx="1"/>
          </p:nvPr>
        </p:nvSpPr>
        <p:spPr bwMode="auto">
          <a:xfrm>
            <a:off x="1169988" y="5086350"/>
            <a:ext cx="5224462" cy="41052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cSld>
  <p:clrMap bg1="lt1" tx1="dk1" bg2="lt2" tx2="dk2" accent1="accent1" accent2="accent2" accent3="accent3" accent4="accent4" accent5="accent5" accent6="accent6" hlink="hlink" folHlink="folHlink"/>
  <p:notesStyle>
    <a:lvl1pPr algn="l" defTabSz="719138" rtl="0" eaLnBrk="0" fontAlgn="base" hangingPunct="0">
      <a:spcBef>
        <a:spcPct val="30000"/>
      </a:spcBef>
      <a:spcAft>
        <a:spcPct val="0"/>
      </a:spcAft>
      <a:buClr>
        <a:srgbClr val="000000"/>
      </a:buClr>
      <a:buSzPct val="100000"/>
      <a:buFont typeface="Times New Roman" pitchFamily="-106" charset="0"/>
      <a:defRPr sz="1200" kern="1200">
        <a:solidFill>
          <a:srgbClr val="000000"/>
        </a:solidFill>
        <a:latin typeface="Times New Roman" pitchFamily="32" charset="0"/>
        <a:ea typeface="ＭＳ Ｐゴシック" pitchFamily="32" charset="-128"/>
        <a:cs typeface="ＭＳ Ｐゴシック" pitchFamily="32" charset="-128"/>
      </a:defRPr>
    </a:lvl1pPr>
    <a:lvl2pPr marL="37931725" indent="-37474525" algn="l" defTabSz="719138" rtl="0" eaLnBrk="0" fontAlgn="base" hangingPunct="0">
      <a:spcBef>
        <a:spcPct val="30000"/>
      </a:spcBef>
      <a:spcAft>
        <a:spcPct val="0"/>
      </a:spcAft>
      <a:buClr>
        <a:srgbClr val="000000"/>
      </a:buClr>
      <a:buSzPct val="100000"/>
      <a:buFont typeface="Times New Roman" pitchFamily="-106" charset="0"/>
      <a:defRPr sz="1200" kern="1200">
        <a:solidFill>
          <a:srgbClr val="000000"/>
        </a:solidFill>
        <a:latin typeface="Times New Roman" pitchFamily="32" charset="0"/>
        <a:ea typeface="ＭＳ Ｐゴシック" pitchFamily="32" charset="-128"/>
        <a:cs typeface="+mn-cs"/>
      </a:defRPr>
    </a:lvl2pPr>
    <a:lvl3pPr marL="1143000" indent="-228600" algn="l" defTabSz="719138" rtl="0" eaLnBrk="0" fontAlgn="base" hangingPunct="0">
      <a:spcBef>
        <a:spcPct val="30000"/>
      </a:spcBef>
      <a:spcAft>
        <a:spcPct val="0"/>
      </a:spcAft>
      <a:buClr>
        <a:srgbClr val="000000"/>
      </a:buClr>
      <a:buSzPct val="100000"/>
      <a:buFont typeface="Times New Roman" pitchFamily="32" charset="0"/>
      <a:defRPr sz="1200" kern="1200">
        <a:solidFill>
          <a:srgbClr val="000000"/>
        </a:solidFill>
        <a:latin typeface="Times New Roman" pitchFamily="32" charset="0"/>
        <a:ea typeface="ＭＳ Ｐゴシック" pitchFamily="32" charset="-128"/>
        <a:cs typeface="+mn-cs"/>
      </a:defRPr>
    </a:lvl3pPr>
    <a:lvl4pPr marL="1600200" indent="-228600" algn="l" defTabSz="719138" rtl="0" eaLnBrk="0" fontAlgn="base" hangingPunct="0">
      <a:spcBef>
        <a:spcPct val="30000"/>
      </a:spcBef>
      <a:spcAft>
        <a:spcPct val="0"/>
      </a:spcAft>
      <a:buClr>
        <a:srgbClr val="000000"/>
      </a:buClr>
      <a:buSzPct val="100000"/>
      <a:buFont typeface="Times New Roman" pitchFamily="32" charset="0"/>
      <a:defRPr sz="1200" kern="1200">
        <a:solidFill>
          <a:srgbClr val="000000"/>
        </a:solidFill>
        <a:latin typeface="Times New Roman" pitchFamily="32" charset="0"/>
        <a:ea typeface="ＭＳ Ｐゴシック" pitchFamily="32" charset="-128"/>
        <a:cs typeface="+mn-cs"/>
      </a:defRPr>
    </a:lvl4pPr>
    <a:lvl5pPr marL="2057400" indent="-228600" algn="l" defTabSz="719138" rtl="0" eaLnBrk="0" fontAlgn="base" hangingPunct="0">
      <a:spcBef>
        <a:spcPct val="30000"/>
      </a:spcBef>
      <a:spcAft>
        <a:spcPct val="0"/>
      </a:spcAft>
      <a:buClr>
        <a:srgbClr val="000000"/>
      </a:buClr>
      <a:buSzPct val="100000"/>
      <a:buFont typeface="Times New Roman" pitchFamily="32" charset="0"/>
      <a:defRPr sz="1200" kern="1200">
        <a:solidFill>
          <a:srgbClr val="000000"/>
        </a:solidFill>
        <a:latin typeface="Times New Roman" pitchFamily="32" charset="0"/>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a:ln/>
        </p:spPr>
      </p:sp>
      <p:sp>
        <p:nvSpPr>
          <p:cNvPr id="17411" name="Notes Placeholder 2"/>
          <p:cNvSpPr txBox="1">
            <a:spLocks noGrp="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62" name="Rectangle 2"/>
          <p:cNvSpPr>
            <a:spLocks noChangeArrowheads="1" noTextEdit="1"/>
          </p:cNvSpPr>
          <p:nvPr>
            <p:ph type="sldImg"/>
          </p:nvPr>
        </p:nvSpPr>
        <p:spPr>
          <a:ln/>
        </p:spPr>
      </p:sp>
      <p:sp>
        <p:nvSpPr>
          <p:cNvPr id="40963"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3010" name="Rectangle 2"/>
          <p:cNvSpPr>
            <a:spLocks noChangeArrowheads="1" noTextEdit="1"/>
          </p:cNvSpPr>
          <p:nvPr>
            <p:ph type="sldImg"/>
          </p:nvPr>
        </p:nvSpPr>
        <p:spPr>
          <a:ln/>
        </p:spPr>
      </p:sp>
      <p:sp>
        <p:nvSpPr>
          <p:cNvPr id="43011"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5058" name="Rectangle 2"/>
          <p:cNvSpPr>
            <a:spLocks noChangeArrowheads="1" noTextEdit="1"/>
          </p:cNvSpPr>
          <p:nvPr>
            <p:ph type="sldImg"/>
          </p:nvPr>
        </p:nvSpPr>
        <p:spPr>
          <a:ln/>
        </p:spPr>
      </p:sp>
      <p:sp>
        <p:nvSpPr>
          <p:cNvPr id="45059"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04900" y="801688"/>
            <a:ext cx="5346700" cy="4010025"/>
          </a:xfrm>
          <a:noFill/>
          <a:ln/>
        </p:spPr>
      </p:sp>
      <p:sp>
        <p:nvSpPr>
          <p:cNvPr id="47107" name="Text Box 3"/>
          <p:cNvSpPr txBox="1">
            <a:spLocks noGrp="1"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04900" y="801688"/>
            <a:ext cx="5346700" cy="4010025"/>
          </a:xfrm>
          <a:noFill/>
          <a:ln/>
        </p:spPr>
      </p:sp>
      <p:sp>
        <p:nvSpPr>
          <p:cNvPr id="49155" name="Text Box 3"/>
          <p:cNvSpPr txBox="1">
            <a:spLocks noGrp="1"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04900" y="801688"/>
            <a:ext cx="5346700" cy="4010025"/>
          </a:xfrm>
          <a:ln/>
        </p:spPr>
      </p:sp>
      <p:sp>
        <p:nvSpPr>
          <p:cNvPr id="51203" name="Rectangle 3"/>
          <p:cNvSpPr txBox="1">
            <a:spLocks noGrp="1" noChangeArrowheads="1"/>
          </p:cNvSpPr>
          <p:nvPr>
            <p:ph type="body" idx="1"/>
          </p:nvPr>
        </p:nvSpPr>
        <p:spPr>
          <a:xfrm>
            <a:off x="1008063" y="5076825"/>
            <a:ext cx="5540375" cy="4813300"/>
          </a:xfrm>
          <a:solidFill>
            <a:srgbClr val="FFFFFF"/>
          </a:solidFill>
          <a:ln>
            <a:solidFill>
              <a:srgbClr val="000000"/>
            </a:solidFill>
          </a:ln>
        </p:spPr>
        <p:txBody>
          <a:bodyPr lIns="104263" tIns="52132" rIns="104263" bIns="52132"/>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4279900" y="10155238"/>
            <a:ext cx="3275013" cy="534987"/>
          </a:xfrm>
          <a:prstGeom prst="rect">
            <a:avLst/>
          </a:prstGeom>
          <a:noFill/>
          <a:ln>
            <a:miter lim="800000"/>
            <a:headEnd/>
            <a:tailEnd/>
          </a:ln>
        </p:spPr>
        <p:txBody>
          <a:bodyPr lIns="104269" tIns="52135" rIns="104269" bIns="52135">
            <a:prstTxWarp prst="textNoShape">
              <a:avLst/>
            </a:prstTxWarp>
          </a:bodyPr>
          <a:lstStyle/>
          <a:p>
            <a:fld id="{CDE8973F-E941-7643-9AD5-76BC8C591ADA}" type="slidenum">
              <a:rPr lang="en-US"/>
              <a:pPr/>
              <a:t>21</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txBox="1">
            <a:spLocks noGrp="1" noChangeArrowheads="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2530" name="Rectangle 2"/>
          <p:cNvSpPr>
            <a:spLocks noChangeArrowheads="1" noTextEdit="1"/>
          </p:cNvSpPr>
          <p:nvPr>
            <p:ph type="sldImg"/>
          </p:nvPr>
        </p:nvSpPr>
        <p:spPr>
          <a:ln/>
        </p:spPr>
      </p:sp>
      <p:sp>
        <p:nvSpPr>
          <p:cNvPr id="22531"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4578" name="Rectangle 2"/>
          <p:cNvSpPr>
            <a:spLocks noChangeArrowheads="1" noTextEdit="1"/>
          </p:cNvSpPr>
          <p:nvPr>
            <p:ph type="sldImg"/>
          </p:nvPr>
        </p:nvSpPr>
        <p:spPr>
          <a:ln/>
        </p:spPr>
      </p:sp>
      <p:sp>
        <p:nvSpPr>
          <p:cNvPr id="24579"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6626" name="Rectangle 2"/>
          <p:cNvSpPr>
            <a:spLocks noChangeArrowheads="1" noTextEdit="1"/>
          </p:cNvSpPr>
          <p:nvPr>
            <p:ph type="sldImg"/>
          </p:nvPr>
        </p:nvSpPr>
        <p:spPr>
          <a:ln/>
        </p:spPr>
      </p:sp>
      <p:sp>
        <p:nvSpPr>
          <p:cNvPr id="26627"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ChangeArrowheads="1" noTextEdit="1"/>
          </p:cNvSpPr>
          <p:nvPr>
            <p:ph type="sldImg"/>
          </p:nvPr>
        </p:nvSpPr>
        <p:spPr>
          <a:ln/>
        </p:spPr>
      </p:sp>
      <p:sp>
        <p:nvSpPr>
          <p:cNvPr id="30723"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2770" name="Rectangle 2"/>
          <p:cNvSpPr>
            <a:spLocks noChangeArrowheads="1" noTextEdit="1"/>
          </p:cNvSpPr>
          <p:nvPr>
            <p:ph type="sldImg"/>
          </p:nvPr>
        </p:nvSpPr>
        <p:spPr>
          <a:ln/>
        </p:spPr>
      </p:sp>
      <p:sp>
        <p:nvSpPr>
          <p:cNvPr id="32771"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Text Box 3"/>
          <p:cNvSpPr txBox="1">
            <a:spLocks noGrp="1" noChangeArrowheads="1"/>
          </p:cNvSpPr>
          <p:nvPr>
            <p:ph type="body" idx="1"/>
          </p:nvPr>
        </p:nvSpPr>
        <p:spPr>
          <a:xfrm>
            <a:off x="1169988" y="5086350"/>
            <a:ext cx="5224462" cy="4106863"/>
          </a:xfrm>
          <a:noFill/>
          <a:ln/>
        </p:spPr>
        <p:txBody>
          <a:bodyPr wrap="none" anchor="ctr"/>
          <a:lstStyle/>
          <a:p>
            <a:r>
              <a:rPr lang="en-US">
                <a:latin typeface="Times New Roman" pitchFamily="-106" charset="0"/>
                <a:ea typeface="ＭＳ Ｐゴシック" pitchFamily="-106" charset="-128"/>
                <a:cs typeface="ＭＳ Ｐゴシック" pitchFamily="-106" charset="-128"/>
              </a:rPr>
              <a:t>Here the goal is to show the data of Bustamante and to argue that this data presents key challenge for construction of a mechanical model.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Text Box 3"/>
          <p:cNvSpPr txBox="1">
            <a:spLocks noGrp="1" noChangeArrowheads="1"/>
          </p:cNvSpPr>
          <p:nvPr>
            <p:ph type="body" idx="1"/>
          </p:nvPr>
        </p:nvSpPr>
        <p:spPr>
          <a:xfrm>
            <a:off x="1169988" y="5086350"/>
            <a:ext cx="5224462" cy="4106863"/>
          </a:xfrm>
          <a:noFill/>
          <a:ln/>
        </p:spPr>
        <p:txBody>
          <a:bodyPr wrap="none" anchor="ctr"/>
          <a:lstStyle/>
          <a:p>
            <a:r>
              <a:rPr lang="en-US">
                <a:latin typeface="Times New Roman" pitchFamily="-106" charset="0"/>
                <a:ea typeface="ＭＳ Ｐゴシック" pitchFamily="-106" charset="-128"/>
                <a:cs typeface="ＭＳ Ｐゴシック" pitchFamily="-106" charset="-128"/>
              </a:rPr>
              <a:t>Here the goal is to show the data of Bustamante and to argue that this data presents key challenge for construction of a mechanical model.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ChangeArrowheads="1" noTextEdit="1"/>
          </p:cNvSpPr>
          <p:nvPr>
            <p:ph type="sldImg"/>
          </p:nvPr>
        </p:nvSpPr>
        <p:spPr>
          <a:ln/>
        </p:spPr>
      </p:sp>
      <p:sp>
        <p:nvSpPr>
          <p:cNvPr id="38915"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6138" y="123825"/>
            <a:ext cx="2151062" cy="6738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775" y="123825"/>
            <a:ext cx="6303963" cy="67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39775" y="123825"/>
            <a:ext cx="8607425" cy="12604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39775" y="1860550"/>
            <a:ext cx="4227513" cy="242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19688" y="1860550"/>
            <a:ext cx="4227512" cy="242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39775" y="4437063"/>
            <a:ext cx="4227513" cy="2425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19688" y="4437063"/>
            <a:ext cx="4227512" cy="2425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9775" y="123825"/>
            <a:ext cx="8607425"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39775" y="1860550"/>
            <a:ext cx="4227513" cy="5002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9688" y="1860550"/>
            <a:ext cx="4227512" cy="5002213"/>
          </a:xfrm>
        </p:spPr>
        <p:txBody>
          <a:bodyPr/>
          <a:lstStyle/>
          <a:p>
            <a:pPr lvl="0"/>
            <a:endParaRPr 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775" y="1860550"/>
            <a:ext cx="4227513"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9688" y="1860550"/>
            <a:ext cx="4227512"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2.png"/><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1.png"/><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pic>
        <p:nvPicPr>
          <p:cNvPr id="1026" name="Picture 7" descr="UpperBarFinal"/>
          <p:cNvPicPr>
            <a:picLocks noChangeAspect="1" noChangeArrowheads="1"/>
          </p:cNvPicPr>
          <p:nvPr userDrawn="1"/>
        </p:nvPicPr>
        <p:blipFill>
          <a:blip r:embed="rId15"/>
          <a:srcRect/>
          <a:stretch>
            <a:fillRect/>
          </a:stretch>
        </p:blipFill>
        <p:spPr bwMode="auto">
          <a:xfrm>
            <a:off x="0" y="0"/>
            <a:ext cx="10080625" cy="1495425"/>
          </a:xfrm>
          <a:prstGeom prst="rect">
            <a:avLst/>
          </a:prstGeom>
          <a:noFill/>
          <a:ln w="9525">
            <a:noFill/>
            <a:miter lim="800000"/>
            <a:headEnd/>
            <a:tailEnd/>
          </a:ln>
        </p:spPr>
      </p:pic>
      <p:sp>
        <p:nvSpPr>
          <p:cNvPr id="1025" name="Line 1"/>
          <p:cNvSpPr>
            <a:spLocks noChangeShapeType="1"/>
          </p:cNvSpPr>
          <p:nvPr/>
        </p:nvSpPr>
        <p:spPr bwMode="auto">
          <a:xfrm>
            <a:off x="0" y="1524000"/>
            <a:ext cx="10079038" cy="0"/>
          </a:xfrm>
          <a:prstGeom prst="line">
            <a:avLst/>
          </a:prstGeom>
          <a:noFill/>
          <a:ln w="36000">
            <a:solidFill>
              <a:srgbClr val="000000"/>
            </a:solidFill>
            <a:round/>
            <a:headEnd/>
            <a:tailEnd/>
          </a:ln>
        </p:spPr>
        <p:txBody>
          <a:bodyPr>
            <a:prstTxWarp prst="textNoShape">
              <a:avLst/>
            </a:prstTxWarp>
          </a:bodyPr>
          <a:lstStyle/>
          <a:p>
            <a:pPr>
              <a:defRPr/>
            </a:pPr>
            <a:endParaRPr lang="en-US">
              <a:latin typeface="Times New Roman" pitchFamily="32" charset="0"/>
            </a:endParaRPr>
          </a:p>
        </p:txBody>
      </p:sp>
      <p:sp>
        <p:nvSpPr>
          <p:cNvPr id="1028" name="Rectangle 4"/>
          <p:cNvSpPr>
            <a:spLocks noGrp="1" noChangeArrowheads="1"/>
          </p:cNvSpPr>
          <p:nvPr>
            <p:ph type="title"/>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1029" name="Rectangle 5"/>
          <p:cNvSpPr>
            <a:spLocks noGrp="1" noChangeArrowheads="1"/>
          </p:cNvSpPr>
          <p:nvPr>
            <p:ph type="body" idx="1"/>
          </p:nvPr>
        </p:nvSpPr>
        <p:spPr bwMode="auto">
          <a:xfrm>
            <a:off x="739775" y="1860550"/>
            <a:ext cx="8607425" cy="5002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719138" rtl="0" eaLnBrk="0" fontAlgn="base" hangingPunct="0">
        <a:lnSpc>
          <a:spcPct val="115000"/>
        </a:lnSpc>
        <a:spcBef>
          <a:spcPct val="0"/>
        </a:spcBef>
        <a:spcAft>
          <a:spcPct val="0"/>
        </a:spcAft>
        <a:buClr>
          <a:srgbClr val="000000"/>
        </a:buClr>
        <a:buSzPct val="45000"/>
        <a:buFont typeface="StarBats" charset="0"/>
        <a:defRPr sz="4000" i="1">
          <a:solidFill>
            <a:srgbClr val="707070"/>
          </a:solidFill>
          <a:effectLst>
            <a:outerShdw blurRad="38100" dist="38100" dir="2700000" algn="tl">
              <a:srgbClr val="DDDDDD"/>
            </a:outerShdw>
          </a:effectLst>
          <a:latin typeface="+mj-lt"/>
          <a:ea typeface="ＭＳ Ｐゴシック" pitchFamily="32" charset="-128"/>
          <a:cs typeface="ＭＳ Ｐゴシック" pitchFamily="32" charset="-128"/>
        </a:defRPr>
      </a:lvl1pPr>
      <a:lvl2pPr algn="ctr" defTabSz="719138" rtl="0" eaLnBrk="0" fontAlgn="base" hangingPunct="0">
        <a:lnSpc>
          <a:spcPct val="115000"/>
        </a:lnSpc>
        <a:spcBef>
          <a:spcPct val="0"/>
        </a:spcBef>
        <a:spcAft>
          <a:spcPct val="0"/>
        </a:spcAft>
        <a:buClr>
          <a:srgbClr val="000000"/>
        </a:buClr>
        <a:buSzPct val="45000"/>
        <a:buFont typeface="StarBats" charset="0"/>
        <a:defRPr sz="4000" i="1">
          <a:solidFill>
            <a:srgbClr val="707070"/>
          </a:solidFill>
          <a:latin typeface="Arial" pitchFamily="32" charset="0"/>
          <a:ea typeface="ＭＳ Ｐゴシック" pitchFamily="32" charset="-128"/>
          <a:cs typeface="ＭＳ Ｐゴシック" pitchFamily="32" charset="-128"/>
        </a:defRPr>
      </a:lvl2pPr>
      <a:lvl3pPr algn="ctr" defTabSz="719138" rtl="0" eaLnBrk="0" fontAlgn="base" hangingPunct="0">
        <a:lnSpc>
          <a:spcPct val="115000"/>
        </a:lnSpc>
        <a:spcBef>
          <a:spcPct val="0"/>
        </a:spcBef>
        <a:spcAft>
          <a:spcPct val="0"/>
        </a:spcAft>
        <a:buClr>
          <a:srgbClr val="000000"/>
        </a:buClr>
        <a:buSzPct val="45000"/>
        <a:buFont typeface="StarBats" charset="0"/>
        <a:defRPr sz="4000" i="1">
          <a:solidFill>
            <a:srgbClr val="707070"/>
          </a:solidFill>
          <a:latin typeface="Arial" pitchFamily="32" charset="0"/>
          <a:ea typeface="ＭＳ Ｐゴシック" pitchFamily="32" charset="-128"/>
          <a:cs typeface="ＭＳ Ｐゴシック" pitchFamily="32" charset="-128"/>
        </a:defRPr>
      </a:lvl3pPr>
      <a:lvl4pPr algn="ctr" defTabSz="719138" rtl="0" eaLnBrk="0" fontAlgn="base" hangingPunct="0">
        <a:lnSpc>
          <a:spcPct val="115000"/>
        </a:lnSpc>
        <a:spcBef>
          <a:spcPct val="0"/>
        </a:spcBef>
        <a:spcAft>
          <a:spcPct val="0"/>
        </a:spcAft>
        <a:buClr>
          <a:srgbClr val="000000"/>
        </a:buClr>
        <a:buSzPct val="45000"/>
        <a:buFont typeface="StarBats" charset="0"/>
        <a:defRPr sz="4000" i="1">
          <a:solidFill>
            <a:srgbClr val="707070"/>
          </a:solidFill>
          <a:latin typeface="Arial" pitchFamily="32" charset="0"/>
          <a:ea typeface="ＭＳ Ｐゴシック" pitchFamily="32" charset="-128"/>
          <a:cs typeface="ＭＳ Ｐゴシック" pitchFamily="32" charset="-128"/>
        </a:defRPr>
      </a:lvl4pPr>
      <a:lvl5pPr algn="ctr" defTabSz="719138" rtl="0" eaLnBrk="0" fontAlgn="base" hangingPunct="0">
        <a:lnSpc>
          <a:spcPct val="115000"/>
        </a:lnSpc>
        <a:spcBef>
          <a:spcPct val="0"/>
        </a:spcBef>
        <a:spcAft>
          <a:spcPct val="0"/>
        </a:spcAft>
        <a:buClr>
          <a:srgbClr val="000000"/>
        </a:buClr>
        <a:buSzPct val="45000"/>
        <a:buFont typeface="StarBats" charset="0"/>
        <a:defRPr sz="4000" i="1">
          <a:solidFill>
            <a:srgbClr val="707070"/>
          </a:solidFill>
          <a:latin typeface="Arial" pitchFamily="32" charset="0"/>
          <a:ea typeface="ＭＳ Ｐゴシック" pitchFamily="32" charset="-128"/>
          <a:cs typeface="ＭＳ Ｐゴシック" pitchFamily="32" charset="-128"/>
        </a:defRPr>
      </a:lvl5pPr>
      <a:lvl6pPr marL="18970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2" charset="0"/>
          <a:ea typeface="ＭＳ Ｐゴシック" pitchFamily="32" charset="-128"/>
        </a:defRPr>
      </a:lvl6pPr>
      <a:lvl7pPr marL="23542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2" charset="0"/>
          <a:ea typeface="ＭＳ Ｐゴシック" pitchFamily="32" charset="-128"/>
        </a:defRPr>
      </a:lvl7pPr>
      <a:lvl8pPr marL="28114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2" charset="0"/>
          <a:ea typeface="ＭＳ Ｐゴシック" pitchFamily="32" charset="-128"/>
        </a:defRPr>
      </a:lvl8pPr>
      <a:lvl9pPr marL="32686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2" charset="0"/>
          <a:ea typeface="ＭＳ Ｐゴシック" pitchFamily="32" charset="-128"/>
        </a:defRPr>
      </a:lvl9pPr>
    </p:titleStyle>
    <p:bodyStyle>
      <a:lvl1pPr marL="431800" indent="-323850" algn="l" defTabSz="719138" rtl="0" eaLnBrk="0" fontAlgn="base" hangingPunct="0">
        <a:lnSpc>
          <a:spcPct val="115000"/>
        </a:lnSpc>
        <a:spcBef>
          <a:spcPct val="0"/>
        </a:spcBef>
        <a:spcAft>
          <a:spcPct val="0"/>
        </a:spcAft>
        <a:buClr>
          <a:srgbClr val="000000"/>
        </a:buClr>
        <a:buSzPct val="66000"/>
        <a:buFont typeface="StarSymbol" charset="0"/>
        <a:buBlip>
          <a:blip r:embed="rId16"/>
        </a:buBlip>
        <a:defRPr sz="3000">
          <a:solidFill>
            <a:srgbClr val="000000"/>
          </a:solidFill>
          <a:latin typeface="+mn-lt"/>
          <a:ea typeface="ＭＳ Ｐゴシック" pitchFamily="32" charset="-128"/>
          <a:cs typeface="ＭＳ Ｐゴシック" pitchFamily="32" charset="-128"/>
        </a:defRPr>
      </a:lvl1pPr>
      <a:lvl2pPr marL="863600" indent="-287338" algn="l" defTabSz="719138" rtl="0" eaLnBrk="0" fontAlgn="base" hangingPunct="0">
        <a:lnSpc>
          <a:spcPct val="115000"/>
        </a:lnSpc>
        <a:spcBef>
          <a:spcPct val="0"/>
        </a:spcBef>
        <a:spcAft>
          <a:spcPct val="0"/>
        </a:spcAft>
        <a:buClr>
          <a:srgbClr val="000000"/>
        </a:buClr>
        <a:buSzPct val="82000"/>
        <a:buFont typeface="StarSymbol" charset="0"/>
        <a:buBlip>
          <a:blip r:embed="rId16"/>
        </a:buBlip>
        <a:defRPr sz="2800">
          <a:solidFill>
            <a:srgbClr val="000000"/>
          </a:solidFill>
          <a:latin typeface="+mn-lt"/>
          <a:ea typeface="ＭＳ Ｐゴシック" pitchFamily="32" charset="-128"/>
        </a:defRPr>
      </a:lvl2pPr>
      <a:lvl3pPr marL="1295400" indent="-215900" algn="l" defTabSz="719138" rtl="0" eaLnBrk="0" fontAlgn="base" hangingPunct="0">
        <a:lnSpc>
          <a:spcPct val="115000"/>
        </a:lnSpc>
        <a:spcBef>
          <a:spcPct val="0"/>
        </a:spcBef>
        <a:spcAft>
          <a:spcPct val="0"/>
        </a:spcAft>
        <a:buClr>
          <a:srgbClr val="000000"/>
        </a:buClr>
        <a:buSzPct val="82000"/>
        <a:buFont typeface="StarSymbol" charset="0"/>
        <a:buBlip>
          <a:blip r:embed="rId16"/>
        </a:buBlip>
        <a:defRPr sz="2400">
          <a:solidFill>
            <a:srgbClr val="000000"/>
          </a:solidFill>
          <a:latin typeface="+mn-lt"/>
          <a:ea typeface="ＭＳ Ｐゴシック" pitchFamily="32" charset="-128"/>
        </a:defRPr>
      </a:lvl3pPr>
      <a:lvl4pPr marL="1727200" indent="-215900" algn="l" defTabSz="719138" rtl="0" eaLnBrk="0" fontAlgn="base" hangingPunct="0">
        <a:lnSpc>
          <a:spcPct val="115000"/>
        </a:lnSpc>
        <a:spcBef>
          <a:spcPct val="0"/>
        </a:spcBef>
        <a:spcAft>
          <a:spcPct val="0"/>
        </a:spcAft>
        <a:buClr>
          <a:srgbClr val="000000"/>
        </a:buClr>
        <a:buSzPct val="82000"/>
        <a:buFont typeface="StarSymbol" charset="0"/>
        <a:buBlip>
          <a:blip r:embed="rId16"/>
        </a:buBlip>
        <a:defRPr sz="2000">
          <a:solidFill>
            <a:srgbClr val="000000"/>
          </a:solidFill>
          <a:latin typeface="+mn-lt"/>
          <a:ea typeface="ＭＳ Ｐゴシック" pitchFamily="32" charset="-128"/>
        </a:defRPr>
      </a:lvl4pPr>
      <a:lvl5pPr marL="2159000" indent="-215900" algn="l" defTabSz="719138" rtl="0" eaLnBrk="0" fontAlgn="base" hangingPunct="0">
        <a:lnSpc>
          <a:spcPct val="115000"/>
        </a:lnSpc>
        <a:spcBef>
          <a:spcPct val="0"/>
        </a:spcBef>
        <a:spcAft>
          <a:spcPct val="0"/>
        </a:spcAft>
        <a:buClr>
          <a:srgbClr val="000000"/>
        </a:buClr>
        <a:buSzPct val="82000"/>
        <a:buFont typeface="StarSymbol" charset="0"/>
        <a:buBlip>
          <a:blip r:embed="rId16"/>
        </a:buBlip>
        <a:defRPr sz="2000">
          <a:solidFill>
            <a:srgbClr val="000000"/>
          </a:solidFill>
          <a:latin typeface="+mn-lt"/>
          <a:ea typeface="ＭＳ Ｐゴシック" pitchFamily="32" charset="-128"/>
        </a:defRPr>
      </a:lvl5pPr>
      <a:lvl6pPr marL="26162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6pPr>
      <a:lvl7pPr marL="30734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7pPr>
      <a:lvl8pPr marL="35306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8pPr>
      <a:lvl9pPr marL="39878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4" Type="http://schemas.openxmlformats.org/officeDocument/2006/relationships/image" Target="../media/image21.jpeg"/><Relationship Id="rId5" Type="http://schemas.openxmlformats.org/officeDocument/2006/relationships/image" Target="../media/image22.jpeg"/><Relationship Id="rId7"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jpeg"/><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6" Type="http://schemas.openxmlformats.org/officeDocument/2006/relationships/image" Target="../media/image28.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5.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jpeg"/></Relationships>
</file>

<file path=ppt/slides/_rels/slide13.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5" Type="http://schemas.openxmlformats.org/officeDocument/2006/relationships/image" Target="../media/image31.png"/></Relationships>
</file>

<file path=ppt/slides/_rels/slide14.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png"/><Relationship Id="rId5" Type="http://schemas.openxmlformats.org/officeDocument/2006/relationships/image" Target="../media/image33.jpeg"/></Relationships>
</file>

<file path=ppt/slides/_rels/slide15.xml.rels><?xml version="1.0" encoding="UTF-8" standalone="yes"?>
<Relationships xmlns="http://schemas.openxmlformats.org/package/2006/relationships"><Relationship Id="rId6" Type="http://schemas.openxmlformats.org/officeDocument/2006/relationships/image" Target="../media/image36.pn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png"/><Relationship Id="rId5" Type="http://schemas.openxmlformats.org/officeDocument/2006/relationships/image" Target="../media/image35.jpeg"/></Relationships>
</file>

<file path=ppt/slides/_rels/slide16.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7.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6" Type="http://schemas.openxmlformats.org/officeDocument/2006/relationships/image" Target="../media/image43.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png"/><Relationship Id="rId5"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6" Type="http://schemas.openxmlformats.org/officeDocument/2006/relationships/image" Target="../media/image48.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5.jpeg"/><Relationship Id="rId5" Type="http://schemas.openxmlformats.org/officeDocument/2006/relationships/image" Target="../media/image47.jpeg"/></Relationships>
</file>

<file path=ppt/slides/_rels/slide21.xml.rels><?xml version="1.0" encoding="UTF-8" standalone="yes"?>
<Relationships xmlns="http://schemas.openxmlformats.org/package/2006/relationships"><Relationship Id="rId6" Type="http://schemas.openxmlformats.org/officeDocument/2006/relationships/image" Target="../media/image52.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9.jpeg"/><Relationship Id="rId5"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video" Target="NULL" TargetMode="External"/><Relationship Id="rId2" Type="http://schemas.openxmlformats.org/officeDocument/2006/relationships/slideLayout" Target="../slideLayouts/slideLayout7.xml"/><Relationship Id="rId3" Type="http://schemas.openxmlformats.org/officeDocument/2006/relationships/notesSlide" Target="../notesSlides/notesSlide2.xml"/><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6" Type="http://schemas.openxmlformats.org/officeDocument/2006/relationships/image" Target="../media/image2.pn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jpeg"/><Relationship Id="rId5"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3"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4" Type="http://schemas.openxmlformats.org/officeDocument/2006/relationships/image" Target="../media/image16.png"/><Relationship Id="rId5" Type="http://schemas.openxmlformats.org/officeDocument/2006/relationships/image" Target="../media/image17.png"/><Relationship Id="rId7" Type="http://schemas.openxmlformats.org/officeDocument/2006/relationships/image" Target="../media/image19.png"/><Relationship Id="rId1" Type="http://schemas.openxmlformats.org/officeDocument/2006/relationships/video" Target="NULL" TargetMode="External"/><Relationship Id="rId2" Type="http://schemas.openxmlformats.org/officeDocument/2006/relationships/slideLayout" Target="../slideLayouts/slideLayout7.xml"/><Relationship Id="rId3" Type="http://schemas.openxmlformats.org/officeDocument/2006/relationships/image" Target="../media/image2.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lIns="0" tIns="0" rIns="0" bIns="0" anchor="ctr">
            <a:prstTxWarp prst="textNoShape">
              <a:avLst/>
            </a:prstTxWarp>
          </a:bodyPr>
          <a:lstStyle/>
          <a:p>
            <a:pPr algn="ctr" defTabSz="719138">
              <a:lnSpc>
                <a:spcPct val="115000"/>
              </a:lnSpc>
              <a:buClr>
                <a:srgbClr val="000000"/>
              </a:buClr>
              <a:buSzPct val="45000"/>
              <a:buFont typeface="StarBats" charset="2"/>
              <a:buNone/>
              <a:defRPr/>
            </a:pPr>
            <a:r>
              <a:rPr lang="en-US" sz="4000" i="1" kern="0" dirty="0">
                <a:solidFill>
                  <a:srgbClr val="707070"/>
                </a:solidFill>
                <a:effectLst>
                  <a:outerShdw blurRad="38100" dist="38100" dir="2700000" algn="tl">
                    <a:srgbClr val="DDDDDD"/>
                  </a:outerShdw>
                </a:effectLst>
                <a:latin typeface="+mj-lt"/>
                <a:ea typeface="+mj-ea"/>
                <a:cs typeface="+mj-cs"/>
              </a:rPr>
              <a:t>Genes, Chromosomes and Genomes</a:t>
            </a:r>
            <a:endParaRPr lang="en-US" sz="4000" kern="0" dirty="0">
              <a:solidFill>
                <a:srgbClr val="707070"/>
              </a:solidFill>
              <a:effectLst>
                <a:outerShdw blurRad="38100" dist="38100" dir="2700000" algn="tl">
                  <a:srgbClr val="DDDDDD"/>
                </a:outerShdw>
              </a:effectLst>
              <a:latin typeface="+mj-lt"/>
              <a:ea typeface="+mj-ea"/>
              <a:cs typeface="+mj-cs"/>
            </a:endParaRPr>
          </a:p>
        </p:txBody>
      </p:sp>
      <p:sp>
        <p:nvSpPr>
          <p:cNvPr id="16387" name="Rectangle 2"/>
          <p:cNvSpPr>
            <a:spLocks noChangeArrowheads="1"/>
          </p:cNvSpPr>
          <p:nvPr/>
        </p:nvSpPr>
        <p:spPr bwMode="auto">
          <a:xfrm>
            <a:off x="1992313" y="5867400"/>
            <a:ext cx="6100762" cy="1570038"/>
          </a:xfrm>
          <a:prstGeom prst="rect">
            <a:avLst/>
          </a:prstGeom>
          <a:noFill/>
          <a:ln w="9525">
            <a:noFill/>
            <a:miter lim="800000"/>
            <a:headEnd/>
            <a:tailEnd/>
          </a:ln>
        </p:spPr>
        <p:txBody>
          <a:bodyPr>
            <a:prstTxWarp prst="textNoShape">
              <a:avLst/>
            </a:prstTxWarp>
            <a:spAutoFit/>
          </a:bodyPr>
          <a:lstStyle/>
          <a:p>
            <a:pPr algn="ctr"/>
            <a:r>
              <a:rPr lang="en-GB" i="1">
                <a:solidFill>
                  <a:srgbClr val="FF0000"/>
                </a:solidFill>
                <a:latin typeface="Albany" charset="0"/>
              </a:rPr>
              <a:t>APh/BE161: Physical Biology of the Cell</a:t>
            </a:r>
          </a:p>
          <a:p>
            <a:pPr algn="ctr"/>
            <a:r>
              <a:rPr lang="en-GB" i="1">
                <a:solidFill>
                  <a:srgbClr val="FF0000"/>
                </a:solidFill>
                <a:latin typeface="Albany" charset="0"/>
              </a:rPr>
              <a:t>Winter 2009</a:t>
            </a:r>
          </a:p>
          <a:p>
            <a:pPr algn="ctr"/>
            <a:r>
              <a:rPr lang="en-US" i="1">
                <a:solidFill>
                  <a:srgbClr val="FF0000"/>
                </a:solidFill>
                <a:latin typeface="Albany" charset="0"/>
              </a:rPr>
              <a:t>“Lecture 6”</a:t>
            </a:r>
            <a:endParaRPr lang="en-GB" i="1">
              <a:solidFill>
                <a:srgbClr val="FF0000"/>
              </a:solidFill>
              <a:latin typeface="Albany" charset="0"/>
            </a:endParaRPr>
          </a:p>
          <a:p>
            <a:pPr algn="ctr"/>
            <a:r>
              <a:rPr lang="en-GB" i="1">
                <a:solidFill>
                  <a:srgbClr val="FF0000"/>
                </a:solidFill>
                <a:latin typeface="Albany" charset="0"/>
              </a:rPr>
              <a:t>Rob Phillips</a:t>
            </a:r>
            <a:endParaRPr lang="en-US">
              <a:solidFill>
                <a:srgbClr val="FF0000"/>
              </a:solidFill>
            </a:endParaRPr>
          </a:p>
        </p:txBody>
      </p:sp>
      <p:pic>
        <p:nvPicPr>
          <p:cNvPr id="16388" name="Picture 10" descr="Chromosomes"/>
          <p:cNvPicPr>
            <a:picLocks noChangeAspect="1" noChangeArrowheads="1"/>
          </p:cNvPicPr>
          <p:nvPr/>
        </p:nvPicPr>
        <p:blipFill>
          <a:blip r:embed="rId3"/>
          <a:srcRect/>
          <a:stretch>
            <a:fillRect/>
          </a:stretch>
        </p:blipFill>
        <p:spPr bwMode="auto">
          <a:xfrm>
            <a:off x="3440113" y="1646238"/>
            <a:ext cx="3048000" cy="4125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3266" name="Rectangle 2"/>
          <p:cNvSpPr>
            <a:spLocks noGrp="1" noChangeArrowheads="1"/>
          </p:cNvSpPr>
          <p:nvPr>
            <p:ph type="title" idx="4294967295"/>
          </p:nvPr>
        </p:nvSpPr>
        <p:spPr>
          <a:xfrm>
            <a:off x="765175" y="123825"/>
            <a:ext cx="8607425" cy="1262063"/>
          </a:xfrm>
        </p:spPr>
        <p:txBody>
          <a:bodyPr/>
          <a:lstStyle/>
          <a:p>
            <a:pPr eaLnBrk="1" hangingPunct="1">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Red and White: Flies Eyes and the Nature of the Gene</a:t>
            </a:r>
            <a:endParaRPr lang="en-GB" i="0">
              <a:solidFill>
                <a:schemeClr val="bg1"/>
              </a:solidFill>
              <a:latin typeface="Albany" pitchFamily="32" charset="0"/>
              <a:ea typeface="+mj-ea"/>
              <a:cs typeface="+mj-cs"/>
            </a:endParaRPr>
          </a:p>
        </p:txBody>
      </p:sp>
      <p:sp>
        <p:nvSpPr>
          <p:cNvPr id="29699"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29700" name="Picture 4" descr="WhiteEyeFlies"/>
          <p:cNvPicPr>
            <a:picLocks noChangeAspect="1" noChangeArrowheads="1"/>
          </p:cNvPicPr>
          <p:nvPr/>
        </p:nvPicPr>
        <p:blipFill>
          <a:blip r:embed="rId3"/>
          <a:srcRect/>
          <a:stretch>
            <a:fillRect/>
          </a:stretch>
        </p:blipFill>
        <p:spPr bwMode="auto">
          <a:xfrm>
            <a:off x="6400800" y="4191000"/>
            <a:ext cx="2868613" cy="2151063"/>
          </a:xfrm>
          <a:prstGeom prst="rect">
            <a:avLst/>
          </a:prstGeom>
          <a:noFill/>
          <a:ln w="9525">
            <a:noFill/>
            <a:miter lim="800000"/>
            <a:headEnd/>
            <a:tailEnd/>
          </a:ln>
        </p:spPr>
      </p:pic>
      <p:pic>
        <p:nvPicPr>
          <p:cNvPr id="29701" name="Picture 5" descr="fly_wildtype_320"/>
          <p:cNvPicPr>
            <a:picLocks noChangeAspect="1" noChangeArrowheads="1"/>
          </p:cNvPicPr>
          <p:nvPr/>
        </p:nvPicPr>
        <p:blipFill>
          <a:blip r:embed="rId4"/>
          <a:srcRect/>
          <a:stretch>
            <a:fillRect/>
          </a:stretch>
        </p:blipFill>
        <p:spPr bwMode="auto">
          <a:xfrm>
            <a:off x="6400800" y="1828800"/>
            <a:ext cx="2868613" cy="2151063"/>
          </a:xfrm>
          <a:prstGeom prst="rect">
            <a:avLst/>
          </a:prstGeom>
          <a:noFill/>
          <a:ln w="9525">
            <a:noFill/>
            <a:miter lim="800000"/>
            <a:headEnd/>
            <a:tailEnd/>
          </a:ln>
        </p:spPr>
      </p:pic>
      <p:sp>
        <p:nvSpPr>
          <p:cNvPr id="29702" name="Rectangle 6"/>
          <p:cNvSpPr>
            <a:spLocks noChangeArrowheads="1"/>
          </p:cNvSpPr>
          <p:nvPr/>
        </p:nvSpPr>
        <p:spPr bwMode="auto">
          <a:xfrm>
            <a:off x="160338" y="6400800"/>
            <a:ext cx="9737725" cy="942975"/>
          </a:xfrm>
          <a:prstGeom prst="rect">
            <a:avLst/>
          </a:prstGeom>
          <a:noFill/>
          <a:ln w="9525">
            <a:noFill/>
            <a:miter lim="800000"/>
            <a:headEnd/>
            <a:tailEnd/>
          </a:ln>
        </p:spPr>
        <p:txBody>
          <a:bodyPr wrap="none">
            <a:prstTxWarp prst="textNoShape">
              <a:avLst/>
            </a:prstTxWarp>
            <a:spAutoFit/>
          </a:bodyPr>
          <a:lstStyle/>
          <a:p>
            <a:r>
              <a:rPr lang="en-US" sz="1400" b="1" i="1">
                <a:solidFill>
                  <a:srgbClr val="0066FF"/>
                </a:solidFill>
                <a:latin typeface="Arial" pitchFamily="-106" charset="0"/>
              </a:rPr>
              <a:t>``The insight that unified these three fields- heredity, evolution, and development- and set biology on the course </a:t>
            </a:r>
          </a:p>
          <a:p>
            <a:r>
              <a:rPr lang="en-US" sz="1400" b="1" i="1">
                <a:solidFill>
                  <a:srgbClr val="0066FF"/>
                </a:solidFill>
                <a:latin typeface="Arial" pitchFamily="-106" charset="0"/>
              </a:rPr>
              <a:t>toward its current success came only at the beginning of the twentieth century. It derived from the discovery that</a:t>
            </a:r>
          </a:p>
          <a:p>
            <a:r>
              <a:rPr lang="en-US" sz="1400" b="1" i="1">
                <a:solidFill>
                  <a:srgbClr val="0066FF"/>
                </a:solidFill>
                <a:latin typeface="Arial" pitchFamily="-106" charset="0"/>
              </a:rPr>
              <a:t> the gene, localized to specific positions on the chromosome, was at once the unit of Mendelian heredity, the </a:t>
            </a:r>
          </a:p>
          <a:p>
            <a:r>
              <a:rPr lang="en-US" sz="1400" b="1" i="1">
                <a:solidFill>
                  <a:srgbClr val="0066FF"/>
                </a:solidFill>
                <a:latin typeface="Arial" pitchFamily="-106" charset="0"/>
              </a:rPr>
              <a:t>driving force for Darwinian evolution, and the control switch for development.’’</a:t>
            </a:r>
            <a:r>
              <a:rPr lang="en-US" sz="1200" b="1">
                <a:solidFill>
                  <a:srgbClr val="0066FF"/>
                </a:solidFill>
              </a:rPr>
              <a:t>  -Eric Kandel</a:t>
            </a:r>
          </a:p>
        </p:txBody>
      </p:sp>
      <p:pic>
        <p:nvPicPr>
          <p:cNvPr id="29703" name="Picture 7" descr="Morgan"/>
          <p:cNvPicPr>
            <a:picLocks noChangeAspect="1" noChangeArrowheads="1"/>
          </p:cNvPicPr>
          <p:nvPr/>
        </p:nvPicPr>
        <p:blipFill>
          <a:blip r:embed="rId5"/>
          <a:srcRect/>
          <a:stretch>
            <a:fillRect/>
          </a:stretch>
        </p:blipFill>
        <p:spPr bwMode="auto">
          <a:xfrm>
            <a:off x="381000" y="1752600"/>
            <a:ext cx="1971675" cy="2590800"/>
          </a:xfrm>
          <a:prstGeom prst="rect">
            <a:avLst/>
          </a:prstGeom>
          <a:noFill/>
          <a:ln w="9525">
            <a:noFill/>
            <a:miter lim="800000"/>
            <a:headEnd/>
            <a:tailEnd/>
          </a:ln>
        </p:spPr>
      </p:pic>
      <p:sp>
        <p:nvSpPr>
          <p:cNvPr id="29704" name="Rectangle 8"/>
          <p:cNvSpPr>
            <a:spLocks noChangeArrowheads="1"/>
          </p:cNvSpPr>
          <p:nvPr/>
        </p:nvSpPr>
        <p:spPr bwMode="auto">
          <a:xfrm>
            <a:off x="2514600" y="1790700"/>
            <a:ext cx="3581400" cy="43815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0"/>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charset="0"/>
              </a:rPr>
              <a:t>Thomas Hunt Morgan and his gene hunters used flies as the basis for the attribution of physical significance to genes as parts of chromosomes.</a:t>
            </a:r>
          </a:p>
          <a:p>
            <a:pPr marL="431800" indent="-323850" defTabSz="719138">
              <a:lnSpc>
                <a:spcPct val="93000"/>
              </a:lnSpc>
              <a:buClr>
                <a:srgbClr val="000000"/>
              </a:buClr>
              <a:buSzPct val="76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charset="0"/>
            </a:endParaRPr>
          </a:p>
          <a:p>
            <a:pPr marL="431800" indent="-323850" defTabSz="719138">
              <a:lnSpc>
                <a:spcPct val="93000"/>
              </a:lnSpc>
              <a:buClr>
                <a:srgbClr val="000000"/>
              </a:buClr>
              <a:buSzPct val="76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charset="0"/>
            </a:endParaRPr>
          </a:p>
          <a:p>
            <a:pPr marL="431800" indent="-323850" defTabSz="719138">
              <a:lnSpc>
                <a:spcPct val="93000"/>
              </a:lnSpc>
              <a:buClr>
                <a:srgbClr val="000000"/>
              </a:buClr>
              <a:buSzPct val="76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charset="0"/>
            </a:endParaRPr>
          </a:p>
        </p:txBody>
      </p:sp>
      <p:pic>
        <p:nvPicPr>
          <p:cNvPr id="29705" name="Picture 10" descr="fly_chromosomes2"/>
          <p:cNvPicPr>
            <a:picLocks noChangeAspect="1" noChangeArrowheads="1"/>
          </p:cNvPicPr>
          <p:nvPr/>
        </p:nvPicPr>
        <p:blipFill>
          <a:blip r:embed="rId7"/>
          <a:srcRect/>
          <a:stretch>
            <a:fillRect/>
          </a:stretch>
        </p:blipFill>
        <p:spPr bwMode="auto">
          <a:xfrm>
            <a:off x="2971800" y="3635375"/>
            <a:ext cx="2689225" cy="2689225"/>
          </a:xfrm>
          <a:prstGeom prst="rect">
            <a:avLst/>
          </a:prstGeom>
          <a:noFill/>
          <a:ln w="9525">
            <a:noFill/>
            <a:miter lim="800000"/>
            <a:headEnd/>
            <a:tailEnd/>
          </a:ln>
        </p:spPr>
      </p:pic>
      <p:pic>
        <p:nvPicPr>
          <p:cNvPr id="29706" name="Picture 9"/>
          <p:cNvPicPr>
            <a:picLocks noChangeAspect="1"/>
          </p:cNvPicPr>
          <p:nvPr/>
        </p:nvPicPr>
        <p:blipFill>
          <a:blip r:embed="rId8"/>
          <a:srcRect/>
          <a:stretch>
            <a:fillRect/>
          </a:stretch>
        </p:blipFill>
        <p:spPr bwMode="auto">
          <a:xfrm>
            <a:off x="696913" y="4541838"/>
            <a:ext cx="1295400" cy="172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5314" name="Rectangle 2"/>
          <p:cNvSpPr>
            <a:spLocks noGrp="1" noChangeArrowheads="1"/>
          </p:cNvSpPr>
          <p:nvPr>
            <p:ph type="title" idx="4294967295"/>
          </p:nvPr>
        </p:nvSpPr>
        <p:spPr>
          <a:xfrm>
            <a:off x="765175" y="123825"/>
            <a:ext cx="8607425" cy="1262063"/>
          </a:xfrm>
        </p:spPr>
        <p:txBody>
          <a:bodyPr/>
          <a:lstStyle/>
          <a:p>
            <a:pPr eaLnBrk="1" hangingPunct="1">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An Unusual Ruler Led to the First Genetic Map</a:t>
            </a:r>
            <a:endParaRPr lang="en-GB" i="0">
              <a:solidFill>
                <a:schemeClr val="bg1"/>
              </a:solidFill>
              <a:latin typeface="Albany" pitchFamily="32" charset="0"/>
              <a:ea typeface="+mj-ea"/>
              <a:cs typeface="+mj-cs"/>
            </a:endParaRPr>
          </a:p>
        </p:txBody>
      </p:sp>
      <p:sp>
        <p:nvSpPr>
          <p:cNvPr id="31747"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31748" name="Rectangle 4"/>
          <p:cNvSpPr>
            <a:spLocks noChangeArrowheads="1"/>
          </p:cNvSpPr>
          <p:nvPr/>
        </p:nvSpPr>
        <p:spPr bwMode="auto">
          <a:xfrm>
            <a:off x="107950" y="6392863"/>
            <a:ext cx="8802688" cy="777875"/>
          </a:xfrm>
          <a:prstGeom prst="rect">
            <a:avLst/>
          </a:prstGeom>
          <a:noFill/>
          <a:ln w="9525">
            <a:noFill/>
            <a:miter lim="800000"/>
            <a:headEnd/>
            <a:tailEnd/>
          </a:ln>
        </p:spPr>
        <p:txBody>
          <a:bodyPr wrap="none">
            <a:prstTxWarp prst="textNoShape">
              <a:avLst/>
            </a:prstTxWarp>
            <a:spAutoFit/>
          </a:bodyPr>
          <a:lstStyle/>
          <a:p>
            <a:r>
              <a:rPr lang="en-US" sz="1500" b="1" i="1">
                <a:solidFill>
                  <a:srgbClr val="0066FF"/>
                </a:solidFill>
                <a:latin typeface="Arial" pitchFamily="-106" charset="0"/>
              </a:rPr>
              <a:t>``They [the results] form a new argument in favour of the chromosome view of inheritance, </a:t>
            </a:r>
          </a:p>
          <a:p>
            <a:r>
              <a:rPr lang="en-US" sz="1500" b="1" i="1">
                <a:solidFill>
                  <a:srgbClr val="0066FF"/>
                </a:solidFill>
                <a:latin typeface="Arial" pitchFamily="-106" charset="0"/>
              </a:rPr>
              <a:t>since they strongly indicate that the factors investigated are arranged in a linear series, at least</a:t>
            </a:r>
          </a:p>
          <a:p>
            <a:r>
              <a:rPr lang="en-US" sz="1500" b="1" i="1">
                <a:solidFill>
                  <a:srgbClr val="0066FF"/>
                </a:solidFill>
                <a:latin typeface="Arial" pitchFamily="-106" charset="0"/>
              </a:rPr>
              <a:t>mathematically.” - Alfred Sturtevant</a:t>
            </a:r>
            <a:endParaRPr lang="en-US" sz="2100">
              <a:solidFill>
                <a:schemeClr val="tx1"/>
              </a:solidFill>
            </a:endParaRPr>
          </a:p>
        </p:txBody>
      </p:sp>
      <p:pic>
        <p:nvPicPr>
          <p:cNvPr id="31749" name="Picture 5" descr="STurtevantMap"/>
          <p:cNvPicPr>
            <a:picLocks noChangeAspect="1" noChangeArrowheads="1"/>
          </p:cNvPicPr>
          <p:nvPr/>
        </p:nvPicPr>
        <p:blipFill>
          <a:blip r:embed="rId3"/>
          <a:srcRect/>
          <a:stretch>
            <a:fillRect/>
          </a:stretch>
        </p:blipFill>
        <p:spPr bwMode="auto">
          <a:xfrm>
            <a:off x="381000" y="2057400"/>
            <a:ext cx="7034213" cy="784225"/>
          </a:xfrm>
          <a:prstGeom prst="rect">
            <a:avLst/>
          </a:prstGeom>
          <a:noFill/>
          <a:ln w="9525">
            <a:noFill/>
            <a:miter lim="800000"/>
            <a:headEnd/>
            <a:tailEnd/>
          </a:ln>
        </p:spPr>
      </p:pic>
      <p:pic>
        <p:nvPicPr>
          <p:cNvPr id="31750" name="Picture 6" descr="GeneProximity"/>
          <p:cNvPicPr>
            <a:picLocks noChangeAspect="1" noChangeArrowheads="1"/>
          </p:cNvPicPr>
          <p:nvPr/>
        </p:nvPicPr>
        <p:blipFill>
          <a:blip r:embed="rId4"/>
          <a:srcRect/>
          <a:stretch>
            <a:fillRect/>
          </a:stretch>
        </p:blipFill>
        <p:spPr bwMode="auto">
          <a:xfrm>
            <a:off x="8001000" y="1752600"/>
            <a:ext cx="1622425" cy="4419600"/>
          </a:xfrm>
          <a:prstGeom prst="rect">
            <a:avLst/>
          </a:prstGeom>
          <a:noFill/>
          <a:ln w="9525">
            <a:noFill/>
            <a:miter lim="800000"/>
            <a:headEnd/>
            <a:tailEnd/>
          </a:ln>
        </p:spPr>
      </p:pic>
      <p:sp>
        <p:nvSpPr>
          <p:cNvPr id="31751" name="Rectangle 7"/>
          <p:cNvSpPr>
            <a:spLocks noChangeArrowheads="1"/>
          </p:cNvSpPr>
          <p:nvPr/>
        </p:nvSpPr>
        <p:spPr bwMode="auto">
          <a:xfrm>
            <a:off x="76200" y="2971800"/>
            <a:ext cx="7964488" cy="1235075"/>
          </a:xfrm>
          <a:prstGeom prst="rect">
            <a:avLst/>
          </a:prstGeom>
          <a:noFill/>
          <a:ln w="9525">
            <a:noFill/>
            <a:miter lim="800000"/>
            <a:headEnd/>
            <a:tailEnd/>
          </a:ln>
        </p:spPr>
        <p:txBody>
          <a:bodyPr wrap="none">
            <a:prstTxWarp prst="textNoShape">
              <a:avLst/>
            </a:prstTxWarp>
            <a:spAutoFit/>
          </a:bodyPr>
          <a:lstStyle/>
          <a:p>
            <a:r>
              <a:rPr lang="en-US" sz="1500" b="1" i="1">
                <a:solidFill>
                  <a:srgbClr val="0066FF"/>
                </a:solidFill>
                <a:latin typeface="Arial" pitchFamily="-106" charset="0"/>
              </a:rPr>
              <a:t>"I suddenly realized that the variations in the strength of linkage already attributed </a:t>
            </a:r>
          </a:p>
          <a:p>
            <a:r>
              <a:rPr lang="en-US" sz="1500" b="1" i="1">
                <a:solidFill>
                  <a:srgbClr val="0066FF"/>
                </a:solidFill>
                <a:latin typeface="Arial" pitchFamily="-106" charset="0"/>
              </a:rPr>
              <a:t>by Morgan to difference in the spatial separation of the gene offered the possibility </a:t>
            </a:r>
          </a:p>
          <a:p>
            <a:r>
              <a:rPr lang="en-US" sz="1500" b="1" i="1">
                <a:solidFill>
                  <a:srgbClr val="0066FF"/>
                </a:solidFill>
                <a:latin typeface="Arial" pitchFamily="-106" charset="0"/>
              </a:rPr>
              <a:t>of determining sequence in the linear dimensions of a chromosome. I went home and </a:t>
            </a:r>
          </a:p>
          <a:p>
            <a:r>
              <a:rPr lang="en-US" sz="1500" b="1" i="1">
                <a:solidFill>
                  <a:srgbClr val="0066FF"/>
                </a:solidFill>
                <a:latin typeface="Arial" pitchFamily="-106" charset="0"/>
              </a:rPr>
              <a:t>spent most of the night (to the neglect of my undergraduate homework) in producing </a:t>
            </a:r>
          </a:p>
          <a:p>
            <a:r>
              <a:rPr lang="en-US" sz="1500" b="1" i="1">
                <a:solidFill>
                  <a:srgbClr val="0066FF"/>
                </a:solidFill>
                <a:latin typeface="Arial" pitchFamily="-106" charset="0"/>
              </a:rPr>
              <a:t>the first chromosome map. . . .” </a:t>
            </a:r>
            <a:r>
              <a:rPr lang="en-US" sz="1500" b="1" i="1">
                <a:solidFill>
                  <a:srgbClr val="FF0000"/>
                </a:solidFill>
                <a:latin typeface="Arial" pitchFamily="-106" charset="0"/>
              </a:rPr>
              <a:t>Another unexpected ruler - statistics of inheritance.</a:t>
            </a:r>
            <a:endParaRPr lang="en-US" sz="1500">
              <a:solidFill>
                <a:schemeClr val="tx1"/>
              </a:solidFill>
            </a:endParaRPr>
          </a:p>
        </p:txBody>
      </p:sp>
      <p:pic>
        <p:nvPicPr>
          <p:cNvPr id="31752" name="Picture 8" descr="DrosophilaChromosomeMap"/>
          <p:cNvPicPr>
            <a:picLocks noChangeAspect="1" noChangeArrowheads="1"/>
          </p:cNvPicPr>
          <p:nvPr/>
        </p:nvPicPr>
        <p:blipFill>
          <a:blip r:embed="rId5"/>
          <a:srcRect/>
          <a:stretch>
            <a:fillRect/>
          </a:stretch>
        </p:blipFill>
        <p:spPr bwMode="auto">
          <a:xfrm>
            <a:off x="3276600" y="4191000"/>
            <a:ext cx="3886200" cy="2219325"/>
          </a:xfrm>
          <a:prstGeom prst="rect">
            <a:avLst/>
          </a:prstGeom>
          <a:noFill/>
          <a:ln w="9525">
            <a:noFill/>
            <a:miter lim="800000"/>
            <a:headEnd/>
            <a:tailEnd/>
          </a:ln>
        </p:spPr>
      </p:pic>
      <p:pic>
        <p:nvPicPr>
          <p:cNvPr id="31753" name="Picture 9" descr="07_alfred"/>
          <p:cNvPicPr>
            <a:picLocks noChangeAspect="1" noChangeArrowheads="1"/>
          </p:cNvPicPr>
          <p:nvPr/>
        </p:nvPicPr>
        <p:blipFill>
          <a:blip r:embed="rId6"/>
          <a:srcRect/>
          <a:stretch>
            <a:fillRect/>
          </a:stretch>
        </p:blipFill>
        <p:spPr bwMode="auto">
          <a:xfrm>
            <a:off x="304800" y="4572000"/>
            <a:ext cx="1981200" cy="158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3970" name="Rectangle 2"/>
          <p:cNvSpPr>
            <a:spLocks noGrp="1" noChangeArrowheads="1"/>
          </p:cNvSpPr>
          <p:nvPr>
            <p:ph type="title"/>
          </p:nvPr>
        </p:nvSpPr>
        <p:spPr/>
        <p:txBody>
          <a:bodyPr/>
          <a:lstStyle/>
          <a:p>
            <a:pPr marL="358775">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3200">
                <a:solidFill>
                  <a:srgbClr val="606060"/>
                </a:solidFill>
                <a:latin typeface="Albany" pitchFamily="32" charset="0"/>
                <a:ea typeface="+mj-ea"/>
                <a:cs typeface="+mj-cs"/>
              </a:rPr>
              <a:t>The Hershey-Chase Experiment and the Mechanism of Phage Genome Delivery</a:t>
            </a:r>
            <a:endParaRPr lang="en-GB" i="0">
              <a:solidFill>
                <a:schemeClr val="bg1"/>
              </a:solidFill>
              <a:latin typeface="Albany" pitchFamily="32" charset="0"/>
              <a:ea typeface="+mj-ea"/>
              <a:cs typeface="+mj-cs"/>
            </a:endParaRPr>
          </a:p>
        </p:txBody>
      </p:sp>
      <p:pic>
        <p:nvPicPr>
          <p:cNvPr id="33795" name="Picture 10" descr="c16x2hershey-chase"/>
          <p:cNvPicPr>
            <a:picLocks noChangeAspect="1" noChangeArrowheads="1"/>
          </p:cNvPicPr>
          <p:nvPr/>
        </p:nvPicPr>
        <p:blipFill>
          <a:blip r:embed="rId3"/>
          <a:srcRect/>
          <a:stretch>
            <a:fillRect/>
          </a:stretch>
        </p:blipFill>
        <p:spPr bwMode="auto">
          <a:xfrm>
            <a:off x="1066800" y="2743200"/>
            <a:ext cx="7629525" cy="4322763"/>
          </a:xfrm>
          <a:prstGeom prst="rect">
            <a:avLst/>
          </a:prstGeom>
          <a:noFill/>
          <a:ln w="9525">
            <a:noFill/>
            <a:miter lim="800000"/>
            <a:headEnd/>
            <a:tailEnd/>
          </a:ln>
        </p:spPr>
      </p:pic>
      <p:sp>
        <p:nvSpPr>
          <p:cNvPr id="33796" name="Rectangle 11"/>
          <p:cNvSpPr>
            <a:spLocks noChangeArrowheads="1"/>
          </p:cNvSpPr>
          <p:nvPr/>
        </p:nvSpPr>
        <p:spPr bwMode="auto">
          <a:xfrm>
            <a:off x="266700" y="1752600"/>
            <a:ext cx="9525000" cy="914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0"/>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charset="0"/>
              </a:rPr>
              <a:t>One of the great experiments in molecular biology (demonstrating DNA is the genetic material) also revealed intriguing features of the phage life cycle.</a:t>
            </a:r>
          </a:p>
          <a:p>
            <a:pPr marL="431800" indent="-323850" defTabSz="719138">
              <a:lnSpc>
                <a:spcPct val="93000"/>
              </a:lnSpc>
              <a:buClr>
                <a:srgbClr val="000000"/>
              </a:buClr>
              <a:buSzPct val="76000"/>
              <a:buFont typeface="StarSymbol" charset="0"/>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charset="0"/>
              </a:rPr>
              <a:t>Led to speculations about ``syringe’’ mechanism of genome delivery.</a:t>
            </a:r>
          </a:p>
          <a:p>
            <a:pPr marL="431800" indent="-323850" defTabSz="719138">
              <a:lnSpc>
                <a:spcPct val="93000"/>
              </a:lnSpc>
              <a:buClr>
                <a:srgbClr val="000000"/>
              </a:buClr>
              <a:buSzPct val="76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3970" name="Rectangle 2"/>
          <p:cNvSpPr>
            <a:spLocks noGrp="1" noChangeArrowheads="1"/>
          </p:cNvSpPr>
          <p:nvPr>
            <p:ph type="title"/>
          </p:nvPr>
        </p:nvSpPr>
        <p:spPr/>
        <p:txBody>
          <a:bodyPr/>
          <a:lstStyle/>
          <a:p>
            <a:pPr marL="358775">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3200" dirty="0" smtClean="0">
                <a:solidFill>
                  <a:srgbClr val="606060"/>
                </a:solidFill>
                <a:latin typeface="Albany" pitchFamily="32" charset="0"/>
                <a:ea typeface="+mj-ea"/>
                <a:cs typeface="+mj-cs"/>
              </a:rPr>
              <a:t>The Structure of DNA</a:t>
            </a:r>
            <a:endParaRPr lang="en-GB" i="0" dirty="0">
              <a:solidFill>
                <a:schemeClr val="bg1"/>
              </a:solidFill>
              <a:latin typeface="Albany" pitchFamily="32" charset="0"/>
              <a:ea typeface="+mj-ea"/>
              <a:cs typeface="+mj-cs"/>
            </a:endParaRPr>
          </a:p>
        </p:txBody>
      </p:sp>
      <p:sp>
        <p:nvSpPr>
          <p:cNvPr id="35843" name="Rectangle 11"/>
          <p:cNvSpPr>
            <a:spLocks noChangeArrowheads="1"/>
          </p:cNvSpPr>
          <p:nvPr/>
        </p:nvSpPr>
        <p:spPr bwMode="auto">
          <a:xfrm>
            <a:off x="266700" y="1752600"/>
            <a:ext cx="9525000" cy="914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charset="0"/>
              </a:rPr>
              <a:t>A combination of data (x-ray data from Rosalind Franklin and Maurice Wilkins and Chargaff’s rules) led Watson and Crick to assert a model for DNA.</a:t>
            </a:r>
          </a:p>
          <a:p>
            <a:pPr marL="431800" indent="-323850" defTabSz="719138">
              <a:lnSpc>
                <a:spcPct val="93000"/>
              </a:lnSpc>
              <a:buClr>
                <a:srgbClr val="000000"/>
              </a:buClr>
              <a:buSzPct val="76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charset="0"/>
            </a:endParaRPr>
          </a:p>
        </p:txBody>
      </p:sp>
      <p:pic>
        <p:nvPicPr>
          <p:cNvPr id="35844" name="Picture 4"/>
          <p:cNvPicPr>
            <a:picLocks noChangeAspect="1"/>
          </p:cNvPicPr>
          <p:nvPr/>
        </p:nvPicPr>
        <p:blipFill>
          <a:blip r:embed="rId4"/>
          <a:srcRect/>
          <a:stretch>
            <a:fillRect/>
          </a:stretch>
        </p:blipFill>
        <p:spPr bwMode="auto">
          <a:xfrm>
            <a:off x="392113" y="2789238"/>
            <a:ext cx="4222750" cy="4271962"/>
          </a:xfrm>
          <a:prstGeom prst="rect">
            <a:avLst/>
          </a:prstGeom>
          <a:noFill/>
          <a:ln w="9525">
            <a:noFill/>
            <a:miter lim="800000"/>
            <a:headEnd/>
            <a:tailEnd/>
          </a:ln>
        </p:spPr>
      </p:pic>
      <p:pic>
        <p:nvPicPr>
          <p:cNvPr id="35845" name="Picture 5"/>
          <p:cNvPicPr>
            <a:picLocks noChangeAspect="1"/>
          </p:cNvPicPr>
          <p:nvPr/>
        </p:nvPicPr>
        <p:blipFill>
          <a:blip r:embed="rId5"/>
          <a:srcRect/>
          <a:stretch>
            <a:fillRect/>
          </a:stretch>
        </p:blipFill>
        <p:spPr bwMode="auto">
          <a:xfrm>
            <a:off x="5116513" y="3170238"/>
            <a:ext cx="44958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5442" name="Rectangle 2"/>
          <p:cNvSpPr>
            <a:spLocks noGrp="1" noChangeArrowheads="1"/>
          </p:cNvSpPr>
          <p:nvPr>
            <p:ph type="title" idx="4294967295"/>
          </p:nvPr>
        </p:nvSpPr>
        <p:spPr>
          <a:xfrm>
            <a:off x="765175" y="123825"/>
            <a:ext cx="8607425" cy="1262063"/>
          </a:xfrm>
        </p:spPr>
        <p:txBody>
          <a:bodyPr/>
          <a:lstStyle/>
          <a:p>
            <a:pPr eaLnBrk="1" hangingPunct="1">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The Central Dogma of Molecular Biology: How Genes Lead to Proteins</a:t>
            </a:r>
            <a:endParaRPr lang="en-GB" i="0">
              <a:solidFill>
                <a:schemeClr val="bg1"/>
              </a:solidFill>
              <a:latin typeface="Albany" pitchFamily="32" charset="0"/>
              <a:ea typeface="+mj-ea"/>
              <a:cs typeface="+mj-cs"/>
            </a:endParaRPr>
          </a:p>
        </p:txBody>
      </p:sp>
      <p:sp>
        <p:nvSpPr>
          <p:cNvPr id="37891"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37892" name="Rectangle 5"/>
          <p:cNvSpPr>
            <a:spLocks noChangeArrowheads="1"/>
          </p:cNvSpPr>
          <p:nvPr/>
        </p:nvSpPr>
        <p:spPr bwMode="auto">
          <a:xfrm>
            <a:off x="228600" y="1676400"/>
            <a:ext cx="4572000" cy="2362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Crick and others mused over the ``two great polymer languages’’.  </a:t>
            </a:r>
          </a:p>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Central dogma explains the chain of events relating them.</a:t>
            </a:r>
          </a:p>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The ribosome is the universal translating machine that speaks both languages.</a:t>
            </a:r>
          </a:p>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We have seen what genes are and how they serve as the informational memory of organisms.  But we have NOT said how they are controlled.</a:t>
            </a:r>
          </a:p>
        </p:txBody>
      </p:sp>
      <p:pic>
        <p:nvPicPr>
          <p:cNvPr id="37893" name="Picture 8" descr="CentralDogma4"/>
          <p:cNvPicPr>
            <a:picLocks noChangeAspect="1" noChangeArrowheads="1"/>
          </p:cNvPicPr>
          <p:nvPr/>
        </p:nvPicPr>
        <p:blipFill>
          <a:blip r:embed="rId4"/>
          <a:srcRect/>
          <a:stretch>
            <a:fillRect/>
          </a:stretch>
        </p:blipFill>
        <p:spPr bwMode="auto">
          <a:xfrm>
            <a:off x="5410200" y="2133600"/>
            <a:ext cx="3848100" cy="4279900"/>
          </a:xfrm>
          <a:prstGeom prst="rect">
            <a:avLst/>
          </a:prstGeom>
          <a:noFill/>
          <a:ln w="9525">
            <a:noFill/>
            <a:miter lim="800000"/>
            <a:headEnd/>
            <a:tailEnd/>
          </a:ln>
        </p:spPr>
      </p:pic>
      <p:pic>
        <p:nvPicPr>
          <p:cNvPr id="37894" name="Picture 9" descr="CrickCentralDogma"/>
          <p:cNvPicPr>
            <a:picLocks noChangeAspect="1" noChangeArrowheads="1"/>
          </p:cNvPicPr>
          <p:nvPr/>
        </p:nvPicPr>
        <p:blipFill>
          <a:blip r:embed="rId5"/>
          <a:srcRect/>
          <a:stretch>
            <a:fillRect/>
          </a:stretch>
        </p:blipFill>
        <p:spPr bwMode="auto">
          <a:xfrm>
            <a:off x="7947025" y="5881688"/>
            <a:ext cx="2133600" cy="1677987"/>
          </a:xfrm>
          <a:prstGeom prst="rect">
            <a:avLst/>
          </a:prstGeom>
          <a:noFill/>
          <a:ln w="9525">
            <a:noFill/>
            <a:miter lim="800000"/>
            <a:headEnd/>
            <a:tailEnd/>
          </a:ln>
        </p:spPr>
      </p:pic>
      <p:sp>
        <p:nvSpPr>
          <p:cNvPr id="37895" name="Text Box 11"/>
          <p:cNvSpPr txBox="1">
            <a:spLocks noChangeArrowheads="1"/>
          </p:cNvSpPr>
          <p:nvPr/>
        </p:nvSpPr>
        <p:spPr bwMode="auto">
          <a:xfrm>
            <a:off x="342900" y="6629400"/>
            <a:ext cx="7505700" cy="701675"/>
          </a:xfrm>
          <a:prstGeom prst="rect">
            <a:avLst/>
          </a:prstGeom>
          <a:noFill/>
          <a:ln w="9525">
            <a:noFill/>
            <a:miter lim="800000"/>
            <a:headEnd/>
            <a:tailEnd/>
          </a:ln>
        </p:spPr>
        <p:txBody>
          <a:bodyPr>
            <a:prstTxWarp prst="textNoShape">
              <a:avLst/>
            </a:prstTxWarp>
            <a:spAutoFit/>
          </a:bodyPr>
          <a:lstStyle/>
          <a:p>
            <a:r>
              <a:rPr lang="en-US" sz="2000" i="1">
                <a:solidFill>
                  <a:srgbClr val="FF0000"/>
                </a:solidFill>
                <a:latin typeface="Albany" charset="0"/>
              </a:rPr>
              <a:t>Now we have the background to tackle the question we started with: how do cells make decisions?</a:t>
            </a:r>
            <a:endParaRPr lang="en-US" sz="2200" b="1" i="1">
              <a:solidFill>
                <a:srgbClr val="FF0000"/>
              </a:solidFill>
              <a:latin typeface="Albany"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42" name="Rectangle 2"/>
          <p:cNvSpPr>
            <a:spLocks noGrp="1" noChangeArrowheads="1"/>
          </p:cNvSpPr>
          <p:nvPr>
            <p:ph type="title" idx="4294967295"/>
          </p:nvPr>
        </p:nvSpPr>
        <p:spPr>
          <a:xfrm>
            <a:off x="765175" y="123825"/>
            <a:ext cx="8607425" cy="1262063"/>
          </a:xfrm>
        </p:spPr>
        <p:txBody>
          <a:bodyPr/>
          <a:lstStyle/>
          <a:p>
            <a:pPr eaLnBrk="1" hangingPunct="1">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How Are Genes Related to What an Organism Is Like?</a:t>
            </a:r>
            <a:endParaRPr lang="en-GB" i="0">
              <a:solidFill>
                <a:schemeClr val="bg1"/>
              </a:solidFill>
              <a:latin typeface="Albany" pitchFamily="32" charset="0"/>
              <a:ea typeface="+mj-ea"/>
              <a:cs typeface="+mj-cs"/>
            </a:endParaRPr>
          </a:p>
        </p:txBody>
      </p:sp>
      <p:sp>
        <p:nvSpPr>
          <p:cNvPr id="39939"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39940" name="Rectangle 4"/>
          <p:cNvSpPr>
            <a:spLocks noChangeArrowheads="1"/>
          </p:cNvSpPr>
          <p:nvPr/>
        </p:nvSpPr>
        <p:spPr bwMode="auto">
          <a:xfrm>
            <a:off x="228600" y="5562600"/>
            <a:ext cx="4572000" cy="2362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How are the DNA and protein alphabets related?</a:t>
            </a:r>
          </a:p>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The sequence of A, T, G, C in the DNA is turned into a sequence of 20 amino acids strung together to make a protein.</a:t>
            </a:r>
          </a:p>
        </p:txBody>
      </p:sp>
      <p:sp>
        <p:nvSpPr>
          <p:cNvPr id="39941" name="Line 7"/>
          <p:cNvSpPr>
            <a:spLocks noChangeShapeType="1"/>
          </p:cNvSpPr>
          <p:nvPr/>
        </p:nvSpPr>
        <p:spPr bwMode="auto">
          <a:xfrm>
            <a:off x="3962400" y="3886200"/>
            <a:ext cx="914400" cy="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pic>
        <p:nvPicPr>
          <p:cNvPr id="39942" name="Picture 8" descr="DNA"/>
          <p:cNvPicPr>
            <a:picLocks noChangeAspect="1" noChangeArrowheads="1"/>
          </p:cNvPicPr>
          <p:nvPr/>
        </p:nvPicPr>
        <p:blipFill>
          <a:blip r:embed="rId4"/>
          <a:srcRect/>
          <a:stretch>
            <a:fillRect/>
          </a:stretch>
        </p:blipFill>
        <p:spPr bwMode="auto">
          <a:xfrm>
            <a:off x="381000" y="2438400"/>
            <a:ext cx="3549650" cy="2559050"/>
          </a:xfrm>
          <a:prstGeom prst="rect">
            <a:avLst/>
          </a:prstGeom>
          <a:noFill/>
          <a:ln w="9525">
            <a:noFill/>
            <a:miter lim="800000"/>
            <a:headEnd/>
            <a:tailEnd/>
          </a:ln>
        </p:spPr>
      </p:pic>
      <p:pic>
        <p:nvPicPr>
          <p:cNvPr id="39943" name="Picture 9" descr="Proteins"/>
          <p:cNvPicPr>
            <a:picLocks noChangeAspect="1" noChangeArrowheads="1"/>
          </p:cNvPicPr>
          <p:nvPr/>
        </p:nvPicPr>
        <p:blipFill>
          <a:blip r:embed="rId5"/>
          <a:srcRect/>
          <a:stretch>
            <a:fillRect/>
          </a:stretch>
        </p:blipFill>
        <p:spPr bwMode="auto">
          <a:xfrm>
            <a:off x="5954713" y="5572125"/>
            <a:ext cx="3429000" cy="1987550"/>
          </a:xfrm>
          <a:prstGeom prst="rect">
            <a:avLst/>
          </a:prstGeom>
          <a:noFill/>
          <a:ln w="9525">
            <a:noFill/>
            <a:miter lim="800000"/>
            <a:headEnd/>
            <a:tailEnd/>
          </a:ln>
        </p:spPr>
      </p:pic>
      <p:pic>
        <p:nvPicPr>
          <p:cNvPr id="39944" name="Picture 7"/>
          <p:cNvPicPr>
            <a:picLocks noChangeAspect="1"/>
          </p:cNvPicPr>
          <p:nvPr/>
        </p:nvPicPr>
        <p:blipFill>
          <a:blip r:embed="rId6"/>
          <a:srcRect/>
          <a:stretch>
            <a:fillRect/>
          </a:stretch>
        </p:blipFill>
        <p:spPr bwMode="auto">
          <a:xfrm>
            <a:off x="6157913" y="1633538"/>
            <a:ext cx="2997200" cy="382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0130" name="Rectangle 2"/>
          <p:cNvSpPr>
            <a:spLocks noGrp="1" noChangeArrowheads="1"/>
          </p:cNvSpPr>
          <p:nvPr>
            <p:ph type="title" idx="4294967295"/>
          </p:nvPr>
        </p:nvSpPr>
        <p:spPr>
          <a:xfrm>
            <a:off x="765175" y="123825"/>
            <a:ext cx="8607425" cy="1262063"/>
          </a:xfrm>
        </p:spPr>
        <p:txBody>
          <a:bodyPr/>
          <a:lstStyle/>
          <a:p>
            <a:pPr eaLnBrk="1" hangingPunct="1">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The Central Dogma of Molecular Biology: How Genes Lead to Proteins</a:t>
            </a:r>
            <a:endParaRPr lang="en-GB" i="0">
              <a:solidFill>
                <a:schemeClr val="bg1"/>
              </a:solidFill>
              <a:latin typeface="Albany" pitchFamily="32" charset="0"/>
              <a:ea typeface="+mj-ea"/>
              <a:cs typeface="+mj-cs"/>
            </a:endParaRPr>
          </a:p>
        </p:txBody>
      </p:sp>
      <p:sp>
        <p:nvSpPr>
          <p:cNvPr id="41987"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41988" name="Picture 4" descr="Donut1_final"/>
          <p:cNvPicPr>
            <a:picLocks noChangeAspect="1" noChangeArrowheads="1"/>
          </p:cNvPicPr>
          <p:nvPr/>
        </p:nvPicPr>
        <p:blipFill>
          <a:blip r:embed="rId3"/>
          <a:srcRect/>
          <a:stretch>
            <a:fillRect/>
          </a:stretch>
        </p:blipFill>
        <p:spPr bwMode="auto">
          <a:xfrm>
            <a:off x="457200" y="1600200"/>
            <a:ext cx="3886200" cy="2940050"/>
          </a:xfrm>
          <a:prstGeom prst="rect">
            <a:avLst/>
          </a:prstGeom>
          <a:noFill/>
          <a:ln w="9525">
            <a:noFill/>
            <a:miter lim="800000"/>
            <a:headEnd/>
            <a:tailEnd/>
          </a:ln>
        </p:spPr>
      </p:pic>
      <p:pic>
        <p:nvPicPr>
          <p:cNvPr id="41989" name="Picture 5" descr="Donut2_final"/>
          <p:cNvPicPr>
            <a:picLocks noChangeAspect="1" noChangeArrowheads="1"/>
          </p:cNvPicPr>
          <p:nvPr/>
        </p:nvPicPr>
        <p:blipFill>
          <a:blip r:embed="rId4"/>
          <a:srcRect/>
          <a:stretch>
            <a:fillRect/>
          </a:stretch>
        </p:blipFill>
        <p:spPr bwMode="auto">
          <a:xfrm>
            <a:off x="5334000" y="1752600"/>
            <a:ext cx="4264025" cy="4953000"/>
          </a:xfrm>
          <a:prstGeom prst="rect">
            <a:avLst/>
          </a:prstGeom>
          <a:noFill/>
          <a:ln w="9525">
            <a:noFill/>
            <a:miter lim="800000"/>
            <a:headEnd/>
            <a:tailEnd/>
          </a:ln>
        </p:spPr>
      </p:pic>
      <p:sp>
        <p:nvSpPr>
          <p:cNvPr id="41990" name="Rectangle 6"/>
          <p:cNvSpPr>
            <a:spLocks noChangeArrowheads="1"/>
          </p:cNvSpPr>
          <p:nvPr/>
        </p:nvSpPr>
        <p:spPr bwMode="auto">
          <a:xfrm>
            <a:off x="228600" y="4724400"/>
            <a:ext cx="4572000" cy="2362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0"/>
              <a:buBlip>
                <a:blip r:embed="rId5"/>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How are the DNA and protein alphabets related?</a:t>
            </a:r>
          </a:p>
          <a:p>
            <a:pPr marL="431800" indent="-323850" defTabSz="719138">
              <a:lnSpc>
                <a:spcPct val="93000"/>
              </a:lnSpc>
              <a:buClr>
                <a:srgbClr val="000000"/>
              </a:buClr>
              <a:buSzPct val="66000"/>
              <a:buFont typeface="StarSymbol" charset="0"/>
              <a:buBlip>
                <a:blip r:embed="rId5"/>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Exquisite molecular machines carry out the processes illustrated by this analogy from a donut shop.</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5794" name="Rectangle 2"/>
          <p:cNvSpPr>
            <a:spLocks noGrp="1" noChangeArrowheads="1"/>
          </p:cNvSpPr>
          <p:nvPr>
            <p:ph type="title" idx="4294967295"/>
          </p:nvPr>
        </p:nvSpPr>
        <p:spPr>
          <a:xfrm>
            <a:off x="765175" y="123825"/>
            <a:ext cx="8607425" cy="1262063"/>
          </a:xfrm>
        </p:spPr>
        <p:txBody>
          <a:bodyPr/>
          <a:lstStyle/>
          <a:p>
            <a:pPr eaLnBrk="1" hangingPunct="1">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Genes and DNA: What Have We Learned?</a:t>
            </a:r>
            <a:endParaRPr lang="en-GB" i="0">
              <a:solidFill>
                <a:schemeClr val="bg1"/>
              </a:solidFill>
              <a:latin typeface="Albany" pitchFamily="32" charset="0"/>
              <a:ea typeface="+mj-ea"/>
              <a:cs typeface="+mj-cs"/>
            </a:endParaRPr>
          </a:p>
        </p:txBody>
      </p:sp>
      <p:sp>
        <p:nvSpPr>
          <p:cNvPr id="44035"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44036" name="Picture 10" descr="Chromosomes"/>
          <p:cNvPicPr>
            <a:picLocks noChangeAspect="1" noChangeArrowheads="1"/>
          </p:cNvPicPr>
          <p:nvPr/>
        </p:nvPicPr>
        <p:blipFill>
          <a:blip r:embed="rId3"/>
          <a:srcRect/>
          <a:stretch>
            <a:fillRect/>
          </a:stretch>
        </p:blipFill>
        <p:spPr bwMode="auto">
          <a:xfrm>
            <a:off x="990600" y="1981200"/>
            <a:ext cx="3602038" cy="4876800"/>
          </a:xfrm>
          <a:prstGeom prst="rect">
            <a:avLst/>
          </a:prstGeom>
          <a:noFill/>
          <a:ln w="9525">
            <a:noFill/>
            <a:miter lim="800000"/>
            <a:headEnd/>
            <a:tailEnd/>
          </a:ln>
        </p:spPr>
      </p:pic>
      <p:pic>
        <p:nvPicPr>
          <p:cNvPr id="44037" name="Picture 11" descr="NucleosomeChromosome"/>
          <p:cNvPicPr>
            <a:picLocks noChangeAspect="1" noChangeArrowheads="1"/>
          </p:cNvPicPr>
          <p:nvPr/>
        </p:nvPicPr>
        <p:blipFill>
          <a:blip r:embed="rId4"/>
          <a:srcRect/>
          <a:stretch>
            <a:fillRect/>
          </a:stretch>
        </p:blipFill>
        <p:spPr bwMode="auto">
          <a:xfrm>
            <a:off x="6400800" y="1676400"/>
            <a:ext cx="2524125" cy="5410200"/>
          </a:xfrm>
          <a:prstGeom prst="rect">
            <a:avLst/>
          </a:prstGeom>
          <a:noFill/>
          <a:ln w="9525">
            <a:noFill/>
            <a:miter lim="800000"/>
            <a:headEnd/>
            <a:tailEnd/>
          </a:ln>
        </p:spPr>
      </p:pic>
      <p:sp>
        <p:nvSpPr>
          <p:cNvPr id="44038" name="Text Box 12"/>
          <p:cNvSpPr txBox="1">
            <a:spLocks noChangeArrowheads="1"/>
          </p:cNvSpPr>
          <p:nvPr/>
        </p:nvSpPr>
        <p:spPr bwMode="auto">
          <a:xfrm>
            <a:off x="1066800" y="1600200"/>
            <a:ext cx="3200400" cy="336550"/>
          </a:xfrm>
          <a:prstGeom prst="rect">
            <a:avLst/>
          </a:prstGeom>
          <a:noFill/>
          <a:ln w="9525">
            <a:noFill/>
            <a:miter lim="800000"/>
            <a:headEnd/>
            <a:tailEnd/>
          </a:ln>
        </p:spPr>
        <p:txBody>
          <a:bodyPr>
            <a:prstTxWarp prst="textNoShape">
              <a:avLst/>
            </a:prstTxWarp>
            <a:spAutoFit/>
          </a:bodyPr>
          <a:lstStyle/>
          <a:p>
            <a:r>
              <a:rPr lang="en-US" sz="1600"/>
              <a:t>(Yunis and Prakash, Science, 1982)</a:t>
            </a:r>
          </a:p>
        </p:txBody>
      </p:sp>
      <p:sp>
        <p:nvSpPr>
          <p:cNvPr id="44039" name="Text Box 13"/>
          <p:cNvSpPr txBox="1">
            <a:spLocks noChangeArrowheads="1"/>
          </p:cNvSpPr>
          <p:nvPr/>
        </p:nvSpPr>
        <p:spPr bwMode="auto">
          <a:xfrm>
            <a:off x="152400" y="6858000"/>
            <a:ext cx="6629400" cy="701675"/>
          </a:xfrm>
          <a:prstGeom prst="rect">
            <a:avLst/>
          </a:prstGeom>
          <a:noFill/>
          <a:ln w="9525">
            <a:noFill/>
            <a:miter lim="800000"/>
            <a:headEnd/>
            <a:tailEnd/>
          </a:ln>
        </p:spPr>
        <p:txBody>
          <a:bodyPr>
            <a:prstTxWarp prst="textNoShape">
              <a:avLst/>
            </a:prstTxWarp>
            <a:spAutoFit/>
          </a:bodyPr>
          <a:lstStyle/>
          <a:p>
            <a:r>
              <a:rPr lang="en-US" sz="2000" i="1">
                <a:solidFill>
                  <a:srgbClr val="FF0000"/>
                </a:solidFill>
                <a:latin typeface="Albany" charset="0"/>
              </a:rPr>
              <a:t>The gene is no longer an abstraction - it is a particular sequence on a molecule called DNA. Amazing!</a:t>
            </a:r>
            <a:endParaRPr lang="en-US" sz="2200" b="1" i="1">
              <a:solidFill>
                <a:srgbClr val="FF0000"/>
              </a:solidFill>
              <a:latin typeface="Albany"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p:txBody>
          <a:bodyPr/>
          <a:lstStyle/>
          <a:p>
            <a:pPr>
              <a:buFont typeface="StarBats" charset="2"/>
              <a:buNone/>
              <a:defRPr/>
            </a:pPr>
            <a:r>
              <a:rPr lang="en-US" sz="3600">
                <a:ea typeface="+mj-ea"/>
                <a:cs typeface="+mj-cs"/>
              </a:rPr>
              <a:t>Chromosome Geography: Genomic vs. physical position</a:t>
            </a:r>
          </a:p>
        </p:txBody>
      </p:sp>
      <p:pic>
        <p:nvPicPr>
          <p:cNvPr id="46083" name="Picture 4"/>
          <p:cNvPicPr>
            <a:picLocks noChangeAspect="1" noChangeArrowheads="1"/>
          </p:cNvPicPr>
          <p:nvPr/>
        </p:nvPicPr>
        <p:blipFill>
          <a:blip r:embed="rId3"/>
          <a:srcRect/>
          <a:stretch>
            <a:fillRect/>
          </a:stretch>
        </p:blipFill>
        <p:spPr bwMode="auto">
          <a:xfrm>
            <a:off x="239713" y="2179638"/>
            <a:ext cx="2667000" cy="2478087"/>
          </a:xfrm>
          <a:prstGeom prst="rect">
            <a:avLst/>
          </a:prstGeom>
          <a:noFill/>
          <a:ln w="9525">
            <a:noFill/>
            <a:miter lim="800000"/>
            <a:headEnd/>
            <a:tailEnd/>
          </a:ln>
        </p:spPr>
      </p:pic>
      <p:sp>
        <p:nvSpPr>
          <p:cNvPr id="46084" name="Text Box 7"/>
          <p:cNvSpPr txBox="1">
            <a:spLocks noChangeArrowheads="1"/>
          </p:cNvSpPr>
          <p:nvPr/>
        </p:nvSpPr>
        <p:spPr bwMode="auto">
          <a:xfrm>
            <a:off x="2279650" y="7116763"/>
            <a:ext cx="1697038" cy="320675"/>
          </a:xfrm>
          <a:prstGeom prst="rect">
            <a:avLst/>
          </a:prstGeom>
          <a:noFill/>
          <a:ln w="9525">
            <a:noFill/>
            <a:miter lim="800000"/>
            <a:headEnd/>
            <a:tailEnd/>
          </a:ln>
        </p:spPr>
        <p:txBody>
          <a:bodyPr wrap="none">
            <a:prstTxWarp prst="textNoShape">
              <a:avLst/>
            </a:prstTxWarp>
            <a:spAutoFit/>
          </a:bodyPr>
          <a:lstStyle/>
          <a:p>
            <a:r>
              <a:rPr lang="en-US" sz="1500"/>
              <a:t>Cremer and Cremer</a:t>
            </a:r>
          </a:p>
        </p:txBody>
      </p:sp>
      <p:pic>
        <p:nvPicPr>
          <p:cNvPr id="46085" name="Picture 8"/>
          <p:cNvPicPr>
            <a:picLocks noChangeAspect="1" noChangeArrowheads="1"/>
          </p:cNvPicPr>
          <p:nvPr/>
        </p:nvPicPr>
        <p:blipFill>
          <a:blip r:embed="rId4"/>
          <a:srcRect/>
          <a:stretch>
            <a:fillRect/>
          </a:stretch>
        </p:blipFill>
        <p:spPr bwMode="auto">
          <a:xfrm>
            <a:off x="4125913" y="2713038"/>
            <a:ext cx="3114675" cy="1641475"/>
          </a:xfrm>
          <a:prstGeom prst="rect">
            <a:avLst/>
          </a:prstGeom>
          <a:noFill/>
          <a:ln w="9525">
            <a:noFill/>
            <a:miter lim="800000"/>
            <a:headEnd/>
            <a:tailEnd/>
          </a:ln>
        </p:spPr>
      </p:pic>
      <p:pic>
        <p:nvPicPr>
          <p:cNvPr id="46086" name="Picture 9"/>
          <p:cNvPicPr>
            <a:picLocks noChangeAspect="1" noChangeArrowheads="1"/>
          </p:cNvPicPr>
          <p:nvPr/>
        </p:nvPicPr>
        <p:blipFill>
          <a:blip r:embed="rId5"/>
          <a:srcRect/>
          <a:stretch>
            <a:fillRect/>
          </a:stretch>
        </p:blipFill>
        <p:spPr bwMode="auto">
          <a:xfrm>
            <a:off x="7042150" y="2332038"/>
            <a:ext cx="3038475" cy="4881562"/>
          </a:xfrm>
          <a:prstGeom prst="rect">
            <a:avLst/>
          </a:prstGeom>
          <a:noFill/>
          <a:ln w="9525">
            <a:noFill/>
            <a:miter lim="800000"/>
            <a:headEnd/>
            <a:tailEnd/>
          </a:ln>
        </p:spPr>
      </p:pic>
      <p:sp>
        <p:nvSpPr>
          <p:cNvPr id="46087" name="Text Box 10"/>
          <p:cNvSpPr txBox="1">
            <a:spLocks noChangeArrowheads="1"/>
          </p:cNvSpPr>
          <p:nvPr/>
        </p:nvSpPr>
        <p:spPr bwMode="auto">
          <a:xfrm>
            <a:off x="8778875" y="7239000"/>
            <a:ext cx="1216025" cy="320675"/>
          </a:xfrm>
          <a:prstGeom prst="rect">
            <a:avLst/>
          </a:prstGeom>
          <a:noFill/>
          <a:ln w="9525">
            <a:noFill/>
            <a:miter lim="800000"/>
            <a:headEnd/>
            <a:tailEnd/>
          </a:ln>
        </p:spPr>
        <p:txBody>
          <a:bodyPr wrap="none">
            <a:prstTxWarp prst="textNoShape">
              <a:avLst/>
            </a:prstTxWarp>
            <a:spAutoFit/>
          </a:bodyPr>
          <a:lstStyle/>
          <a:p>
            <a:r>
              <a:rPr lang="en-US" sz="1500"/>
              <a:t>Lucy Shapiro</a:t>
            </a:r>
          </a:p>
        </p:txBody>
      </p:sp>
      <p:pic>
        <p:nvPicPr>
          <p:cNvPr id="46088" name="Picture 11"/>
          <p:cNvPicPr>
            <a:picLocks noChangeAspect="1" noChangeArrowheads="1"/>
          </p:cNvPicPr>
          <p:nvPr/>
        </p:nvPicPr>
        <p:blipFill>
          <a:blip r:embed="rId6"/>
          <a:srcRect/>
          <a:stretch>
            <a:fillRect/>
          </a:stretch>
        </p:blipFill>
        <p:spPr bwMode="auto">
          <a:xfrm>
            <a:off x="65088" y="4760913"/>
            <a:ext cx="5432425" cy="1982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pPr>
              <a:buFont typeface="StarBats" charset="2"/>
              <a:buNone/>
              <a:defRPr/>
            </a:pPr>
            <a:r>
              <a:rPr lang="en-US">
                <a:ea typeface="+mj-ea"/>
                <a:cs typeface="+mj-cs"/>
              </a:rPr>
              <a:t>The Immune System</a:t>
            </a:r>
          </a:p>
        </p:txBody>
      </p:sp>
      <p:pic>
        <p:nvPicPr>
          <p:cNvPr id="48131" name="Picture 4"/>
          <p:cNvPicPr>
            <a:picLocks noChangeAspect="1" noChangeArrowheads="1"/>
          </p:cNvPicPr>
          <p:nvPr/>
        </p:nvPicPr>
        <p:blipFill>
          <a:blip r:embed="rId3"/>
          <a:srcRect/>
          <a:stretch>
            <a:fillRect/>
          </a:stretch>
        </p:blipFill>
        <p:spPr bwMode="auto">
          <a:xfrm>
            <a:off x="2373313" y="1951038"/>
            <a:ext cx="5715000" cy="5584825"/>
          </a:xfrm>
          <a:prstGeom prst="rect">
            <a:avLst/>
          </a:prstGeom>
          <a:noFill/>
          <a:ln w="9525">
            <a:noFill/>
            <a:miter lim="800000"/>
            <a:headEnd/>
            <a:tailEnd/>
          </a:ln>
        </p:spPr>
      </p:pic>
      <p:sp>
        <p:nvSpPr>
          <p:cNvPr id="48132" name="Text Box 5"/>
          <p:cNvSpPr txBox="1">
            <a:spLocks noChangeArrowheads="1"/>
          </p:cNvSpPr>
          <p:nvPr/>
        </p:nvSpPr>
        <p:spPr bwMode="auto">
          <a:xfrm>
            <a:off x="7797800" y="7132638"/>
            <a:ext cx="2193925" cy="396875"/>
          </a:xfrm>
          <a:prstGeom prst="rect">
            <a:avLst/>
          </a:prstGeom>
          <a:noFill/>
          <a:ln w="9525">
            <a:noFill/>
            <a:miter lim="800000"/>
            <a:headEnd/>
            <a:tailEnd/>
          </a:ln>
        </p:spPr>
        <p:txBody>
          <a:bodyPr wrap="none">
            <a:prstTxWarp prst="textNoShape">
              <a:avLst/>
            </a:prstTxWarp>
            <a:spAutoFit/>
          </a:bodyPr>
          <a:lstStyle/>
          <a:p>
            <a:r>
              <a:rPr lang="en-US" sz="2000"/>
              <a:t>Kees Murre, UCSD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163513" y="2713038"/>
            <a:ext cx="4953000" cy="4400550"/>
          </a:xfrm>
          <a:prstGeom prst="rect">
            <a:avLst/>
          </a:prstGeom>
          <a:noFill/>
          <a:ln w="9525">
            <a:noFill/>
            <a:miter lim="800000"/>
            <a:headEnd/>
            <a:tailEnd/>
          </a:ln>
        </p:spPr>
        <p:txBody>
          <a:bodyPr>
            <a:prstTxWarp prst="textNoShape">
              <a:avLst/>
            </a:prstTxWarp>
            <a:spAutoFit/>
          </a:bodyPr>
          <a:lstStyle/>
          <a:p>
            <a:r>
              <a:rPr lang="en-US" sz="1400"/>
              <a:t>a, Snapshots of phase-contrast image showing cell F and its progeny and b, related bioluminescence image at different times t (given in days, a 24 h period of time) from the beginning of the measurement. Pixels in the bioluminescence images were binned 3 times 3 (pseudo-colour, where red is high signal intensity and blue is low signal intensity). Scale bar, 5 microm. c, The size of the cell F and all its progeny as a function of time measured from the phase-contrast images (non-binned pixels). The arrows point to the time where the snapshots in (a) and (b) were taken. d, The total number of pixels occupied by F and its all progeny versus time (black line) plotted in a logarithmic scale. The red line is the corresponding exponential growth fit: total size (t) = initial size times  2t/tau with tau = 23.04 plusminus 0.17 h. e, Density of bioluminescence for the same cell and all its progeny versus time. f, The average density of bioluminescence versus time (black line) and its fit (red line) with: left fenced(t)right fence = B + A cos(2pit/T0 + phi0). The resulting period is T0 = 25.4 plusminus 0.12 h, the initial phase phi0 = 52 plusminus 2.8°, the amplitude A = 12.9 plusminus 0.3 counts per pixel and the offset B = 14.8 plusminus 0.3 counts per pixel.</a:t>
            </a:r>
          </a:p>
        </p:txBody>
      </p:sp>
      <p:pic>
        <p:nvPicPr>
          <p:cNvPr id="18435" name="Picture 2" descr="Leibler1.jpg"/>
          <p:cNvPicPr>
            <a:picLocks noChangeAspect="1"/>
          </p:cNvPicPr>
          <p:nvPr/>
        </p:nvPicPr>
        <p:blipFill>
          <a:blip r:embed="rId2"/>
          <a:srcRect/>
          <a:stretch>
            <a:fillRect/>
          </a:stretch>
        </p:blipFill>
        <p:spPr bwMode="auto">
          <a:xfrm>
            <a:off x="5192713" y="1722438"/>
            <a:ext cx="4621212" cy="5021262"/>
          </a:xfrm>
          <a:prstGeom prst="rect">
            <a:avLst/>
          </a:prstGeom>
          <a:noFill/>
          <a:ln w="9525">
            <a:noFill/>
            <a:miter lim="800000"/>
            <a:headEnd/>
            <a:tailEnd/>
          </a:ln>
        </p:spPr>
      </p:pic>
      <p:sp>
        <p:nvSpPr>
          <p:cNvPr id="4" name="Rectangle 2"/>
          <p:cNvSpPr txBox="1">
            <a:spLocks noChangeArrowheads="1"/>
          </p:cNvSpPr>
          <p:nvPr/>
        </p:nvSpPr>
        <p:spPr bwMode="auto">
          <a:xfrm>
            <a:off x="765175" y="123825"/>
            <a:ext cx="8607425" cy="1262063"/>
          </a:xfrm>
          <a:prstGeom prst="rect">
            <a:avLst/>
          </a:prstGeom>
          <a:noFill/>
          <a:ln w="9525">
            <a:noFill/>
            <a:miter lim="800000"/>
            <a:headEnd/>
            <a:tailEnd/>
          </a:ln>
          <a:effectLst/>
        </p:spPr>
        <p:txBody>
          <a:bodyPr lIns="0" tIns="0" rIns="0" bIns="0" anchor="ctr">
            <a:prstTxWarp prst="textNoShape">
              <a:avLst/>
            </a:prstTxWarp>
          </a:bodyPr>
          <a:lstStyle/>
          <a:p>
            <a:pPr algn="ctr" defTabSz="719138" eaLnBrk="1" hangingPunct="1">
              <a:lnSpc>
                <a:spcPct val="93000"/>
              </a:lnSpc>
              <a:buClr>
                <a:srgbClr val="000000"/>
              </a:buClr>
              <a:buSzPct val="45000"/>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4000" i="1" kern="0" dirty="0">
                <a:solidFill>
                  <a:srgbClr val="707070"/>
                </a:solidFill>
                <a:effectLst>
                  <a:outerShdw blurRad="38100" dist="38100" dir="2700000" algn="tl">
                    <a:srgbClr val="DDDDDD"/>
                  </a:outerShdw>
                </a:effectLst>
                <a:latin typeface="Albany" pitchFamily="32" charset="0"/>
                <a:ea typeface="+mj-ea"/>
                <a:cs typeface="+mj-cs"/>
              </a:rPr>
              <a:t>Gene Expression in </a:t>
            </a:r>
            <a:r>
              <a:rPr lang="en-GB" sz="4000" i="1" kern="0" dirty="0" err="1">
                <a:solidFill>
                  <a:srgbClr val="707070"/>
                </a:solidFill>
                <a:effectLst>
                  <a:outerShdw blurRad="38100" dist="38100" dir="2700000" algn="tl">
                    <a:srgbClr val="DDDDDD"/>
                  </a:outerShdw>
                </a:effectLst>
                <a:latin typeface="Albany" pitchFamily="32" charset="0"/>
                <a:ea typeface="+mj-ea"/>
                <a:cs typeface="+mj-cs"/>
              </a:rPr>
              <a:t>Cyanobacteria</a:t>
            </a:r>
            <a:endParaRPr lang="en-GB" sz="4000" kern="0" dirty="0">
              <a:solidFill>
                <a:schemeClr val="bg1"/>
              </a:solidFill>
              <a:effectLst>
                <a:outerShdw blurRad="38100" dist="38100" dir="2700000" algn="tl">
                  <a:srgbClr val="DDDDDD"/>
                </a:outerShdw>
              </a:effectLst>
              <a:latin typeface="Albany" pitchFamily="32" charset="0"/>
              <a:ea typeface="+mj-ea"/>
              <a:cs typeface="+mj-cs"/>
            </a:endParaRPr>
          </a:p>
        </p:txBody>
      </p:sp>
      <p:sp>
        <p:nvSpPr>
          <p:cNvPr id="18437" name="Rectangle 14"/>
          <p:cNvSpPr>
            <a:spLocks noChangeArrowheads="1"/>
          </p:cNvSpPr>
          <p:nvPr/>
        </p:nvSpPr>
        <p:spPr bwMode="auto">
          <a:xfrm>
            <a:off x="2144713" y="1951038"/>
            <a:ext cx="3221037" cy="307975"/>
          </a:xfrm>
          <a:prstGeom prst="rect">
            <a:avLst/>
          </a:prstGeom>
          <a:noFill/>
          <a:ln w="9525">
            <a:noFill/>
            <a:miter lim="800000"/>
            <a:headEnd/>
            <a:tailEnd/>
          </a:ln>
        </p:spPr>
        <p:txBody>
          <a:bodyPr wrap="none">
            <a:prstTxWarp prst="textNoShape">
              <a:avLst/>
            </a:prstTxWarp>
            <a:spAutoFit/>
          </a:bodyPr>
          <a:lstStyle/>
          <a:p>
            <a:r>
              <a:rPr lang="en-US" sz="1100">
                <a:solidFill>
                  <a:schemeClr val="tx1"/>
                </a:solidFill>
              </a:rPr>
              <a:t>(</a:t>
            </a:r>
            <a:r>
              <a:rPr lang="en-US" sz="1400">
                <a:solidFill>
                  <a:schemeClr val="tx1"/>
                </a:solidFill>
              </a:rPr>
              <a:t>Mihalcescu, Hsing, Leibler, Nature 2004)</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3" descr="Xdistribution"/>
          <p:cNvPicPr>
            <a:picLocks noChangeAspect="1" noChangeArrowheads="1"/>
          </p:cNvPicPr>
          <p:nvPr/>
        </p:nvPicPr>
        <p:blipFill>
          <a:blip r:embed="rId3"/>
          <a:srcRect/>
          <a:stretch>
            <a:fillRect/>
          </a:stretch>
        </p:blipFill>
        <p:spPr bwMode="auto">
          <a:xfrm>
            <a:off x="762000" y="4238625"/>
            <a:ext cx="4194175" cy="2546350"/>
          </a:xfrm>
          <a:prstGeom prst="rect">
            <a:avLst/>
          </a:prstGeom>
          <a:noFill/>
          <a:ln w="9525">
            <a:noFill/>
            <a:miter lim="800000"/>
            <a:headEnd/>
            <a:tailEnd/>
          </a:ln>
        </p:spPr>
      </p:pic>
      <p:pic>
        <p:nvPicPr>
          <p:cNvPr id="50179" name="Picture 4" descr="Ydistribution"/>
          <p:cNvPicPr>
            <a:picLocks noChangeAspect="1" noChangeArrowheads="1"/>
          </p:cNvPicPr>
          <p:nvPr/>
        </p:nvPicPr>
        <p:blipFill>
          <a:blip r:embed="rId4"/>
          <a:srcRect/>
          <a:stretch>
            <a:fillRect/>
          </a:stretch>
        </p:blipFill>
        <p:spPr bwMode="auto">
          <a:xfrm>
            <a:off x="5638800" y="4038600"/>
            <a:ext cx="4205288" cy="2698750"/>
          </a:xfrm>
          <a:prstGeom prst="rect">
            <a:avLst/>
          </a:prstGeom>
          <a:noFill/>
          <a:ln w="9525">
            <a:noFill/>
            <a:miter lim="800000"/>
            <a:headEnd/>
            <a:tailEnd/>
          </a:ln>
        </p:spPr>
      </p:pic>
      <p:sp>
        <p:nvSpPr>
          <p:cNvPr id="50180" name="Text Box 5"/>
          <p:cNvSpPr txBox="1">
            <a:spLocks noChangeArrowheads="1"/>
          </p:cNvSpPr>
          <p:nvPr/>
        </p:nvSpPr>
        <p:spPr bwMode="auto">
          <a:xfrm>
            <a:off x="1746250" y="4251325"/>
            <a:ext cx="949325" cy="498475"/>
          </a:xfrm>
          <a:prstGeom prst="rect">
            <a:avLst/>
          </a:prstGeom>
          <a:noFill/>
          <a:ln w="9525">
            <a:noFill/>
            <a:miter lim="800000"/>
            <a:headEnd/>
            <a:tailEnd/>
          </a:ln>
        </p:spPr>
        <p:txBody>
          <a:bodyPr wrap="none" lIns="100794" tIns="50397" rIns="100794" bIns="50397">
            <a:prstTxWarp prst="textNoShape">
              <a:avLst/>
            </a:prstTxWarp>
            <a:spAutoFit/>
          </a:bodyPr>
          <a:lstStyle/>
          <a:p>
            <a:pPr defTabSz="1008063" eaLnBrk="1" hangingPunct="1"/>
            <a:r>
              <a:rPr lang="en-US" sz="2600">
                <a:solidFill>
                  <a:schemeClr val="tx1"/>
                </a:solidFill>
                <a:latin typeface="Comic Sans MS" pitchFamily="-106" charset="0"/>
              </a:rPr>
              <a:t>oriC</a:t>
            </a:r>
            <a:r>
              <a:rPr lang="en-US" sz="1800">
                <a:solidFill>
                  <a:schemeClr val="tx1"/>
                </a:solidFill>
                <a:latin typeface="Comic Sans MS" pitchFamily="-106" charset="0"/>
              </a:rPr>
              <a:t>I</a:t>
            </a:r>
          </a:p>
        </p:txBody>
      </p:sp>
      <p:sp>
        <p:nvSpPr>
          <p:cNvPr id="50181" name="Text Box 6"/>
          <p:cNvSpPr txBox="1">
            <a:spLocks noChangeArrowheads="1"/>
          </p:cNvSpPr>
          <p:nvPr/>
        </p:nvSpPr>
        <p:spPr bwMode="auto">
          <a:xfrm>
            <a:off x="3276600" y="4872038"/>
            <a:ext cx="1073150" cy="498475"/>
          </a:xfrm>
          <a:prstGeom prst="rect">
            <a:avLst/>
          </a:prstGeom>
          <a:noFill/>
          <a:ln w="9525">
            <a:noFill/>
            <a:miter lim="800000"/>
            <a:headEnd/>
            <a:tailEnd/>
          </a:ln>
        </p:spPr>
        <p:txBody>
          <a:bodyPr wrap="none" lIns="100794" tIns="50397" rIns="100794" bIns="50397">
            <a:prstTxWarp prst="textNoShape">
              <a:avLst/>
            </a:prstTxWarp>
            <a:spAutoFit/>
          </a:bodyPr>
          <a:lstStyle/>
          <a:p>
            <a:pPr defTabSz="1008063" eaLnBrk="1" hangingPunct="1"/>
            <a:r>
              <a:rPr lang="en-US" sz="2600">
                <a:solidFill>
                  <a:schemeClr val="tx1"/>
                </a:solidFill>
                <a:latin typeface="Comic Sans MS" pitchFamily="-106" charset="0"/>
              </a:rPr>
              <a:t>oriC</a:t>
            </a:r>
            <a:r>
              <a:rPr lang="en-US" sz="1800">
                <a:solidFill>
                  <a:schemeClr val="tx1"/>
                </a:solidFill>
                <a:latin typeface="Comic Sans MS" pitchFamily="-106" charset="0"/>
              </a:rPr>
              <a:t>II</a:t>
            </a:r>
          </a:p>
        </p:txBody>
      </p:sp>
      <p:sp>
        <p:nvSpPr>
          <p:cNvPr id="50182" name="Text Box 7"/>
          <p:cNvSpPr txBox="1">
            <a:spLocks noChangeArrowheads="1"/>
          </p:cNvSpPr>
          <p:nvPr/>
        </p:nvSpPr>
        <p:spPr bwMode="auto">
          <a:xfrm>
            <a:off x="4368800" y="6618288"/>
            <a:ext cx="365125" cy="436562"/>
          </a:xfrm>
          <a:prstGeom prst="rect">
            <a:avLst/>
          </a:prstGeom>
          <a:noFill/>
          <a:ln w="9525">
            <a:noFill/>
            <a:miter lim="800000"/>
            <a:headEnd/>
            <a:tailEnd/>
          </a:ln>
        </p:spPr>
        <p:txBody>
          <a:bodyPr wrap="none" lIns="100794" tIns="50397" rIns="100794" bIns="50397">
            <a:prstTxWarp prst="textNoShape">
              <a:avLst/>
            </a:prstTxWarp>
            <a:spAutoFit/>
          </a:bodyPr>
          <a:lstStyle/>
          <a:p>
            <a:pPr defTabSz="1008063" eaLnBrk="1" hangingPunct="1"/>
            <a:r>
              <a:rPr lang="en-US" sz="2200">
                <a:solidFill>
                  <a:schemeClr val="tx1"/>
                </a:solidFill>
                <a:latin typeface="Comic Sans MS" pitchFamily="-106" charset="0"/>
              </a:rPr>
              <a:t>x</a:t>
            </a:r>
          </a:p>
        </p:txBody>
      </p:sp>
      <p:sp>
        <p:nvSpPr>
          <p:cNvPr id="50183" name="Text Box 8"/>
          <p:cNvSpPr txBox="1">
            <a:spLocks noChangeArrowheads="1"/>
          </p:cNvSpPr>
          <p:nvPr/>
        </p:nvSpPr>
        <p:spPr bwMode="auto">
          <a:xfrm>
            <a:off x="9659938" y="6972300"/>
            <a:ext cx="346075" cy="436563"/>
          </a:xfrm>
          <a:prstGeom prst="rect">
            <a:avLst/>
          </a:prstGeom>
          <a:noFill/>
          <a:ln w="9525">
            <a:noFill/>
            <a:miter lim="800000"/>
            <a:headEnd/>
            <a:tailEnd/>
          </a:ln>
        </p:spPr>
        <p:txBody>
          <a:bodyPr wrap="none" lIns="100794" tIns="50397" rIns="100794" bIns="50397">
            <a:prstTxWarp prst="textNoShape">
              <a:avLst/>
            </a:prstTxWarp>
            <a:spAutoFit/>
          </a:bodyPr>
          <a:lstStyle/>
          <a:p>
            <a:pPr defTabSz="1008063" eaLnBrk="1" hangingPunct="1"/>
            <a:r>
              <a:rPr lang="en-US" sz="2200">
                <a:solidFill>
                  <a:schemeClr val="tx1"/>
                </a:solidFill>
                <a:latin typeface="Comic Sans MS" pitchFamily="-106" charset="0"/>
              </a:rPr>
              <a:t>y</a:t>
            </a:r>
          </a:p>
        </p:txBody>
      </p:sp>
      <p:sp>
        <p:nvSpPr>
          <p:cNvPr id="50184" name="Text Box 9"/>
          <p:cNvSpPr txBox="1">
            <a:spLocks noChangeArrowheads="1"/>
          </p:cNvSpPr>
          <p:nvPr/>
        </p:nvSpPr>
        <p:spPr bwMode="auto">
          <a:xfrm rot="-5468969">
            <a:off x="-474662" y="5145088"/>
            <a:ext cx="1611312" cy="436562"/>
          </a:xfrm>
          <a:prstGeom prst="rect">
            <a:avLst/>
          </a:prstGeom>
          <a:noFill/>
          <a:ln w="9525">
            <a:noFill/>
            <a:miter lim="800000"/>
            <a:headEnd/>
            <a:tailEnd/>
          </a:ln>
        </p:spPr>
        <p:txBody>
          <a:bodyPr wrap="none" lIns="100794" tIns="50397" rIns="100794" bIns="50397">
            <a:prstTxWarp prst="textNoShape">
              <a:avLst/>
            </a:prstTxWarp>
            <a:spAutoFit/>
          </a:bodyPr>
          <a:lstStyle/>
          <a:p>
            <a:pPr defTabSz="1008063" eaLnBrk="1" hangingPunct="1"/>
            <a:r>
              <a:rPr lang="en-US" sz="2200">
                <a:solidFill>
                  <a:schemeClr val="tx1"/>
                </a:solidFill>
                <a:latin typeface="Comic Sans MS" pitchFamily="-106" charset="0"/>
              </a:rPr>
              <a:t>Probability</a:t>
            </a:r>
          </a:p>
        </p:txBody>
      </p:sp>
      <p:sp>
        <p:nvSpPr>
          <p:cNvPr id="50185" name="Text Box 10"/>
          <p:cNvSpPr txBox="1">
            <a:spLocks noChangeArrowheads="1"/>
          </p:cNvSpPr>
          <p:nvPr/>
        </p:nvSpPr>
        <p:spPr bwMode="auto">
          <a:xfrm rot="-5468969">
            <a:off x="4518026" y="5211762"/>
            <a:ext cx="1611312" cy="436563"/>
          </a:xfrm>
          <a:prstGeom prst="rect">
            <a:avLst/>
          </a:prstGeom>
          <a:noFill/>
          <a:ln w="9525">
            <a:noFill/>
            <a:miter lim="800000"/>
            <a:headEnd/>
            <a:tailEnd/>
          </a:ln>
        </p:spPr>
        <p:txBody>
          <a:bodyPr wrap="none" lIns="100794" tIns="50397" rIns="100794" bIns="50397">
            <a:prstTxWarp prst="textNoShape">
              <a:avLst/>
            </a:prstTxWarp>
            <a:spAutoFit/>
          </a:bodyPr>
          <a:lstStyle/>
          <a:p>
            <a:pPr defTabSz="1008063" eaLnBrk="1" hangingPunct="1"/>
            <a:r>
              <a:rPr lang="en-US" sz="2200">
                <a:solidFill>
                  <a:schemeClr val="tx1"/>
                </a:solidFill>
                <a:latin typeface="Comic Sans MS" pitchFamily="-106" charset="0"/>
              </a:rPr>
              <a:t>Probability</a:t>
            </a:r>
          </a:p>
        </p:txBody>
      </p:sp>
      <p:pic>
        <p:nvPicPr>
          <p:cNvPr id="50186" name="Picture 11" descr="oriCimages"/>
          <p:cNvPicPr>
            <a:picLocks noChangeAspect="1" noChangeArrowheads="1"/>
          </p:cNvPicPr>
          <p:nvPr/>
        </p:nvPicPr>
        <p:blipFill>
          <a:blip r:embed="rId5"/>
          <a:srcRect/>
          <a:stretch>
            <a:fillRect/>
          </a:stretch>
        </p:blipFill>
        <p:spPr bwMode="auto">
          <a:xfrm>
            <a:off x="1447800" y="1676400"/>
            <a:ext cx="2301875" cy="2590800"/>
          </a:xfrm>
          <a:prstGeom prst="rect">
            <a:avLst/>
          </a:prstGeom>
          <a:noFill/>
          <a:ln w="9525">
            <a:noFill/>
            <a:miter lim="800000"/>
            <a:headEnd/>
            <a:tailEnd/>
          </a:ln>
        </p:spPr>
      </p:pic>
      <p:pic>
        <p:nvPicPr>
          <p:cNvPr id="50187" name="Picture 12" descr="coordinate system"/>
          <p:cNvPicPr>
            <a:picLocks noChangeAspect="1" noChangeArrowheads="1"/>
          </p:cNvPicPr>
          <p:nvPr/>
        </p:nvPicPr>
        <p:blipFill>
          <a:blip r:embed="rId6"/>
          <a:srcRect/>
          <a:stretch>
            <a:fillRect/>
          </a:stretch>
        </p:blipFill>
        <p:spPr bwMode="auto">
          <a:xfrm>
            <a:off x="5715000" y="1676400"/>
            <a:ext cx="3671888" cy="2470150"/>
          </a:xfrm>
          <a:prstGeom prst="rect">
            <a:avLst/>
          </a:prstGeom>
          <a:noFill/>
          <a:ln w="9525">
            <a:noFill/>
            <a:miter lim="800000"/>
            <a:headEnd/>
            <a:tailEnd/>
          </a:ln>
        </p:spPr>
      </p:pic>
      <p:sp>
        <p:nvSpPr>
          <p:cNvPr id="50188" name="Line 13"/>
          <p:cNvSpPr>
            <a:spLocks noChangeShapeType="1"/>
          </p:cNvSpPr>
          <p:nvPr/>
        </p:nvSpPr>
        <p:spPr bwMode="auto">
          <a:xfrm flipV="1">
            <a:off x="5208588" y="2352675"/>
            <a:ext cx="0" cy="3349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0189" name="Line 14"/>
          <p:cNvSpPr>
            <a:spLocks noChangeShapeType="1"/>
          </p:cNvSpPr>
          <p:nvPr/>
        </p:nvSpPr>
        <p:spPr bwMode="auto">
          <a:xfrm>
            <a:off x="5208588" y="2687638"/>
            <a:ext cx="4191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0190" name="Text Box 15"/>
          <p:cNvSpPr txBox="1">
            <a:spLocks noChangeArrowheads="1"/>
          </p:cNvSpPr>
          <p:nvPr/>
        </p:nvSpPr>
        <p:spPr bwMode="auto">
          <a:xfrm>
            <a:off x="5376863" y="2670175"/>
            <a:ext cx="365125" cy="436563"/>
          </a:xfrm>
          <a:prstGeom prst="rect">
            <a:avLst/>
          </a:prstGeom>
          <a:noFill/>
          <a:ln w="9525">
            <a:noFill/>
            <a:miter lim="800000"/>
            <a:headEnd/>
            <a:tailEnd/>
          </a:ln>
        </p:spPr>
        <p:txBody>
          <a:bodyPr wrap="none" lIns="100794" tIns="50397" rIns="100794" bIns="50397">
            <a:prstTxWarp prst="textNoShape">
              <a:avLst/>
            </a:prstTxWarp>
            <a:spAutoFit/>
          </a:bodyPr>
          <a:lstStyle/>
          <a:p>
            <a:pPr defTabSz="1008063" eaLnBrk="1" hangingPunct="1"/>
            <a:r>
              <a:rPr lang="en-US" sz="2200">
                <a:solidFill>
                  <a:schemeClr val="tx1"/>
                </a:solidFill>
                <a:latin typeface="Comic Sans MS" pitchFamily="-106" charset="0"/>
              </a:rPr>
              <a:t>x</a:t>
            </a:r>
          </a:p>
        </p:txBody>
      </p:sp>
      <p:sp>
        <p:nvSpPr>
          <p:cNvPr id="50191" name="Text Box 16"/>
          <p:cNvSpPr txBox="1">
            <a:spLocks noChangeArrowheads="1"/>
          </p:cNvSpPr>
          <p:nvPr/>
        </p:nvSpPr>
        <p:spPr bwMode="auto">
          <a:xfrm>
            <a:off x="4865688" y="2166938"/>
            <a:ext cx="346075" cy="436562"/>
          </a:xfrm>
          <a:prstGeom prst="rect">
            <a:avLst/>
          </a:prstGeom>
          <a:noFill/>
          <a:ln w="9525">
            <a:noFill/>
            <a:miter lim="800000"/>
            <a:headEnd/>
            <a:tailEnd/>
          </a:ln>
        </p:spPr>
        <p:txBody>
          <a:bodyPr wrap="none" lIns="100794" tIns="50397" rIns="100794" bIns="50397">
            <a:prstTxWarp prst="textNoShape">
              <a:avLst/>
            </a:prstTxWarp>
            <a:spAutoFit/>
          </a:bodyPr>
          <a:lstStyle/>
          <a:p>
            <a:pPr defTabSz="1008063" eaLnBrk="1" hangingPunct="1"/>
            <a:r>
              <a:rPr lang="en-US" sz="2200">
                <a:solidFill>
                  <a:schemeClr val="tx1"/>
                </a:solidFill>
                <a:latin typeface="Comic Sans MS" pitchFamily="-106" charset="0"/>
              </a:rPr>
              <a:t>y</a:t>
            </a:r>
          </a:p>
        </p:txBody>
      </p:sp>
      <p:sp>
        <p:nvSpPr>
          <p:cNvPr id="50192" name="Text Box 17"/>
          <p:cNvSpPr txBox="1">
            <a:spLocks noChangeArrowheads="1"/>
          </p:cNvSpPr>
          <p:nvPr/>
        </p:nvSpPr>
        <p:spPr bwMode="auto">
          <a:xfrm>
            <a:off x="2763838" y="7061200"/>
            <a:ext cx="5114925" cy="498475"/>
          </a:xfrm>
          <a:prstGeom prst="rect">
            <a:avLst/>
          </a:prstGeom>
          <a:noFill/>
          <a:ln w="9525">
            <a:noFill/>
            <a:miter lim="800000"/>
            <a:headEnd/>
            <a:tailEnd/>
          </a:ln>
        </p:spPr>
        <p:txBody>
          <a:bodyPr wrap="none" lIns="100794" tIns="50397" rIns="100794" bIns="50397">
            <a:prstTxWarp prst="textNoShape">
              <a:avLst/>
            </a:prstTxWarp>
            <a:spAutoFit/>
          </a:bodyPr>
          <a:lstStyle/>
          <a:p>
            <a:pPr defTabSz="1008063" eaLnBrk="1" hangingPunct="1"/>
            <a:r>
              <a:rPr lang="en-US" sz="2600">
                <a:solidFill>
                  <a:srgbClr val="FF0000"/>
                </a:solidFill>
                <a:latin typeface="Comic Sans MS" pitchFamily="-106" charset="0"/>
              </a:rPr>
              <a:t>Replication origins are confined!</a:t>
            </a:r>
          </a:p>
        </p:txBody>
      </p:sp>
      <p:sp>
        <p:nvSpPr>
          <p:cNvPr id="50193" name="Text Box 19"/>
          <p:cNvSpPr txBox="1">
            <a:spLocks noChangeArrowheads="1"/>
          </p:cNvSpPr>
          <p:nvPr/>
        </p:nvSpPr>
        <p:spPr bwMode="auto">
          <a:xfrm>
            <a:off x="6172200" y="6629400"/>
            <a:ext cx="1952625" cy="457200"/>
          </a:xfrm>
          <a:prstGeom prst="rect">
            <a:avLst/>
          </a:prstGeom>
          <a:noFill/>
          <a:ln w="9525">
            <a:noFill/>
            <a:miter lim="800000"/>
            <a:headEnd/>
            <a:tailEnd/>
          </a:ln>
        </p:spPr>
        <p:txBody>
          <a:bodyPr wrap="none">
            <a:prstTxWarp prst="textNoShape">
              <a:avLst/>
            </a:prstTxWarp>
            <a:spAutoFit/>
          </a:bodyPr>
          <a:lstStyle/>
          <a:p>
            <a:r>
              <a:rPr lang="en-US"/>
              <a:t>(Theriot et al.)</a:t>
            </a:r>
          </a:p>
        </p:txBody>
      </p:sp>
      <p:sp>
        <p:nvSpPr>
          <p:cNvPr id="432149" name="Rectangle 21"/>
          <p:cNvSpPr>
            <a:spLocks noGrp="1" noChangeArrowheads="1"/>
          </p:cNvSpPr>
          <p:nvPr>
            <p:ph type="title" idx="4294967295"/>
          </p:nvPr>
        </p:nvSpPr>
        <p:spPr/>
        <p:txBody>
          <a:bodyPr/>
          <a:lstStyle/>
          <a:p>
            <a:pPr>
              <a:buFont typeface="StarBats" charset="2"/>
              <a:buNone/>
              <a:defRPr/>
            </a:pPr>
            <a:r>
              <a:rPr lang="en-US">
                <a:ea typeface="+mj-ea"/>
                <a:cs typeface="+mj-cs"/>
              </a:rPr>
              <a:t>Chromosome Geography in Vibrio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55650" y="168275"/>
            <a:ext cx="8569325" cy="839788"/>
          </a:xfrm>
        </p:spPr>
        <p:txBody>
          <a:bodyPr/>
          <a:lstStyle/>
          <a:p>
            <a:pPr>
              <a:buFont typeface="StarBats" charset="2"/>
              <a:buNone/>
              <a:defRPr/>
            </a:pPr>
            <a:r>
              <a:rPr lang="en-US" sz="3500" dirty="0">
                <a:latin typeface="Comic Sans MS" pitchFamily="32" charset="0"/>
                <a:ea typeface="+mj-ea"/>
                <a:cs typeface="+mj-cs"/>
              </a:rPr>
              <a:t>The cylindrical bacterium</a:t>
            </a:r>
          </a:p>
        </p:txBody>
      </p:sp>
      <p:pic>
        <p:nvPicPr>
          <p:cNvPr id="52227" name="Picture 4" descr="C:\Documents and Settings\jane\My Documents\Talks\Chromosome\Vibrio\SphericalCow.jpg"/>
          <p:cNvPicPr>
            <a:picLocks noChangeAspect="1" noChangeArrowheads="1"/>
          </p:cNvPicPr>
          <p:nvPr/>
        </p:nvPicPr>
        <p:blipFill>
          <a:blip r:embed="rId3"/>
          <a:srcRect/>
          <a:stretch>
            <a:fillRect/>
          </a:stretch>
        </p:blipFill>
        <p:spPr bwMode="auto">
          <a:xfrm>
            <a:off x="1008063" y="4618038"/>
            <a:ext cx="2068512" cy="2940050"/>
          </a:xfrm>
          <a:prstGeom prst="rect">
            <a:avLst/>
          </a:prstGeom>
          <a:noFill/>
          <a:ln w="9525">
            <a:noFill/>
            <a:miter lim="800000"/>
            <a:headEnd/>
            <a:tailEnd/>
          </a:ln>
        </p:spPr>
      </p:pic>
      <p:pic>
        <p:nvPicPr>
          <p:cNvPr id="52228" name="Picture 6" descr="C:\Documents and Settings\jane\My Documents\Talks\Chromosome\Vibrio\cow.jpg"/>
          <p:cNvPicPr>
            <a:picLocks noChangeAspect="1" noChangeArrowheads="1"/>
          </p:cNvPicPr>
          <p:nvPr/>
        </p:nvPicPr>
        <p:blipFill>
          <a:blip r:embed="rId4"/>
          <a:srcRect/>
          <a:stretch>
            <a:fillRect/>
          </a:stretch>
        </p:blipFill>
        <p:spPr bwMode="auto">
          <a:xfrm>
            <a:off x="360363" y="1857375"/>
            <a:ext cx="3756025" cy="2532063"/>
          </a:xfrm>
          <a:prstGeom prst="rect">
            <a:avLst/>
          </a:prstGeom>
          <a:noFill/>
          <a:ln w="9525">
            <a:noFill/>
            <a:miter lim="800000"/>
            <a:headEnd/>
            <a:tailEnd/>
          </a:ln>
        </p:spPr>
      </p:pic>
      <p:pic>
        <p:nvPicPr>
          <p:cNvPr id="52229" name="Picture 7" descr="C:\Documents and Settings\jane\My Documents\Talks\Chromosome\Vibrio\vibrio_cholerae.jpg"/>
          <p:cNvPicPr>
            <a:picLocks noChangeAspect="1" noChangeArrowheads="1"/>
          </p:cNvPicPr>
          <p:nvPr/>
        </p:nvPicPr>
        <p:blipFill>
          <a:blip r:embed="rId5"/>
          <a:srcRect/>
          <a:stretch>
            <a:fillRect/>
          </a:stretch>
        </p:blipFill>
        <p:spPr bwMode="auto">
          <a:xfrm>
            <a:off x="4703763" y="1755775"/>
            <a:ext cx="5208587" cy="2863850"/>
          </a:xfrm>
          <a:prstGeom prst="rect">
            <a:avLst/>
          </a:prstGeom>
          <a:noFill/>
          <a:ln w="9525">
            <a:noFill/>
            <a:miter lim="800000"/>
            <a:headEnd/>
            <a:tailEnd/>
          </a:ln>
        </p:spPr>
      </p:pic>
      <p:pic>
        <p:nvPicPr>
          <p:cNvPr id="52230" name="Picture 8" descr="C:\Documents and Settings\jane\My Documents\Talks\Chromosome\Vibrio\SquareVibrio.jpg"/>
          <p:cNvPicPr>
            <a:picLocks noChangeAspect="1" noChangeArrowheads="1"/>
          </p:cNvPicPr>
          <p:nvPr/>
        </p:nvPicPr>
        <p:blipFill>
          <a:blip r:embed="rId6"/>
          <a:srcRect/>
          <a:stretch>
            <a:fillRect/>
          </a:stretch>
        </p:blipFill>
        <p:spPr bwMode="auto">
          <a:xfrm>
            <a:off x="4703763" y="5697538"/>
            <a:ext cx="5124450" cy="95091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315913" y="5557838"/>
            <a:ext cx="9525000" cy="2032000"/>
          </a:xfrm>
          <a:prstGeom prst="rect">
            <a:avLst/>
          </a:prstGeom>
          <a:noFill/>
          <a:ln w="9525">
            <a:noFill/>
            <a:miter lim="800000"/>
            <a:headEnd/>
            <a:tailEnd/>
          </a:ln>
        </p:spPr>
        <p:txBody>
          <a:bodyPr>
            <a:prstTxWarp prst="textNoShape">
              <a:avLst/>
            </a:prstTxWarp>
            <a:spAutoFit/>
          </a:bodyPr>
          <a:lstStyle/>
          <a:p>
            <a:r>
              <a:rPr lang="en-US" sz="1400"/>
              <a:t>a, Upper part shows the phase-contrast snapshots of colonies A and B; lower part shows the related bioluminescence images. Scale bar, 5 microm. b, Normalized density of bioluminescence of individual cyanobacterial cells. Each colour corresponds to the progeny from one of the initial cells: red line, colony A; black line, colony B. c, Phase of individual oscillators as a function of their original colony and their evolution in time: red square, colony A; asterisk, colony B. An example of the exact location for three of the cells tracked and their phase evolution is shown, marked by the corresponding coloured lines: magenta, orange and purple. The change of the phase in time was quantified by a fit over a different period of time: the first 2 days (days 5–7), the entire time (days 5–10.5) and the last 2 days of the measurement (days 8.5–10.5). The fit function is left fenced(t)right fence = B + A cos(2pit/T0 + phi), with T0 = 24.78 h. The line segments in each graph, with corresponding colours, represent the resulting vector Pres = sumPi, where Pi is the unit vector whose orientation is the measured angle of the same colony cell i.</a:t>
            </a:r>
          </a:p>
        </p:txBody>
      </p:sp>
      <p:pic>
        <p:nvPicPr>
          <p:cNvPr id="19459" name="Picture 4" descr="Leibler2.jpg"/>
          <p:cNvPicPr>
            <a:picLocks noChangeAspect="1"/>
          </p:cNvPicPr>
          <p:nvPr/>
        </p:nvPicPr>
        <p:blipFill>
          <a:blip r:embed="rId2"/>
          <a:srcRect/>
          <a:stretch>
            <a:fillRect/>
          </a:stretch>
        </p:blipFill>
        <p:spPr bwMode="auto">
          <a:xfrm>
            <a:off x="1230313" y="1570038"/>
            <a:ext cx="7620000" cy="3924300"/>
          </a:xfrm>
          <a:prstGeom prst="rect">
            <a:avLst/>
          </a:prstGeom>
          <a:noFill/>
          <a:ln w="9525">
            <a:noFill/>
            <a:miter lim="800000"/>
            <a:headEnd/>
            <a:tailEnd/>
          </a:ln>
        </p:spPr>
      </p:pic>
      <p:sp>
        <p:nvSpPr>
          <p:cNvPr id="6" name="Rectangle 2"/>
          <p:cNvSpPr txBox="1">
            <a:spLocks noChangeArrowheads="1"/>
          </p:cNvSpPr>
          <p:nvPr/>
        </p:nvSpPr>
        <p:spPr bwMode="auto">
          <a:xfrm>
            <a:off x="765175" y="123825"/>
            <a:ext cx="8607425" cy="1262063"/>
          </a:xfrm>
          <a:prstGeom prst="rect">
            <a:avLst/>
          </a:prstGeom>
          <a:noFill/>
          <a:ln w="9525">
            <a:noFill/>
            <a:miter lim="800000"/>
            <a:headEnd/>
            <a:tailEnd/>
          </a:ln>
          <a:effectLst/>
        </p:spPr>
        <p:txBody>
          <a:bodyPr lIns="0" tIns="0" rIns="0" bIns="0" anchor="ctr">
            <a:prstTxWarp prst="textNoShape">
              <a:avLst/>
            </a:prstTxWarp>
          </a:bodyPr>
          <a:lstStyle/>
          <a:p>
            <a:pPr algn="ctr" defTabSz="719138" eaLnBrk="1" hangingPunct="1">
              <a:lnSpc>
                <a:spcPct val="93000"/>
              </a:lnSpc>
              <a:buClr>
                <a:srgbClr val="000000"/>
              </a:buClr>
              <a:buSzPct val="45000"/>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4000" i="1" kern="0" dirty="0">
                <a:solidFill>
                  <a:srgbClr val="707070"/>
                </a:solidFill>
                <a:effectLst>
                  <a:outerShdw blurRad="38100" dist="38100" dir="2700000" algn="tl">
                    <a:srgbClr val="DDDDDD"/>
                  </a:outerShdw>
                </a:effectLst>
                <a:latin typeface="Albany" pitchFamily="32" charset="0"/>
                <a:ea typeface="+mj-ea"/>
                <a:cs typeface="+mj-cs"/>
              </a:rPr>
              <a:t>Gene Expression in </a:t>
            </a:r>
            <a:r>
              <a:rPr lang="en-GB" sz="4000" i="1" kern="0" dirty="0" err="1">
                <a:solidFill>
                  <a:srgbClr val="707070"/>
                </a:solidFill>
                <a:effectLst>
                  <a:outerShdw blurRad="38100" dist="38100" dir="2700000" algn="tl">
                    <a:srgbClr val="DDDDDD"/>
                  </a:outerShdw>
                </a:effectLst>
                <a:latin typeface="Albany" pitchFamily="32" charset="0"/>
                <a:ea typeface="+mj-ea"/>
                <a:cs typeface="+mj-cs"/>
              </a:rPr>
              <a:t>Cyanobacteria</a:t>
            </a:r>
            <a:endParaRPr lang="en-GB" sz="4000" kern="0" dirty="0">
              <a:solidFill>
                <a:schemeClr val="bg1"/>
              </a:solidFill>
              <a:effectLst>
                <a:outerShdw blurRad="38100" dist="38100" dir="2700000" algn="tl">
                  <a:srgbClr val="DDDDDD"/>
                </a:outerShdw>
              </a:effectLst>
              <a:latin typeface="Albany" pitchFamily="32" charset="0"/>
              <a:ea typeface="+mj-ea"/>
              <a:cs typeface="+mj-cs"/>
            </a:endParaRPr>
          </a:p>
        </p:txBody>
      </p:sp>
      <p:sp>
        <p:nvSpPr>
          <p:cNvPr id="19461" name="Rectangle 14"/>
          <p:cNvSpPr>
            <a:spLocks noChangeArrowheads="1"/>
          </p:cNvSpPr>
          <p:nvPr/>
        </p:nvSpPr>
        <p:spPr bwMode="auto">
          <a:xfrm>
            <a:off x="3897313" y="5380038"/>
            <a:ext cx="2579687" cy="261937"/>
          </a:xfrm>
          <a:prstGeom prst="rect">
            <a:avLst/>
          </a:prstGeom>
          <a:noFill/>
          <a:ln w="9525">
            <a:noFill/>
            <a:miter lim="800000"/>
            <a:headEnd/>
            <a:tailEnd/>
          </a:ln>
        </p:spPr>
        <p:txBody>
          <a:bodyPr wrap="none">
            <a:prstTxWarp prst="textNoShape">
              <a:avLst/>
            </a:prstTxWarp>
            <a:spAutoFit/>
          </a:bodyPr>
          <a:lstStyle/>
          <a:p>
            <a:r>
              <a:rPr lang="en-US" sz="1100">
                <a:solidFill>
                  <a:schemeClr val="tx1"/>
                </a:solidFill>
              </a:rPr>
              <a:t>(Mihalcescu, Hsing, Leibler, Nature 2004)</a:t>
            </a:r>
            <a:endParaRPr lang="en-US" sz="140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1" descr="Diapause.gif"/>
          <p:cNvPicPr>
            <a:picLocks noChangeAspect="1"/>
          </p:cNvPicPr>
          <p:nvPr/>
        </p:nvPicPr>
        <p:blipFill>
          <a:blip r:embed="rId2"/>
          <a:srcRect/>
          <a:stretch>
            <a:fillRect/>
          </a:stretch>
        </p:blipFill>
        <p:spPr bwMode="auto">
          <a:xfrm>
            <a:off x="1535113" y="2255838"/>
            <a:ext cx="3403600" cy="3860800"/>
          </a:xfrm>
          <a:prstGeom prst="rect">
            <a:avLst/>
          </a:prstGeom>
          <a:noFill/>
          <a:ln w="9525">
            <a:noFill/>
            <a:miter lim="800000"/>
            <a:headEnd/>
            <a:tailEnd/>
          </a:ln>
        </p:spPr>
      </p:pic>
      <p:sp>
        <p:nvSpPr>
          <p:cNvPr id="20483" name="Rectangle 2"/>
          <p:cNvSpPr>
            <a:spLocks noChangeArrowheads="1"/>
          </p:cNvSpPr>
          <p:nvPr/>
        </p:nvSpPr>
        <p:spPr bwMode="auto">
          <a:xfrm>
            <a:off x="696913" y="6235700"/>
            <a:ext cx="6253162" cy="1323975"/>
          </a:xfrm>
          <a:prstGeom prst="rect">
            <a:avLst/>
          </a:prstGeom>
          <a:noFill/>
          <a:ln w="9525">
            <a:noFill/>
            <a:miter lim="800000"/>
            <a:headEnd/>
            <a:tailEnd/>
          </a:ln>
        </p:spPr>
        <p:txBody>
          <a:bodyPr>
            <a:prstTxWarp prst="textNoShape">
              <a:avLst/>
            </a:prstTxWarp>
            <a:spAutoFit/>
          </a:bodyPr>
          <a:lstStyle/>
          <a:p>
            <a:r>
              <a:rPr lang="en-US" sz="1600"/>
              <a:t>Figure 1   The photoperiodic response of long-day insects which are induced to enter diapause when the daylight hours falls below a certain level. The four species shown here, Laspeyresia molesta, Pieris brassicae, Acronycta rumicis, and Leptinotarsa decemlineata each leaves diapause when daylight is 14–17 hours. (After Danilevskii 1965). </a:t>
            </a:r>
          </a:p>
        </p:txBody>
      </p:sp>
      <p:sp>
        <p:nvSpPr>
          <p:cNvPr id="20484" name="Rectangle 14"/>
          <p:cNvSpPr>
            <a:spLocks noChangeArrowheads="1"/>
          </p:cNvSpPr>
          <p:nvPr/>
        </p:nvSpPr>
        <p:spPr bwMode="auto">
          <a:xfrm>
            <a:off x="849313" y="1951038"/>
            <a:ext cx="3043237" cy="307975"/>
          </a:xfrm>
          <a:prstGeom prst="rect">
            <a:avLst/>
          </a:prstGeom>
          <a:noFill/>
          <a:ln w="9525">
            <a:noFill/>
            <a:miter lim="800000"/>
            <a:headEnd/>
            <a:tailEnd/>
          </a:ln>
        </p:spPr>
        <p:txBody>
          <a:bodyPr wrap="none">
            <a:prstTxWarp prst="textNoShape">
              <a:avLst/>
            </a:prstTxWarp>
            <a:spAutoFit/>
          </a:bodyPr>
          <a:lstStyle/>
          <a:p>
            <a:r>
              <a:rPr lang="en-US" sz="1100">
                <a:solidFill>
                  <a:schemeClr val="tx1"/>
                </a:solidFill>
              </a:rPr>
              <a:t>(</a:t>
            </a:r>
            <a:r>
              <a:rPr lang="en-US" sz="1400">
                <a:solidFill>
                  <a:schemeClr val="tx1"/>
                </a:solidFill>
              </a:rPr>
              <a:t>From Gilbert, Developmental Biology)</a:t>
            </a:r>
          </a:p>
        </p:txBody>
      </p:sp>
      <p:sp>
        <p:nvSpPr>
          <p:cNvPr id="5" name="Rectangle 2"/>
          <p:cNvSpPr txBox="1">
            <a:spLocks noChangeArrowheads="1"/>
          </p:cNvSpPr>
          <p:nvPr/>
        </p:nvSpPr>
        <p:spPr bwMode="auto">
          <a:xfrm>
            <a:off x="765175" y="123825"/>
            <a:ext cx="8607425" cy="1262063"/>
          </a:xfrm>
          <a:prstGeom prst="rect">
            <a:avLst/>
          </a:prstGeom>
          <a:noFill/>
          <a:ln w="9525">
            <a:noFill/>
            <a:miter lim="800000"/>
            <a:headEnd/>
            <a:tailEnd/>
          </a:ln>
          <a:effectLst/>
        </p:spPr>
        <p:txBody>
          <a:bodyPr lIns="0" tIns="0" rIns="0" bIns="0" anchor="ctr">
            <a:prstTxWarp prst="textNoShape">
              <a:avLst/>
            </a:prstTxWarp>
          </a:bodyPr>
          <a:lstStyle/>
          <a:p>
            <a:pPr algn="ctr" defTabSz="719138" eaLnBrk="1" hangingPunct="1">
              <a:lnSpc>
                <a:spcPct val="93000"/>
              </a:lnSpc>
              <a:buClr>
                <a:srgbClr val="000000"/>
              </a:buClr>
              <a:buSzPct val="45000"/>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4000" i="1" kern="0" dirty="0" err="1">
                <a:solidFill>
                  <a:srgbClr val="707070"/>
                </a:solidFill>
                <a:effectLst>
                  <a:outerShdw blurRad="38100" dist="38100" dir="2700000" algn="tl">
                    <a:srgbClr val="DDDDDD"/>
                  </a:outerShdw>
                </a:effectLst>
                <a:latin typeface="Albany" pitchFamily="32" charset="0"/>
                <a:ea typeface="+mj-ea"/>
                <a:cs typeface="+mj-cs"/>
              </a:rPr>
              <a:t>Diapause</a:t>
            </a:r>
            <a:r>
              <a:rPr lang="en-GB" sz="4000" i="1" kern="0" dirty="0">
                <a:solidFill>
                  <a:srgbClr val="707070"/>
                </a:solidFill>
                <a:effectLst>
                  <a:outerShdw blurRad="38100" dist="38100" dir="2700000" algn="tl">
                    <a:srgbClr val="DDDDDD"/>
                  </a:outerShdw>
                </a:effectLst>
                <a:latin typeface="Albany" pitchFamily="32" charset="0"/>
                <a:ea typeface="+mj-ea"/>
                <a:cs typeface="+mj-cs"/>
              </a:rPr>
              <a:t> in Insects</a:t>
            </a:r>
            <a:endParaRPr lang="en-GB" sz="4000" kern="0" dirty="0">
              <a:solidFill>
                <a:schemeClr val="bg1"/>
              </a:solidFill>
              <a:effectLst>
                <a:outerShdw blurRad="38100" dist="38100" dir="2700000" algn="tl">
                  <a:srgbClr val="DDDDDD"/>
                </a:outerShdw>
              </a:effectLst>
              <a:latin typeface="Albany" pitchFamily="32" charset="0"/>
              <a:ea typeface="+mj-ea"/>
              <a:cs typeface="+mj-cs"/>
            </a:endParaRPr>
          </a:p>
        </p:txBody>
      </p:sp>
      <p:sp>
        <p:nvSpPr>
          <p:cNvPr id="20486" name="Rectangle 12"/>
          <p:cNvSpPr>
            <a:spLocks noChangeArrowheads="1"/>
          </p:cNvSpPr>
          <p:nvPr/>
        </p:nvSpPr>
        <p:spPr bwMode="auto">
          <a:xfrm>
            <a:off x="239713" y="1570038"/>
            <a:ext cx="9677400" cy="914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Bombyx mori </a:t>
            </a:r>
            <a:r>
              <a:rPr lang="en-US" sz="1800" b="1" i="1">
                <a:solidFill>
                  <a:srgbClr val="0066FF"/>
                </a:solidFill>
                <a:latin typeface="Albany" charset="0"/>
              </a:rPr>
              <a:t>–</a:t>
            </a:r>
            <a:r>
              <a:rPr lang="en-GB" sz="1800" b="1" i="1">
                <a:solidFill>
                  <a:srgbClr val="0066FF"/>
                </a:solidFill>
                <a:latin typeface="Albany" charset="0"/>
              </a:rPr>
              <a:t> diapause as early embryo</a:t>
            </a:r>
          </a:p>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Claim: even the protein by itself goes through two-week time evolution.</a:t>
            </a:r>
          </a:p>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endParaRPr lang="en-GB" sz="1800" b="1" i="1">
              <a:solidFill>
                <a:srgbClr val="0066FF"/>
              </a:solidFill>
              <a:latin typeface="Albany" charset="0"/>
            </a:endParaRPr>
          </a:p>
        </p:txBody>
      </p:sp>
      <p:pic>
        <p:nvPicPr>
          <p:cNvPr id="20487" name="Picture 6" descr="Bombyx _mori_html_m19c7b964.jpg"/>
          <p:cNvPicPr>
            <a:picLocks noChangeAspect="1"/>
          </p:cNvPicPr>
          <p:nvPr/>
        </p:nvPicPr>
        <p:blipFill>
          <a:blip r:embed="rId4"/>
          <a:srcRect/>
          <a:stretch>
            <a:fillRect/>
          </a:stretch>
        </p:blipFill>
        <p:spPr bwMode="auto">
          <a:xfrm>
            <a:off x="5802313" y="2941638"/>
            <a:ext cx="3600450" cy="2401887"/>
          </a:xfrm>
          <a:prstGeom prst="rect">
            <a:avLst/>
          </a:prstGeom>
          <a:noFill/>
          <a:ln w="9525">
            <a:noFill/>
            <a:miter lim="800000"/>
            <a:headEnd/>
            <a:tailEnd/>
          </a:ln>
        </p:spPr>
      </p:pic>
      <p:sp>
        <p:nvSpPr>
          <p:cNvPr id="20488" name="Rectangle 7"/>
          <p:cNvSpPr>
            <a:spLocks noChangeArrowheads="1"/>
          </p:cNvSpPr>
          <p:nvPr/>
        </p:nvSpPr>
        <p:spPr bwMode="auto">
          <a:xfrm>
            <a:off x="5041900" y="5608638"/>
            <a:ext cx="5038725" cy="461962"/>
          </a:xfrm>
          <a:prstGeom prst="rect">
            <a:avLst/>
          </a:prstGeom>
          <a:noFill/>
          <a:ln w="9525">
            <a:noFill/>
            <a:miter lim="800000"/>
            <a:headEnd/>
            <a:tailEnd/>
          </a:ln>
        </p:spPr>
        <p:txBody>
          <a:bodyPr>
            <a:prstTxWarp prst="textNoShape">
              <a:avLst/>
            </a:prstTxWarp>
            <a:spAutoFit/>
          </a:bodyPr>
          <a:lstStyle/>
          <a:p>
            <a:r>
              <a:rPr lang="en-US" sz="1200"/>
              <a:t>http://centros.edu.aytolacoruna.es/iesadormideras/actividades/Paginamicroscopio/Bombyx%20_mori.html</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4722" name="Rectangle 2"/>
          <p:cNvSpPr>
            <a:spLocks noGrp="1" noChangeArrowheads="1"/>
          </p:cNvSpPr>
          <p:nvPr>
            <p:ph type="title" idx="4294967295"/>
          </p:nvPr>
        </p:nvSpPr>
        <p:spPr>
          <a:xfrm>
            <a:off x="765175" y="123825"/>
            <a:ext cx="8607425" cy="1262063"/>
          </a:xfrm>
        </p:spPr>
        <p:txBody>
          <a:bodyPr/>
          <a:lstStyle/>
          <a:p>
            <a:pPr eaLnBrk="1" hangingPunct="1">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dirty="0">
                <a:latin typeface="Albany" pitchFamily="32" charset="0"/>
                <a:ea typeface="+mj-ea"/>
                <a:cs typeface="+mj-cs"/>
              </a:rPr>
              <a:t>Cells Decide: What to Become, Where to Go</a:t>
            </a:r>
            <a:endParaRPr lang="en-GB" i="0" dirty="0">
              <a:solidFill>
                <a:schemeClr val="bg1"/>
              </a:solidFill>
              <a:latin typeface="Albany" pitchFamily="32" charset="0"/>
              <a:ea typeface="+mj-ea"/>
              <a:cs typeface="+mj-cs"/>
            </a:endParaRPr>
          </a:p>
        </p:txBody>
      </p:sp>
      <p:sp>
        <p:nvSpPr>
          <p:cNvPr id="21507"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21508" name="Text Box 5"/>
          <p:cNvSpPr txBox="1">
            <a:spLocks noChangeArrowheads="1"/>
          </p:cNvSpPr>
          <p:nvPr/>
        </p:nvSpPr>
        <p:spPr bwMode="auto">
          <a:xfrm>
            <a:off x="685800" y="1676400"/>
            <a:ext cx="3514725" cy="466725"/>
          </a:xfrm>
          <a:prstGeom prst="rect">
            <a:avLst/>
          </a:prstGeom>
          <a:noFill/>
          <a:ln w="9525">
            <a:solidFill>
              <a:srgbClr val="FF0000"/>
            </a:solidFill>
            <a:miter lim="800000"/>
            <a:headEnd/>
            <a:tailEnd/>
          </a:ln>
        </p:spPr>
        <p:txBody>
          <a:bodyPr wrap="none">
            <a:prstTxWarp prst="textNoShape">
              <a:avLst/>
            </a:prstTxWarp>
            <a:spAutoFit/>
          </a:bodyPr>
          <a:lstStyle/>
          <a:p>
            <a:r>
              <a:rPr lang="en-US" i="1">
                <a:solidFill>
                  <a:srgbClr val="FF0000"/>
                </a:solidFill>
                <a:latin typeface="Albany" charset="0"/>
              </a:rPr>
              <a:t>Embryonic Development</a:t>
            </a:r>
          </a:p>
        </p:txBody>
      </p:sp>
      <p:pic>
        <p:nvPicPr>
          <p:cNvPr id="21509" name="Picture 5" descr="/Users/rob/phillips/Talks/Talks 2008/Aspen Winter/Public Lecture/15_3.mov">
            <a:hlinkClick r:id="" action="ppaction://media"/>
          </p:cNvPr>
          <p:cNvPicPr/>
          <p:nvPr>
            <a:videoFile r:link="rId1"/>
          </p:nvPr>
        </p:nvPicPr>
        <p:blipFill>
          <a:blip r:embed="rId4"/>
          <a:srcRect/>
          <a:stretch>
            <a:fillRect/>
          </a:stretch>
        </p:blipFill>
        <p:spPr bwMode="auto">
          <a:xfrm>
            <a:off x="5334000" y="2209800"/>
            <a:ext cx="4064000" cy="3048000"/>
          </a:xfrm>
          <a:prstGeom prst="rect">
            <a:avLst/>
          </a:prstGeom>
          <a:noFill/>
          <a:ln w="9525">
            <a:noFill/>
            <a:miter lim="800000"/>
            <a:headEnd/>
            <a:tailEnd/>
          </a:ln>
        </p:spPr>
      </p:pic>
      <p:pic>
        <p:nvPicPr>
          <p:cNvPr id="21510" name="Picture 6" descr="/Users/rob/phillips/Talks/Talks 2008/Aspen Winter/Public Lecture/01.11-developing_egg_cells.mov">
            <a:hlinkClick r:id="" action="ppaction://media"/>
          </p:cNvPr>
          <p:cNvPicPr/>
          <p:nvPr>
            <a:videoFile r:link="rId1"/>
          </p:nvPr>
        </p:nvPicPr>
        <p:blipFill>
          <a:blip r:embed="rId5"/>
          <a:srcRect/>
          <a:stretch>
            <a:fillRect/>
          </a:stretch>
        </p:blipFill>
        <p:spPr bwMode="auto">
          <a:xfrm>
            <a:off x="533400" y="2209800"/>
            <a:ext cx="4064000" cy="3048000"/>
          </a:xfrm>
          <a:prstGeom prst="rect">
            <a:avLst/>
          </a:prstGeom>
          <a:noFill/>
          <a:ln w="9525">
            <a:noFill/>
            <a:miter lim="800000"/>
            <a:headEnd/>
            <a:tailEnd/>
          </a:ln>
        </p:spPr>
      </p:pic>
      <p:sp>
        <p:nvSpPr>
          <p:cNvPr id="21511" name="Text Box 11"/>
          <p:cNvSpPr txBox="1">
            <a:spLocks noChangeArrowheads="1"/>
          </p:cNvSpPr>
          <p:nvPr/>
        </p:nvSpPr>
        <p:spPr bwMode="auto">
          <a:xfrm>
            <a:off x="5943600" y="1666875"/>
            <a:ext cx="2751138" cy="466725"/>
          </a:xfrm>
          <a:prstGeom prst="rect">
            <a:avLst/>
          </a:prstGeom>
          <a:noFill/>
          <a:ln w="9525">
            <a:solidFill>
              <a:srgbClr val="FF0000"/>
            </a:solidFill>
            <a:miter lim="800000"/>
            <a:headEnd/>
            <a:tailEnd/>
          </a:ln>
        </p:spPr>
        <p:txBody>
          <a:bodyPr wrap="none">
            <a:prstTxWarp prst="textNoShape">
              <a:avLst/>
            </a:prstTxWarp>
            <a:spAutoFit/>
          </a:bodyPr>
          <a:lstStyle/>
          <a:p>
            <a:r>
              <a:rPr lang="en-US" i="1">
                <a:solidFill>
                  <a:srgbClr val="FF0000"/>
                </a:solidFill>
                <a:latin typeface="Albany" charset="0"/>
              </a:rPr>
              <a:t>Immune Response</a:t>
            </a:r>
          </a:p>
        </p:txBody>
      </p:sp>
      <p:sp>
        <p:nvSpPr>
          <p:cNvPr id="21512" name="Rectangle 12"/>
          <p:cNvSpPr>
            <a:spLocks noChangeArrowheads="1"/>
          </p:cNvSpPr>
          <p:nvPr/>
        </p:nvSpPr>
        <p:spPr bwMode="auto">
          <a:xfrm>
            <a:off x="533400" y="5791200"/>
            <a:ext cx="8991600" cy="1600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0"/>
              <a:buBlip>
                <a:blip r:embed="rId6"/>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Two very distinct examples of cellular decision making.</a:t>
            </a:r>
          </a:p>
          <a:p>
            <a:pPr marL="431800" indent="-323850" defTabSz="719138">
              <a:lnSpc>
                <a:spcPct val="93000"/>
              </a:lnSpc>
              <a:buClr>
                <a:srgbClr val="000000"/>
              </a:buClr>
              <a:buSzPct val="66000"/>
              <a:buFont typeface="StarSymbol" charset="0"/>
              <a:buBlip>
                <a:blip r:embed="rId6"/>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Case study #1: differentiation of cells during development.  Starting from an egg, one cell becomes many different types.</a:t>
            </a:r>
          </a:p>
          <a:p>
            <a:pPr marL="431800" indent="-323850" defTabSz="719138">
              <a:lnSpc>
                <a:spcPct val="93000"/>
              </a:lnSpc>
              <a:buClr>
                <a:srgbClr val="000000"/>
              </a:buClr>
              <a:buSzPct val="66000"/>
              <a:buFont typeface="StarSymbol" charset="0"/>
              <a:buBlip>
                <a:blip r:embed="rId6"/>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Case study #2: decision of where to go.  There are other decisions that represent the rapid response of cells.</a:t>
            </a:r>
          </a:p>
          <a:p>
            <a:pPr marL="431800" indent="-323850" defTabSz="719138">
              <a:lnSpc>
                <a:spcPct val="93000"/>
              </a:lnSpc>
              <a:buClr>
                <a:srgbClr val="000000"/>
              </a:buClr>
              <a:buSzPct val="66000"/>
              <a:buFont typeface="StarSymbol" charset="0"/>
              <a:buBlip>
                <a:blip r:embed="rId6"/>
              </a:buBlip>
              <a:tabLst>
                <a:tab pos="723900" algn="l"/>
                <a:tab pos="1447800" algn="l"/>
                <a:tab pos="2171700" algn="l"/>
                <a:tab pos="2895600" algn="l"/>
                <a:tab pos="3619500" algn="l"/>
                <a:tab pos="4343400" algn="l"/>
                <a:tab pos="5067300" algn="l"/>
              </a:tabLst>
            </a:pPr>
            <a:endParaRPr lang="en-GB" sz="1800" b="1" i="1">
              <a:solidFill>
                <a:srgbClr val="0066FF"/>
              </a:solidFill>
              <a:latin typeface="Albany"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300" fill="hold"/>
                                        <p:tgtEl>
                                          <p:spTgt spid="215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50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509"/>
                                        </p:tgtEl>
                                      </p:cBhvr>
                                    </p:cmd>
                                  </p:childTnLst>
                                </p:cTn>
                              </p:par>
                            </p:childTnLst>
                          </p:cTn>
                        </p:par>
                      </p:childTnLst>
                    </p:cTn>
                  </p:par>
                </p:childTnLst>
              </p:cTn>
              <p:nextCondLst>
                <p:cond evt="onClick" delay="0">
                  <p:tgtEl>
                    <p:spTgt spid="21509"/>
                  </p:tgtEl>
                </p:cond>
              </p:nextCondLst>
            </p:seq>
            <p:video>
              <p:cMediaNode>
                <p:cTn id="12" fill="hold" display="0">
                  <p:stCondLst>
                    <p:cond delay="indefinite"/>
                  </p:stCondLst>
                  <p:endCondLst>
                    <p:cond evt="onNext" delay="0">
                      <p:tgtEl>
                        <p:sldTgt/>
                      </p:tgtEl>
                    </p:cond>
                    <p:cond evt="onPrev" delay="0">
                      <p:tgtEl>
                        <p:sldTgt/>
                      </p:tgtEl>
                    </p:cond>
                  </p:endCondLst>
                </p:cTn>
                <p:tgtEl>
                  <p:spTgt spid="21509"/>
                </p:tgtEl>
              </p:cMediaNode>
            </p:video>
            <p:video>
              <p:cMediaNode>
                <p:cTn id="13" fill="hold" display="0">
                  <p:stCondLst>
                    <p:cond delay="indefinite"/>
                  </p:stCondLst>
                  <p:endCondLst>
                    <p:cond evt="onNext" delay="0">
                      <p:tgtEl>
                        <p:sldTgt/>
                      </p:tgtEl>
                    </p:cond>
                    <p:cond evt="onPrev" delay="0">
                      <p:tgtEl>
                        <p:sldTgt/>
                      </p:tgtEl>
                    </p:cond>
                  </p:endCondLst>
                </p:cTn>
                <p:tgtEl>
                  <p:spTgt spid="21510"/>
                </p:tgtEl>
              </p:cMediaNode>
            </p:video>
            <p:seq concurrent="1" nextAc="seek">
              <p:cTn id="14" restart="whenNotActive" fill="hold" evtFilter="cancelBubble" nodeType="interactiveSeq">
                <p:stCondLst>
                  <p:cond evt="onClick" delay="0">
                    <p:tgtEl>
                      <p:spTgt spid="215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1510"/>
                                        </p:tgtEl>
                                      </p:cBhvr>
                                    </p:cmd>
                                  </p:childTnLst>
                                </p:cTn>
                              </p:par>
                            </p:childTnLst>
                          </p:cTn>
                        </p:par>
                      </p:childTnLst>
                    </p:cTn>
                  </p:par>
                </p:childTnLst>
              </p:cTn>
              <p:nextCondLst>
                <p:cond evt="onClick" delay="0">
                  <p:tgtEl>
                    <p:spTgt spid="21510"/>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7970" name="Rectangle 2"/>
          <p:cNvSpPr>
            <a:spLocks noGrp="1" noChangeArrowheads="1"/>
          </p:cNvSpPr>
          <p:nvPr>
            <p:ph type="title" idx="4294967295"/>
          </p:nvPr>
        </p:nvSpPr>
        <p:spPr>
          <a:xfrm>
            <a:off x="765175" y="123825"/>
            <a:ext cx="8607425" cy="1262063"/>
          </a:xfrm>
        </p:spPr>
        <p:txBody>
          <a:bodyPr/>
          <a:lstStyle/>
          <a:p>
            <a:pPr eaLnBrk="1" hangingPunct="1">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Your Cellular Diversity: A Rogue’s Gallery</a:t>
            </a:r>
            <a:endParaRPr lang="en-GB" i="0">
              <a:solidFill>
                <a:schemeClr val="bg1"/>
              </a:solidFill>
              <a:latin typeface="Albany" pitchFamily="32" charset="0"/>
              <a:ea typeface="+mj-ea"/>
              <a:cs typeface="+mj-cs"/>
            </a:endParaRPr>
          </a:p>
        </p:txBody>
      </p:sp>
      <p:sp>
        <p:nvSpPr>
          <p:cNvPr id="23555"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23556" name="Rectangle 9"/>
          <p:cNvSpPr>
            <a:spLocks noChangeArrowheads="1"/>
          </p:cNvSpPr>
          <p:nvPr/>
        </p:nvSpPr>
        <p:spPr bwMode="auto">
          <a:xfrm>
            <a:off x="228600" y="1600200"/>
            <a:ext cx="3962400" cy="22860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As seen in the movie of the embryo, in multicellular organisms during development cells ``decide’’ to become different types.</a:t>
            </a:r>
          </a:p>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charset="0"/>
              </a:rPr>
              <a:t>Diversity of cell types is enormous.  You have over 200 cell types in your body.</a:t>
            </a:r>
          </a:p>
        </p:txBody>
      </p:sp>
      <p:sp>
        <p:nvSpPr>
          <p:cNvPr id="23557" name="Text Box 11"/>
          <p:cNvSpPr txBox="1">
            <a:spLocks noChangeArrowheads="1"/>
          </p:cNvSpPr>
          <p:nvPr/>
        </p:nvSpPr>
        <p:spPr bwMode="auto">
          <a:xfrm>
            <a:off x="342900" y="6477000"/>
            <a:ext cx="9372600" cy="1006475"/>
          </a:xfrm>
          <a:prstGeom prst="rect">
            <a:avLst/>
          </a:prstGeom>
          <a:noFill/>
          <a:ln w="9525">
            <a:noFill/>
            <a:miter lim="800000"/>
            <a:headEnd/>
            <a:tailEnd/>
          </a:ln>
        </p:spPr>
        <p:txBody>
          <a:bodyPr>
            <a:prstTxWarp prst="textNoShape">
              <a:avLst/>
            </a:prstTxWarp>
            <a:spAutoFit/>
          </a:bodyPr>
          <a:lstStyle/>
          <a:p>
            <a:r>
              <a:rPr lang="en-US" sz="2000" i="1">
                <a:solidFill>
                  <a:srgbClr val="FF0000"/>
                </a:solidFill>
                <a:latin typeface="Albany" charset="0"/>
              </a:rPr>
              <a:t>Big picture questions to ponder: how do cells decide, how are decisions implemented, how decisive?  The answer came from an unexpected quarter: watching how cells decide what to eat.</a:t>
            </a:r>
            <a:endParaRPr lang="en-US" sz="2200" b="1" i="1">
              <a:solidFill>
                <a:srgbClr val="FF0000"/>
              </a:solidFill>
              <a:latin typeface="Albany" charset="0"/>
            </a:endParaRPr>
          </a:p>
        </p:txBody>
      </p:sp>
      <p:pic>
        <p:nvPicPr>
          <p:cNvPr id="23558" name="Picture 13" descr="400px-Cell_differentiation"/>
          <p:cNvPicPr>
            <a:picLocks noChangeAspect="1" noChangeArrowheads="1"/>
          </p:cNvPicPr>
          <p:nvPr/>
        </p:nvPicPr>
        <p:blipFill>
          <a:blip r:embed="rId4"/>
          <a:srcRect/>
          <a:stretch>
            <a:fillRect/>
          </a:stretch>
        </p:blipFill>
        <p:spPr bwMode="auto">
          <a:xfrm>
            <a:off x="5029200" y="1828800"/>
            <a:ext cx="4419600" cy="4154488"/>
          </a:xfrm>
          <a:prstGeom prst="rect">
            <a:avLst/>
          </a:prstGeom>
          <a:noFill/>
          <a:ln w="9525">
            <a:noFill/>
            <a:miter lim="800000"/>
            <a:headEnd/>
            <a:tailEnd/>
          </a:ln>
        </p:spPr>
      </p:pic>
      <p:sp>
        <p:nvSpPr>
          <p:cNvPr id="23559" name="Rectangle 14"/>
          <p:cNvSpPr>
            <a:spLocks noChangeArrowheads="1"/>
          </p:cNvSpPr>
          <p:nvPr/>
        </p:nvSpPr>
        <p:spPr bwMode="auto">
          <a:xfrm>
            <a:off x="4724400" y="5978525"/>
            <a:ext cx="5246688" cy="260350"/>
          </a:xfrm>
          <a:prstGeom prst="rect">
            <a:avLst/>
          </a:prstGeom>
          <a:noFill/>
          <a:ln w="9525">
            <a:noFill/>
            <a:miter lim="800000"/>
            <a:headEnd/>
            <a:tailEnd/>
          </a:ln>
        </p:spPr>
        <p:txBody>
          <a:bodyPr wrap="none">
            <a:prstTxWarp prst="textNoShape">
              <a:avLst/>
            </a:prstTxWarp>
            <a:spAutoFit/>
          </a:bodyPr>
          <a:lstStyle/>
          <a:p>
            <a:r>
              <a:rPr lang="en-US" sz="1100">
                <a:solidFill>
                  <a:schemeClr val="tx1"/>
                </a:solidFill>
              </a:rPr>
              <a:t>http://content.answers.com/main/content/wp/en/thumb/9/94/400px-Cell_differentiation.gif</a:t>
            </a:r>
            <a:endParaRPr lang="en-US" sz="140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1218" name="Rectangle 2"/>
          <p:cNvSpPr>
            <a:spLocks noGrp="1" noChangeArrowheads="1"/>
          </p:cNvSpPr>
          <p:nvPr>
            <p:ph type="title" idx="4294967295"/>
          </p:nvPr>
        </p:nvSpPr>
        <p:spPr>
          <a:xfrm>
            <a:off x="765175" y="123825"/>
            <a:ext cx="8607425" cy="1262063"/>
          </a:xfrm>
        </p:spPr>
        <p:txBody>
          <a:bodyPr/>
          <a:lstStyle/>
          <a:p>
            <a:pPr eaLnBrk="1" hangingPunct="1">
              <a:lnSpc>
                <a:spcPct val="93000"/>
              </a:lnSpc>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dirty="0">
                <a:latin typeface="Albany" pitchFamily="32" charset="0"/>
                <a:ea typeface="+mj-ea"/>
                <a:cs typeface="+mj-cs"/>
              </a:rPr>
              <a:t>Genes and Decisions:  The Long Road from Mendel to Monod</a:t>
            </a:r>
            <a:endParaRPr lang="en-GB" i="0" dirty="0">
              <a:solidFill>
                <a:schemeClr val="bg1"/>
              </a:solidFill>
              <a:latin typeface="Albany" pitchFamily="32" charset="0"/>
              <a:ea typeface="+mj-ea"/>
              <a:cs typeface="+mj-cs"/>
            </a:endParaRPr>
          </a:p>
        </p:txBody>
      </p:sp>
      <p:sp>
        <p:nvSpPr>
          <p:cNvPr id="25603"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25604" name="Picture 4" descr="mendel2"/>
          <p:cNvPicPr>
            <a:picLocks noChangeAspect="1" noChangeArrowheads="1"/>
          </p:cNvPicPr>
          <p:nvPr/>
        </p:nvPicPr>
        <p:blipFill>
          <a:blip r:embed="rId3"/>
          <a:srcRect/>
          <a:stretch>
            <a:fillRect/>
          </a:stretch>
        </p:blipFill>
        <p:spPr bwMode="auto">
          <a:xfrm>
            <a:off x="8812213" y="0"/>
            <a:ext cx="1268412" cy="1524000"/>
          </a:xfrm>
          <a:prstGeom prst="rect">
            <a:avLst/>
          </a:prstGeom>
          <a:noFill/>
          <a:ln w="9525">
            <a:noFill/>
            <a:miter lim="800000"/>
            <a:headEnd/>
            <a:tailEnd/>
          </a:ln>
        </p:spPr>
      </p:pic>
      <p:pic>
        <p:nvPicPr>
          <p:cNvPr id="25605" name="Picture 5" descr="medgard"/>
          <p:cNvPicPr>
            <a:picLocks noChangeAspect="1" noChangeArrowheads="1"/>
          </p:cNvPicPr>
          <p:nvPr/>
        </p:nvPicPr>
        <p:blipFill>
          <a:blip r:embed="rId4"/>
          <a:srcRect/>
          <a:stretch>
            <a:fillRect/>
          </a:stretch>
        </p:blipFill>
        <p:spPr bwMode="auto">
          <a:xfrm>
            <a:off x="6172200" y="4845050"/>
            <a:ext cx="3443288" cy="2546350"/>
          </a:xfrm>
          <a:prstGeom prst="rect">
            <a:avLst/>
          </a:prstGeom>
          <a:noFill/>
          <a:ln w="9525">
            <a:noFill/>
            <a:miter lim="800000"/>
            <a:headEnd/>
            <a:tailEnd/>
          </a:ln>
        </p:spPr>
      </p:pic>
      <p:pic>
        <p:nvPicPr>
          <p:cNvPr id="25606" name="Picture 6" descr="mendel"/>
          <p:cNvPicPr>
            <a:picLocks noChangeAspect="1" noChangeArrowheads="1"/>
          </p:cNvPicPr>
          <p:nvPr/>
        </p:nvPicPr>
        <p:blipFill>
          <a:blip r:embed="rId5"/>
          <a:srcRect/>
          <a:stretch>
            <a:fillRect/>
          </a:stretch>
        </p:blipFill>
        <p:spPr bwMode="auto">
          <a:xfrm>
            <a:off x="620713" y="2179638"/>
            <a:ext cx="5029200" cy="3035300"/>
          </a:xfrm>
          <a:prstGeom prst="rect">
            <a:avLst/>
          </a:prstGeom>
          <a:noFill/>
          <a:ln w="9525">
            <a:noFill/>
            <a:miter lim="800000"/>
            <a:headEnd/>
            <a:tailEnd/>
          </a:ln>
        </p:spPr>
      </p:pic>
      <p:sp>
        <p:nvSpPr>
          <p:cNvPr id="25607" name="Rectangle 7"/>
          <p:cNvSpPr>
            <a:spLocks noChangeArrowheads="1"/>
          </p:cNvSpPr>
          <p:nvPr/>
        </p:nvSpPr>
        <p:spPr bwMode="auto">
          <a:xfrm>
            <a:off x="5867400" y="1676400"/>
            <a:ext cx="4213225" cy="34290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0"/>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charset="0"/>
              </a:rPr>
              <a:t>Breeding experiments led Mendel to the </a:t>
            </a:r>
            <a:r>
              <a:rPr lang="en-GB" sz="2000" i="1">
                <a:solidFill>
                  <a:srgbClr val="FF0000"/>
                </a:solidFill>
                <a:latin typeface="Arial" pitchFamily="-106" charset="0"/>
              </a:rPr>
              <a:t>abstract</a:t>
            </a:r>
            <a:r>
              <a:rPr lang="en-GB" sz="2000" i="1">
                <a:solidFill>
                  <a:srgbClr val="0066FF"/>
                </a:solidFill>
                <a:latin typeface="Albany" charset="0"/>
              </a:rPr>
              <a:t> idea of genes as the unit of inheritance.</a:t>
            </a:r>
          </a:p>
          <a:p>
            <a:pPr marL="431800" indent="-323850" defTabSz="719138">
              <a:lnSpc>
                <a:spcPct val="93000"/>
              </a:lnSpc>
              <a:buClr>
                <a:srgbClr val="000000"/>
              </a:buClr>
              <a:buSzPct val="76000"/>
              <a:buFont typeface="StarSymbol" charset="0"/>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charset="0"/>
              </a:rPr>
              <a:t>Mendel examined the propagation of seven characters.  He </a:t>
            </a:r>
            <a:r>
              <a:rPr lang="en-GB" sz="2000" i="1">
                <a:solidFill>
                  <a:srgbClr val="FF0000"/>
                </a:solidFill>
                <a:latin typeface="Albany" charset="0"/>
              </a:rPr>
              <a:t>measured</a:t>
            </a:r>
            <a:r>
              <a:rPr lang="en-GB" sz="2000" i="1">
                <a:solidFill>
                  <a:srgbClr val="0066FF"/>
                </a:solidFill>
                <a:latin typeface="Albany" charset="0"/>
              </a:rPr>
              <a:t> frequencies.</a:t>
            </a:r>
          </a:p>
          <a:p>
            <a:pPr marL="431800" indent="-323850" defTabSz="719138">
              <a:lnSpc>
                <a:spcPct val="93000"/>
              </a:lnSpc>
              <a:buClr>
                <a:srgbClr val="000000"/>
              </a:buClr>
              <a:buSzPct val="76000"/>
              <a:buFont typeface="StarSymbol" charset="0"/>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charset="0"/>
              </a:rPr>
              <a:t>At that point, no linkage to the </a:t>
            </a:r>
            <a:r>
              <a:rPr lang="en-GB" sz="2000" i="1">
                <a:solidFill>
                  <a:srgbClr val="FF0000"/>
                </a:solidFill>
                <a:latin typeface="Arial" pitchFamily="-106" charset="0"/>
              </a:rPr>
              <a:t>physical</a:t>
            </a:r>
            <a:r>
              <a:rPr lang="en-GB" sz="2000" i="1">
                <a:solidFill>
                  <a:srgbClr val="0066FF"/>
                </a:solidFill>
                <a:latin typeface="Albany" charset="0"/>
              </a:rPr>
              <a:t> idea of a chromosome.</a:t>
            </a:r>
          </a:p>
          <a:p>
            <a:pPr marL="431800" indent="-323850" defTabSz="719138">
              <a:lnSpc>
                <a:spcPct val="93000"/>
              </a:lnSpc>
              <a:buClr>
                <a:srgbClr val="000000"/>
              </a:buClr>
              <a:buSzPct val="76000"/>
              <a:buFont typeface="StarSymbol" charset="0"/>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charset="0"/>
              </a:rPr>
              <a:t>What is a gene?  We now know that it is a particular part of a DNA molecule.</a:t>
            </a:r>
          </a:p>
          <a:p>
            <a:pPr marL="431800" indent="-323850" defTabSz="719138">
              <a:lnSpc>
                <a:spcPct val="93000"/>
              </a:lnSpc>
              <a:buClr>
                <a:srgbClr val="000000"/>
              </a:buClr>
              <a:buSzPct val="76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charset="0"/>
            </a:endParaRPr>
          </a:p>
          <a:p>
            <a:pPr marL="431800" indent="-323850" defTabSz="719138">
              <a:lnSpc>
                <a:spcPct val="93000"/>
              </a:lnSpc>
              <a:buClr>
                <a:srgbClr val="000000"/>
              </a:buClr>
              <a:buSzPct val="76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charset="0"/>
            </a:endParaRPr>
          </a:p>
          <a:p>
            <a:pPr marL="431800" indent="-323850" defTabSz="719138">
              <a:lnSpc>
                <a:spcPct val="93000"/>
              </a:lnSpc>
              <a:buClr>
                <a:srgbClr val="000000"/>
              </a:buClr>
              <a:buSzPct val="76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a:srcRect/>
          <a:stretch>
            <a:fillRect/>
          </a:stretch>
        </p:blipFill>
        <p:spPr bwMode="auto">
          <a:xfrm>
            <a:off x="544513" y="1620838"/>
            <a:ext cx="4038600" cy="5938837"/>
          </a:xfrm>
          <a:prstGeom prst="rect">
            <a:avLst/>
          </a:prstGeom>
          <a:noFill/>
          <a:ln w="9525">
            <a:noFill/>
            <a:miter lim="800000"/>
            <a:headEnd/>
            <a:tailEnd/>
          </a:ln>
        </p:spPr>
      </p:pic>
      <p:sp>
        <p:nvSpPr>
          <p:cNvPr id="27651" name="TextBox 2"/>
          <p:cNvSpPr txBox="1">
            <a:spLocks noChangeArrowheads="1"/>
          </p:cNvSpPr>
          <p:nvPr/>
        </p:nvSpPr>
        <p:spPr bwMode="auto">
          <a:xfrm>
            <a:off x="4659313" y="6218238"/>
            <a:ext cx="5181600" cy="830262"/>
          </a:xfrm>
          <a:prstGeom prst="rect">
            <a:avLst/>
          </a:prstGeom>
          <a:noFill/>
          <a:ln w="9525">
            <a:noFill/>
            <a:miter lim="800000"/>
            <a:headEnd/>
            <a:tailEnd/>
          </a:ln>
        </p:spPr>
        <p:txBody>
          <a:bodyPr>
            <a:prstTxWarp prst="textNoShape">
              <a:avLst/>
            </a:prstTxWarp>
            <a:spAutoFit/>
          </a:bodyPr>
          <a:lstStyle/>
          <a:p>
            <a:r>
              <a:rPr lang="en-US"/>
              <a:t>The numbers: Seed shape: 5474  vs 1850</a:t>
            </a:r>
          </a:p>
          <a:p>
            <a:r>
              <a:rPr lang="en-US"/>
              <a:t>Seed color: 6022 vs 2001</a:t>
            </a:r>
          </a:p>
        </p:txBody>
      </p:sp>
      <p:sp>
        <p:nvSpPr>
          <p:cNvPr id="4" name="Rectangle 2"/>
          <p:cNvSpPr txBox="1">
            <a:spLocks noChangeArrowheads="1"/>
          </p:cNvSpPr>
          <p:nvPr/>
        </p:nvSpPr>
        <p:spPr bwMode="auto">
          <a:xfrm>
            <a:off x="765175" y="123825"/>
            <a:ext cx="8607425" cy="1262063"/>
          </a:xfrm>
          <a:prstGeom prst="rect">
            <a:avLst/>
          </a:prstGeom>
          <a:noFill/>
          <a:ln w="9525">
            <a:noFill/>
            <a:miter lim="800000"/>
            <a:headEnd/>
            <a:tailEnd/>
          </a:ln>
          <a:effectLst/>
        </p:spPr>
        <p:txBody>
          <a:bodyPr lIns="0" tIns="0" rIns="0" bIns="0" anchor="ctr">
            <a:prstTxWarp prst="textNoShape">
              <a:avLst/>
            </a:prstTxWarp>
          </a:bodyPr>
          <a:lstStyle/>
          <a:p>
            <a:pPr algn="ctr" defTabSz="719138" eaLnBrk="1" hangingPunct="1">
              <a:lnSpc>
                <a:spcPct val="93000"/>
              </a:lnSpc>
              <a:buClr>
                <a:srgbClr val="000000"/>
              </a:buClr>
              <a:buSzPct val="45000"/>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4000" i="1" kern="0" dirty="0">
                <a:solidFill>
                  <a:srgbClr val="707070"/>
                </a:solidFill>
                <a:effectLst>
                  <a:outerShdw blurRad="38100" dist="38100" dir="2700000" algn="tl">
                    <a:srgbClr val="DDDDDD"/>
                  </a:outerShdw>
                </a:effectLst>
                <a:latin typeface="Albany" pitchFamily="32" charset="0"/>
                <a:ea typeface="+mj-ea"/>
                <a:cs typeface="+mj-cs"/>
              </a:rPr>
              <a:t>Genes and Decisions:  The Long Road from Mendel to Monod</a:t>
            </a:r>
            <a:endParaRPr lang="en-GB" sz="4000" kern="0" dirty="0">
              <a:solidFill>
                <a:schemeClr val="bg1"/>
              </a:solidFill>
              <a:effectLst>
                <a:outerShdw blurRad="38100" dist="38100" dir="2700000" algn="tl">
                  <a:srgbClr val="DDDDDD"/>
                </a:outerShdw>
              </a:effectLst>
              <a:latin typeface="Albany" pitchFamily="32" charset="0"/>
              <a:ea typeface="+mj-ea"/>
              <a:cs typeface="+mj-cs"/>
            </a:endParaRPr>
          </a:p>
        </p:txBody>
      </p:sp>
      <p:pic>
        <p:nvPicPr>
          <p:cNvPr id="27653" name="Picture 4"/>
          <p:cNvPicPr>
            <a:picLocks noChangeAspect="1"/>
          </p:cNvPicPr>
          <p:nvPr/>
        </p:nvPicPr>
        <p:blipFill>
          <a:blip r:embed="rId3"/>
          <a:srcRect/>
          <a:stretch>
            <a:fillRect/>
          </a:stretch>
        </p:blipFill>
        <p:spPr bwMode="auto">
          <a:xfrm>
            <a:off x="5497513" y="1874838"/>
            <a:ext cx="3505200" cy="432276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65175" y="123825"/>
            <a:ext cx="8607425" cy="1262063"/>
          </a:xfrm>
          <a:prstGeom prst="rect">
            <a:avLst/>
          </a:prstGeom>
          <a:noFill/>
          <a:ln w="9525">
            <a:noFill/>
            <a:miter lim="800000"/>
            <a:headEnd/>
            <a:tailEnd/>
          </a:ln>
          <a:effectLst/>
        </p:spPr>
        <p:txBody>
          <a:bodyPr lIns="0" tIns="0" rIns="0" bIns="0" anchor="ctr">
            <a:prstTxWarp prst="textNoShape">
              <a:avLst/>
            </a:prstTxWarp>
          </a:bodyPr>
          <a:lstStyle/>
          <a:p>
            <a:pPr algn="ctr" defTabSz="719138" eaLnBrk="1" hangingPunct="1">
              <a:lnSpc>
                <a:spcPct val="93000"/>
              </a:lnSpc>
              <a:buClr>
                <a:srgbClr val="000000"/>
              </a:buClr>
              <a:buSzPct val="45000"/>
              <a:buFont typeface="StarBats"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4000" i="1">
                <a:solidFill>
                  <a:srgbClr val="707070"/>
                </a:solidFill>
                <a:effectLst>
                  <a:outerShdw blurRad="38100" dist="38100" dir="2700000" algn="tl">
                    <a:srgbClr val="DDDDDD"/>
                  </a:outerShdw>
                </a:effectLst>
                <a:latin typeface="Albany" charset="0"/>
              </a:rPr>
              <a:t>Genes and Physical Objects? A Parallel Thread</a:t>
            </a:r>
            <a:endParaRPr lang="en-GB" sz="4000">
              <a:solidFill>
                <a:schemeClr val="bg1"/>
              </a:solidFill>
              <a:effectLst>
                <a:outerShdw blurRad="38100" dist="38100" dir="2700000" algn="tl">
                  <a:srgbClr val="DDDDDD"/>
                </a:outerShdw>
              </a:effectLst>
              <a:latin typeface="Albany" charset="0"/>
            </a:endParaRPr>
          </a:p>
        </p:txBody>
      </p:sp>
      <p:sp>
        <p:nvSpPr>
          <p:cNvPr id="28675" name="Rectangle 12"/>
          <p:cNvSpPr>
            <a:spLocks noChangeArrowheads="1"/>
          </p:cNvSpPr>
          <p:nvPr/>
        </p:nvSpPr>
        <p:spPr bwMode="auto">
          <a:xfrm>
            <a:off x="239713" y="1570038"/>
            <a:ext cx="9677400" cy="914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r>
              <a:rPr lang="en-US" sz="1800" b="1" i="1">
                <a:solidFill>
                  <a:srgbClr val="0066FF"/>
                </a:solidFill>
                <a:latin typeface="Albany" charset="0"/>
              </a:rPr>
              <a:t>Studying the structure of cells led to a recognition that during cell division, there was systematic segregation of certain parts of the cell.</a:t>
            </a:r>
            <a:endParaRPr lang="en-GB" sz="1800" b="1" i="1">
              <a:solidFill>
                <a:srgbClr val="0066FF"/>
              </a:solidFill>
              <a:latin typeface="Albany" charset="0"/>
            </a:endParaRPr>
          </a:p>
          <a:p>
            <a:pPr marL="431800" indent="-323850" defTabSz="719138">
              <a:lnSpc>
                <a:spcPct val="93000"/>
              </a:lnSpc>
              <a:buClr>
                <a:srgbClr val="000000"/>
              </a:buClr>
              <a:buSzPct val="66000"/>
              <a:buFont typeface="StarSymbol" charset="0"/>
              <a:buBlip>
                <a:blip r:embed="rId3"/>
              </a:buBlip>
              <a:tabLst>
                <a:tab pos="723900" algn="l"/>
                <a:tab pos="1447800" algn="l"/>
                <a:tab pos="2171700" algn="l"/>
                <a:tab pos="2895600" algn="l"/>
                <a:tab pos="3619500" algn="l"/>
                <a:tab pos="4343400" algn="l"/>
                <a:tab pos="5067300" algn="l"/>
              </a:tabLst>
            </a:pPr>
            <a:endParaRPr lang="en-GB" sz="1800" b="1" i="1">
              <a:solidFill>
                <a:srgbClr val="0066FF"/>
              </a:solidFill>
              <a:latin typeface="Albany" charset="0"/>
            </a:endParaRPr>
          </a:p>
        </p:txBody>
      </p:sp>
      <p:pic>
        <p:nvPicPr>
          <p:cNvPr id="28676" name="Picture 4" descr="/Users/rob/ECB Videos/19.1-plant_cell_division.mov">
            <a:hlinkClick r:id="" action="ppaction://media"/>
          </p:cNvPr>
          <p:cNvPicPr/>
          <p:nvPr>
            <a:videoFile r:link="rId1"/>
          </p:nvPr>
        </p:nvPicPr>
        <p:blipFill>
          <a:blip r:embed="rId4"/>
          <a:srcRect/>
          <a:stretch>
            <a:fillRect/>
          </a:stretch>
        </p:blipFill>
        <p:spPr bwMode="auto">
          <a:xfrm>
            <a:off x="1001713" y="2370138"/>
            <a:ext cx="3200400" cy="2400300"/>
          </a:xfrm>
          <a:prstGeom prst="rect">
            <a:avLst/>
          </a:prstGeom>
          <a:noFill/>
          <a:ln w="9525">
            <a:noFill/>
            <a:miter lim="800000"/>
            <a:headEnd/>
            <a:tailEnd/>
          </a:ln>
        </p:spPr>
      </p:pic>
      <p:pic>
        <p:nvPicPr>
          <p:cNvPr id="28677" name="Picture 5" descr="/Users/rob/ECB Videos/19.2-animal_cell_division.mov">
            <a:hlinkClick r:id="" action="ppaction://media"/>
          </p:cNvPr>
          <p:cNvPicPr/>
          <p:nvPr>
            <a:videoFile r:link="rId1"/>
          </p:nvPr>
        </p:nvPicPr>
        <p:blipFill>
          <a:blip r:embed="rId5"/>
          <a:srcRect/>
          <a:stretch>
            <a:fillRect/>
          </a:stretch>
        </p:blipFill>
        <p:spPr bwMode="auto">
          <a:xfrm>
            <a:off x="1001713" y="4922838"/>
            <a:ext cx="3251200" cy="2438400"/>
          </a:xfrm>
          <a:prstGeom prst="rect">
            <a:avLst/>
          </a:prstGeom>
          <a:noFill/>
          <a:ln w="9525">
            <a:noFill/>
            <a:miter lim="800000"/>
            <a:headEnd/>
            <a:tailEnd/>
          </a:ln>
        </p:spPr>
      </p:pic>
      <p:pic>
        <p:nvPicPr>
          <p:cNvPr id="28678" name="Picture 6" descr="/Users/rob/ECB Videos/19.3-mitotic_spindles_fly.mov">
            <a:hlinkClick r:id="" action="ppaction://media"/>
          </p:cNvPr>
          <p:cNvPicPr/>
          <p:nvPr>
            <a:videoFile r:link="rId1"/>
          </p:nvPr>
        </p:nvPicPr>
        <p:blipFill>
          <a:blip r:embed="rId6"/>
          <a:srcRect/>
          <a:stretch>
            <a:fillRect/>
          </a:stretch>
        </p:blipFill>
        <p:spPr bwMode="auto">
          <a:xfrm>
            <a:off x="5421313" y="2484438"/>
            <a:ext cx="3048000" cy="2286000"/>
          </a:xfrm>
          <a:prstGeom prst="rect">
            <a:avLst/>
          </a:prstGeom>
          <a:noFill/>
          <a:ln w="9525">
            <a:noFill/>
            <a:miter lim="800000"/>
            <a:headEnd/>
            <a:tailEnd/>
          </a:ln>
        </p:spPr>
      </p:pic>
      <p:pic>
        <p:nvPicPr>
          <p:cNvPr id="28679" name="Picture 7" descr="/Users/rob/ECB Videos/19.4-mitotic_spindle.mov">
            <a:hlinkClick r:id="" action="ppaction://media"/>
          </p:cNvPr>
          <p:cNvPicPr/>
          <p:nvPr>
            <a:videoFile r:link="rId1"/>
          </p:nvPr>
        </p:nvPicPr>
        <p:blipFill>
          <a:blip r:embed="rId7"/>
          <a:srcRect/>
          <a:stretch>
            <a:fillRect/>
          </a:stretch>
        </p:blipFill>
        <p:spPr bwMode="auto">
          <a:xfrm>
            <a:off x="5421313" y="5056188"/>
            <a:ext cx="2971800" cy="2228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0" fill="hold"/>
                                        <p:tgtEl>
                                          <p:spTgt spid="28676"/>
                                        </p:tgtEl>
                                      </p:cBhvr>
                                    </p:cmd>
                                  </p:childTnLst>
                                </p:cTn>
                              </p:par>
                            </p:childTnLst>
                          </p:cTn>
                        </p:par>
                        <p:par>
                          <p:cTn id="7" fill="hold">
                            <p:stCondLst>
                              <p:cond delay="69000"/>
                            </p:stCondLst>
                            <p:childTnLst>
                              <p:par>
                                <p:cTn id="8" presetID="1" presetClass="mediacall" presetSubtype="0" fill="hold" nodeType="afterEffect">
                                  <p:stCondLst>
                                    <p:cond delay="0"/>
                                  </p:stCondLst>
                                  <p:childTnLst>
                                    <p:cmd type="call" cmd="playFrom(0.0)">
                                      <p:cBhvr>
                                        <p:cTn id="9" dur="57500" fill="hold"/>
                                        <p:tgtEl>
                                          <p:spTgt spid="28677"/>
                                        </p:tgtEl>
                                      </p:cBhvr>
                                    </p:cmd>
                                  </p:childTnLst>
                                </p:cTn>
                              </p:par>
                            </p:childTnLst>
                          </p:cTn>
                        </p:par>
                        <p:par>
                          <p:cTn id="10" fill="hold">
                            <p:stCondLst>
                              <p:cond delay="126500"/>
                            </p:stCondLst>
                            <p:childTnLst>
                              <p:par>
                                <p:cTn id="11" presetID="1" presetClass="mediacall" presetSubtype="0" fill="hold" nodeType="afterEffect">
                                  <p:stCondLst>
                                    <p:cond delay="0"/>
                                  </p:stCondLst>
                                  <p:childTnLst>
                                    <p:cmd type="call" cmd="playFrom(0.0)">
                                      <p:cBhvr>
                                        <p:cTn id="12" dur="95400" fill="hold"/>
                                        <p:tgtEl>
                                          <p:spTgt spid="28678"/>
                                        </p:tgtEl>
                                      </p:cBhvr>
                                    </p:cmd>
                                  </p:childTnLst>
                                </p:cTn>
                              </p:par>
                            </p:childTnLst>
                          </p:cTn>
                        </p:par>
                        <p:par>
                          <p:cTn id="13" fill="hold">
                            <p:stCondLst>
                              <p:cond delay="221900"/>
                            </p:stCondLst>
                            <p:childTnLst>
                              <p:par>
                                <p:cTn id="14" presetID="1" presetClass="mediacall" presetSubtype="0" fill="hold" nodeType="afterEffect">
                                  <p:stCondLst>
                                    <p:cond delay="0"/>
                                  </p:stCondLst>
                                  <p:childTnLst>
                                    <p:cmd type="call" cmd="playFrom(0.0)">
                                      <p:cBhvr>
                                        <p:cTn id="15" dur="30800" fill="hold"/>
                                        <p:tgtEl>
                                          <p:spTgt spid="286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28676"/>
                </p:tgtEl>
              </p:cMediaNode>
            </p:video>
            <p:seq concurrent="1" nextAc="seek">
              <p:cTn id="17" restart="whenNotActive" fill="hold" evtFilter="cancelBubble" nodeType="interactiveSeq">
                <p:stCondLst>
                  <p:cond evt="onClick" delay="0">
                    <p:tgtEl>
                      <p:spTgt spid="2867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8676"/>
                                        </p:tgtEl>
                                      </p:cBhvr>
                                    </p:cmd>
                                  </p:childTnLst>
                                </p:cTn>
                              </p:par>
                            </p:childTnLst>
                          </p:cTn>
                        </p:par>
                      </p:childTnLst>
                    </p:cTn>
                  </p:par>
                </p:childTnLst>
              </p:cTn>
              <p:nextCondLst>
                <p:cond evt="onClick" delay="0">
                  <p:tgtEl>
                    <p:spTgt spid="28676"/>
                  </p:tgtEl>
                </p:cond>
              </p:nextCondLst>
            </p:seq>
            <p:video>
              <p:cMediaNode>
                <p:cTn id="22" fill="hold" display="0">
                  <p:stCondLst>
                    <p:cond delay="indefinite"/>
                  </p:stCondLst>
                  <p:endCondLst>
                    <p:cond evt="onNext" delay="0">
                      <p:tgtEl>
                        <p:sldTgt/>
                      </p:tgtEl>
                    </p:cond>
                    <p:cond evt="onPrev" delay="0">
                      <p:tgtEl>
                        <p:sldTgt/>
                      </p:tgtEl>
                    </p:cond>
                  </p:endCondLst>
                </p:cTn>
                <p:tgtEl>
                  <p:spTgt spid="28677"/>
                </p:tgtEl>
              </p:cMediaNode>
            </p:video>
            <p:seq concurrent="1" nextAc="seek">
              <p:cTn id="23" restart="whenNotActive" fill="hold" evtFilter="cancelBubble" nodeType="interactiveSeq">
                <p:stCondLst>
                  <p:cond evt="onClick" delay="0">
                    <p:tgtEl>
                      <p:spTgt spid="2867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8677"/>
                                        </p:tgtEl>
                                      </p:cBhvr>
                                    </p:cmd>
                                  </p:childTnLst>
                                </p:cTn>
                              </p:par>
                            </p:childTnLst>
                          </p:cTn>
                        </p:par>
                      </p:childTnLst>
                    </p:cTn>
                  </p:par>
                </p:childTnLst>
              </p:cTn>
              <p:nextCondLst>
                <p:cond evt="onClick" delay="0">
                  <p:tgtEl>
                    <p:spTgt spid="28677"/>
                  </p:tgtEl>
                </p:cond>
              </p:nextCondLst>
            </p:seq>
            <p:video>
              <p:cMediaNode>
                <p:cTn id="28" fill="hold" display="0">
                  <p:stCondLst>
                    <p:cond delay="indefinite"/>
                  </p:stCondLst>
                  <p:endCondLst>
                    <p:cond evt="onNext" delay="0">
                      <p:tgtEl>
                        <p:sldTgt/>
                      </p:tgtEl>
                    </p:cond>
                    <p:cond evt="onPrev" delay="0">
                      <p:tgtEl>
                        <p:sldTgt/>
                      </p:tgtEl>
                    </p:cond>
                  </p:endCondLst>
                </p:cTn>
                <p:tgtEl>
                  <p:spTgt spid="28678"/>
                </p:tgtEl>
              </p:cMediaNode>
            </p:video>
            <p:seq concurrent="1" nextAc="seek">
              <p:cTn id="29" restart="whenNotActive" fill="hold" evtFilter="cancelBubble" nodeType="interactiveSeq">
                <p:stCondLst>
                  <p:cond evt="onClick" delay="0">
                    <p:tgtEl>
                      <p:spTgt spid="28678"/>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8678"/>
                                        </p:tgtEl>
                                      </p:cBhvr>
                                    </p:cmd>
                                  </p:childTnLst>
                                </p:cTn>
                              </p:par>
                            </p:childTnLst>
                          </p:cTn>
                        </p:par>
                      </p:childTnLst>
                    </p:cTn>
                  </p:par>
                </p:childTnLst>
              </p:cTn>
              <p:nextCondLst>
                <p:cond evt="onClick" delay="0">
                  <p:tgtEl>
                    <p:spTgt spid="28678"/>
                  </p:tgtEl>
                </p:cond>
              </p:nextCondLst>
            </p:seq>
            <p:video>
              <p:cMediaNode>
                <p:cTn id="34" fill="hold" display="0">
                  <p:stCondLst>
                    <p:cond delay="indefinite"/>
                  </p:stCondLst>
                  <p:endCondLst>
                    <p:cond evt="onNext" delay="0">
                      <p:tgtEl>
                        <p:sldTgt/>
                      </p:tgtEl>
                    </p:cond>
                    <p:cond evt="onPrev" delay="0">
                      <p:tgtEl>
                        <p:sldTgt/>
                      </p:tgtEl>
                    </p:cond>
                  </p:endCondLst>
                </p:cTn>
                <p:tgtEl>
                  <p:spTgt spid="28679"/>
                </p:tgtEl>
              </p:cMediaNode>
            </p:video>
            <p:seq concurrent="1" nextAc="seek">
              <p:cTn id="35" restart="whenNotActive" fill="hold" evtFilter="cancelBubble" nodeType="interactiveSeq">
                <p:stCondLst>
                  <p:cond evt="onClick" delay="0">
                    <p:tgtEl>
                      <p:spTgt spid="2867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28679"/>
                                        </p:tgtEl>
                                      </p:cBhvr>
                                    </p:cmd>
                                  </p:childTnLst>
                                </p:cTn>
                              </p:par>
                            </p:childTnLst>
                          </p:cTn>
                        </p:par>
                      </p:childTnLst>
                    </p:cTn>
                  </p:par>
                </p:childTnLst>
              </p:cTn>
              <p:nextCondLst>
                <p:cond evt="onClick" delay="0">
                  <p:tgtEl>
                    <p:spTgt spid="28679"/>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FAULTFONTSIZE" val="10"/>
  <p:tag name="DEFAULTWIDTH" val="526"/>
  <p:tag name="DEFAULTHEIGHT" val="30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3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157565</TotalTime>
  <Words>1722</Words>
  <PresentationFormat>Custom</PresentationFormat>
  <Paragraphs>104</Paragraphs>
  <Slides>21</Slides>
  <Notes>16</Notes>
  <HiddenSlides>0</HiddenSlides>
  <MMClips>6</MMClips>
  <ScaleCrop>false</ScaleCrop>
  <HeadingPairs>
    <vt:vector size="6" baseType="variant">
      <vt:variant>
        <vt:lpstr>Fonts Used</vt:lpstr>
      </vt:variant>
      <vt:variant>
        <vt:i4>7</vt:i4>
      </vt:variant>
      <vt:variant>
        <vt:lpstr>Design Template</vt:lpstr>
      </vt:variant>
      <vt:variant>
        <vt:i4>1</vt:i4>
      </vt:variant>
      <vt:variant>
        <vt:lpstr>Slide Titles</vt:lpstr>
      </vt:variant>
      <vt:variant>
        <vt:i4>21</vt:i4>
      </vt:variant>
    </vt:vector>
  </HeadingPairs>
  <TitlesOfParts>
    <vt:vector size="29" baseType="lpstr">
      <vt:lpstr>Times New Roman</vt:lpstr>
      <vt:lpstr>ＭＳ Ｐゴシック</vt:lpstr>
      <vt:lpstr>Arial</vt:lpstr>
      <vt:lpstr>StarBats</vt:lpstr>
      <vt:lpstr>StarSymbol</vt:lpstr>
      <vt:lpstr>Albany</vt:lpstr>
      <vt:lpstr>Comic Sans MS</vt:lpstr>
      <vt:lpstr>Default Design</vt:lpstr>
      <vt:lpstr>Slide 1</vt:lpstr>
      <vt:lpstr>Slide 2</vt:lpstr>
      <vt:lpstr>Slide 3</vt:lpstr>
      <vt:lpstr>Slide 4</vt:lpstr>
      <vt:lpstr>Cells Decide: What to Become, Where to Go</vt:lpstr>
      <vt:lpstr>Your Cellular Diversity: A Rogue’s Gallery</vt:lpstr>
      <vt:lpstr>Genes and Decisions:  The Long Road from Mendel to Monod</vt:lpstr>
      <vt:lpstr>Slide 8</vt:lpstr>
      <vt:lpstr>Slide 9</vt:lpstr>
      <vt:lpstr>Red and White: Flies Eyes and the Nature of the Gene</vt:lpstr>
      <vt:lpstr>An Unusual Ruler Led to the First Genetic Map</vt:lpstr>
      <vt:lpstr>The Hershey-Chase Experiment and the Mechanism of Phage Genome Delivery</vt:lpstr>
      <vt:lpstr>The Structure of DNA</vt:lpstr>
      <vt:lpstr>The Central Dogma of Molecular Biology: How Genes Lead to Proteins</vt:lpstr>
      <vt:lpstr>How Are Genes Related to What an Organism Is Like?</vt:lpstr>
      <vt:lpstr>The Central Dogma of Molecular Biology: How Genes Lead to Proteins</vt:lpstr>
      <vt:lpstr>Genes and DNA: What Have We Learned?</vt:lpstr>
      <vt:lpstr>Chromosome Geography: Genomic vs. physical position</vt:lpstr>
      <vt:lpstr>The Immune System</vt:lpstr>
      <vt:lpstr>Chromosome Geography in Vibrio</vt:lpstr>
      <vt:lpstr>The cylindrical bacterium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Coarse-Graining of Macromolecules</dc:title>
  <cp:lastModifiedBy>Stephanie Johnson</cp:lastModifiedBy>
  <cp:revision>1645</cp:revision>
  <dcterms:created xsi:type="dcterms:W3CDTF">2009-01-29T19:06:15Z</dcterms:created>
  <dcterms:modified xsi:type="dcterms:W3CDTF">2009-01-29T19:08:48Z</dcterms:modified>
</cp:coreProperties>
</file>