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notesSlides/notesSlide24.xml" ContentType="application/vnd.openxmlformats-officedocument.presentationml.notesSlide+xml"/>
  <Override PartName="/ppt/slides/slide24.xml" ContentType="application/vnd.openxmlformats-officedocument.presentationml.slide+xml"/>
  <Override PartName="/ppt/tags/tag1.xml" ContentType="application/vnd.openxmlformats-officedocument.presentationml.tags+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32"/>
  </p:notesMasterIdLst>
  <p:sldIdLst>
    <p:sldId id="1076" r:id="rId2"/>
    <p:sldId id="1009" r:id="rId3"/>
    <p:sldId id="1105" r:id="rId4"/>
    <p:sldId id="1106" r:id="rId5"/>
    <p:sldId id="1082" r:id="rId6"/>
    <p:sldId id="1014" r:id="rId7"/>
    <p:sldId id="1015" r:id="rId8"/>
    <p:sldId id="1021" r:id="rId9"/>
    <p:sldId id="1003" r:id="rId10"/>
    <p:sldId id="1039" r:id="rId11"/>
    <p:sldId id="1040" r:id="rId12"/>
    <p:sldId id="1109" r:id="rId13"/>
    <p:sldId id="1107" r:id="rId14"/>
    <p:sldId id="1110" r:id="rId15"/>
    <p:sldId id="1108" r:id="rId16"/>
    <p:sldId id="1111" r:id="rId17"/>
    <p:sldId id="1083" r:id="rId18"/>
    <p:sldId id="1092" r:id="rId19"/>
    <p:sldId id="1096" r:id="rId20"/>
    <p:sldId id="1097" r:id="rId21"/>
    <p:sldId id="1103" r:id="rId22"/>
    <p:sldId id="1104" r:id="rId23"/>
    <p:sldId id="1062" r:id="rId24"/>
    <p:sldId id="1051" r:id="rId25"/>
    <p:sldId id="1002" r:id="rId26"/>
    <p:sldId id="1055" r:id="rId27"/>
    <p:sldId id="1033" r:id="rId28"/>
    <p:sldId id="1034" r:id="rId29"/>
    <p:sldId id="1035" r:id="rId30"/>
    <p:sldId id="1063" r:id="rId31"/>
  </p:sldIdLst>
  <p:sldSz cx="10080625" cy="7559675"/>
  <p:notesSz cx="7556500" cy="10691813"/>
  <p:custDataLst>
    <p:tags r:id="rId34"/>
  </p:custDataLst>
  <p:defaultTextStyle>
    <a:defPPr>
      <a:defRPr lang="en-GB"/>
    </a:defPPr>
    <a:lvl1pPr algn="l" rtl="0" eaLnBrk="0" fontAlgn="base" hangingPunct="0">
      <a:spcBef>
        <a:spcPct val="0"/>
      </a:spcBef>
      <a:spcAft>
        <a:spcPct val="0"/>
      </a:spcAft>
      <a:defRPr sz="2400" kern="1200">
        <a:solidFill>
          <a:srgbClr val="000000"/>
        </a:solidFill>
        <a:latin typeface="Times New Roman" pitchFamily="-106" charset="0"/>
        <a:ea typeface="+mn-ea"/>
        <a:cs typeface="+mn-cs"/>
      </a:defRPr>
    </a:lvl1pPr>
    <a:lvl2pPr marL="457200" algn="l" rtl="0" eaLnBrk="0" fontAlgn="base" hangingPunct="0">
      <a:spcBef>
        <a:spcPct val="0"/>
      </a:spcBef>
      <a:spcAft>
        <a:spcPct val="0"/>
      </a:spcAft>
      <a:defRPr sz="2400" kern="1200">
        <a:solidFill>
          <a:srgbClr val="000000"/>
        </a:solidFill>
        <a:latin typeface="Times New Roman" pitchFamily="-106" charset="0"/>
        <a:ea typeface="+mn-ea"/>
        <a:cs typeface="+mn-cs"/>
      </a:defRPr>
    </a:lvl2pPr>
    <a:lvl3pPr marL="914400" algn="l" rtl="0" eaLnBrk="0" fontAlgn="base" hangingPunct="0">
      <a:spcBef>
        <a:spcPct val="0"/>
      </a:spcBef>
      <a:spcAft>
        <a:spcPct val="0"/>
      </a:spcAft>
      <a:defRPr sz="2400" kern="1200">
        <a:solidFill>
          <a:srgbClr val="000000"/>
        </a:solidFill>
        <a:latin typeface="Times New Roman" pitchFamily="-106" charset="0"/>
        <a:ea typeface="+mn-ea"/>
        <a:cs typeface="+mn-cs"/>
      </a:defRPr>
    </a:lvl3pPr>
    <a:lvl4pPr marL="1371600" algn="l" rtl="0" eaLnBrk="0" fontAlgn="base" hangingPunct="0">
      <a:spcBef>
        <a:spcPct val="0"/>
      </a:spcBef>
      <a:spcAft>
        <a:spcPct val="0"/>
      </a:spcAft>
      <a:defRPr sz="2400" kern="1200">
        <a:solidFill>
          <a:srgbClr val="000000"/>
        </a:solidFill>
        <a:latin typeface="Times New Roman" pitchFamily="-106" charset="0"/>
        <a:ea typeface="+mn-ea"/>
        <a:cs typeface="+mn-cs"/>
      </a:defRPr>
    </a:lvl4pPr>
    <a:lvl5pPr marL="1828800" algn="l" rtl="0" eaLnBrk="0" fontAlgn="base" hangingPunct="0">
      <a:spcBef>
        <a:spcPct val="0"/>
      </a:spcBef>
      <a:spcAft>
        <a:spcPct val="0"/>
      </a:spcAft>
      <a:defRPr sz="2400" kern="1200">
        <a:solidFill>
          <a:srgbClr val="000000"/>
        </a:solidFill>
        <a:latin typeface="Times New Roman" pitchFamily="-106" charset="0"/>
        <a:ea typeface="+mn-ea"/>
        <a:cs typeface="+mn-cs"/>
      </a:defRPr>
    </a:lvl5pPr>
    <a:lvl6pPr marL="2286000" algn="l" defTabSz="457200" rtl="0" eaLnBrk="1" latinLnBrk="0" hangingPunct="1">
      <a:defRPr sz="2400" kern="1200">
        <a:solidFill>
          <a:srgbClr val="000000"/>
        </a:solidFill>
        <a:latin typeface="Times New Roman" pitchFamily="-106" charset="0"/>
        <a:ea typeface="+mn-ea"/>
        <a:cs typeface="+mn-cs"/>
      </a:defRPr>
    </a:lvl6pPr>
    <a:lvl7pPr marL="2743200" algn="l" defTabSz="457200" rtl="0" eaLnBrk="1" latinLnBrk="0" hangingPunct="1">
      <a:defRPr sz="2400" kern="1200">
        <a:solidFill>
          <a:srgbClr val="000000"/>
        </a:solidFill>
        <a:latin typeface="Times New Roman" pitchFamily="-106" charset="0"/>
        <a:ea typeface="+mn-ea"/>
        <a:cs typeface="+mn-cs"/>
      </a:defRPr>
    </a:lvl7pPr>
    <a:lvl8pPr marL="3200400" algn="l" defTabSz="457200" rtl="0" eaLnBrk="1" latinLnBrk="0" hangingPunct="1">
      <a:defRPr sz="2400" kern="1200">
        <a:solidFill>
          <a:srgbClr val="000000"/>
        </a:solidFill>
        <a:latin typeface="Times New Roman" pitchFamily="-106" charset="0"/>
        <a:ea typeface="+mn-ea"/>
        <a:cs typeface="+mn-cs"/>
      </a:defRPr>
    </a:lvl8pPr>
    <a:lvl9pPr marL="3657600" algn="l" defTabSz="457200" rtl="0" eaLnBrk="1" latinLnBrk="0" hangingPunct="1">
      <a:defRPr sz="2400" kern="1200">
        <a:solidFill>
          <a:srgbClr val="000000"/>
        </a:solidFill>
        <a:latin typeface="Times New Roman"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606060"/>
    <a:srgbClr val="707070"/>
    <a:srgbClr val="CCFFCC"/>
    <a:srgbClr val="CCFFFF"/>
    <a:srgbClr val="33CC33"/>
    <a:srgbClr val="FFFF00"/>
    <a:srgbClr val="FF0000"/>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100" d="100"/>
          <a:sy n="100" d="100"/>
        </p:scale>
        <p:origin x="-184" y="-88"/>
      </p:cViewPr>
      <p:guideLst>
        <p:guide orient="horz" pos="2208"/>
        <p:guide pos="3168"/>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190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tags" Target="tags/tag1.xml"/><Relationship Id="rId7" Type="http://schemas.openxmlformats.org/officeDocument/2006/relationships/slide" Target="slides/slide6.xml"/><Relationship Id="rId36"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tableStyles" Target="tableStyles.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ChangeArrowheads="1" noTextEdit="1"/>
          </p:cNvSpPr>
          <p:nvPr>
            <p:ph type="sldImg"/>
          </p:nvPr>
        </p:nvSpPr>
        <p:spPr bwMode="auto">
          <a:xfrm>
            <a:off x="1312863" y="1027113"/>
            <a:ext cx="4932362" cy="3698875"/>
          </a:xfrm>
          <a:prstGeom prst="rect">
            <a:avLst/>
          </a:prstGeom>
          <a:solidFill>
            <a:srgbClr val="FFFFFF"/>
          </a:solidFill>
          <a:ln w="9525">
            <a:solidFill>
              <a:srgbClr val="000000"/>
            </a:solidFill>
            <a:miter lim="800000"/>
            <a:headEnd/>
            <a:tailEnd/>
          </a:ln>
        </p:spPr>
      </p:sp>
      <p:sp>
        <p:nvSpPr>
          <p:cNvPr id="2050" name="Text Box 2"/>
          <p:cNvSpPr txBox="1">
            <a:spLocks noGrp="1" noChangeArrowheads="1"/>
          </p:cNvSpPr>
          <p:nvPr>
            <p:ph type="body" idx="1"/>
          </p:nvPr>
        </p:nvSpPr>
        <p:spPr bwMode="auto">
          <a:xfrm>
            <a:off x="1169988" y="5086350"/>
            <a:ext cx="5224462" cy="4105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cSld>
  <p:clrMap bg1="lt1" tx1="dk1" bg2="lt2" tx2="dk2" accent1="accent1" accent2="accent2" accent3="accent3" accent4="accent4" accent5="accent5" accent6="accent6" hlink="hlink" folHlink="folHlink"/>
  <p:notesStyle>
    <a:lvl1pPr algn="l" defTabSz="719138" rtl="0" eaLnBrk="0" fontAlgn="base" hangingPunct="0">
      <a:spcBef>
        <a:spcPct val="30000"/>
      </a:spcBef>
      <a:spcAft>
        <a:spcPct val="0"/>
      </a:spcAft>
      <a:buClr>
        <a:srgbClr val="000000"/>
      </a:buClr>
      <a:buSzPct val="100000"/>
      <a:buFont typeface="Times New Roman" pitchFamily="-106" charset="0"/>
      <a:defRPr sz="1200" kern="1200">
        <a:solidFill>
          <a:srgbClr val="000000"/>
        </a:solidFill>
        <a:latin typeface="Times New Roman" pitchFamily="32" charset="0"/>
        <a:ea typeface="ＭＳ Ｐゴシック" pitchFamily="33" charset="-128"/>
        <a:cs typeface="ＭＳ Ｐゴシック" pitchFamily="33" charset="-128"/>
      </a:defRPr>
    </a:lvl1pPr>
    <a:lvl2pPr marL="37931725" indent="-37474525" algn="l" defTabSz="719138" rtl="0" eaLnBrk="0" fontAlgn="base" hangingPunct="0">
      <a:spcBef>
        <a:spcPct val="30000"/>
      </a:spcBef>
      <a:spcAft>
        <a:spcPct val="0"/>
      </a:spcAft>
      <a:buClr>
        <a:srgbClr val="000000"/>
      </a:buClr>
      <a:buSzPct val="100000"/>
      <a:buFont typeface="Times New Roman" pitchFamily="-106" charset="0"/>
      <a:defRPr sz="1200" kern="1200">
        <a:solidFill>
          <a:srgbClr val="000000"/>
        </a:solidFill>
        <a:latin typeface="Times New Roman" pitchFamily="32" charset="0"/>
        <a:ea typeface="ＭＳ Ｐゴシック" pitchFamily="32" charset="-128"/>
        <a:cs typeface="+mn-cs"/>
      </a:defRPr>
    </a:lvl2pPr>
    <a:lvl3pPr marL="1143000" indent="-228600" algn="l" defTabSz="719138" rtl="0" eaLnBrk="0" fontAlgn="base" hangingPunct="0">
      <a:spcBef>
        <a:spcPct val="30000"/>
      </a:spcBef>
      <a:spcAft>
        <a:spcPct val="0"/>
      </a:spcAft>
      <a:buClr>
        <a:srgbClr val="000000"/>
      </a:buClr>
      <a:buSzPct val="100000"/>
      <a:buFont typeface="Times New Roman" pitchFamily="32" charset="0"/>
      <a:defRPr sz="1200" kern="1200">
        <a:solidFill>
          <a:srgbClr val="000000"/>
        </a:solidFill>
        <a:latin typeface="Times New Roman" pitchFamily="32" charset="0"/>
        <a:ea typeface="ＭＳ Ｐゴシック" pitchFamily="32" charset="-128"/>
        <a:cs typeface="+mn-cs"/>
      </a:defRPr>
    </a:lvl3pPr>
    <a:lvl4pPr marL="1600200" indent="-228600" algn="l" defTabSz="719138" rtl="0" eaLnBrk="0" fontAlgn="base" hangingPunct="0">
      <a:spcBef>
        <a:spcPct val="30000"/>
      </a:spcBef>
      <a:spcAft>
        <a:spcPct val="0"/>
      </a:spcAft>
      <a:buClr>
        <a:srgbClr val="000000"/>
      </a:buClr>
      <a:buSzPct val="100000"/>
      <a:buFont typeface="Times New Roman" pitchFamily="32" charset="0"/>
      <a:defRPr sz="1200" kern="1200">
        <a:solidFill>
          <a:srgbClr val="000000"/>
        </a:solidFill>
        <a:latin typeface="Times New Roman" pitchFamily="32" charset="0"/>
        <a:ea typeface="ＭＳ Ｐゴシック" pitchFamily="32" charset="-128"/>
        <a:cs typeface="+mn-cs"/>
      </a:defRPr>
    </a:lvl4pPr>
    <a:lvl5pPr marL="2057400" indent="-228600" algn="l" defTabSz="719138" rtl="0" eaLnBrk="0" fontAlgn="base" hangingPunct="0">
      <a:spcBef>
        <a:spcPct val="30000"/>
      </a:spcBef>
      <a:spcAft>
        <a:spcPct val="0"/>
      </a:spcAft>
      <a:buClr>
        <a:srgbClr val="000000"/>
      </a:buClr>
      <a:buSzPct val="100000"/>
      <a:buFont typeface="Times New Roman" pitchFamily="32" charset="0"/>
      <a:defRPr sz="1200" kern="1200">
        <a:solidFill>
          <a:srgbClr val="000000"/>
        </a:solidFill>
        <a:latin typeface="Times New Roman" pitchFamily="32" charset="0"/>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txBox="1">
            <a:spLocks noGrp="1"/>
          </p:cNvSpPr>
          <p:nvPr>
            <p:ph type="body" idx="1"/>
          </p:nvPr>
        </p:nvSpPr>
        <p:spPr>
          <a:no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26"/>
          <p:cNvSpPr>
            <a:spLocks noRot="1" noChangeArrowheads="1" noTextEdit="1"/>
          </p:cNvSpPr>
          <p:nvPr>
            <p:ph type="sldImg"/>
          </p:nvPr>
        </p:nvSpPr>
        <p:spPr>
          <a:xfrm>
            <a:off x="1104900" y="801688"/>
            <a:ext cx="5346700" cy="4010025"/>
          </a:xfrm>
          <a:noFill/>
          <a:ln/>
        </p:spPr>
      </p:sp>
      <p:sp>
        <p:nvSpPr>
          <p:cNvPr id="35843" name="Text Box 1027"/>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Repressor – simple minded picture is that the repressor molecule blocks the promoter. We are not interested in the fine point of whether or not this is REALLY the structural picture.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26"/>
          <p:cNvSpPr>
            <a:spLocks noRot="1" noChangeArrowheads="1" noTextEdit="1"/>
          </p:cNvSpPr>
          <p:nvPr>
            <p:ph type="sldImg"/>
          </p:nvPr>
        </p:nvSpPr>
        <p:spPr>
          <a:xfrm>
            <a:off x="1104900" y="801688"/>
            <a:ext cx="5346700" cy="4010025"/>
          </a:xfrm>
          <a:noFill/>
          <a:ln/>
        </p:spPr>
      </p:sp>
      <p:sp>
        <p:nvSpPr>
          <p:cNvPr id="37891" name="Text Box 1027"/>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Rot="1" noChangeArrowheads="1" noTextEdit="1"/>
          </p:cNvSpPr>
          <p:nvPr>
            <p:ph type="sldImg"/>
          </p:nvPr>
        </p:nvSpPr>
        <p:spPr>
          <a:xfrm>
            <a:off x="1104900" y="801688"/>
            <a:ext cx="5346700" cy="4010025"/>
          </a:xfrm>
          <a:noFill/>
          <a:ln/>
        </p:spPr>
      </p:sp>
      <p:sp>
        <p:nvSpPr>
          <p:cNvPr id="39939"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26"/>
          <p:cNvSpPr>
            <a:spLocks noRot="1" noChangeArrowheads="1" noTextEdit="1"/>
          </p:cNvSpPr>
          <p:nvPr>
            <p:ph type="sldImg"/>
          </p:nvPr>
        </p:nvSpPr>
        <p:spPr>
          <a:xfrm>
            <a:off x="1104900" y="801688"/>
            <a:ext cx="5346700" cy="4010025"/>
          </a:xfrm>
          <a:noFill/>
          <a:ln/>
        </p:spPr>
      </p:sp>
      <p:sp>
        <p:nvSpPr>
          <p:cNvPr id="41987" name="Text Box 1027"/>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Rot="1" noChangeArrowheads="1" noTextEdit="1"/>
          </p:cNvSpPr>
          <p:nvPr>
            <p:ph type="sldImg"/>
          </p:nvPr>
        </p:nvSpPr>
        <p:spPr>
          <a:xfrm>
            <a:off x="1104900" y="801688"/>
            <a:ext cx="5346700" cy="4010025"/>
          </a:xfrm>
          <a:noFill/>
          <a:ln/>
        </p:spPr>
      </p:sp>
      <p:sp>
        <p:nvSpPr>
          <p:cNvPr id="45059" name="Text Box 1027"/>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026"/>
          <p:cNvSpPr>
            <a:spLocks noRot="1" noChangeArrowheads="1" noTextEdit="1"/>
          </p:cNvSpPr>
          <p:nvPr>
            <p:ph type="sldImg"/>
          </p:nvPr>
        </p:nvSpPr>
        <p:spPr>
          <a:xfrm>
            <a:off x="1104900" y="801688"/>
            <a:ext cx="5346700" cy="4010025"/>
          </a:xfrm>
          <a:noFill/>
          <a:ln/>
        </p:spPr>
      </p:sp>
      <p:sp>
        <p:nvSpPr>
          <p:cNvPr id="47107" name="Text Box 1027"/>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4279900" y="10155238"/>
            <a:ext cx="3275013" cy="534987"/>
          </a:xfrm>
          <a:prstGeom prst="rect">
            <a:avLst/>
          </a:prstGeom>
          <a:noFill/>
          <a:ln>
            <a:miter lim="800000"/>
            <a:headEnd/>
            <a:tailEnd/>
          </a:ln>
        </p:spPr>
        <p:txBody>
          <a:bodyPr lIns="104269" tIns="52135" rIns="104269" bIns="52135">
            <a:prstTxWarp prst="textNoShape">
              <a:avLst/>
            </a:prstTxWarp>
          </a:bodyPr>
          <a:lstStyle/>
          <a:p>
            <a:fld id="{348A27BD-0E1F-3B49-A0B7-993CBFFCD5C3}" type="slidenum">
              <a:rPr lang="en-US"/>
              <a:pPr/>
              <a:t>17</a:t>
            </a:fld>
            <a:endParaRPr lang="en-US"/>
          </a:p>
        </p:txBody>
      </p:sp>
      <p:sp>
        <p:nvSpPr>
          <p:cNvPr id="49155" name="Rectangle 2"/>
          <p:cNvSpPr>
            <a:spLocks noRot="1" noChangeArrowheads="1" noTextEdit="1"/>
          </p:cNvSpPr>
          <p:nvPr>
            <p:ph type="sldImg"/>
          </p:nvPr>
        </p:nvSpPr>
        <p:spPr>
          <a:ln/>
        </p:spPr>
      </p:sp>
      <p:sp>
        <p:nvSpPr>
          <p:cNvPr id="49156" name="Rectangle 3"/>
          <p:cNvSpPr txBox="1">
            <a:spLocks noGrp="1" noChangeArrowheads="1"/>
          </p:cNvSpPr>
          <p:nvPr>
            <p:ph type="body" idx="1"/>
          </p:nvPr>
        </p:nvSpPr>
        <p:spPr>
          <a:xfrm>
            <a:off x="1008063" y="5078413"/>
            <a:ext cx="5540375" cy="4811712"/>
          </a:xfrm>
          <a:noFill/>
          <a:ln/>
        </p:spPr>
        <p:txBody>
          <a:bodyPr lIns="104252" tIns="52127" rIns="104252" bIns="52127"/>
          <a:lstStyle/>
          <a:p>
            <a:r>
              <a:rPr lang="en-US">
                <a:latin typeface="Times New Roman" pitchFamily="-106" charset="0"/>
                <a:ea typeface="ＭＳ Ｐゴシック" pitchFamily="-106" charset="-128"/>
                <a:cs typeface="ＭＳ Ｐゴシック" pitchFamily="-106" charset="-128"/>
              </a:rPr>
              <a:t>Movie: Zoom052004_031a</a:t>
            </a:r>
          </a:p>
          <a:p>
            <a:r>
              <a:rPr lang="en-US">
                <a:latin typeface="Times New Roman" pitchFamily="-106" charset="0"/>
                <a:ea typeface="ＭＳ Ｐゴシック" pitchFamily="-106" charset="-128"/>
                <a:cs typeface="ＭＳ Ｐゴシック" pitchFamily="-106" charset="-128"/>
              </a:rPr>
              <a:t>Figure: levels1 made by talk_plot_levels1 at singer/results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4294967295"/>
          </p:nvPr>
        </p:nvSpPr>
        <p:spPr bwMode="auto">
          <a:xfrm>
            <a:off x="4279900" y="10155238"/>
            <a:ext cx="3275013" cy="534987"/>
          </a:xfrm>
          <a:prstGeom prst="rect">
            <a:avLst/>
          </a:prstGeom>
          <a:noFill/>
          <a:ln>
            <a:miter lim="800000"/>
            <a:headEnd/>
            <a:tailEnd/>
          </a:ln>
        </p:spPr>
        <p:txBody>
          <a:bodyPr lIns="104269" tIns="52135" rIns="104269" bIns="52135">
            <a:prstTxWarp prst="textNoShape">
              <a:avLst/>
            </a:prstTxWarp>
          </a:bodyPr>
          <a:lstStyle/>
          <a:p>
            <a:fld id="{87EB3286-5576-3B4C-B326-D57A50D66058}" type="slidenum">
              <a:rPr lang="en-US"/>
              <a:pPr/>
              <a:t>19</a:t>
            </a:fld>
            <a:endParaRPr lang="en-US"/>
          </a:p>
        </p:txBody>
      </p:sp>
      <p:sp>
        <p:nvSpPr>
          <p:cNvPr id="52227" name="Rectangle 2"/>
          <p:cNvSpPr>
            <a:spLocks noRot="1" noChangeArrowheads="1" noTextEdit="1"/>
          </p:cNvSpPr>
          <p:nvPr>
            <p:ph type="sldImg"/>
          </p:nvPr>
        </p:nvSpPr>
        <p:spPr>
          <a:ln/>
        </p:spPr>
      </p:sp>
      <p:sp>
        <p:nvSpPr>
          <p:cNvPr id="52228" name="Rectangle 3"/>
          <p:cNvSpPr txBox="1">
            <a:spLocks noGrp="1" noChangeArrowheads="1"/>
          </p:cNvSpPr>
          <p:nvPr>
            <p:ph type="body" idx="1"/>
          </p:nvPr>
        </p:nvSpPr>
        <p:spPr>
          <a:xfrm>
            <a:off x="1008063" y="5078413"/>
            <a:ext cx="5540375" cy="4811712"/>
          </a:xfrm>
          <a:noFill/>
          <a:ln/>
        </p:spPr>
        <p:txBody>
          <a:bodyPr lIns="104252" tIns="52127" rIns="104252" bIns="52127"/>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4279900" y="10155238"/>
            <a:ext cx="3275013" cy="534987"/>
          </a:xfrm>
          <a:prstGeom prst="rect">
            <a:avLst/>
          </a:prstGeom>
          <a:noFill/>
          <a:ln>
            <a:miter lim="800000"/>
            <a:headEnd/>
            <a:tailEnd/>
          </a:ln>
        </p:spPr>
        <p:txBody>
          <a:bodyPr lIns="104269" tIns="52135" rIns="104269" bIns="52135">
            <a:prstTxWarp prst="textNoShape">
              <a:avLst/>
            </a:prstTxWarp>
          </a:bodyPr>
          <a:lstStyle/>
          <a:p>
            <a:fld id="{7C02930C-6AB7-6042-8E23-63309AC63BF0}" type="slidenum">
              <a:rPr lang="en-US"/>
              <a:pPr/>
              <a:t>20</a:t>
            </a:fld>
            <a:endParaRPr lang="en-US"/>
          </a:p>
        </p:txBody>
      </p:sp>
      <p:sp>
        <p:nvSpPr>
          <p:cNvPr id="54275" name="Rectangle 2"/>
          <p:cNvSpPr>
            <a:spLocks noRot="1" noChangeArrowheads="1" noTextEdit="1"/>
          </p:cNvSpPr>
          <p:nvPr>
            <p:ph type="sldImg"/>
          </p:nvPr>
        </p:nvSpPr>
        <p:spPr>
          <a:ln/>
        </p:spPr>
      </p:sp>
      <p:sp>
        <p:nvSpPr>
          <p:cNvPr id="54276" name="Rectangle 3"/>
          <p:cNvSpPr txBox="1">
            <a:spLocks noGrp="1" noChangeArrowheads="1"/>
          </p:cNvSpPr>
          <p:nvPr>
            <p:ph type="body" idx="1"/>
          </p:nvPr>
        </p:nvSpPr>
        <p:spPr>
          <a:xfrm>
            <a:off x="1008063" y="5078413"/>
            <a:ext cx="5540375" cy="4811712"/>
          </a:xfrm>
          <a:noFill/>
          <a:ln/>
        </p:spPr>
        <p:txBody>
          <a:bodyPr lIns="104242" tIns="52120" rIns="104242" bIns="52120"/>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Rot="1" noChangeArrowheads="1" noTextEdit="1"/>
          </p:cNvSpPr>
          <p:nvPr>
            <p:ph type="sldImg"/>
          </p:nvPr>
        </p:nvSpPr>
        <p:spPr>
          <a:xfrm>
            <a:off x="1104900" y="801688"/>
            <a:ext cx="5346700" cy="4010025"/>
          </a:xfrm>
          <a:noFill/>
          <a:ln/>
        </p:spPr>
      </p:sp>
      <p:sp>
        <p:nvSpPr>
          <p:cNvPr id="58371"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9458" name="Rectangle 2"/>
          <p:cNvSpPr>
            <a:spLocks noChangeArrowheads="1" noTextEdit="1"/>
          </p:cNvSpPr>
          <p:nvPr>
            <p:ph type="sldImg"/>
          </p:nvPr>
        </p:nvSpPr>
        <p:spPr>
          <a:ln/>
        </p:spPr>
      </p:sp>
      <p:sp>
        <p:nvSpPr>
          <p:cNvPr id="19459"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Rectangle 2"/>
          <p:cNvSpPr>
            <a:spLocks noChangeArrowheads="1" noTextEdit="1"/>
          </p:cNvSpPr>
          <p:nvPr>
            <p:ph type="sldImg"/>
          </p:nvPr>
        </p:nvSpPr>
        <p:spPr>
          <a:ln/>
        </p:spPr>
      </p:sp>
      <p:sp>
        <p:nvSpPr>
          <p:cNvPr id="60419" name="Text Box 3"/>
          <p:cNvSpPr txBox="1">
            <a:spLocks noChangeArrowheads="1"/>
          </p:cNvSpPr>
          <p:nvPr>
            <p:ph type="body" idx="1"/>
          </p:nvPr>
        </p:nvSpPr>
        <p:spPr>
          <a:xfrm>
            <a:off x="1169988" y="5086350"/>
            <a:ext cx="5224462" cy="4106863"/>
          </a:xfrm>
          <a:noFill/>
          <a:ln/>
        </p:spPr>
        <p:txBody>
          <a:bodyPr wrap="none" anchor="ctr"/>
          <a:lstStyle/>
          <a:p>
            <a:r>
              <a:rPr lang="en-US">
                <a:latin typeface="Helvetica" pitchFamily="-106" charset="0"/>
                <a:ea typeface="ＭＳ Ｐゴシック" pitchFamily="-106" charset="-128"/>
                <a:cs typeface="ＭＳ Ｐゴシック" pitchFamily="-106" charset="-128"/>
              </a:rPr>
              <a:t>An</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intriguing aspect of multicellular organisms is the fact that there are a wide variety of different cell types, this despite the fact that each and every cell carries the same genetic information.</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One of the key mechanisms giving rise to distinct cellular identities is particular ``decisions'' that are made about which genes to express at different times and places in an organism's history.</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Interestingly, decision making is not restricted to multicellular organisms, nor even to eukaryotic cells.</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Indeed, the modern theory of gene regulation was born out of efforts to understand how bacterial cells decide which sugars to utilize at any given time.</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 this talk, I will describe the ways in which statistical mechanics can be used to examine the regulatory processes that take place in the lives of cells.</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These simple models result in surprising predictions and I will also describe our experimental efforts to probe this rich behavior both in test tubes and in living cells.</a:t>
            </a:r>
            <a:r>
              <a:rPr lang="en-US">
                <a:latin typeface="Helvetica" pitchFamily="-106" charset="0"/>
                <a:ea typeface="ヒラギノ角ゴ Pro W3" pitchFamily="-106" charset="-128"/>
                <a:cs typeface="ヒラギノ角ゴ Pro W3" pitchFamily="-106" charset="-128"/>
              </a:rPr>
              <a:t>ﾊ</a:t>
            </a:r>
            <a:endParaRPr lang="en-US">
              <a:latin typeface="Helvetica"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2466" name="Rectangle 2"/>
          <p:cNvSpPr>
            <a:spLocks noChangeArrowheads="1" noTextEdit="1"/>
          </p:cNvSpPr>
          <p:nvPr>
            <p:ph type="sldImg"/>
          </p:nvPr>
        </p:nvSpPr>
        <p:spPr>
          <a:ln/>
        </p:spPr>
      </p:sp>
      <p:sp>
        <p:nvSpPr>
          <p:cNvPr id="62467"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4514" name="Rectangle 2"/>
          <p:cNvSpPr>
            <a:spLocks noChangeArrowheads="1" noTextEdit="1"/>
          </p:cNvSpPr>
          <p:nvPr>
            <p:ph type="sldImg"/>
          </p:nvPr>
        </p:nvSpPr>
        <p:spPr>
          <a:ln/>
        </p:spPr>
      </p:sp>
      <p:sp>
        <p:nvSpPr>
          <p:cNvPr id="64515"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ChangeArrowheads="1" noTextEdit="1"/>
          </p:cNvSpPr>
          <p:nvPr>
            <p:ph type="sldImg"/>
          </p:nvPr>
        </p:nvSpPr>
        <p:spPr>
          <a:ln/>
        </p:spPr>
      </p:sp>
      <p:sp>
        <p:nvSpPr>
          <p:cNvPr id="66563" name="Text Box 3"/>
          <p:cNvSpPr txBox="1">
            <a:spLocks noChangeArrowheads="1"/>
          </p:cNvSpPr>
          <p:nvPr>
            <p:ph type="body" idx="1"/>
          </p:nvPr>
        </p:nvSpPr>
        <p:spPr>
          <a:xfrm>
            <a:off x="1169988" y="5086350"/>
            <a:ext cx="5224462" cy="4106863"/>
          </a:xfrm>
          <a:noFill/>
          <a:ln/>
        </p:spPr>
        <p:txBody>
          <a:bodyPr wrap="none" anchor="ctr"/>
          <a:lstStyle/>
          <a:p>
            <a:r>
              <a:rPr lang="en-US">
                <a:latin typeface="Times New Roman" pitchFamily="-106" charset="0"/>
                <a:ea typeface="ＭＳ Ｐゴシック" pitchFamily="-106" charset="-128"/>
                <a:cs typeface="ＭＳ Ｐゴシック" pitchFamily="-106" charset="-128"/>
              </a:rPr>
              <a:t>Carroll: 1) wings are a great MODEL for regulatory evolution since they can be studied in closely related species, 2) pigmentation results from the deposition of pigments after conversion of precursor metabolites into pigments locally by several enzymes.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ChangeArrowheads="1" noTextEdit="1"/>
          </p:cNvSpPr>
          <p:nvPr>
            <p:ph type="sldImg"/>
          </p:nvPr>
        </p:nvSpPr>
        <p:spPr>
          <a:xfrm>
            <a:off x="1168400" y="838200"/>
            <a:ext cx="5283200" cy="3962400"/>
          </a:xfrm>
          <a:noFill/>
          <a:ln/>
        </p:spPr>
      </p:sp>
      <p:sp>
        <p:nvSpPr>
          <p:cNvPr id="68611"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ChangeArrowheads="1" noTextEdit="1"/>
          </p:cNvSpPr>
          <p:nvPr>
            <p:ph type="sldImg"/>
          </p:nvPr>
        </p:nvSpPr>
        <p:spPr>
          <a:xfrm>
            <a:off x="1168400" y="838200"/>
            <a:ext cx="5283200" cy="3962400"/>
          </a:xfrm>
          <a:noFill/>
          <a:ln/>
        </p:spPr>
      </p:sp>
      <p:sp>
        <p:nvSpPr>
          <p:cNvPr id="70659" name="Text Box 3"/>
          <p:cNvSpPr txBox="1">
            <a:spLocks noChangeArrowheads="1"/>
          </p:cNvSpPr>
          <p:nvPr>
            <p:ph type="body" idx="1"/>
          </p:nvPr>
        </p:nvSpPr>
        <p:spPr>
          <a:solidFill>
            <a:srgbClr val="FFFFFF"/>
          </a:solidFill>
          <a:ln>
            <a:solidFill>
              <a:srgbClr val="000000"/>
            </a:solidFill>
          </a:ln>
        </p:spPr>
        <p:txBody>
          <a:bodyPr/>
          <a:lstStyle/>
          <a:p>
            <a:r>
              <a:rPr lang="en-US">
                <a:latin typeface="Times New Roman" pitchFamily="-106" charset="0"/>
                <a:ea typeface="ＭＳ Ｐゴシック" pitchFamily="-106" charset="-128"/>
                <a:cs typeface="ＭＳ Ｐゴシック" pitchFamily="-106" charset="-128"/>
              </a:rPr>
              <a:t>The claim made in the case of these mice is that there is a strong selective pressure resulting from predation.  Mice with the “right” color have a better chance of not being eaten by predatory owls.  The particular difference has to do with mutations in the melanocortin-1 receptor.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2706" name="Rectangle 2"/>
          <p:cNvSpPr>
            <a:spLocks noChangeArrowheads="1" noTextEdit="1"/>
          </p:cNvSpPr>
          <p:nvPr>
            <p:ph type="sldImg"/>
          </p:nvPr>
        </p:nvSpPr>
        <p:spPr>
          <a:ln/>
        </p:spPr>
      </p:sp>
      <p:sp>
        <p:nvSpPr>
          <p:cNvPr id="72707"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1506" name="Rectangle 2"/>
          <p:cNvSpPr>
            <a:spLocks noChangeArrowheads="1" noTextEdit="1"/>
          </p:cNvSpPr>
          <p:nvPr>
            <p:ph type="sldImg"/>
          </p:nvPr>
        </p:nvSpPr>
        <p:spPr>
          <a:ln/>
        </p:spPr>
      </p:sp>
      <p:sp>
        <p:nvSpPr>
          <p:cNvPr id="21507"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3554" name="Rectangle 2"/>
          <p:cNvSpPr>
            <a:spLocks noChangeArrowheads="1" noTextEdit="1"/>
          </p:cNvSpPr>
          <p:nvPr>
            <p:ph type="sldImg"/>
          </p:nvPr>
        </p:nvSpPr>
        <p:spPr>
          <a:ln/>
        </p:spPr>
      </p:sp>
      <p:sp>
        <p:nvSpPr>
          <p:cNvPr id="23555"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602" name="Rectangle 2"/>
          <p:cNvSpPr>
            <a:spLocks noChangeArrowheads="1" noTextEdit="1"/>
          </p:cNvSpPr>
          <p:nvPr>
            <p:ph type="sldImg"/>
          </p:nvPr>
        </p:nvSpPr>
        <p:spPr>
          <a:ln/>
        </p:spPr>
      </p:sp>
      <p:sp>
        <p:nvSpPr>
          <p:cNvPr id="25603"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noTextEdit="1"/>
          </p:cNvSpPr>
          <p:nvPr>
            <p:ph type="sldImg"/>
          </p:nvPr>
        </p:nvSpPr>
        <p:spPr>
          <a:xfrm>
            <a:off x="1168400" y="838200"/>
            <a:ext cx="5283200" cy="3962400"/>
          </a:xfrm>
          <a:noFill/>
          <a:ln/>
        </p:spPr>
      </p:sp>
      <p:sp>
        <p:nvSpPr>
          <p:cNvPr id="27651" name="Text Box 3"/>
          <p:cNvSpPr txBox="1">
            <a:spLocks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ChangeArrowheads="1" noTextEdit="1"/>
          </p:cNvSpPr>
          <p:nvPr>
            <p:ph type="sldImg"/>
          </p:nvPr>
        </p:nvSpPr>
        <p:spPr>
          <a:ln/>
        </p:spPr>
      </p:sp>
      <p:sp>
        <p:nvSpPr>
          <p:cNvPr id="29699" name="Text Box 3"/>
          <p:cNvSpPr txBox="1">
            <a:spLocks noChangeArrowheads="1"/>
          </p:cNvSpPr>
          <p:nvPr>
            <p:ph type="body" idx="1"/>
          </p:nvPr>
        </p:nvSpPr>
        <p:spPr>
          <a:xfrm>
            <a:off x="1169988" y="5086350"/>
            <a:ext cx="5224462" cy="4106863"/>
          </a:xfrm>
          <a:noFill/>
          <a:ln/>
        </p:spPr>
        <p:txBody>
          <a:bodyPr wrap="none" anchor="ctr"/>
          <a:lstStyle/>
          <a:p>
            <a:r>
              <a:rPr lang="en-US">
                <a:latin typeface="Helvetica" pitchFamily="-106" charset="0"/>
                <a:ea typeface="ＭＳ Ｐゴシック" pitchFamily="-106" charset="-128"/>
                <a:cs typeface="ＭＳ Ｐゴシック" pitchFamily="-106" charset="-128"/>
              </a:rPr>
              <a:t>An</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intriguing aspect of multicellular organisms is the fact that there are a wide variety of different cell types, this despite the fact that each and every cell carries the same genetic information.</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One of the key mechanisms giving rise to distinct cellular identities is particular ``decisions'' that are made about which genes to express at different times and places in an organism's history.</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Interestingly, decision making is not restricted to multicellular organisms, nor even to eukaryotic cells.</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Indeed, the modern theory of gene regulation was born out of efforts to understand how bacterial cells decide which sugars to utilize at any given time.</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 this talk, I will describe the ways in which statistical mechanics can be used to examine the regulatory processes that take place in the lives of cells.</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These simple models result in surprising predictions and I will also describe our experimental efforts to probe this rich behavior both in test tubes and in living cells.</a:t>
            </a:r>
            <a:r>
              <a:rPr lang="en-US">
                <a:latin typeface="Helvetica" pitchFamily="-106" charset="0"/>
                <a:ea typeface="ヒラギノ角ゴ Pro W3" pitchFamily="-106" charset="-128"/>
                <a:cs typeface="ヒラギノ角ゴ Pro W3" pitchFamily="-106" charset="-128"/>
              </a:rPr>
              <a:t>ﾊ</a:t>
            </a:r>
            <a:endParaRPr lang="en-US">
              <a:latin typeface="Helvetica"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746" name="Rectangle 2"/>
          <p:cNvSpPr>
            <a:spLocks noChangeArrowheads="1" noTextEdit="1"/>
          </p:cNvSpPr>
          <p:nvPr>
            <p:ph type="sldImg"/>
          </p:nvPr>
        </p:nvSpPr>
        <p:spPr>
          <a:ln/>
        </p:spPr>
      </p:sp>
      <p:sp>
        <p:nvSpPr>
          <p:cNvPr id="31747" name="Text Box 3"/>
          <p:cNvSpPr txBox="1">
            <a:spLocks noChangeArrowheads="1"/>
          </p:cNvSpPr>
          <p:nvPr>
            <p:ph type="body" idx="1"/>
          </p:nvPr>
        </p:nvSpPr>
        <p:spPr>
          <a:xfrm>
            <a:off x="1169988" y="5086350"/>
            <a:ext cx="5224462" cy="4106863"/>
          </a:xfrm>
          <a:noFill/>
          <a:ln/>
        </p:spPr>
        <p:txBody>
          <a:bodyPr wrap="none" anchor="ctr"/>
          <a:lstStyle/>
          <a:p>
            <a:r>
              <a:rPr lang="en-US">
                <a:latin typeface="Helvetica" pitchFamily="-106" charset="0"/>
                <a:ea typeface="ＭＳ Ｐゴシック" pitchFamily="-106" charset="-128"/>
                <a:cs typeface="ＭＳ Ｐゴシック" pitchFamily="-106" charset="-128"/>
              </a:rPr>
              <a:t>An</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intriguing aspect of multicellular organisms is the fact that there are a wide variety of different cell types, this despite the fact that each and every cell carries the same genetic information.</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One of the key mechanisms giving rise to distinct cellular identities is particular ``decisions'' that are made about which genes to express at different times and places in an organism's history.</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Interestingly, decision making is not restricted to multicellular organisms, nor even to eukaryotic cells.</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Indeed, the modern theory of gene regulation was born out of efforts to understand how bacterial cells decide which sugars to utilize at any given time.</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In this talk, I will describe the ways in which statistical mechanics can be used to examine the regulatory processes that take place in the lives of cells.</a:t>
            </a:r>
            <a:r>
              <a:rPr lang="en-US">
                <a:latin typeface="Helvetica" pitchFamily="-106" charset="0"/>
                <a:ea typeface="ヒラギノ角ゴ Pro W3" pitchFamily="-106" charset="-128"/>
                <a:cs typeface="ヒラギノ角ゴ Pro W3" pitchFamily="-106" charset="-128"/>
              </a:rPr>
              <a:t>ﾊ</a:t>
            </a:r>
            <a:r>
              <a:rPr lang="en-US" altLang="ja-JP">
                <a:latin typeface="Helvetica" pitchFamily="-106" charset="0"/>
                <a:ea typeface="ＭＳ Ｐゴシック" pitchFamily="-106" charset="-128"/>
                <a:cs typeface="ＭＳ Ｐゴシック" pitchFamily="-106" charset="-128"/>
              </a:rPr>
              <a:t> These simple models result in surprising predictions and I will also describe our experimental efforts to probe this rich behavior both in test tubes and in living cells.</a:t>
            </a:r>
            <a:r>
              <a:rPr lang="en-US">
                <a:latin typeface="Helvetica" pitchFamily="-106" charset="0"/>
                <a:ea typeface="ヒラギノ角ゴ Pro W3" pitchFamily="-106" charset="-128"/>
                <a:cs typeface="ヒラギノ角ゴ Pro W3" pitchFamily="-106" charset="-128"/>
              </a:rPr>
              <a:t>ﾊ</a:t>
            </a:r>
            <a:endParaRPr lang="en-US">
              <a:latin typeface="Helvetica"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794" name="Rectangle 2"/>
          <p:cNvSpPr>
            <a:spLocks noChangeArrowheads="1" noTextEdit="1"/>
          </p:cNvSpPr>
          <p:nvPr>
            <p:ph type="sldImg"/>
          </p:nvPr>
        </p:nvSpPr>
        <p:spPr>
          <a:ln/>
        </p:spPr>
      </p:sp>
      <p:sp>
        <p:nvSpPr>
          <p:cNvPr id="33795" name="Text Box 3"/>
          <p:cNvSpPr txBox="1">
            <a:spLocks noChangeArrowheads="1"/>
          </p:cNvSpPr>
          <p:nvPr>
            <p:ph type="body" idx="1"/>
          </p:nvPr>
        </p:nvSpPr>
        <p:spPr>
          <a:xfrm>
            <a:off x="1169988" y="5086350"/>
            <a:ext cx="5224462" cy="4106863"/>
          </a:xfrm>
          <a:noFill/>
          <a:ln/>
        </p:spPr>
        <p:txBody>
          <a:bodyPr wrap="none" anchor="ct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6138" y="123825"/>
            <a:ext cx="2151062" cy="6738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775" y="123825"/>
            <a:ext cx="6303963" cy="67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39775" y="123825"/>
            <a:ext cx="8607425" cy="1260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39775" y="1860550"/>
            <a:ext cx="4227513"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19688" y="1860550"/>
            <a:ext cx="4227512"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39775" y="4437063"/>
            <a:ext cx="4227513"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19688" y="4437063"/>
            <a:ext cx="4227512"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9775" y="123825"/>
            <a:ext cx="8607425"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39775" y="1860550"/>
            <a:ext cx="4227513" cy="5002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9688" y="1860550"/>
            <a:ext cx="4227512" cy="5002213"/>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775" y="1860550"/>
            <a:ext cx="4227513"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9688" y="1860550"/>
            <a:ext cx="4227512"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2.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1.pn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pic>
        <p:nvPicPr>
          <p:cNvPr id="1026" name="Picture 7" descr="UpperBarFinal"/>
          <p:cNvPicPr>
            <a:picLocks noChangeAspect="1" noChangeArrowheads="1"/>
          </p:cNvPicPr>
          <p:nvPr userDrawn="1"/>
        </p:nvPicPr>
        <p:blipFill>
          <a:blip r:embed="rId15"/>
          <a:srcRect/>
          <a:stretch>
            <a:fillRect/>
          </a:stretch>
        </p:blipFill>
        <p:spPr bwMode="auto">
          <a:xfrm>
            <a:off x="0" y="0"/>
            <a:ext cx="10080625" cy="1495425"/>
          </a:xfrm>
          <a:prstGeom prst="rect">
            <a:avLst/>
          </a:prstGeom>
          <a:noFill/>
          <a:ln w="9525">
            <a:noFill/>
            <a:miter lim="800000"/>
            <a:headEnd/>
            <a:tailEnd/>
          </a:ln>
        </p:spPr>
      </p:pic>
      <p:sp>
        <p:nvSpPr>
          <p:cNvPr id="1025" name="Line 1"/>
          <p:cNvSpPr>
            <a:spLocks noChangeShapeType="1"/>
          </p:cNvSpPr>
          <p:nvPr/>
        </p:nvSpPr>
        <p:spPr bwMode="auto">
          <a:xfrm>
            <a:off x="0" y="1524000"/>
            <a:ext cx="10079038" cy="0"/>
          </a:xfrm>
          <a:prstGeom prst="line">
            <a:avLst/>
          </a:prstGeom>
          <a:noFill/>
          <a:ln w="36000">
            <a:solidFill>
              <a:srgbClr val="000000"/>
            </a:solidFill>
            <a:round/>
            <a:headEnd/>
            <a:tailEnd/>
          </a:ln>
        </p:spPr>
        <p:txBody>
          <a:bodyPr>
            <a:prstTxWarp prst="textNoShape">
              <a:avLst/>
            </a:prstTxWarp>
          </a:bodyPr>
          <a:lstStyle/>
          <a:p>
            <a:pPr>
              <a:defRPr/>
            </a:pPr>
            <a:endParaRPr lang="en-US">
              <a:latin typeface="Times New Roman" pitchFamily="32" charset="0"/>
            </a:endParaRPr>
          </a:p>
        </p:txBody>
      </p:sp>
      <p:sp>
        <p:nvSpPr>
          <p:cNvPr id="1028" name="Rectangle 4"/>
          <p:cNvSpPr>
            <a:spLocks noGrp="1" noChangeArrowheads="1"/>
          </p:cNvSpPr>
          <p:nvPr>
            <p:ph type="title"/>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029" name="Rectangle 5"/>
          <p:cNvSpPr>
            <a:spLocks noGrp="1" noChangeArrowheads="1"/>
          </p:cNvSpPr>
          <p:nvPr>
            <p:ph type="body" idx="1"/>
          </p:nvPr>
        </p:nvSpPr>
        <p:spPr bwMode="auto">
          <a:xfrm>
            <a:off x="739775" y="1860550"/>
            <a:ext cx="8607425" cy="50022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707070"/>
          </a:solidFill>
          <a:effectLst>
            <a:outerShdw blurRad="38100" dist="38100" dir="2700000" algn="tl">
              <a:srgbClr val="DDDDDD"/>
            </a:outerShdw>
          </a:effectLst>
          <a:latin typeface="+mj-lt"/>
          <a:ea typeface="ＭＳ Ｐゴシック" pitchFamily="33" charset="-128"/>
          <a:cs typeface="ＭＳ Ｐゴシック" pitchFamily="33" charset="-128"/>
        </a:defRPr>
      </a:lvl1pPr>
      <a:lvl2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707070"/>
          </a:solidFill>
          <a:latin typeface="Arial" pitchFamily="33" charset="0"/>
          <a:ea typeface="ＭＳ Ｐゴシック" pitchFamily="32" charset="-128"/>
          <a:cs typeface="ＭＳ Ｐゴシック" pitchFamily="33" charset="-128"/>
        </a:defRPr>
      </a:lvl2pPr>
      <a:lvl3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707070"/>
          </a:solidFill>
          <a:latin typeface="Arial" pitchFamily="33" charset="0"/>
          <a:ea typeface="ＭＳ Ｐゴシック" pitchFamily="32" charset="-128"/>
          <a:cs typeface="ＭＳ Ｐゴシック" pitchFamily="33" charset="-128"/>
        </a:defRPr>
      </a:lvl3pPr>
      <a:lvl4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707070"/>
          </a:solidFill>
          <a:latin typeface="Arial" pitchFamily="33" charset="0"/>
          <a:ea typeface="ＭＳ Ｐゴシック" pitchFamily="32" charset="-128"/>
          <a:cs typeface="ＭＳ Ｐゴシック" pitchFamily="33" charset="-128"/>
        </a:defRPr>
      </a:lvl4pPr>
      <a:lvl5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707070"/>
          </a:solidFill>
          <a:latin typeface="Arial" pitchFamily="33" charset="0"/>
          <a:ea typeface="ＭＳ Ｐゴシック" pitchFamily="32" charset="-128"/>
          <a:cs typeface="ＭＳ Ｐゴシック" pitchFamily="33" charset="-128"/>
        </a:defRPr>
      </a:lvl5pPr>
      <a:lvl6pPr marL="18970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6pPr>
      <a:lvl7pPr marL="23542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7pPr>
      <a:lvl8pPr marL="28114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8pPr>
      <a:lvl9pPr marL="32686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32" charset="0"/>
          <a:ea typeface="ＭＳ Ｐゴシック" pitchFamily="32" charset="-128"/>
        </a:defRPr>
      </a:lvl9pPr>
    </p:titleStyle>
    <p:bodyStyle>
      <a:lvl1pPr marL="431800" indent="-323850" algn="l" defTabSz="719138" rtl="0" eaLnBrk="0" fontAlgn="base" hangingPunct="0">
        <a:lnSpc>
          <a:spcPct val="115000"/>
        </a:lnSpc>
        <a:spcBef>
          <a:spcPct val="0"/>
        </a:spcBef>
        <a:spcAft>
          <a:spcPct val="0"/>
        </a:spcAft>
        <a:buClr>
          <a:srgbClr val="000000"/>
        </a:buClr>
        <a:buSzPct val="66000"/>
        <a:buFont typeface="StarSymbol" charset="2"/>
        <a:buBlip>
          <a:blip r:embed="rId16"/>
        </a:buBlip>
        <a:defRPr sz="3000">
          <a:solidFill>
            <a:srgbClr val="000000"/>
          </a:solidFill>
          <a:latin typeface="+mn-lt"/>
          <a:ea typeface="ＭＳ Ｐゴシック" pitchFamily="33" charset="-128"/>
          <a:cs typeface="ＭＳ Ｐゴシック" pitchFamily="33" charset="-128"/>
        </a:defRPr>
      </a:lvl1pPr>
      <a:lvl2pPr marL="863600" indent="-287338"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800">
          <a:solidFill>
            <a:srgbClr val="000000"/>
          </a:solidFill>
          <a:latin typeface="+mn-lt"/>
          <a:ea typeface="ＭＳ Ｐゴシック" pitchFamily="32" charset="-128"/>
        </a:defRPr>
      </a:lvl2pPr>
      <a:lvl3pPr marL="1295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400">
          <a:solidFill>
            <a:srgbClr val="000000"/>
          </a:solidFill>
          <a:latin typeface="+mn-lt"/>
          <a:ea typeface="ＭＳ Ｐゴシック" pitchFamily="32" charset="-128"/>
        </a:defRPr>
      </a:lvl3pPr>
      <a:lvl4pPr marL="1727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4pPr>
      <a:lvl5pPr marL="21590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5pPr>
      <a:lvl6pPr marL="2616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6pPr>
      <a:lvl7pPr marL="3073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7pPr>
      <a:lvl8pPr marL="35306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8pPr>
      <a:lvl9pPr marL="39878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video" Target="NULL" TargetMode="External"/><Relationship Id="rId2" Type="http://schemas.openxmlformats.org/officeDocument/2006/relationships/slideLayout" Target="../slideLayouts/slideLayout1.xml"/><Relationship Id="rId3" Type="http://schemas.openxmlformats.org/officeDocument/2006/relationships/notesSlide" Target="../notesSlides/notesSlide16.xml"/><Relationship Id="rId6" Type="http://schemas.openxmlformats.org/officeDocument/2006/relationships/hyperlink" Target="http://physwebdev.physics.uiuc.edu/cpl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 Id="rId5"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image" Target="../media/image35.jpe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2.png"/><Relationship Id="rId5" Type="http://schemas.openxmlformats.org/officeDocument/2006/relationships/image" Target="../media/image34.jpeg"/></Relationships>
</file>

<file path=ppt/slides/_rels/slide21.xml.rels><?xml version="1.0" encoding="UTF-8" standalone="yes"?>
<Relationships xmlns="http://schemas.openxmlformats.org/package/2006/relationships"><Relationship Id="rId4" Type="http://schemas.openxmlformats.org/officeDocument/2006/relationships/image" Target="../media/image38.emf"/><Relationship Id="rId1" Type="http://schemas.openxmlformats.org/officeDocument/2006/relationships/slideLayout" Target="../slideLayouts/slideLayout7.xml"/><Relationship Id="rId2" Type="http://schemas.openxmlformats.org/officeDocument/2006/relationships/image" Target="../media/image36.emf"/><Relationship Id="rId3" Type="http://schemas.openxmlformats.org/officeDocument/2006/relationships/image" Target="../media/image37.emf"/></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3" Type="http://schemas.openxmlformats.org/officeDocument/2006/relationships/image" Target="../media/image4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4" Type="http://schemas.openxmlformats.org/officeDocument/2006/relationships/image" Target="../media/image2.png"/><Relationship Id="rId5" Type="http://schemas.openxmlformats.org/officeDocument/2006/relationships/image" Target="../media/image41.jpe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eg"/><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png"/><Relationship Id="rId5" Type="http://schemas.openxmlformats.org/officeDocument/2006/relationships/image" Target="../media/image46.jpeg"/></Relationships>
</file>

<file path=ppt/slides/_rels/slide26.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7.jpeg"/></Relationships>
</file>

<file path=ppt/slides/_rels/slide27.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28.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4"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png"/><Relationship Id="rId5" Type="http://schemas.openxmlformats.org/officeDocument/2006/relationships/image" Target="../media/image51.png"/></Relationships>
</file>

<file path=ppt/slides/_rels/slide3.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 Id="rId5" Type="http://schemas.openxmlformats.org/officeDocument/2006/relationships/image" Target="../media/image8.jpeg"/></Relationships>
</file>

<file path=ppt/slides/_rels/slide30.xml.rels><?xml version="1.0" encoding="UTF-8" standalone="yes"?>
<Relationships xmlns="http://schemas.openxmlformats.org/package/2006/relationships"><Relationship Id="rId4"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6" Type="http://schemas.openxmlformats.org/officeDocument/2006/relationships/image" Target="../media/image11.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 Id="rId5"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png"/><Relationship Id="rId5" Type="http://schemas.openxmlformats.org/officeDocument/2006/relationships/image" Target="../media/image16.jpeg"/></Relationships>
</file>

<file path=ppt/slides/_rels/slide8.xml.rels><?xml version="1.0" encoding="UTF-8" standalone="yes"?>
<Relationships xmlns="http://schemas.openxmlformats.org/package/2006/relationships"><Relationship Id="rId6" Type="http://schemas.openxmlformats.org/officeDocument/2006/relationships/image" Target="../media/image2.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jpe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0.png"/><Relationship Id="rId5"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lIns="0" tIns="0" rIns="0" bIns="0" anchor="ctr">
            <a:prstTxWarp prst="textNoShape">
              <a:avLst/>
            </a:prstTxWarp>
          </a:bodyPr>
          <a:lstStyle/>
          <a:p>
            <a:pPr algn="ctr" defTabSz="719138">
              <a:lnSpc>
                <a:spcPct val="115000"/>
              </a:lnSpc>
              <a:buClr>
                <a:srgbClr val="000000"/>
              </a:buClr>
              <a:buSzPct val="45000"/>
              <a:buFont typeface="StarBats" charset="2"/>
              <a:buNone/>
              <a:defRPr/>
            </a:pPr>
            <a:r>
              <a:rPr lang="en-US" sz="4000" i="1" kern="0" dirty="0">
                <a:solidFill>
                  <a:srgbClr val="707070"/>
                </a:solidFill>
                <a:effectLst>
                  <a:outerShdw blurRad="38100" dist="38100" dir="2700000" algn="tl">
                    <a:srgbClr val="DDDDDD"/>
                  </a:outerShdw>
                </a:effectLst>
                <a:latin typeface="+mj-lt"/>
                <a:ea typeface="+mj-ea"/>
                <a:cs typeface="+mj-cs"/>
              </a:rPr>
              <a:t>Genes, Chromosomes and Genomes</a:t>
            </a:r>
            <a:endParaRPr lang="en-US" sz="4000" kern="0" dirty="0">
              <a:solidFill>
                <a:srgbClr val="707070"/>
              </a:solidFill>
              <a:effectLst>
                <a:outerShdw blurRad="38100" dist="38100" dir="2700000" algn="tl">
                  <a:srgbClr val="DDDDDD"/>
                </a:outerShdw>
              </a:effectLst>
              <a:latin typeface="+mj-lt"/>
              <a:ea typeface="+mj-ea"/>
              <a:cs typeface="+mj-cs"/>
            </a:endParaRPr>
          </a:p>
        </p:txBody>
      </p:sp>
      <p:sp>
        <p:nvSpPr>
          <p:cNvPr id="16387" name="Rectangle 2"/>
          <p:cNvSpPr>
            <a:spLocks noChangeArrowheads="1"/>
          </p:cNvSpPr>
          <p:nvPr/>
        </p:nvSpPr>
        <p:spPr bwMode="auto">
          <a:xfrm>
            <a:off x="1992313" y="5867400"/>
            <a:ext cx="6100762" cy="1570038"/>
          </a:xfrm>
          <a:prstGeom prst="rect">
            <a:avLst/>
          </a:prstGeom>
          <a:noFill/>
          <a:ln w="9525">
            <a:noFill/>
            <a:miter lim="800000"/>
            <a:headEnd/>
            <a:tailEnd/>
          </a:ln>
        </p:spPr>
        <p:txBody>
          <a:bodyPr>
            <a:prstTxWarp prst="textNoShape">
              <a:avLst/>
            </a:prstTxWarp>
            <a:spAutoFit/>
          </a:bodyPr>
          <a:lstStyle/>
          <a:p>
            <a:pPr algn="ctr"/>
            <a:r>
              <a:rPr lang="en-GB" i="1">
                <a:solidFill>
                  <a:srgbClr val="FF0000"/>
                </a:solidFill>
                <a:latin typeface="Albany" pitchFamily="32" charset="0"/>
              </a:rPr>
              <a:t>APh/BE161: Physical Biology of the Cell</a:t>
            </a:r>
          </a:p>
          <a:p>
            <a:pPr algn="ctr"/>
            <a:r>
              <a:rPr lang="en-GB" i="1">
                <a:solidFill>
                  <a:srgbClr val="FF0000"/>
                </a:solidFill>
                <a:latin typeface="Albany" pitchFamily="32" charset="0"/>
              </a:rPr>
              <a:t>Winter 2009</a:t>
            </a:r>
          </a:p>
          <a:p>
            <a:pPr algn="ctr"/>
            <a:r>
              <a:rPr lang="en-US" i="1">
                <a:solidFill>
                  <a:srgbClr val="FF0000"/>
                </a:solidFill>
                <a:latin typeface="Albany" pitchFamily="32" charset="0"/>
              </a:rPr>
              <a:t>“Lecture 6”</a:t>
            </a:r>
            <a:endParaRPr lang="en-GB" i="1">
              <a:solidFill>
                <a:srgbClr val="FF0000"/>
              </a:solidFill>
              <a:latin typeface="Albany" pitchFamily="32" charset="0"/>
            </a:endParaRPr>
          </a:p>
          <a:p>
            <a:pPr algn="ctr"/>
            <a:r>
              <a:rPr lang="en-GB" i="1">
                <a:solidFill>
                  <a:srgbClr val="FF0000"/>
                </a:solidFill>
                <a:latin typeface="Albany" pitchFamily="32" charset="0"/>
              </a:rPr>
              <a:t>Rob Phillips</a:t>
            </a:r>
            <a:endParaRPr lang="en-US">
              <a:solidFill>
                <a:srgbClr val="FF0000"/>
              </a:solidFill>
            </a:endParaRPr>
          </a:p>
        </p:txBody>
      </p:sp>
      <p:pic>
        <p:nvPicPr>
          <p:cNvPr id="16388" name="Picture 10" descr="Chromosomes"/>
          <p:cNvPicPr>
            <a:picLocks noChangeAspect="1" noChangeArrowheads="1"/>
          </p:cNvPicPr>
          <p:nvPr/>
        </p:nvPicPr>
        <p:blipFill>
          <a:blip r:embed="rId3"/>
          <a:srcRect/>
          <a:stretch>
            <a:fillRect/>
          </a:stretch>
        </p:blipFill>
        <p:spPr bwMode="auto">
          <a:xfrm>
            <a:off x="3440113" y="1646238"/>
            <a:ext cx="3048000" cy="4125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1026" descr="08_007"/>
          <p:cNvPicPr>
            <a:picLocks noChangeAspect="1" noChangeArrowheads="1"/>
          </p:cNvPicPr>
          <p:nvPr>
            <p:ph idx="1"/>
          </p:nvPr>
        </p:nvPicPr>
        <p:blipFill>
          <a:blip r:embed="rId3"/>
          <a:srcRect/>
          <a:stretch>
            <a:fillRect/>
          </a:stretch>
        </p:blipFill>
        <p:spPr>
          <a:xfrm>
            <a:off x="3897313" y="2255838"/>
            <a:ext cx="6019800" cy="4476750"/>
          </a:xfrm>
        </p:spPr>
      </p:pic>
      <p:sp>
        <p:nvSpPr>
          <p:cNvPr id="1790979" name="Rectangle 1027"/>
          <p:cNvSpPr>
            <a:spLocks noGrp="1" noChangeArrowheads="1"/>
          </p:cNvSpPr>
          <p:nvPr>
            <p:ph type="title"/>
          </p:nvPr>
        </p:nvSpPr>
        <p:spPr>
          <a:xfrm>
            <a:off x="231775" y="123825"/>
            <a:ext cx="8607425" cy="1260475"/>
          </a:xfrm>
        </p:spPr>
        <p:txBody>
          <a:bodyPr/>
          <a:lstStyle/>
          <a:p>
            <a:pPr marL="1439863">
              <a:defRPr/>
            </a:pPr>
            <a:r>
              <a:rPr lang="en-US" sz="3600">
                <a:ea typeface="+mj-ea"/>
                <a:cs typeface="+mj-cs"/>
              </a:rPr>
              <a:t>Repressors: The Cartoon</a:t>
            </a:r>
          </a:p>
        </p:txBody>
      </p:sp>
      <p:sp>
        <p:nvSpPr>
          <p:cNvPr id="34820" name="Rectangle 1028"/>
          <p:cNvSpPr>
            <a:spLocks noChangeArrowheads="1"/>
          </p:cNvSpPr>
          <p:nvPr/>
        </p:nvSpPr>
        <p:spPr bwMode="auto">
          <a:xfrm>
            <a:off x="0" y="2484438"/>
            <a:ext cx="4125913" cy="4343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Repressor molecules inhibit action of RNA polymerase.</a:t>
            </a: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Repressors can be under the control of other molecules (i.e. inducers) that dictate when repressor is bound and not.</a:t>
            </a:r>
            <a:endParaRPr lang="en-GB" sz="1800" b="1" i="1">
              <a:solidFill>
                <a:schemeClr val="accent2"/>
              </a:solidFill>
              <a:latin typeface="Albany" pitchFamily="32" charset="0"/>
            </a:endParaRP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800" b="1" i="1">
              <a:solidFill>
                <a:schemeClr val="accent2"/>
              </a:solidFill>
              <a:latin typeface="Albany" pitchFamily="3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2" descr="08_008"/>
          <p:cNvPicPr>
            <a:picLocks noChangeAspect="1" noChangeArrowheads="1"/>
          </p:cNvPicPr>
          <p:nvPr>
            <p:ph idx="1"/>
          </p:nvPr>
        </p:nvPicPr>
        <p:blipFill>
          <a:blip r:embed="rId3"/>
          <a:srcRect/>
          <a:stretch>
            <a:fillRect/>
          </a:stretch>
        </p:blipFill>
        <p:spPr>
          <a:xfrm>
            <a:off x="4659313" y="2408238"/>
            <a:ext cx="5105400" cy="4495800"/>
          </a:xfrm>
        </p:spPr>
      </p:pic>
      <p:sp>
        <p:nvSpPr>
          <p:cNvPr id="1793027" name="Rectangle 3"/>
          <p:cNvSpPr>
            <a:spLocks noGrp="1" noChangeArrowheads="1"/>
          </p:cNvSpPr>
          <p:nvPr>
            <p:ph type="title"/>
          </p:nvPr>
        </p:nvSpPr>
        <p:spPr>
          <a:xfrm>
            <a:off x="384175" y="123825"/>
            <a:ext cx="8607425" cy="1260475"/>
          </a:xfrm>
        </p:spPr>
        <p:txBody>
          <a:bodyPr/>
          <a:lstStyle/>
          <a:p>
            <a:pPr marL="1439863">
              <a:defRPr/>
            </a:pPr>
            <a:r>
              <a:rPr lang="en-US" sz="3600">
                <a:ea typeface="+mj-ea"/>
                <a:cs typeface="+mj-cs"/>
              </a:rPr>
              <a:t>Activators: The Cartoon</a:t>
            </a:r>
          </a:p>
        </p:txBody>
      </p:sp>
      <p:sp>
        <p:nvSpPr>
          <p:cNvPr id="36868" name="Rectangle 4"/>
          <p:cNvSpPr>
            <a:spLocks noChangeArrowheads="1"/>
          </p:cNvSpPr>
          <p:nvPr/>
        </p:nvSpPr>
        <p:spPr bwMode="auto">
          <a:xfrm>
            <a:off x="0" y="2484438"/>
            <a:ext cx="4125913" cy="4343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Activator molecules enhance the action of RNA polymerase.</a:t>
            </a: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Activators can be under the control of other molecules (i.e. inducers) that dictate when activator is bound and not.</a:t>
            </a: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Activators “RECRUIT” the polymerase.</a:t>
            </a:r>
            <a:endParaRPr lang="en-GB" sz="1800" b="1" i="1">
              <a:solidFill>
                <a:schemeClr val="accent2"/>
              </a:solidFill>
              <a:latin typeface="Albany" pitchFamily="32" charset="0"/>
            </a:endParaRPr>
          </a:p>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800" b="1" i="1">
              <a:solidFill>
                <a:schemeClr val="accent2"/>
              </a:solidFill>
              <a:latin typeface="Albany" pitchFamily="32" charset="0"/>
            </a:endParaRPr>
          </a:p>
        </p:txBody>
      </p:sp>
      <p:sp>
        <p:nvSpPr>
          <p:cNvPr id="36869" name="Text Box 5"/>
          <p:cNvSpPr txBox="1">
            <a:spLocks noChangeArrowheads="1"/>
          </p:cNvSpPr>
          <p:nvPr/>
        </p:nvSpPr>
        <p:spPr bwMode="auto">
          <a:xfrm>
            <a:off x="1290638" y="5340350"/>
            <a:ext cx="4122737" cy="641350"/>
          </a:xfrm>
          <a:prstGeom prst="rect">
            <a:avLst/>
          </a:prstGeom>
          <a:noFill/>
          <a:ln w="9525">
            <a:noFill/>
            <a:miter lim="800000"/>
            <a:headEnd/>
            <a:tailEnd/>
          </a:ln>
        </p:spPr>
        <p:txBody>
          <a:bodyPr wrap="none">
            <a:prstTxWarp prst="textNoShape">
              <a:avLst/>
            </a:prstTxWarp>
            <a:spAutoFit/>
          </a:bodyPr>
          <a:lstStyle/>
          <a:p>
            <a:r>
              <a:rPr lang="en-US" sz="1800" b="1" i="1">
                <a:solidFill>
                  <a:srgbClr val="FF0000"/>
                </a:solidFill>
                <a:latin typeface="Albany" pitchFamily="32" charset="0"/>
              </a:rPr>
              <a:t>Adhesive interaction between RNAP</a:t>
            </a:r>
          </a:p>
          <a:p>
            <a:r>
              <a:rPr lang="en-US" sz="1800" b="1" i="1">
                <a:solidFill>
                  <a:srgbClr val="FF0000"/>
                </a:solidFill>
                <a:latin typeface="Albany" pitchFamily="32" charset="0"/>
              </a:rPr>
              <a:t>and activator</a:t>
            </a:r>
          </a:p>
        </p:txBody>
      </p:sp>
      <p:sp>
        <p:nvSpPr>
          <p:cNvPr id="36870" name="Line 6"/>
          <p:cNvSpPr>
            <a:spLocks noChangeShapeType="1"/>
          </p:cNvSpPr>
          <p:nvPr/>
        </p:nvSpPr>
        <p:spPr bwMode="auto">
          <a:xfrm flipV="1">
            <a:off x="3516313" y="4160838"/>
            <a:ext cx="2971800" cy="106680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36871" name="Rectangle 7"/>
          <p:cNvSpPr>
            <a:spLocks noChangeArrowheads="1"/>
          </p:cNvSpPr>
          <p:nvPr/>
        </p:nvSpPr>
        <p:spPr bwMode="auto">
          <a:xfrm>
            <a:off x="-1120775" y="1479550"/>
            <a:ext cx="311150" cy="347663"/>
          </a:xfrm>
          <a:prstGeom prst="rect">
            <a:avLst/>
          </a:prstGeom>
          <a:noFill/>
          <a:ln w="9525">
            <a:noFill/>
            <a:miter lim="800000"/>
            <a:headEnd/>
            <a:tailEnd/>
          </a:ln>
        </p:spPr>
        <p:txBody>
          <a:bodyPr wrap="none">
            <a:prstTxWarp prst="textNoShape">
              <a:avLst/>
            </a:prstTxWarp>
            <a:spAutoFit/>
          </a:bodyPr>
          <a:lstStyle/>
          <a:p>
            <a:pPr>
              <a:lnSpc>
                <a:spcPct val="93000"/>
              </a:lnSpc>
              <a:buClr>
                <a:srgbClr val="000000"/>
              </a:buClr>
              <a:buSzPct val="76000"/>
              <a:buFont typeface="StarSymbol" charset="2"/>
              <a:buBlip>
                <a:blip r:embed="rId4"/>
              </a:buBlip>
            </a:pPr>
            <a:endParaRPr lang="en-US" sz="1800" b="1" i="1">
              <a:solidFill>
                <a:schemeClr val="accent2"/>
              </a:solidFill>
              <a:latin typeface="Albany" pitchFamily="3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4834" name="Rectangle 2"/>
          <p:cNvSpPr>
            <a:spLocks noGrp="1" noChangeArrowheads="1"/>
          </p:cNvSpPr>
          <p:nvPr>
            <p:ph type="title"/>
          </p:nvPr>
        </p:nvSpPr>
        <p:spPr/>
        <p:txBody>
          <a:bodyPr/>
          <a:lstStyle/>
          <a:p>
            <a:pPr>
              <a:defRPr/>
            </a:pPr>
            <a:r>
              <a:rPr lang="en-US" sz="3600">
                <a:ea typeface="+mj-ea"/>
                <a:cs typeface="+mj-cs"/>
              </a:rPr>
              <a:t>The Single Molecule Census</a:t>
            </a:r>
          </a:p>
        </p:txBody>
      </p:sp>
      <p:pic>
        <p:nvPicPr>
          <p:cNvPr id="38915" name="Picture 3" descr="lacoperonPlayers-1"/>
          <p:cNvPicPr>
            <a:picLocks noChangeAspect="1" noChangeArrowheads="1"/>
          </p:cNvPicPr>
          <p:nvPr/>
        </p:nvPicPr>
        <p:blipFill>
          <a:blip r:embed="rId3"/>
          <a:srcRect/>
          <a:stretch>
            <a:fillRect/>
          </a:stretch>
        </p:blipFill>
        <p:spPr bwMode="auto">
          <a:xfrm>
            <a:off x="228600" y="1905000"/>
            <a:ext cx="7391400" cy="5416550"/>
          </a:xfrm>
          <a:prstGeom prst="rect">
            <a:avLst/>
          </a:prstGeom>
          <a:noFill/>
          <a:ln w="9525">
            <a:noFill/>
            <a:miter lim="800000"/>
            <a:headEnd/>
            <a:tailEnd/>
          </a:ln>
        </p:spPr>
      </p:pic>
      <p:sp>
        <p:nvSpPr>
          <p:cNvPr id="38916" name="Text Box 4"/>
          <p:cNvSpPr txBox="1">
            <a:spLocks noChangeArrowheads="1"/>
          </p:cNvSpPr>
          <p:nvPr/>
        </p:nvSpPr>
        <p:spPr bwMode="auto">
          <a:xfrm>
            <a:off x="6810375" y="7131050"/>
            <a:ext cx="3095625" cy="336550"/>
          </a:xfrm>
          <a:prstGeom prst="rect">
            <a:avLst/>
          </a:prstGeom>
          <a:noFill/>
          <a:ln w="9525">
            <a:noFill/>
            <a:miter lim="800000"/>
            <a:headEnd/>
            <a:tailEnd/>
          </a:ln>
        </p:spPr>
        <p:txBody>
          <a:bodyPr wrap="none">
            <a:prstTxWarp prst="textNoShape">
              <a:avLst/>
            </a:prstTxWarp>
            <a:spAutoFit/>
          </a:bodyPr>
          <a:lstStyle/>
          <a:p>
            <a:r>
              <a:rPr lang="en-US" sz="1600"/>
              <a:t>(Beautiful work of David Goodsell)</a:t>
            </a:r>
          </a:p>
        </p:txBody>
      </p:sp>
      <p:pic>
        <p:nvPicPr>
          <p:cNvPr id="38917" name="Picture 5" descr="GeneRegCensusVertical"/>
          <p:cNvPicPr>
            <a:picLocks noChangeAspect="1" noChangeArrowheads="1"/>
          </p:cNvPicPr>
          <p:nvPr/>
        </p:nvPicPr>
        <p:blipFill>
          <a:blip r:embed="rId4"/>
          <a:srcRect/>
          <a:stretch>
            <a:fillRect/>
          </a:stretch>
        </p:blipFill>
        <p:spPr bwMode="auto">
          <a:xfrm>
            <a:off x="7924800" y="2133600"/>
            <a:ext cx="1811338"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3027" name="Rectangle 3"/>
          <p:cNvSpPr>
            <a:spLocks noGrp="1" noChangeArrowheads="1"/>
          </p:cNvSpPr>
          <p:nvPr>
            <p:ph type="title"/>
          </p:nvPr>
        </p:nvSpPr>
        <p:spPr>
          <a:xfrm>
            <a:off x="384175" y="123825"/>
            <a:ext cx="8607425" cy="1260475"/>
          </a:xfrm>
        </p:spPr>
        <p:txBody>
          <a:bodyPr/>
          <a:lstStyle/>
          <a:p>
            <a:pPr marL="1439863">
              <a:defRPr/>
            </a:pPr>
            <a:r>
              <a:rPr lang="en-US" sz="3600" dirty="0" smtClean="0">
                <a:ea typeface="+mj-ea"/>
                <a:cs typeface="+mj-cs"/>
              </a:rPr>
              <a:t>Ways to Measure Gene Expression</a:t>
            </a:r>
            <a:endParaRPr lang="en-US" sz="3600" dirty="0">
              <a:ea typeface="+mj-ea"/>
              <a:cs typeface="+mj-cs"/>
            </a:endParaRPr>
          </a:p>
        </p:txBody>
      </p:sp>
      <p:sp>
        <p:nvSpPr>
          <p:cNvPr id="40963" name="Rectangle 4"/>
          <p:cNvSpPr>
            <a:spLocks noChangeArrowheads="1"/>
          </p:cNvSpPr>
          <p:nvPr/>
        </p:nvSpPr>
        <p:spPr bwMode="auto">
          <a:xfrm>
            <a:off x="239713" y="2027238"/>
            <a:ext cx="4125912" cy="4343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Basic point: looking for “reporters” of the level of expression of gene of interest.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Can ask the system to report on the level of gene expression at various steps in the processes linking DNA to active protein.</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Promoter occupancy, level of mRNA, level of active protein.</a:t>
            </a:r>
            <a:endParaRPr lang="en-GB" sz="1800" b="1" i="1">
              <a:solidFill>
                <a:schemeClr val="accent2"/>
              </a:solidFill>
              <a:latin typeface="Albany" pitchFamily="32" charset="0"/>
            </a:endParaRP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800" b="1" i="1">
              <a:solidFill>
                <a:schemeClr val="accent2"/>
              </a:solidFill>
              <a:latin typeface="Albany" pitchFamily="32" charset="0"/>
            </a:endParaRPr>
          </a:p>
        </p:txBody>
      </p:sp>
      <p:sp>
        <p:nvSpPr>
          <p:cNvPr id="40964" name="Rectangle 7"/>
          <p:cNvSpPr>
            <a:spLocks noChangeArrowheads="1"/>
          </p:cNvSpPr>
          <p:nvPr/>
        </p:nvSpPr>
        <p:spPr bwMode="auto">
          <a:xfrm>
            <a:off x="-1120775" y="1479550"/>
            <a:ext cx="311150" cy="347663"/>
          </a:xfrm>
          <a:prstGeom prst="rect">
            <a:avLst/>
          </a:prstGeom>
          <a:noFill/>
          <a:ln w="9525">
            <a:noFill/>
            <a:miter lim="800000"/>
            <a:headEnd/>
            <a:tailEnd/>
          </a:ln>
        </p:spPr>
        <p:txBody>
          <a:bodyPr wrap="none">
            <a:prstTxWarp prst="textNoShape">
              <a:avLst/>
            </a:prstTxWarp>
            <a:spAutoFit/>
          </a:bodyPr>
          <a:lstStyle/>
          <a:p>
            <a:pPr>
              <a:lnSpc>
                <a:spcPct val="93000"/>
              </a:lnSpc>
              <a:buClr>
                <a:srgbClr val="000000"/>
              </a:buClr>
              <a:buSzPct val="76000"/>
              <a:buFont typeface="StarSymbol" charset="2"/>
              <a:buBlip>
                <a:blip r:embed="rId3"/>
              </a:buBlip>
            </a:pPr>
            <a:endParaRPr lang="en-US" sz="1800" b="1" i="1">
              <a:solidFill>
                <a:schemeClr val="accent2"/>
              </a:solidFill>
              <a:latin typeface="Albany" pitchFamily="32" charset="0"/>
            </a:endParaRPr>
          </a:p>
        </p:txBody>
      </p:sp>
      <p:sp>
        <p:nvSpPr>
          <p:cNvPr id="40965" name="Rectangle 8"/>
          <p:cNvSpPr>
            <a:spLocks noChangeArrowheads="1"/>
          </p:cNvSpPr>
          <p:nvPr/>
        </p:nvSpPr>
        <p:spPr bwMode="auto">
          <a:xfrm>
            <a:off x="4049713" y="6129338"/>
            <a:ext cx="6030912" cy="1384300"/>
          </a:xfrm>
          <a:prstGeom prst="rect">
            <a:avLst/>
          </a:prstGeom>
          <a:noFill/>
          <a:ln w="9525">
            <a:noFill/>
            <a:miter lim="800000"/>
            <a:headEnd/>
            <a:tailEnd/>
          </a:ln>
        </p:spPr>
        <p:txBody>
          <a:bodyPr>
            <a:prstTxWarp prst="textNoShape">
              <a:avLst/>
            </a:prstTxWarp>
            <a:spAutoFit/>
          </a:bodyPr>
          <a:lstStyle/>
          <a:p>
            <a:r>
              <a:rPr lang="en-US" sz="1400"/>
              <a:t>This image shows a Drosophila embryo colored to show the expression patterns of early gene regulators. Each color represents the level of expression of one of three gene regulators, Knirps (green), Kruppel (blue), and Giant (red). Color intensity reflects a higher level of expression. The darker areas of the embryo are cells where none of these gene regulators are expressed, and the yellowish areas indicate that both Knirps and Giant are being expressed.</a:t>
            </a:r>
          </a:p>
        </p:txBody>
      </p:sp>
      <p:pic>
        <p:nvPicPr>
          <p:cNvPr id="40966" name="Picture 9"/>
          <p:cNvPicPr>
            <a:picLocks noChangeAspect="1"/>
          </p:cNvPicPr>
          <p:nvPr/>
        </p:nvPicPr>
        <p:blipFill>
          <a:blip r:embed="rId4"/>
          <a:srcRect/>
          <a:stretch>
            <a:fillRect/>
          </a:stretch>
        </p:blipFill>
        <p:spPr bwMode="auto">
          <a:xfrm>
            <a:off x="5116513" y="2941638"/>
            <a:ext cx="3886200" cy="2992437"/>
          </a:xfrm>
          <a:prstGeom prst="rect">
            <a:avLst/>
          </a:prstGeom>
          <a:noFill/>
          <a:ln w="9525">
            <a:noFill/>
            <a:miter lim="800000"/>
            <a:headEnd/>
            <a:tailEnd/>
          </a:ln>
        </p:spPr>
      </p:pic>
      <p:sp>
        <p:nvSpPr>
          <p:cNvPr id="40967" name="Rectangle 10"/>
          <p:cNvSpPr>
            <a:spLocks noChangeArrowheads="1"/>
          </p:cNvSpPr>
          <p:nvPr/>
        </p:nvSpPr>
        <p:spPr bwMode="auto">
          <a:xfrm>
            <a:off x="4659313" y="2408238"/>
            <a:ext cx="5038725" cy="461962"/>
          </a:xfrm>
          <a:prstGeom prst="rect">
            <a:avLst/>
          </a:prstGeom>
          <a:noFill/>
          <a:ln w="9525">
            <a:noFill/>
            <a:miter lim="800000"/>
            <a:headEnd/>
            <a:tailEnd/>
          </a:ln>
        </p:spPr>
        <p:txBody>
          <a:bodyPr>
            <a:prstTxWarp prst="textNoShape">
              <a:avLst/>
            </a:prstTxWarp>
            <a:spAutoFit/>
          </a:bodyPr>
          <a:lstStyle/>
          <a:p>
            <a:r>
              <a:rPr lang="en-US" sz="1200"/>
              <a:t>http://www.lbl.gov/Science-Articles/Archive/sabl/2008/Feb/genome-mystery.html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Count the Messenger RNA Molecules</a:t>
            </a:r>
            <a:endParaRPr lang="en-US" dirty="0"/>
          </a:p>
        </p:txBody>
      </p:sp>
      <p:pic>
        <p:nvPicPr>
          <p:cNvPr id="43011" name="Picture 3"/>
          <p:cNvPicPr>
            <a:picLocks noChangeAspect="1"/>
          </p:cNvPicPr>
          <p:nvPr/>
        </p:nvPicPr>
        <p:blipFill>
          <a:blip r:embed="rId2"/>
          <a:srcRect/>
          <a:stretch>
            <a:fillRect/>
          </a:stretch>
        </p:blipFill>
        <p:spPr bwMode="auto">
          <a:xfrm>
            <a:off x="1306513" y="2560638"/>
            <a:ext cx="7607300" cy="33782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3027" name="Rectangle 3"/>
          <p:cNvSpPr>
            <a:spLocks noGrp="1" noChangeArrowheads="1"/>
          </p:cNvSpPr>
          <p:nvPr>
            <p:ph type="title"/>
          </p:nvPr>
        </p:nvSpPr>
        <p:spPr>
          <a:xfrm>
            <a:off x="384175" y="123825"/>
            <a:ext cx="8607425" cy="1260475"/>
          </a:xfrm>
        </p:spPr>
        <p:txBody>
          <a:bodyPr/>
          <a:lstStyle/>
          <a:p>
            <a:pPr marL="1439863">
              <a:defRPr/>
            </a:pPr>
            <a:r>
              <a:rPr lang="en-US" sz="3600" dirty="0" smtClean="0">
                <a:ea typeface="+mj-ea"/>
                <a:cs typeface="+mj-cs"/>
              </a:rPr>
              <a:t>Enzymatic Assay or In-Situ Hybridization</a:t>
            </a:r>
            <a:endParaRPr lang="en-US" sz="3600" dirty="0">
              <a:ea typeface="+mj-ea"/>
              <a:cs typeface="+mj-cs"/>
            </a:endParaRPr>
          </a:p>
        </p:txBody>
      </p:sp>
      <p:sp>
        <p:nvSpPr>
          <p:cNvPr id="44035" name="Rectangle 4"/>
          <p:cNvSpPr>
            <a:spLocks noChangeArrowheads="1"/>
          </p:cNvSpPr>
          <p:nvPr/>
        </p:nvSpPr>
        <p:spPr bwMode="auto">
          <a:xfrm>
            <a:off x="239713" y="1646238"/>
            <a:ext cx="9144000" cy="1295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Enzymatic assays </a:t>
            </a:r>
            <a:r>
              <a:rPr lang="en-US" sz="1800" b="1" i="1">
                <a:solidFill>
                  <a:srgbClr val="0066FF"/>
                </a:solidFill>
                <a:latin typeface="Arial" pitchFamily="-106" charset="0"/>
              </a:rPr>
              <a:t>–</a:t>
            </a:r>
            <a:r>
              <a:rPr lang="en-GB" sz="1800" b="1" i="1">
                <a:solidFill>
                  <a:srgbClr val="0066FF"/>
                </a:solidFill>
                <a:latin typeface="Arial" pitchFamily="-106" charset="0"/>
              </a:rPr>
              <a:t> promoter leads to the production of a protein that then does some enzymatic action on the substrate which yields a product that can be visualized.</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In-situ hybridization </a:t>
            </a:r>
            <a:r>
              <a:rPr lang="en-US" sz="1800" b="1" i="1">
                <a:solidFill>
                  <a:srgbClr val="0066FF"/>
                </a:solidFill>
                <a:latin typeface="Arial" pitchFamily="-106" charset="0"/>
              </a:rPr>
              <a:t>–</a:t>
            </a:r>
            <a:r>
              <a:rPr lang="en-GB" sz="1800" b="1" i="1">
                <a:solidFill>
                  <a:srgbClr val="0066FF"/>
                </a:solidFill>
                <a:latin typeface="Arial" pitchFamily="-106" charset="0"/>
              </a:rPr>
              <a:t> described the other day </a:t>
            </a:r>
            <a:r>
              <a:rPr lang="en-US" sz="1800" b="1" i="1">
                <a:solidFill>
                  <a:srgbClr val="0066FF"/>
                </a:solidFill>
                <a:latin typeface="Arial" pitchFamily="-106" charset="0"/>
              </a:rPr>
              <a:t>–</a:t>
            </a:r>
            <a:r>
              <a:rPr lang="en-GB" sz="1800" b="1" i="1">
                <a:solidFill>
                  <a:srgbClr val="0066FF"/>
                </a:solidFill>
                <a:latin typeface="Arial" pitchFamily="-106" charset="0"/>
              </a:rPr>
              <a:t> probe is complementary to the RNA of interest and is labelled for detection.</a:t>
            </a:r>
            <a:endParaRPr lang="en-GB" sz="1800" b="1" i="1">
              <a:solidFill>
                <a:schemeClr val="accent2"/>
              </a:solidFill>
              <a:latin typeface="Albany" pitchFamily="32" charset="0"/>
            </a:endParaRP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800" b="1" i="1">
              <a:solidFill>
                <a:schemeClr val="accent2"/>
              </a:solidFill>
              <a:latin typeface="Albany" pitchFamily="32" charset="0"/>
            </a:endParaRPr>
          </a:p>
        </p:txBody>
      </p:sp>
      <p:sp>
        <p:nvSpPr>
          <p:cNvPr id="44036" name="Rectangle 7"/>
          <p:cNvSpPr>
            <a:spLocks noChangeArrowheads="1"/>
          </p:cNvSpPr>
          <p:nvPr/>
        </p:nvSpPr>
        <p:spPr bwMode="auto">
          <a:xfrm>
            <a:off x="-1120775" y="1479550"/>
            <a:ext cx="311150" cy="347663"/>
          </a:xfrm>
          <a:prstGeom prst="rect">
            <a:avLst/>
          </a:prstGeom>
          <a:noFill/>
          <a:ln w="9525">
            <a:noFill/>
            <a:miter lim="800000"/>
            <a:headEnd/>
            <a:tailEnd/>
          </a:ln>
        </p:spPr>
        <p:txBody>
          <a:bodyPr wrap="none">
            <a:prstTxWarp prst="textNoShape">
              <a:avLst/>
            </a:prstTxWarp>
            <a:spAutoFit/>
          </a:bodyPr>
          <a:lstStyle/>
          <a:p>
            <a:pPr>
              <a:lnSpc>
                <a:spcPct val="93000"/>
              </a:lnSpc>
              <a:buClr>
                <a:srgbClr val="000000"/>
              </a:buClr>
              <a:buSzPct val="76000"/>
              <a:buFont typeface="StarSymbol" charset="2"/>
              <a:buBlip>
                <a:blip r:embed="rId3"/>
              </a:buBlip>
            </a:pPr>
            <a:endParaRPr lang="en-US" sz="1800" b="1" i="1">
              <a:solidFill>
                <a:schemeClr val="accent2"/>
              </a:solidFill>
              <a:latin typeface="Albany" pitchFamily="32" charset="0"/>
            </a:endParaRPr>
          </a:p>
        </p:txBody>
      </p:sp>
      <p:pic>
        <p:nvPicPr>
          <p:cNvPr id="44037" name="Picture 7"/>
          <p:cNvPicPr>
            <a:picLocks noChangeAspect="1"/>
          </p:cNvPicPr>
          <p:nvPr/>
        </p:nvPicPr>
        <p:blipFill>
          <a:blip r:embed="rId4"/>
          <a:srcRect/>
          <a:stretch>
            <a:fillRect/>
          </a:stretch>
        </p:blipFill>
        <p:spPr bwMode="auto">
          <a:xfrm>
            <a:off x="620713" y="3094038"/>
            <a:ext cx="8648700" cy="295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3027" name="Rectangle 3"/>
          <p:cNvSpPr>
            <a:spLocks noGrp="1" noChangeArrowheads="1"/>
          </p:cNvSpPr>
          <p:nvPr>
            <p:ph type="title"/>
          </p:nvPr>
        </p:nvSpPr>
        <p:spPr>
          <a:xfrm>
            <a:off x="384175" y="123825"/>
            <a:ext cx="8607425" cy="1260475"/>
          </a:xfrm>
        </p:spPr>
        <p:txBody>
          <a:bodyPr/>
          <a:lstStyle/>
          <a:p>
            <a:pPr marL="1439863">
              <a:defRPr/>
            </a:pPr>
            <a:r>
              <a:rPr lang="en-US" sz="3600" dirty="0" smtClean="0">
                <a:ea typeface="+mj-ea"/>
                <a:cs typeface="+mj-cs"/>
              </a:rPr>
              <a:t>Enzymatic Assay or In-Situ Hybridization</a:t>
            </a:r>
            <a:endParaRPr lang="en-US" sz="3600" dirty="0">
              <a:ea typeface="+mj-ea"/>
              <a:cs typeface="+mj-cs"/>
            </a:endParaRPr>
          </a:p>
        </p:txBody>
      </p:sp>
      <p:sp>
        <p:nvSpPr>
          <p:cNvPr id="46083" name="Rectangle 4"/>
          <p:cNvSpPr>
            <a:spLocks noChangeArrowheads="1"/>
          </p:cNvSpPr>
          <p:nvPr/>
        </p:nvSpPr>
        <p:spPr bwMode="auto">
          <a:xfrm>
            <a:off x="239713" y="1646238"/>
            <a:ext cx="9144000" cy="1295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Enzymatic assays </a:t>
            </a:r>
            <a:r>
              <a:rPr lang="en-US" sz="1800" b="1" i="1">
                <a:solidFill>
                  <a:srgbClr val="0066FF"/>
                </a:solidFill>
                <a:latin typeface="Arial" pitchFamily="-106" charset="0"/>
              </a:rPr>
              <a:t>–</a:t>
            </a:r>
            <a:r>
              <a:rPr lang="en-GB" sz="1800" b="1" i="1">
                <a:solidFill>
                  <a:srgbClr val="0066FF"/>
                </a:solidFill>
                <a:latin typeface="Arial" pitchFamily="-106" charset="0"/>
              </a:rPr>
              <a:t> promoter leads to the production of a protein that then does some enzymatic action on the substrate which yields a product that can be visualized.</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a:solidFill>
                  <a:srgbClr val="0066FF"/>
                </a:solidFill>
                <a:latin typeface="Arial" pitchFamily="-106" charset="0"/>
              </a:rPr>
              <a:t>In-situ hybridization - </a:t>
            </a:r>
            <a:endParaRPr lang="en-GB" sz="1800" b="1" i="1">
              <a:solidFill>
                <a:schemeClr val="accent2"/>
              </a:solidFill>
              <a:latin typeface="Albany" pitchFamily="32" charset="0"/>
            </a:endParaRP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1800" b="1" i="1">
              <a:solidFill>
                <a:schemeClr val="accent2"/>
              </a:solidFill>
              <a:latin typeface="Albany" pitchFamily="32" charset="0"/>
            </a:endParaRPr>
          </a:p>
        </p:txBody>
      </p:sp>
      <p:sp>
        <p:nvSpPr>
          <p:cNvPr id="46084" name="Rectangle 7"/>
          <p:cNvSpPr>
            <a:spLocks noChangeArrowheads="1"/>
          </p:cNvSpPr>
          <p:nvPr/>
        </p:nvSpPr>
        <p:spPr bwMode="auto">
          <a:xfrm>
            <a:off x="-1120775" y="1479550"/>
            <a:ext cx="311150" cy="347663"/>
          </a:xfrm>
          <a:prstGeom prst="rect">
            <a:avLst/>
          </a:prstGeom>
          <a:noFill/>
          <a:ln w="9525">
            <a:noFill/>
            <a:miter lim="800000"/>
            <a:headEnd/>
            <a:tailEnd/>
          </a:ln>
        </p:spPr>
        <p:txBody>
          <a:bodyPr wrap="none">
            <a:prstTxWarp prst="textNoShape">
              <a:avLst/>
            </a:prstTxWarp>
            <a:spAutoFit/>
          </a:bodyPr>
          <a:lstStyle/>
          <a:p>
            <a:pPr>
              <a:lnSpc>
                <a:spcPct val="93000"/>
              </a:lnSpc>
              <a:buClr>
                <a:srgbClr val="000000"/>
              </a:buClr>
              <a:buSzPct val="76000"/>
              <a:buFont typeface="StarSymbol" charset="2"/>
              <a:buBlip>
                <a:blip r:embed="rId3"/>
              </a:buBlip>
            </a:pPr>
            <a:endParaRPr lang="en-US" sz="1800" b="1" i="1">
              <a:solidFill>
                <a:schemeClr val="accent2"/>
              </a:solidFill>
              <a:latin typeface="Albany" pitchFamily="32" charset="0"/>
            </a:endParaRPr>
          </a:p>
        </p:txBody>
      </p:sp>
      <p:pic>
        <p:nvPicPr>
          <p:cNvPr id="46085" name="Picture 5" descr="CIMG3418.JPG"/>
          <p:cNvPicPr>
            <a:picLocks noChangeAspect="1"/>
          </p:cNvPicPr>
          <p:nvPr/>
        </p:nvPicPr>
        <p:blipFill>
          <a:blip r:embed="rId4"/>
          <a:srcRect/>
          <a:stretch>
            <a:fillRect/>
          </a:stretch>
        </p:blipFill>
        <p:spPr bwMode="auto">
          <a:xfrm>
            <a:off x="2525713" y="2941638"/>
            <a:ext cx="5497512" cy="412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Users/rob/Courses/APh161 2009/Lectures/Time Dependent Gene Regulation/Overlay-ido-021308a-step3.avi">
            <a:hlinkClick r:id="" action="ppaction://media"/>
          </p:cNvPr>
          <p:cNvPicPr/>
          <p:nvPr>
            <a:videoFile r:link="rId1"/>
          </p:nvPr>
        </p:nvPicPr>
        <p:blipFill>
          <a:blip r:embed="rId4"/>
          <a:srcRect/>
          <a:stretch>
            <a:fillRect/>
          </a:stretch>
        </p:blipFill>
        <p:spPr bwMode="auto">
          <a:xfrm>
            <a:off x="177800" y="1919288"/>
            <a:ext cx="4359275" cy="4357687"/>
          </a:xfrm>
          <a:prstGeom prst="rect">
            <a:avLst/>
          </a:prstGeom>
          <a:noFill/>
          <a:ln w="9525">
            <a:noFill/>
            <a:miter lim="800000"/>
            <a:headEnd/>
            <a:tailEnd/>
          </a:ln>
        </p:spPr>
      </p:pic>
      <p:sp>
        <p:nvSpPr>
          <p:cNvPr id="48131" name="Rectangle 3"/>
          <p:cNvSpPr>
            <a:spLocks noGrp="1" noChangeArrowheads="1"/>
          </p:cNvSpPr>
          <p:nvPr>
            <p:ph type="subTitle" idx="1"/>
          </p:nvPr>
        </p:nvSpPr>
        <p:spPr>
          <a:xfrm>
            <a:off x="4841875" y="1955800"/>
            <a:ext cx="4830763" cy="712788"/>
          </a:xfrm>
        </p:spPr>
        <p:txBody>
          <a:bodyPr/>
          <a:lstStyle/>
          <a:p>
            <a:r>
              <a:rPr lang="en-US" sz="2600">
                <a:latin typeface="Verdana" pitchFamily="-106" charset="0"/>
                <a:ea typeface="ＭＳ Ｐゴシック" pitchFamily="-106" charset="-128"/>
                <a:cs typeface="ＭＳ Ｐゴシック" pitchFamily="-106" charset="-128"/>
              </a:rPr>
              <a:t>Ido Golding</a:t>
            </a:r>
            <a:endParaRPr lang="en-US" sz="2200">
              <a:latin typeface="Comic Sans MS" pitchFamily="-106" charset="0"/>
              <a:ea typeface="ＭＳ Ｐゴシック" pitchFamily="-106" charset="-128"/>
              <a:cs typeface="ＭＳ Ｐゴシック" pitchFamily="-106" charset="-128"/>
            </a:endParaRPr>
          </a:p>
        </p:txBody>
      </p:sp>
      <p:sp>
        <p:nvSpPr>
          <p:cNvPr id="48132" name="AutoShape 4"/>
          <p:cNvSpPr>
            <a:spLocks noChangeArrowheads="1"/>
          </p:cNvSpPr>
          <p:nvPr/>
        </p:nvSpPr>
        <p:spPr bwMode="auto">
          <a:xfrm rot="10800000" flipV="1">
            <a:off x="5330825" y="2708275"/>
            <a:ext cx="4602163" cy="3419475"/>
          </a:xfrm>
          <a:prstGeom prst="wedgeRectCallout">
            <a:avLst>
              <a:gd name="adj1" fmla="val 67259"/>
              <a:gd name="adj2" fmla="val -43347"/>
            </a:avLst>
          </a:prstGeom>
          <a:solidFill>
            <a:srgbClr val="008080"/>
          </a:solidFill>
          <a:ln w="9525">
            <a:solidFill>
              <a:schemeClr val="tx1"/>
            </a:solidFill>
            <a:miter lim="800000"/>
            <a:headEnd/>
            <a:tailEnd/>
          </a:ln>
        </p:spPr>
        <p:txBody>
          <a:bodyPr lIns="100794" tIns="50397" rIns="100794" bIns="50397">
            <a:prstTxWarp prst="textNoShape">
              <a:avLst/>
            </a:prstTxWarp>
          </a:bodyPr>
          <a:lstStyle/>
          <a:p>
            <a:pPr algn="ctr"/>
            <a:endParaRPr lang="en-US" sz="3500">
              <a:solidFill>
                <a:schemeClr val="tx2"/>
              </a:solidFill>
              <a:latin typeface="Comic Sans MS" pitchFamily="-106" charset="0"/>
            </a:endParaRPr>
          </a:p>
        </p:txBody>
      </p:sp>
      <p:sp>
        <p:nvSpPr>
          <p:cNvPr id="4101" name="Rectangle 5"/>
          <p:cNvSpPr>
            <a:spLocks noGrp="1" noChangeArrowheads="1"/>
          </p:cNvSpPr>
          <p:nvPr>
            <p:ph type="ctrTitle"/>
          </p:nvPr>
        </p:nvSpPr>
        <p:spPr>
          <a:xfrm>
            <a:off x="84138" y="-106363"/>
            <a:ext cx="9944100" cy="1620838"/>
          </a:xfrm>
        </p:spPr>
        <p:txBody>
          <a:bodyPr/>
          <a:lstStyle/>
          <a:p>
            <a:pPr>
              <a:defRPr/>
            </a:pPr>
            <a:r>
              <a:rPr lang="en-US" dirty="0">
                <a:latin typeface="Verdana" pitchFamily="33" charset="0"/>
              </a:rPr>
              <a:t>Information Processing in Living Cells:</a:t>
            </a:r>
            <a:br>
              <a:rPr lang="en-US" dirty="0">
                <a:latin typeface="Verdana" pitchFamily="33" charset="0"/>
              </a:rPr>
            </a:br>
            <a:r>
              <a:rPr lang="en-US" dirty="0">
                <a:latin typeface="Verdana" pitchFamily="33" charset="0"/>
              </a:rPr>
              <a:t>Beyond First Approximations</a:t>
            </a:r>
          </a:p>
        </p:txBody>
      </p:sp>
      <p:pic>
        <p:nvPicPr>
          <p:cNvPr id="48134" name="Picture 6" descr="4_colloquium"/>
          <p:cNvPicPr>
            <a:picLocks noChangeAspect="1" noChangeArrowheads="1"/>
          </p:cNvPicPr>
          <p:nvPr/>
        </p:nvPicPr>
        <p:blipFill>
          <a:blip r:embed="rId5"/>
          <a:srcRect/>
          <a:stretch>
            <a:fillRect/>
          </a:stretch>
        </p:blipFill>
        <p:spPr bwMode="auto">
          <a:xfrm>
            <a:off x="5426075" y="2805113"/>
            <a:ext cx="4408488" cy="3233737"/>
          </a:xfrm>
          <a:prstGeom prst="rect">
            <a:avLst/>
          </a:prstGeom>
          <a:noFill/>
          <a:ln w="9525">
            <a:noFill/>
            <a:miter lim="800000"/>
            <a:headEnd/>
            <a:tailEnd/>
          </a:ln>
        </p:spPr>
      </p:pic>
      <p:sp>
        <p:nvSpPr>
          <p:cNvPr id="48135" name="Text Box 7"/>
          <p:cNvSpPr txBox="1">
            <a:spLocks noChangeArrowheads="1"/>
          </p:cNvSpPr>
          <p:nvPr/>
        </p:nvSpPr>
        <p:spPr bwMode="auto">
          <a:xfrm>
            <a:off x="0" y="7256463"/>
            <a:ext cx="1604963" cy="303212"/>
          </a:xfrm>
          <a:prstGeom prst="rect">
            <a:avLst/>
          </a:prstGeom>
          <a:noFill/>
          <a:ln w="9525">
            <a:noFill/>
            <a:miter lim="800000"/>
            <a:headEnd/>
            <a:tailEnd/>
          </a:ln>
        </p:spPr>
        <p:txBody>
          <a:bodyPr wrap="none" lIns="100794" tIns="50397" rIns="100794" bIns="50397">
            <a:prstTxWarp prst="textNoShape">
              <a:avLst/>
            </a:prstTxWarp>
            <a:spAutoFit/>
          </a:bodyPr>
          <a:lstStyle/>
          <a:p>
            <a:r>
              <a:rPr lang="en-US" sz="1300">
                <a:latin typeface="Verdana" pitchFamily="-106" charset="0"/>
              </a:rPr>
              <a:t>Caltech 11/2008</a:t>
            </a:r>
            <a:endParaRPr lang="en-US" sz="1500">
              <a:latin typeface="Verdana" pitchFamily="-106" charset="0"/>
            </a:endParaRPr>
          </a:p>
        </p:txBody>
      </p:sp>
      <p:grpSp>
        <p:nvGrpSpPr>
          <p:cNvPr id="48136" name="Group 8"/>
          <p:cNvGrpSpPr>
            <a:grpSpLocks/>
          </p:cNvGrpSpPr>
          <p:nvPr/>
        </p:nvGrpSpPr>
        <p:grpSpPr bwMode="auto">
          <a:xfrm>
            <a:off x="2432050" y="6372225"/>
            <a:ext cx="5480050" cy="1138238"/>
            <a:chOff x="2608" y="1667"/>
            <a:chExt cx="3131" cy="651"/>
          </a:xfrm>
        </p:grpSpPr>
        <p:sp>
          <p:nvSpPr>
            <p:cNvPr id="48137" name="Rectangle 9"/>
            <p:cNvSpPr>
              <a:spLocks noChangeArrowheads="1"/>
            </p:cNvSpPr>
            <p:nvPr/>
          </p:nvSpPr>
          <p:spPr bwMode="auto">
            <a:xfrm>
              <a:off x="2608" y="1667"/>
              <a:ext cx="3131" cy="651"/>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48138" name="Picture 10" descr="Center for the Physics of Living Cells at the University of Illinois at Urbana-Champaign">
              <a:hlinkClick r:id="rId6"/>
            </p:cNvPr>
            <p:cNvPicPr>
              <a:picLocks noChangeAspect="1" noChangeArrowheads="1"/>
            </p:cNvPicPr>
            <p:nvPr/>
          </p:nvPicPr>
          <p:blipFill>
            <a:blip r:embed="rId7"/>
            <a:srcRect/>
            <a:stretch>
              <a:fillRect/>
            </a:stretch>
          </p:blipFill>
          <p:spPr bwMode="auto">
            <a:xfrm>
              <a:off x="4306" y="1714"/>
              <a:ext cx="1394" cy="551"/>
            </a:xfrm>
            <a:prstGeom prst="rect">
              <a:avLst/>
            </a:prstGeom>
            <a:noFill/>
            <a:ln w="9525">
              <a:noFill/>
              <a:miter lim="800000"/>
              <a:headEnd/>
              <a:tailEnd/>
            </a:ln>
          </p:spPr>
        </p:pic>
        <p:pic>
          <p:nvPicPr>
            <p:cNvPr id="48139" name="Picture 11" descr="full_mark_horz_bold"/>
            <p:cNvPicPr>
              <a:picLocks noChangeAspect="1" noChangeArrowheads="1"/>
            </p:cNvPicPr>
            <p:nvPr/>
          </p:nvPicPr>
          <p:blipFill>
            <a:blip r:embed="rId8"/>
            <a:srcRect/>
            <a:stretch>
              <a:fillRect/>
            </a:stretch>
          </p:blipFill>
          <p:spPr bwMode="auto">
            <a:xfrm>
              <a:off x="2661" y="1976"/>
              <a:ext cx="1791" cy="294"/>
            </a:xfrm>
            <a:prstGeom prst="rect">
              <a:avLst/>
            </a:prstGeom>
            <a:noFill/>
            <a:ln w="9525">
              <a:noFill/>
              <a:miter lim="800000"/>
              <a:headEnd/>
              <a:tailEnd/>
            </a:ln>
          </p:spPr>
        </p:pic>
        <p:sp>
          <p:nvSpPr>
            <p:cNvPr id="48140" name="Text Box 12"/>
            <p:cNvSpPr txBox="1">
              <a:spLocks noChangeArrowheads="1"/>
            </p:cNvSpPr>
            <p:nvPr/>
          </p:nvSpPr>
          <p:spPr bwMode="auto">
            <a:xfrm>
              <a:off x="2719" y="1726"/>
              <a:ext cx="1690" cy="246"/>
            </a:xfrm>
            <a:prstGeom prst="rect">
              <a:avLst/>
            </a:prstGeom>
            <a:noFill/>
            <a:ln w="9525">
              <a:noFill/>
              <a:miter lim="800000"/>
              <a:headEnd/>
              <a:tailEnd/>
            </a:ln>
          </p:spPr>
          <p:txBody>
            <a:bodyPr wrap="none">
              <a:prstTxWarp prst="textNoShape">
                <a:avLst/>
              </a:prstTxWarp>
              <a:spAutoFit/>
            </a:bodyPr>
            <a:lstStyle/>
            <a:p>
              <a:r>
                <a:rPr lang="en-US" sz="2200" b="1">
                  <a:solidFill>
                    <a:srgbClr val="000066"/>
                  </a:solidFill>
                  <a:latin typeface="Garamond" pitchFamily="-106" charset="0"/>
                </a:rPr>
                <a:t>Department of Physics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481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8130"/>
                </p:tgtEl>
              </p:cMediaNode>
            </p:video>
            <p:seq concurrent="1" nextAc="seek">
              <p:cTn id="8" restart="whenNotActive" fill="hold" evtFilter="cancelBubble" nodeType="interactiveSeq">
                <p:stCondLst>
                  <p:cond evt="onClick" delay="0">
                    <p:tgtEl>
                      <p:spTgt spid="481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130"/>
                                        </p:tgtEl>
                                      </p:cBhvr>
                                    </p:cmd>
                                  </p:childTnLst>
                                </p:cTn>
                              </p:par>
                            </p:childTnLst>
                          </p:cTn>
                        </p:par>
                      </p:childTnLst>
                    </p:cTn>
                  </p:par>
                </p:childTnLst>
              </p:cTn>
              <p:nextCondLst>
                <p:cond evt="onClick" delay="0">
                  <p:tgtEl>
                    <p:spTgt spid="48130"/>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Line 4"/>
          <p:cNvSpPr>
            <a:spLocks noChangeShapeType="1"/>
          </p:cNvSpPr>
          <p:nvPr/>
        </p:nvSpPr>
        <p:spPr bwMode="auto">
          <a:xfrm>
            <a:off x="2168525" y="3594100"/>
            <a:ext cx="4884738" cy="0"/>
          </a:xfrm>
          <a:prstGeom prst="line">
            <a:avLst/>
          </a:prstGeom>
          <a:noFill/>
          <a:ln w="6350">
            <a:solidFill>
              <a:schemeClr val="tx1"/>
            </a:solidFill>
            <a:round/>
            <a:headEnd/>
            <a:tailEnd type="triangle" w="lg" len="lg"/>
          </a:ln>
        </p:spPr>
        <p:txBody>
          <a:bodyPr lIns="100794" tIns="50397" rIns="100794" bIns="50397">
            <a:prstTxWarp prst="textNoShape">
              <a:avLst/>
            </a:prstTxWarp>
          </a:bodyPr>
          <a:lstStyle/>
          <a:p>
            <a:endParaRPr lang="en-US"/>
          </a:p>
        </p:txBody>
      </p:sp>
      <p:sp>
        <p:nvSpPr>
          <p:cNvPr id="50179" name="Line 5"/>
          <p:cNvSpPr>
            <a:spLocks noChangeShapeType="1"/>
          </p:cNvSpPr>
          <p:nvPr/>
        </p:nvSpPr>
        <p:spPr bwMode="auto">
          <a:xfrm flipH="1" flipV="1">
            <a:off x="2890838" y="2124075"/>
            <a:ext cx="0" cy="1684338"/>
          </a:xfrm>
          <a:prstGeom prst="line">
            <a:avLst/>
          </a:prstGeom>
          <a:noFill/>
          <a:ln w="6350">
            <a:solidFill>
              <a:schemeClr val="tx1"/>
            </a:solidFill>
            <a:round/>
            <a:headEnd/>
            <a:tailEnd type="triangle" w="lg" len="lg"/>
          </a:ln>
        </p:spPr>
        <p:txBody>
          <a:bodyPr lIns="100794" tIns="50397" rIns="100794" bIns="50397">
            <a:prstTxWarp prst="textNoShape">
              <a:avLst/>
            </a:prstTxWarp>
          </a:bodyPr>
          <a:lstStyle/>
          <a:p>
            <a:endParaRPr lang="en-US"/>
          </a:p>
        </p:txBody>
      </p:sp>
      <p:sp>
        <p:nvSpPr>
          <p:cNvPr id="50180" name="Line 6"/>
          <p:cNvSpPr>
            <a:spLocks noChangeShapeType="1"/>
          </p:cNvSpPr>
          <p:nvPr/>
        </p:nvSpPr>
        <p:spPr bwMode="auto">
          <a:xfrm>
            <a:off x="1800225" y="3590925"/>
            <a:ext cx="1090613" cy="0"/>
          </a:xfrm>
          <a:prstGeom prst="line">
            <a:avLst/>
          </a:prstGeom>
          <a:noFill/>
          <a:ln w="31750">
            <a:solidFill>
              <a:schemeClr val="tx1"/>
            </a:solidFill>
            <a:round/>
            <a:headEnd/>
            <a:tailEnd/>
          </a:ln>
        </p:spPr>
        <p:txBody>
          <a:bodyPr lIns="100794" tIns="50397" rIns="100794" bIns="50397">
            <a:prstTxWarp prst="textNoShape">
              <a:avLst/>
            </a:prstTxWarp>
          </a:bodyPr>
          <a:lstStyle/>
          <a:p>
            <a:endParaRPr lang="en-US"/>
          </a:p>
        </p:txBody>
      </p:sp>
      <p:sp>
        <p:nvSpPr>
          <p:cNvPr id="50181" name="Line 7"/>
          <p:cNvSpPr>
            <a:spLocks noChangeShapeType="1"/>
          </p:cNvSpPr>
          <p:nvPr/>
        </p:nvSpPr>
        <p:spPr bwMode="auto">
          <a:xfrm flipV="1">
            <a:off x="2890838" y="2787650"/>
            <a:ext cx="0" cy="803275"/>
          </a:xfrm>
          <a:prstGeom prst="line">
            <a:avLst/>
          </a:prstGeom>
          <a:noFill/>
          <a:ln w="31750">
            <a:solidFill>
              <a:schemeClr val="tx1"/>
            </a:solidFill>
            <a:round/>
            <a:headEnd/>
            <a:tailEnd/>
          </a:ln>
        </p:spPr>
        <p:txBody>
          <a:bodyPr lIns="100794" tIns="50397" rIns="100794" bIns="50397">
            <a:prstTxWarp prst="textNoShape">
              <a:avLst/>
            </a:prstTxWarp>
          </a:bodyPr>
          <a:lstStyle/>
          <a:p>
            <a:endParaRPr lang="en-US"/>
          </a:p>
        </p:txBody>
      </p:sp>
      <p:sp>
        <p:nvSpPr>
          <p:cNvPr id="50182" name="Line 8"/>
          <p:cNvSpPr>
            <a:spLocks noChangeShapeType="1"/>
          </p:cNvSpPr>
          <p:nvPr/>
        </p:nvSpPr>
        <p:spPr bwMode="auto">
          <a:xfrm>
            <a:off x="2890838" y="2787650"/>
            <a:ext cx="3821112" cy="0"/>
          </a:xfrm>
          <a:prstGeom prst="line">
            <a:avLst/>
          </a:prstGeom>
          <a:noFill/>
          <a:ln w="31750">
            <a:solidFill>
              <a:schemeClr val="tx1"/>
            </a:solidFill>
            <a:round/>
            <a:headEnd/>
            <a:tailEnd/>
          </a:ln>
        </p:spPr>
        <p:txBody>
          <a:bodyPr lIns="100794" tIns="50397" rIns="100794" bIns="50397">
            <a:prstTxWarp prst="textNoShape">
              <a:avLst/>
            </a:prstTxWarp>
          </a:bodyPr>
          <a:lstStyle/>
          <a:p>
            <a:endParaRPr lang="en-US"/>
          </a:p>
        </p:txBody>
      </p:sp>
      <p:sp>
        <p:nvSpPr>
          <p:cNvPr id="50183" name="Text Box 9"/>
          <p:cNvSpPr txBox="1">
            <a:spLocks noChangeArrowheads="1"/>
          </p:cNvSpPr>
          <p:nvPr/>
        </p:nvSpPr>
        <p:spPr bwMode="auto">
          <a:xfrm>
            <a:off x="7053263" y="3341688"/>
            <a:ext cx="676275" cy="504825"/>
          </a:xfrm>
          <a:prstGeom prst="rect">
            <a:avLst/>
          </a:prstGeom>
          <a:noFill/>
          <a:ln w="9525">
            <a:noFill/>
            <a:miter lim="800000"/>
            <a:headEnd/>
            <a:tailEnd/>
          </a:ln>
        </p:spPr>
        <p:txBody>
          <a:bodyPr lIns="100794" tIns="50397" rIns="100794" bIns="50397">
            <a:prstTxWarp prst="textNoShape">
              <a:avLst/>
            </a:prstTxWarp>
            <a:spAutoFit/>
          </a:bodyPr>
          <a:lstStyle/>
          <a:p>
            <a:r>
              <a:rPr lang="en-US" sz="2600"/>
              <a:t>t</a:t>
            </a:r>
          </a:p>
        </p:txBody>
      </p:sp>
      <p:sp>
        <p:nvSpPr>
          <p:cNvPr id="50184" name="Text Box 10"/>
          <p:cNvSpPr txBox="1">
            <a:spLocks noChangeArrowheads="1"/>
          </p:cNvSpPr>
          <p:nvPr/>
        </p:nvSpPr>
        <p:spPr bwMode="auto">
          <a:xfrm>
            <a:off x="2551113" y="1554163"/>
            <a:ext cx="1395412" cy="503237"/>
          </a:xfrm>
          <a:prstGeom prst="rect">
            <a:avLst/>
          </a:prstGeom>
          <a:noFill/>
          <a:ln w="9525">
            <a:noFill/>
            <a:miter lim="800000"/>
            <a:headEnd/>
            <a:tailEnd/>
          </a:ln>
        </p:spPr>
        <p:txBody>
          <a:bodyPr lIns="100794" tIns="50397" rIns="100794" bIns="50397">
            <a:prstTxWarp prst="textNoShape">
              <a:avLst/>
            </a:prstTxWarp>
            <a:spAutoFit/>
          </a:bodyPr>
          <a:lstStyle/>
          <a:p>
            <a:r>
              <a:rPr lang="en-US" sz="2600"/>
              <a:t>s(t)</a:t>
            </a:r>
          </a:p>
        </p:txBody>
      </p:sp>
      <p:sp>
        <p:nvSpPr>
          <p:cNvPr id="50185" name="Line 11"/>
          <p:cNvSpPr>
            <a:spLocks noChangeShapeType="1"/>
          </p:cNvSpPr>
          <p:nvPr/>
        </p:nvSpPr>
        <p:spPr bwMode="auto">
          <a:xfrm>
            <a:off x="2168525" y="5827713"/>
            <a:ext cx="4884738" cy="0"/>
          </a:xfrm>
          <a:prstGeom prst="line">
            <a:avLst/>
          </a:prstGeom>
          <a:noFill/>
          <a:ln w="6350">
            <a:solidFill>
              <a:schemeClr val="tx1"/>
            </a:solidFill>
            <a:round/>
            <a:headEnd/>
            <a:tailEnd type="triangle" w="lg" len="lg"/>
          </a:ln>
        </p:spPr>
        <p:txBody>
          <a:bodyPr lIns="100794" tIns="50397" rIns="100794" bIns="50397">
            <a:prstTxWarp prst="textNoShape">
              <a:avLst/>
            </a:prstTxWarp>
          </a:bodyPr>
          <a:lstStyle/>
          <a:p>
            <a:endParaRPr lang="en-US"/>
          </a:p>
        </p:txBody>
      </p:sp>
      <p:sp>
        <p:nvSpPr>
          <p:cNvPr id="50186" name="Line 12"/>
          <p:cNvSpPr>
            <a:spLocks noChangeShapeType="1"/>
          </p:cNvSpPr>
          <p:nvPr/>
        </p:nvSpPr>
        <p:spPr bwMode="auto">
          <a:xfrm flipH="1" flipV="1">
            <a:off x="2878138" y="4462463"/>
            <a:ext cx="12700" cy="1577975"/>
          </a:xfrm>
          <a:prstGeom prst="line">
            <a:avLst/>
          </a:prstGeom>
          <a:noFill/>
          <a:ln w="6350">
            <a:solidFill>
              <a:schemeClr val="tx1"/>
            </a:solidFill>
            <a:round/>
            <a:headEnd/>
            <a:tailEnd type="triangle" w="lg" len="lg"/>
          </a:ln>
        </p:spPr>
        <p:txBody>
          <a:bodyPr lIns="100794" tIns="50397" rIns="100794" bIns="50397">
            <a:prstTxWarp prst="textNoShape">
              <a:avLst/>
            </a:prstTxWarp>
          </a:bodyPr>
          <a:lstStyle/>
          <a:p>
            <a:endParaRPr lang="en-US"/>
          </a:p>
        </p:txBody>
      </p:sp>
      <p:sp>
        <p:nvSpPr>
          <p:cNvPr id="50187" name="Line 13"/>
          <p:cNvSpPr>
            <a:spLocks noChangeShapeType="1"/>
          </p:cNvSpPr>
          <p:nvPr/>
        </p:nvSpPr>
        <p:spPr bwMode="auto">
          <a:xfrm>
            <a:off x="3368675"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88" name="Line 14"/>
          <p:cNvSpPr>
            <a:spLocks noChangeShapeType="1"/>
          </p:cNvSpPr>
          <p:nvPr/>
        </p:nvSpPr>
        <p:spPr bwMode="auto">
          <a:xfrm>
            <a:off x="3463925"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89" name="Line 15"/>
          <p:cNvSpPr>
            <a:spLocks noChangeShapeType="1"/>
          </p:cNvSpPr>
          <p:nvPr/>
        </p:nvSpPr>
        <p:spPr bwMode="auto">
          <a:xfrm>
            <a:off x="3711575"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90" name="Line 16"/>
          <p:cNvSpPr>
            <a:spLocks noChangeShapeType="1"/>
          </p:cNvSpPr>
          <p:nvPr/>
        </p:nvSpPr>
        <p:spPr bwMode="auto">
          <a:xfrm>
            <a:off x="4376738"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91" name="Line 17"/>
          <p:cNvSpPr>
            <a:spLocks noChangeShapeType="1"/>
          </p:cNvSpPr>
          <p:nvPr/>
        </p:nvSpPr>
        <p:spPr bwMode="auto">
          <a:xfrm>
            <a:off x="4740275"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92" name="Line 18"/>
          <p:cNvSpPr>
            <a:spLocks noChangeShapeType="1"/>
          </p:cNvSpPr>
          <p:nvPr/>
        </p:nvSpPr>
        <p:spPr bwMode="auto">
          <a:xfrm>
            <a:off x="5957888"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93" name="Line 19"/>
          <p:cNvSpPr>
            <a:spLocks noChangeShapeType="1"/>
          </p:cNvSpPr>
          <p:nvPr/>
        </p:nvSpPr>
        <p:spPr bwMode="auto">
          <a:xfrm>
            <a:off x="4881563" y="5124450"/>
            <a:ext cx="0" cy="696913"/>
          </a:xfrm>
          <a:prstGeom prst="line">
            <a:avLst/>
          </a:prstGeom>
          <a:noFill/>
          <a:ln w="25400">
            <a:solidFill>
              <a:schemeClr val="tx1"/>
            </a:solidFill>
            <a:round/>
            <a:headEnd/>
            <a:tailEnd/>
          </a:ln>
        </p:spPr>
        <p:txBody>
          <a:bodyPr lIns="100794" tIns="50397" rIns="100794" bIns="50397">
            <a:prstTxWarp prst="textNoShape">
              <a:avLst/>
            </a:prstTxWarp>
          </a:bodyPr>
          <a:lstStyle/>
          <a:p>
            <a:endParaRPr lang="en-US"/>
          </a:p>
        </p:txBody>
      </p:sp>
      <p:sp>
        <p:nvSpPr>
          <p:cNvPr id="50194" name="Text Box 20"/>
          <p:cNvSpPr txBox="1">
            <a:spLocks noChangeArrowheads="1"/>
          </p:cNvSpPr>
          <p:nvPr/>
        </p:nvSpPr>
        <p:spPr bwMode="auto">
          <a:xfrm>
            <a:off x="957263" y="6977063"/>
            <a:ext cx="8166100" cy="384175"/>
          </a:xfrm>
          <a:prstGeom prst="rect">
            <a:avLst/>
          </a:prstGeom>
          <a:noFill/>
          <a:ln w="9525">
            <a:noFill/>
            <a:miter lim="800000"/>
            <a:headEnd/>
            <a:tailEnd/>
          </a:ln>
        </p:spPr>
        <p:txBody>
          <a:bodyPr lIns="100794" tIns="50397" rIns="100794" bIns="50397">
            <a:prstTxWarp prst="textNoShape">
              <a:avLst/>
            </a:prstTxWarp>
            <a:spAutoFit/>
          </a:bodyPr>
          <a:lstStyle/>
          <a:p>
            <a:pPr>
              <a:lnSpc>
                <a:spcPct val="80000"/>
              </a:lnSpc>
              <a:spcBef>
                <a:spcPct val="20000"/>
              </a:spcBef>
            </a:pPr>
            <a:r>
              <a:rPr lang="en-US" sz="2200">
                <a:latin typeface="Comic Sans MS" pitchFamily="-106" charset="0"/>
              </a:rPr>
              <a:t>Approximations used to describe the process…</a:t>
            </a:r>
          </a:p>
        </p:txBody>
      </p:sp>
      <p:sp>
        <p:nvSpPr>
          <p:cNvPr id="50195" name="Text Box 21"/>
          <p:cNvSpPr txBox="1">
            <a:spLocks noChangeArrowheads="1"/>
          </p:cNvSpPr>
          <p:nvPr/>
        </p:nvSpPr>
        <p:spPr bwMode="auto">
          <a:xfrm>
            <a:off x="7053263" y="5537200"/>
            <a:ext cx="676275" cy="503238"/>
          </a:xfrm>
          <a:prstGeom prst="rect">
            <a:avLst/>
          </a:prstGeom>
          <a:noFill/>
          <a:ln w="9525">
            <a:noFill/>
            <a:miter lim="800000"/>
            <a:headEnd/>
            <a:tailEnd/>
          </a:ln>
        </p:spPr>
        <p:txBody>
          <a:bodyPr lIns="100794" tIns="50397" rIns="100794" bIns="50397">
            <a:prstTxWarp prst="textNoShape">
              <a:avLst/>
            </a:prstTxWarp>
            <a:spAutoFit/>
          </a:bodyPr>
          <a:lstStyle/>
          <a:p>
            <a:r>
              <a:rPr lang="en-US" sz="2600"/>
              <a:t>t</a:t>
            </a:r>
          </a:p>
        </p:txBody>
      </p:sp>
      <p:sp>
        <p:nvSpPr>
          <p:cNvPr id="50196" name="Text Box 22"/>
          <p:cNvSpPr txBox="1">
            <a:spLocks noChangeArrowheads="1"/>
          </p:cNvSpPr>
          <p:nvPr/>
        </p:nvSpPr>
        <p:spPr bwMode="auto">
          <a:xfrm>
            <a:off x="2551113" y="3846513"/>
            <a:ext cx="1395412" cy="503237"/>
          </a:xfrm>
          <a:prstGeom prst="rect">
            <a:avLst/>
          </a:prstGeom>
          <a:noFill/>
          <a:ln w="9525">
            <a:noFill/>
            <a:miter lim="800000"/>
            <a:headEnd/>
            <a:tailEnd/>
          </a:ln>
        </p:spPr>
        <p:txBody>
          <a:bodyPr lIns="100794" tIns="50397" rIns="100794" bIns="50397">
            <a:prstTxWarp prst="textNoShape">
              <a:avLst/>
            </a:prstTxWarp>
            <a:spAutoFit/>
          </a:bodyPr>
          <a:lstStyle/>
          <a:p>
            <a:r>
              <a:rPr lang="en-US" sz="2600"/>
              <a:t>r(t)  </a:t>
            </a:r>
          </a:p>
        </p:txBody>
      </p:sp>
      <p:sp>
        <p:nvSpPr>
          <p:cNvPr id="50197" name="Text Box 23"/>
          <p:cNvSpPr txBox="1">
            <a:spLocks noChangeArrowheads="1"/>
          </p:cNvSpPr>
          <p:nvPr/>
        </p:nvSpPr>
        <p:spPr bwMode="auto">
          <a:xfrm>
            <a:off x="4275138" y="1985963"/>
            <a:ext cx="2247900" cy="471487"/>
          </a:xfrm>
          <a:prstGeom prst="rect">
            <a:avLst/>
          </a:prstGeom>
          <a:noFill/>
          <a:ln w="9525">
            <a:noFill/>
            <a:miter lim="800000"/>
            <a:headEnd/>
            <a:tailEnd/>
          </a:ln>
        </p:spPr>
        <p:txBody>
          <a:bodyPr wrap="none" lIns="100794" tIns="50397" rIns="100794" bIns="50397">
            <a:prstTxWarp prst="textNoShape">
              <a:avLst/>
            </a:prstTxWarp>
            <a:spAutoFit/>
          </a:bodyPr>
          <a:lstStyle/>
          <a:p>
            <a:r>
              <a:rPr lang="en-US"/>
              <a:t>Stimulus (sugar)</a:t>
            </a:r>
          </a:p>
        </p:txBody>
      </p:sp>
      <p:sp>
        <p:nvSpPr>
          <p:cNvPr id="50198" name="Text Box 24"/>
          <p:cNvSpPr txBox="1">
            <a:spLocks noChangeArrowheads="1"/>
          </p:cNvSpPr>
          <p:nvPr/>
        </p:nvSpPr>
        <p:spPr bwMode="auto">
          <a:xfrm>
            <a:off x="4275138" y="4349750"/>
            <a:ext cx="3708400" cy="471488"/>
          </a:xfrm>
          <a:prstGeom prst="rect">
            <a:avLst/>
          </a:prstGeom>
          <a:noFill/>
          <a:ln w="9525">
            <a:noFill/>
            <a:miter lim="800000"/>
            <a:headEnd/>
            <a:tailEnd/>
          </a:ln>
        </p:spPr>
        <p:txBody>
          <a:bodyPr wrap="none" lIns="100794" tIns="50397" rIns="100794" bIns="50397">
            <a:prstTxWarp prst="textNoShape">
              <a:avLst/>
            </a:prstTxWarp>
            <a:spAutoFit/>
          </a:bodyPr>
          <a:lstStyle/>
          <a:p>
            <a:r>
              <a:rPr lang="en-US"/>
              <a:t>Response (RNA production)</a:t>
            </a:r>
          </a:p>
        </p:txBody>
      </p:sp>
      <p:sp>
        <p:nvSpPr>
          <p:cNvPr id="26" name="Rectangle 3"/>
          <p:cNvSpPr>
            <a:spLocks noGrp="1" noChangeArrowheads="1"/>
          </p:cNvSpPr>
          <p:nvPr>
            <p:ph type="title"/>
          </p:nvPr>
        </p:nvSpPr>
        <p:spPr>
          <a:xfrm>
            <a:off x="384175" y="123825"/>
            <a:ext cx="8607425" cy="1260475"/>
          </a:xfrm>
        </p:spPr>
        <p:txBody>
          <a:bodyPr/>
          <a:lstStyle/>
          <a:p>
            <a:pPr marL="1439863">
              <a:defRPr/>
            </a:pPr>
            <a:r>
              <a:rPr lang="en-US" sz="3600" dirty="0" smtClean="0">
                <a:ea typeface="+mj-ea"/>
                <a:cs typeface="+mj-cs"/>
              </a:rPr>
              <a:t>Simple Case of Turning a Gene “On”</a:t>
            </a:r>
            <a:endParaRPr lang="en-US" sz="3600" dirty="0">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74663" y="2822575"/>
            <a:ext cx="5124450" cy="1450975"/>
            <a:chOff x="271" y="1613"/>
            <a:chExt cx="2928" cy="829"/>
          </a:xfrm>
        </p:grpSpPr>
        <p:sp>
          <p:nvSpPr>
            <p:cNvPr id="51278" name="Rectangle 3" descr="Zig zag"/>
            <p:cNvSpPr>
              <a:spLocks noChangeAspect="1" noChangeArrowheads="1"/>
            </p:cNvSpPr>
            <p:nvPr/>
          </p:nvSpPr>
          <p:spPr bwMode="auto">
            <a:xfrm>
              <a:off x="1524" y="2090"/>
              <a:ext cx="1436" cy="235"/>
            </a:xfrm>
            <a:prstGeom prst="rect">
              <a:avLst/>
            </a:prstGeom>
            <a:pattFill prst="zigZag">
              <a:fgClr>
                <a:srgbClr val="C0C0C0"/>
              </a:fgClr>
              <a:bgClr>
                <a:srgbClr val="FFFFFF"/>
              </a:bgClr>
            </a:pattFill>
            <a:ln w="12700">
              <a:solidFill>
                <a:srgbClr val="000000"/>
              </a:solidFill>
              <a:miter lim="800000"/>
              <a:headEnd/>
              <a:tailEnd/>
            </a:ln>
          </p:spPr>
          <p:txBody>
            <a:bodyPr>
              <a:prstTxWarp prst="textNoShape">
                <a:avLst/>
              </a:prstTxWarp>
            </a:bodyPr>
            <a:lstStyle/>
            <a:p>
              <a:endParaRPr lang="en-US"/>
            </a:p>
          </p:txBody>
        </p:sp>
        <p:sp>
          <p:nvSpPr>
            <p:cNvPr id="51279" name="AutoShape 4"/>
            <p:cNvSpPr>
              <a:spLocks noChangeAspect="1" noChangeArrowheads="1"/>
            </p:cNvSpPr>
            <p:nvPr/>
          </p:nvSpPr>
          <p:spPr bwMode="auto">
            <a:xfrm>
              <a:off x="510" y="1999"/>
              <a:ext cx="612" cy="405"/>
            </a:xfrm>
            <a:prstGeom prst="rightArrow">
              <a:avLst>
                <a:gd name="adj1" fmla="val 50000"/>
                <a:gd name="adj2" fmla="val 37778"/>
              </a:avLst>
            </a:prstGeom>
            <a:solidFill>
              <a:srgbClr val="000000"/>
            </a:solidFill>
            <a:ln w="12700">
              <a:solidFill>
                <a:srgbClr val="000000"/>
              </a:solidFill>
              <a:miter lim="800000"/>
              <a:headEnd/>
              <a:tailEnd/>
            </a:ln>
          </p:spPr>
          <p:txBody>
            <a:bodyPr>
              <a:prstTxWarp prst="textNoShape">
                <a:avLst/>
              </a:prstTxWarp>
            </a:bodyPr>
            <a:lstStyle/>
            <a:p>
              <a:endParaRPr lang="en-US"/>
            </a:p>
          </p:txBody>
        </p:sp>
        <p:sp>
          <p:nvSpPr>
            <p:cNvPr id="51280" name="Text Box 5"/>
            <p:cNvSpPr txBox="1">
              <a:spLocks noChangeAspect="1" noChangeArrowheads="1"/>
            </p:cNvSpPr>
            <p:nvPr/>
          </p:nvSpPr>
          <p:spPr bwMode="auto">
            <a:xfrm>
              <a:off x="512" y="2085"/>
              <a:ext cx="481" cy="291"/>
            </a:xfrm>
            <a:prstGeom prst="rect">
              <a:avLst/>
            </a:prstGeom>
            <a:noFill/>
            <a:ln w="12700">
              <a:noFill/>
              <a:miter lim="800000"/>
              <a:headEnd/>
              <a:tailEnd/>
            </a:ln>
          </p:spPr>
          <p:txBody>
            <a:bodyPr>
              <a:prstTxWarp prst="textNoShape">
                <a:avLst/>
              </a:prstTxWarp>
            </a:bodyPr>
            <a:lstStyle/>
            <a:p>
              <a:r>
                <a:rPr lang="en-US" sz="1500">
                  <a:solidFill>
                    <a:srgbClr val="FFFFFF"/>
                  </a:solidFill>
                  <a:ea typeface="Times New Roman" pitchFamily="-106" charset="0"/>
                  <a:cs typeface="Times New Roman" pitchFamily="-106" charset="0"/>
                </a:rPr>
                <a:t>P</a:t>
              </a:r>
              <a:r>
                <a:rPr lang="en-US" sz="1500" baseline="-30000">
                  <a:solidFill>
                    <a:srgbClr val="FFFFFF"/>
                  </a:solidFill>
                  <a:ea typeface="Times New Roman" pitchFamily="-106" charset="0"/>
                  <a:cs typeface="Times New Roman" pitchFamily="-106" charset="0"/>
                </a:rPr>
                <a:t>lac/ara</a:t>
              </a:r>
              <a:endParaRPr lang="en-US" sz="1500">
                <a:ea typeface="Times New Roman" pitchFamily="-106" charset="0"/>
                <a:cs typeface="Times New Roman" pitchFamily="-106" charset="0"/>
              </a:endParaRPr>
            </a:p>
            <a:p>
              <a:endParaRPr lang="en-US" sz="1500">
                <a:ea typeface="Times New Roman" pitchFamily="-106" charset="0"/>
                <a:cs typeface="Times New Roman" pitchFamily="-106" charset="0"/>
              </a:endParaRPr>
            </a:p>
          </p:txBody>
        </p:sp>
        <p:sp>
          <p:nvSpPr>
            <p:cNvPr id="51281" name="Rectangle 6"/>
            <p:cNvSpPr>
              <a:spLocks noChangeAspect="1" noChangeArrowheads="1"/>
            </p:cNvSpPr>
            <p:nvPr/>
          </p:nvSpPr>
          <p:spPr bwMode="auto">
            <a:xfrm>
              <a:off x="1122" y="2090"/>
              <a:ext cx="402" cy="235"/>
            </a:xfrm>
            <a:prstGeom prst="rect">
              <a:avLst/>
            </a:prstGeom>
            <a:solidFill>
              <a:srgbClr val="FF0000">
                <a:alpha val="50195"/>
              </a:srgbClr>
            </a:solidFill>
            <a:ln w="12700">
              <a:solidFill>
                <a:srgbClr val="000000"/>
              </a:solidFill>
              <a:miter lim="800000"/>
              <a:headEnd/>
              <a:tailEnd/>
            </a:ln>
          </p:spPr>
          <p:txBody>
            <a:bodyPr>
              <a:prstTxWarp prst="textNoShape">
                <a:avLst/>
              </a:prstTxWarp>
            </a:bodyPr>
            <a:lstStyle/>
            <a:p>
              <a:endParaRPr lang="en-US"/>
            </a:p>
          </p:txBody>
        </p:sp>
        <p:sp>
          <p:nvSpPr>
            <p:cNvPr id="51282" name="Text Box 7"/>
            <p:cNvSpPr txBox="1">
              <a:spLocks noChangeAspect="1" noChangeArrowheads="1"/>
            </p:cNvSpPr>
            <p:nvPr/>
          </p:nvSpPr>
          <p:spPr bwMode="auto">
            <a:xfrm>
              <a:off x="1111" y="2116"/>
              <a:ext cx="612" cy="326"/>
            </a:xfrm>
            <a:prstGeom prst="rect">
              <a:avLst/>
            </a:prstGeom>
            <a:noFill/>
            <a:ln w="12700">
              <a:noFill/>
              <a:miter lim="800000"/>
              <a:headEnd/>
              <a:tailEnd/>
            </a:ln>
          </p:spPr>
          <p:txBody>
            <a:bodyPr>
              <a:prstTxWarp prst="textNoShape">
                <a:avLst/>
              </a:prstTxWarp>
            </a:bodyPr>
            <a:lstStyle/>
            <a:p>
              <a:r>
                <a:rPr lang="en-US" sz="1300">
                  <a:ea typeface="Times New Roman" pitchFamily="-106" charset="0"/>
                  <a:cs typeface="Times New Roman" pitchFamily="-106" charset="0"/>
                </a:rPr>
                <a:t> RFP</a:t>
              </a:r>
              <a:r>
                <a:rPr lang="en-US" sz="1300">
                  <a:latin typeface="Symbol" pitchFamily="-106" charset="2"/>
                  <a:ea typeface="Times New Roman" pitchFamily="-106" charset="0"/>
                  <a:cs typeface="Times New Roman" pitchFamily="-106" charset="0"/>
                </a:rPr>
                <a:t> </a:t>
              </a:r>
              <a:endParaRPr lang="en-US" sz="1300">
                <a:ea typeface="Times New Roman" pitchFamily="-106" charset="0"/>
                <a:cs typeface="Times New Roman" pitchFamily="-106" charset="0"/>
              </a:endParaRPr>
            </a:p>
            <a:p>
              <a:endParaRPr lang="en-US" sz="1300">
                <a:ea typeface="Times New Roman" pitchFamily="-106" charset="0"/>
                <a:cs typeface="Times New Roman" pitchFamily="-106" charset="0"/>
              </a:endParaRPr>
            </a:p>
          </p:txBody>
        </p:sp>
        <p:sp>
          <p:nvSpPr>
            <p:cNvPr id="51283" name="Text Box 8"/>
            <p:cNvSpPr txBox="1">
              <a:spLocks noChangeAspect="1" noChangeArrowheads="1"/>
            </p:cNvSpPr>
            <p:nvPr/>
          </p:nvSpPr>
          <p:spPr bwMode="auto">
            <a:xfrm>
              <a:off x="1692" y="2128"/>
              <a:ext cx="1043" cy="276"/>
            </a:xfrm>
            <a:prstGeom prst="rect">
              <a:avLst/>
            </a:prstGeom>
            <a:noFill/>
            <a:ln w="12700">
              <a:noFill/>
              <a:miter lim="800000"/>
              <a:headEnd/>
              <a:tailEnd/>
            </a:ln>
          </p:spPr>
          <p:txBody>
            <a:bodyPr>
              <a:prstTxWarp prst="textNoShape">
                <a:avLst/>
              </a:prstTxWarp>
            </a:bodyPr>
            <a:lstStyle/>
            <a:p>
              <a:r>
                <a:rPr lang="en-US" sz="1300" b="1"/>
                <a:t>96x MS2-bs</a:t>
              </a:r>
              <a:endParaRPr lang="en-US" sz="1300">
                <a:ea typeface="Times New Roman" pitchFamily="-106" charset="0"/>
                <a:cs typeface="Times New Roman" pitchFamily="-106" charset="0"/>
              </a:endParaRPr>
            </a:p>
            <a:p>
              <a:endParaRPr lang="en-US" sz="1300">
                <a:ea typeface="Times New Roman" pitchFamily="-106" charset="0"/>
                <a:cs typeface="Times New Roman" pitchFamily="-106" charset="0"/>
              </a:endParaRPr>
            </a:p>
          </p:txBody>
        </p:sp>
        <p:sp>
          <p:nvSpPr>
            <p:cNvPr id="51284" name="Line 9"/>
            <p:cNvSpPr>
              <a:spLocks noChangeAspect="1" noChangeShapeType="1"/>
            </p:cNvSpPr>
            <p:nvPr/>
          </p:nvSpPr>
          <p:spPr bwMode="auto">
            <a:xfrm>
              <a:off x="271" y="2198"/>
              <a:ext cx="239"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1285" name="Line 10"/>
            <p:cNvSpPr>
              <a:spLocks noChangeAspect="1" noChangeShapeType="1"/>
            </p:cNvSpPr>
            <p:nvPr/>
          </p:nvSpPr>
          <p:spPr bwMode="auto">
            <a:xfrm>
              <a:off x="2960" y="2198"/>
              <a:ext cx="239"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1286" name="Text Box 11"/>
            <p:cNvSpPr txBox="1">
              <a:spLocks noChangeArrowheads="1"/>
            </p:cNvSpPr>
            <p:nvPr/>
          </p:nvSpPr>
          <p:spPr bwMode="auto">
            <a:xfrm>
              <a:off x="409" y="1613"/>
              <a:ext cx="1723" cy="281"/>
            </a:xfrm>
            <a:prstGeom prst="rect">
              <a:avLst/>
            </a:prstGeom>
            <a:solidFill>
              <a:srgbClr val="CCFFFF"/>
            </a:solidFill>
            <a:ln w="9525">
              <a:solidFill>
                <a:schemeClr val="tx1"/>
              </a:solidFill>
              <a:miter lim="800000"/>
              <a:headEnd/>
              <a:tailEnd/>
            </a:ln>
          </p:spPr>
          <p:txBody>
            <a:bodyPr wrap="none">
              <a:prstTxWarp prst="textNoShape">
                <a:avLst/>
              </a:prstTxWarp>
              <a:spAutoFit/>
            </a:bodyPr>
            <a:lstStyle/>
            <a:p>
              <a:r>
                <a:rPr lang="en-US" sz="2600" b="1">
                  <a:latin typeface="Comic Sans MS" pitchFamily="-106" charset="0"/>
                </a:rPr>
                <a:t>Gene of interest:</a:t>
              </a:r>
            </a:p>
          </p:txBody>
        </p:sp>
      </p:grpSp>
      <p:sp>
        <p:nvSpPr>
          <p:cNvPr id="51203" name="Rectangle 12"/>
          <p:cNvSpPr>
            <a:spLocks noChangeArrowheads="1"/>
          </p:cNvSpPr>
          <p:nvPr/>
        </p:nvSpPr>
        <p:spPr bwMode="auto">
          <a:xfrm>
            <a:off x="65088" y="528638"/>
            <a:ext cx="10080625" cy="584200"/>
          </a:xfrm>
          <a:prstGeom prst="rect">
            <a:avLst/>
          </a:prstGeom>
          <a:noFill/>
          <a:ln w="9525">
            <a:noFill/>
            <a:miter lim="800000"/>
            <a:headEnd/>
            <a:tailEnd/>
          </a:ln>
        </p:spPr>
        <p:txBody>
          <a:bodyPr lIns="100794" tIns="50397" rIns="100794" bIns="50397" anchor="ctr">
            <a:prstTxWarp prst="textNoShape">
              <a:avLst/>
            </a:prstTxWarp>
          </a:bodyPr>
          <a:lstStyle/>
          <a:p>
            <a:pPr algn="ctr"/>
            <a:r>
              <a:rPr lang="en-US" sz="3500">
                <a:latin typeface="Comic Sans MS" pitchFamily="-106" charset="0"/>
              </a:rPr>
              <a:t>Engineering bacteria to report on gene activity</a:t>
            </a:r>
          </a:p>
        </p:txBody>
      </p:sp>
      <p:sp>
        <p:nvSpPr>
          <p:cNvPr id="51204" name="Text Box 13"/>
          <p:cNvSpPr txBox="1">
            <a:spLocks noChangeArrowheads="1"/>
          </p:cNvSpPr>
          <p:nvPr/>
        </p:nvSpPr>
        <p:spPr bwMode="auto">
          <a:xfrm>
            <a:off x="136525" y="7050088"/>
            <a:ext cx="2927350" cy="379412"/>
          </a:xfrm>
          <a:prstGeom prst="rect">
            <a:avLst/>
          </a:prstGeom>
          <a:noFill/>
          <a:ln w="9525">
            <a:noFill/>
            <a:miter lim="800000"/>
            <a:headEnd/>
            <a:tailEnd/>
          </a:ln>
        </p:spPr>
        <p:txBody>
          <a:bodyPr wrap="none" lIns="100794" tIns="50397" rIns="100794" bIns="50397">
            <a:prstTxWarp prst="textNoShape">
              <a:avLst/>
            </a:prstTxWarp>
            <a:spAutoFit/>
          </a:bodyPr>
          <a:lstStyle/>
          <a:p>
            <a:r>
              <a:rPr lang="nb-NO" sz="1800">
                <a:latin typeface="Comic Sans MS" pitchFamily="-106" charset="0"/>
              </a:rPr>
              <a:t>Golding et al., </a:t>
            </a:r>
            <a:r>
              <a:rPr lang="nb-NO" sz="1800" i="1">
                <a:latin typeface="Comic Sans MS" pitchFamily="-106" charset="0"/>
              </a:rPr>
              <a:t>Cell</a:t>
            </a:r>
            <a:r>
              <a:rPr lang="nb-NO" sz="1800">
                <a:latin typeface="Comic Sans MS" pitchFamily="-106" charset="0"/>
              </a:rPr>
              <a:t> (2005) </a:t>
            </a:r>
            <a:endParaRPr lang="en-US" sz="1800">
              <a:latin typeface="Comic Sans MS" pitchFamily="-106" charset="0"/>
            </a:endParaRPr>
          </a:p>
        </p:txBody>
      </p:sp>
      <p:grpSp>
        <p:nvGrpSpPr>
          <p:cNvPr id="3" name="Group 14"/>
          <p:cNvGrpSpPr>
            <a:grpSpLocks/>
          </p:cNvGrpSpPr>
          <p:nvPr/>
        </p:nvGrpSpPr>
        <p:grpSpPr bwMode="auto">
          <a:xfrm>
            <a:off x="381000" y="4117975"/>
            <a:ext cx="9544050" cy="1581150"/>
            <a:chOff x="218" y="2353"/>
            <a:chExt cx="5453" cy="904"/>
          </a:xfrm>
        </p:grpSpPr>
        <p:grpSp>
          <p:nvGrpSpPr>
            <p:cNvPr id="51230" name="Group 15"/>
            <p:cNvGrpSpPr>
              <a:grpSpLocks/>
            </p:cNvGrpSpPr>
            <p:nvPr/>
          </p:nvGrpSpPr>
          <p:grpSpPr bwMode="auto">
            <a:xfrm>
              <a:off x="218" y="2356"/>
              <a:ext cx="832" cy="377"/>
              <a:chOff x="122" y="2694"/>
              <a:chExt cx="832" cy="377"/>
            </a:xfrm>
          </p:grpSpPr>
          <p:sp>
            <p:nvSpPr>
              <p:cNvPr id="51276" name="Text Box 16"/>
              <p:cNvSpPr txBox="1">
                <a:spLocks noChangeArrowheads="1"/>
              </p:cNvSpPr>
              <p:nvPr/>
            </p:nvSpPr>
            <p:spPr bwMode="auto">
              <a:xfrm>
                <a:off x="122" y="2898"/>
                <a:ext cx="832" cy="173"/>
              </a:xfrm>
              <a:prstGeom prst="rect">
                <a:avLst/>
              </a:prstGeom>
              <a:noFill/>
              <a:ln w="9525">
                <a:noFill/>
                <a:miter lim="800000"/>
                <a:headEnd/>
                <a:tailEnd/>
              </a:ln>
            </p:spPr>
            <p:txBody>
              <a:bodyPr wrap="none">
                <a:prstTxWarp prst="textNoShape">
                  <a:avLst/>
                </a:prstTxWarp>
                <a:spAutoFit/>
              </a:bodyPr>
              <a:lstStyle/>
              <a:p>
                <a:r>
                  <a:rPr lang="en-US" sz="1300">
                    <a:latin typeface="Comic Sans MS" pitchFamily="-106" charset="0"/>
                    <a:ea typeface="Times New Roman" pitchFamily="-106" charset="0"/>
                    <a:cs typeface="Times New Roman" pitchFamily="-106" charset="0"/>
                  </a:rPr>
                  <a:t>IPTG, arabinose</a:t>
                </a:r>
              </a:p>
            </p:txBody>
          </p:sp>
          <p:sp>
            <p:nvSpPr>
              <p:cNvPr id="51277" name="Line 17"/>
              <p:cNvSpPr>
                <a:spLocks noChangeShapeType="1"/>
              </p:cNvSpPr>
              <p:nvPr/>
            </p:nvSpPr>
            <p:spPr bwMode="auto">
              <a:xfrm flipV="1">
                <a:off x="510" y="2694"/>
                <a:ext cx="72" cy="234"/>
              </a:xfrm>
              <a:prstGeom prst="line">
                <a:avLst/>
              </a:prstGeom>
              <a:noFill/>
              <a:ln w="9525">
                <a:solidFill>
                  <a:schemeClr val="tx1"/>
                </a:solidFill>
                <a:round/>
                <a:headEnd/>
                <a:tailEnd type="arrow" w="lg" len="lg"/>
              </a:ln>
            </p:spPr>
            <p:txBody>
              <a:bodyPr>
                <a:prstTxWarp prst="textNoShape">
                  <a:avLst/>
                </a:prstTxWarp>
              </a:bodyPr>
              <a:lstStyle/>
              <a:p>
                <a:endParaRPr lang="en-US"/>
              </a:p>
            </p:txBody>
          </p:sp>
        </p:grpSp>
        <p:grpSp>
          <p:nvGrpSpPr>
            <p:cNvPr id="51231" name="Group 18"/>
            <p:cNvGrpSpPr>
              <a:grpSpLocks/>
            </p:cNvGrpSpPr>
            <p:nvPr/>
          </p:nvGrpSpPr>
          <p:grpSpPr bwMode="auto">
            <a:xfrm>
              <a:off x="3052" y="2353"/>
              <a:ext cx="2619" cy="904"/>
              <a:chOff x="3052" y="2353"/>
              <a:chExt cx="2619" cy="904"/>
            </a:xfrm>
          </p:grpSpPr>
          <p:sp>
            <p:nvSpPr>
              <p:cNvPr id="51232" name="Freeform 19"/>
              <p:cNvSpPr>
                <a:spLocks/>
              </p:cNvSpPr>
              <p:nvPr/>
            </p:nvSpPr>
            <p:spPr bwMode="auto">
              <a:xfrm rot="-1042139">
                <a:off x="4516" y="2926"/>
                <a:ext cx="93" cy="35"/>
              </a:xfrm>
              <a:custGeom>
                <a:avLst/>
                <a:gdLst>
                  <a:gd name="T0" fmla="*/ 0 w 93"/>
                  <a:gd name="T1" fmla="*/ 35 h 35"/>
                  <a:gd name="T2" fmla="*/ 54 w 93"/>
                  <a:gd name="T3" fmla="*/ 19 h 35"/>
                  <a:gd name="T4" fmla="*/ 93 w 93"/>
                  <a:gd name="T5" fmla="*/ 0 h 35"/>
                  <a:gd name="T6" fmla="*/ 0 60000 65536"/>
                  <a:gd name="T7" fmla="*/ 0 60000 65536"/>
                  <a:gd name="T8" fmla="*/ 0 60000 65536"/>
                  <a:gd name="T9" fmla="*/ 0 w 93"/>
                  <a:gd name="T10" fmla="*/ 0 h 35"/>
                  <a:gd name="T11" fmla="*/ 93 w 93"/>
                  <a:gd name="T12" fmla="*/ 35 h 35"/>
                </a:gdLst>
                <a:ahLst/>
                <a:cxnLst>
                  <a:cxn ang="T6">
                    <a:pos x="T0" y="T1"/>
                  </a:cxn>
                  <a:cxn ang="T7">
                    <a:pos x="T2" y="T3"/>
                  </a:cxn>
                  <a:cxn ang="T8">
                    <a:pos x="T4" y="T5"/>
                  </a:cxn>
                </a:cxnLst>
                <a:rect l="T9" t="T10" r="T11" b="T12"/>
                <a:pathLst>
                  <a:path w="93" h="35">
                    <a:moveTo>
                      <a:pt x="0" y="35"/>
                    </a:moveTo>
                    <a:cubicBezTo>
                      <a:pt x="22" y="32"/>
                      <a:pt x="34" y="23"/>
                      <a:pt x="54" y="19"/>
                    </a:cubicBezTo>
                    <a:cubicBezTo>
                      <a:pt x="63" y="11"/>
                      <a:pt x="80" y="0"/>
                      <a:pt x="93" y="0"/>
                    </a:cubicBez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3" name="Freeform 20"/>
              <p:cNvSpPr>
                <a:spLocks/>
              </p:cNvSpPr>
              <p:nvPr/>
            </p:nvSpPr>
            <p:spPr bwMode="auto">
              <a:xfrm rot="-1042139">
                <a:off x="5008" y="2703"/>
                <a:ext cx="84" cy="25"/>
              </a:xfrm>
              <a:custGeom>
                <a:avLst/>
                <a:gdLst>
                  <a:gd name="T0" fmla="*/ 0 w 84"/>
                  <a:gd name="T1" fmla="*/ 0 h 25"/>
                  <a:gd name="T2" fmla="*/ 36 w 84"/>
                  <a:gd name="T3" fmla="*/ 3 h 25"/>
                  <a:gd name="T4" fmla="*/ 74 w 84"/>
                  <a:gd name="T5" fmla="*/ 22 h 25"/>
                  <a:gd name="T6" fmla="*/ 84 w 84"/>
                  <a:gd name="T7" fmla="*/ 25 h 25"/>
                  <a:gd name="T8" fmla="*/ 48 w 84"/>
                  <a:gd name="T9" fmla="*/ 9 h 25"/>
                  <a:gd name="T10" fmla="*/ 0 60000 65536"/>
                  <a:gd name="T11" fmla="*/ 0 60000 65536"/>
                  <a:gd name="T12" fmla="*/ 0 60000 65536"/>
                  <a:gd name="T13" fmla="*/ 0 60000 65536"/>
                  <a:gd name="T14" fmla="*/ 0 60000 65536"/>
                  <a:gd name="T15" fmla="*/ 0 w 84"/>
                  <a:gd name="T16" fmla="*/ 0 h 25"/>
                  <a:gd name="T17" fmla="*/ 84 w 84"/>
                  <a:gd name="T18" fmla="*/ 25 h 25"/>
                </a:gdLst>
                <a:ahLst/>
                <a:cxnLst>
                  <a:cxn ang="T10">
                    <a:pos x="T0" y="T1"/>
                  </a:cxn>
                  <a:cxn ang="T11">
                    <a:pos x="T2" y="T3"/>
                  </a:cxn>
                  <a:cxn ang="T12">
                    <a:pos x="T4" y="T5"/>
                  </a:cxn>
                  <a:cxn ang="T13">
                    <a:pos x="T6" y="T7"/>
                  </a:cxn>
                  <a:cxn ang="T14">
                    <a:pos x="T8" y="T9"/>
                  </a:cxn>
                </a:cxnLst>
                <a:rect l="T15" t="T16" r="T17" b="T18"/>
                <a:pathLst>
                  <a:path w="84" h="25">
                    <a:moveTo>
                      <a:pt x="0" y="0"/>
                    </a:moveTo>
                    <a:cubicBezTo>
                      <a:pt x="14" y="3"/>
                      <a:pt x="22" y="0"/>
                      <a:pt x="36" y="3"/>
                    </a:cubicBezTo>
                    <a:cubicBezTo>
                      <a:pt x="51" y="19"/>
                      <a:pt x="50" y="19"/>
                      <a:pt x="74" y="22"/>
                    </a:cubicBezTo>
                    <a:cubicBezTo>
                      <a:pt x="77" y="23"/>
                      <a:pt x="84" y="25"/>
                      <a:pt x="84" y="25"/>
                    </a:cubicBezTo>
                    <a:lnTo>
                      <a:pt x="48" y="9"/>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4" name="Freeform 21"/>
              <p:cNvSpPr>
                <a:spLocks/>
              </p:cNvSpPr>
              <p:nvPr/>
            </p:nvSpPr>
            <p:spPr bwMode="auto">
              <a:xfrm rot="-1042139">
                <a:off x="5279" y="2657"/>
                <a:ext cx="71" cy="35"/>
              </a:xfrm>
              <a:custGeom>
                <a:avLst/>
                <a:gdLst>
                  <a:gd name="T0" fmla="*/ 0 w 64"/>
                  <a:gd name="T1" fmla="*/ 6 h 38"/>
                  <a:gd name="T2" fmla="*/ 44 w 64"/>
                  <a:gd name="T3" fmla="*/ 6 h 38"/>
                  <a:gd name="T4" fmla="*/ 79 w 64"/>
                  <a:gd name="T5" fmla="*/ 32 h 38"/>
                  <a:gd name="T6" fmla="*/ 0 60000 65536"/>
                  <a:gd name="T7" fmla="*/ 0 60000 65536"/>
                  <a:gd name="T8" fmla="*/ 0 60000 65536"/>
                  <a:gd name="T9" fmla="*/ 0 w 64"/>
                  <a:gd name="T10" fmla="*/ 0 h 38"/>
                  <a:gd name="T11" fmla="*/ 64 w 64"/>
                  <a:gd name="T12" fmla="*/ 38 h 38"/>
                </a:gdLst>
                <a:ahLst/>
                <a:cxnLst>
                  <a:cxn ang="T6">
                    <a:pos x="T0" y="T1"/>
                  </a:cxn>
                  <a:cxn ang="T7">
                    <a:pos x="T2" y="T3"/>
                  </a:cxn>
                  <a:cxn ang="T8">
                    <a:pos x="T4" y="T5"/>
                  </a:cxn>
                </a:cxnLst>
                <a:rect l="T9" t="T10" r="T11" b="T12"/>
                <a:pathLst>
                  <a:path w="64" h="38">
                    <a:moveTo>
                      <a:pt x="0" y="6"/>
                    </a:moveTo>
                    <a:cubicBezTo>
                      <a:pt x="15" y="2"/>
                      <a:pt x="16" y="0"/>
                      <a:pt x="36" y="6"/>
                    </a:cubicBezTo>
                    <a:cubicBezTo>
                      <a:pt x="51" y="11"/>
                      <a:pt x="45" y="38"/>
                      <a:pt x="64" y="38"/>
                    </a:cubicBez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5" name="Freeform 22"/>
              <p:cNvSpPr>
                <a:spLocks/>
              </p:cNvSpPr>
              <p:nvPr/>
            </p:nvSpPr>
            <p:spPr bwMode="auto">
              <a:xfrm rot="-1042139">
                <a:off x="4751" y="2777"/>
                <a:ext cx="77" cy="11"/>
              </a:xfrm>
              <a:custGeom>
                <a:avLst/>
                <a:gdLst>
                  <a:gd name="T0" fmla="*/ 0 w 77"/>
                  <a:gd name="T1" fmla="*/ 10 h 11"/>
                  <a:gd name="T2" fmla="*/ 64 w 77"/>
                  <a:gd name="T3" fmla="*/ 4 h 11"/>
                  <a:gd name="T4" fmla="*/ 77 w 77"/>
                  <a:gd name="T5" fmla="*/ 10 h 11"/>
                  <a:gd name="T6" fmla="*/ 45 w 77"/>
                  <a:gd name="T7" fmla="*/ 10 h 11"/>
                  <a:gd name="T8" fmla="*/ 0 60000 65536"/>
                  <a:gd name="T9" fmla="*/ 0 60000 65536"/>
                  <a:gd name="T10" fmla="*/ 0 60000 65536"/>
                  <a:gd name="T11" fmla="*/ 0 60000 65536"/>
                  <a:gd name="T12" fmla="*/ 0 w 77"/>
                  <a:gd name="T13" fmla="*/ 0 h 11"/>
                  <a:gd name="T14" fmla="*/ 77 w 77"/>
                  <a:gd name="T15" fmla="*/ 11 h 11"/>
                </a:gdLst>
                <a:ahLst/>
                <a:cxnLst>
                  <a:cxn ang="T8">
                    <a:pos x="T0" y="T1"/>
                  </a:cxn>
                  <a:cxn ang="T9">
                    <a:pos x="T2" y="T3"/>
                  </a:cxn>
                  <a:cxn ang="T10">
                    <a:pos x="T4" y="T5"/>
                  </a:cxn>
                  <a:cxn ang="T11">
                    <a:pos x="T6" y="T7"/>
                  </a:cxn>
                </a:cxnLst>
                <a:rect l="T12" t="T13" r="T14" b="T15"/>
                <a:pathLst>
                  <a:path w="77" h="11">
                    <a:moveTo>
                      <a:pt x="0" y="10"/>
                    </a:moveTo>
                    <a:cubicBezTo>
                      <a:pt x="31" y="3"/>
                      <a:pt x="21" y="0"/>
                      <a:pt x="64" y="4"/>
                    </a:cubicBezTo>
                    <a:cubicBezTo>
                      <a:pt x="74" y="11"/>
                      <a:pt x="69" y="10"/>
                      <a:pt x="77" y="10"/>
                    </a:cubicBezTo>
                    <a:lnTo>
                      <a:pt x="45" y="10"/>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6" name="Freeform 23"/>
              <p:cNvSpPr>
                <a:spLocks/>
              </p:cNvSpPr>
              <p:nvPr/>
            </p:nvSpPr>
            <p:spPr bwMode="auto">
              <a:xfrm rot="-1042139">
                <a:off x="3248" y="3062"/>
                <a:ext cx="1120" cy="195"/>
              </a:xfrm>
              <a:custGeom>
                <a:avLst/>
                <a:gdLst>
                  <a:gd name="T0" fmla="*/ 1120 w 1120"/>
                  <a:gd name="T1" fmla="*/ 173 h 195"/>
                  <a:gd name="T2" fmla="*/ 1059 w 1120"/>
                  <a:gd name="T3" fmla="*/ 195 h 195"/>
                  <a:gd name="T4" fmla="*/ 950 w 1120"/>
                  <a:gd name="T5" fmla="*/ 176 h 195"/>
                  <a:gd name="T6" fmla="*/ 892 w 1120"/>
                  <a:gd name="T7" fmla="*/ 131 h 195"/>
                  <a:gd name="T8" fmla="*/ 812 w 1120"/>
                  <a:gd name="T9" fmla="*/ 64 h 195"/>
                  <a:gd name="T10" fmla="*/ 716 w 1120"/>
                  <a:gd name="T11" fmla="*/ 13 h 195"/>
                  <a:gd name="T12" fmla="*/ 608 w 1120"/>
                  <a:gd name="T13" fmla="*/ 19 h 195"/>
                  <a:gd name="T14" fmla="*/ 563 w 1120"/>
                  <a:gd name="T15" fmla="*/ 35 h 195"/>
                  <a:gd name="T16" fmla="*/ 457 w 1120"/>
                  <a:gd name="T17" fmla="*/ 86 h 195"/>
                  <a:gd name="T18" fmla="*/ 390 w 1120"/>
                  <a:gd name="T19" fmla="*/ 105 h 195"/>
                  <a:gd name="T20" fmla="*/ 294 w 1120"/>
                  <a:gd name="T21" fmla="*/ 134 h 195"/>
                  <a:gd name="T22" fmla="*/ 220 w 1120"/>
                  <a:gd name="T23" fmla="*/ 144 h 195"/>
                  <a:gd name="T24" fmla="*/ 99 w 1120"/>
                  <a:gd name="T25" fmla="*/ 147 h 195"/>
                  <a:gd name="T26" fmla="*/ 57 w 1120"/>
                  <a:gd name="T27" fmla="*/ 131 h 195"/>
                  <a:gd name="T28" fmla="*/ 35 w 1120"/>
                  <a:gd name="T29" fmla="*/ 121 h 195"/>
                  <a:gd name="T30" fmla="*/ 6 w 1120"/>
                  <a:gd name="T31" fmla="*/ 102 h 195"/>
                  <a:gd name="T32" fmla="*/ 0 w 1120"/>
                  <a:gd name="T33" fmla="*/ 93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0"/>
                  <a:gd name="T52" fmla="*/ 0 h 195"/>
                  <a:gd name="T53" fmla="*/ 1120 w 1120"/>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0" h="195">
                    <a:moveTo>
                      <a:pt x="1120" y="173"/>
                    </a:moveTo>
                    <a:cubicBezTo>
                      <a:pt x="1104" y="186"/>
                      <a:pt x="1079" y="191"/>
                      <a:pt x="1059" y="195"/>
                    </a:cubicBezTo>
                    <a:cubicBezTo>
                      <a:pt x="1015" y="191"/>
                      <a:pt x="989" y="183"/>
                      <a:pt x="950" y="176"/>
                    </a:cubicBezTo>
                    <a:cubicBezTo>
                      <a:pt x="928" y="164"/>
                      <a:pt x="913" y="144"/>
                      <a:pt x="892" y="131"/>
                    </a:cubicBezTo>
                    <a:cubicBezTo>
                      <a:pt x="873" y="100"/>
                      <a:pt x="840" y="85"/>
                      <a:pt x="812" y="64"/>
                    </a:cubicBezTo>
                    <a:cubicBezTo>
                      <a:pt x="785" y="44"/>
                      <a:pt x="750" y="19"/>
                      <a:pt x="716" y="13"/>
                    </a:cubicBezTo>
                    <a:cubicBezTo>
                      <a:pt x="686" y="0"/>
                      <a:pt x="641" y="15"/>
                      <a:pt x="608" y="19"/>
                    </a:cubicBezTo>
                    <a:cubicBezTo>
                      <a:pt x="593" y="25"/>
                      <a:pt x="578" y="30"/>
                      <a:pt x="563" y="35"/>
                    </a:cubicBezTo>
                    <a:cubicBezTo>
                      <a:pt x="535" y="59"/>
                      <a:pt x="492" y="76"/>
                      <a:pt x="457" y="86"/>
                    </a:cubicBezTo>
                    <a:cubicBezTo>
                      <a:pt x="438" y="101"/>
                      <a:pt x="413" y="103"/>
                      <a:pt x="390" y="105"/>
                    </a:cubicBezTo>
                    <a:cubicBezTo>
                      <a:pt x="359" y="119"/>
                      <a:pt x="328" y="131"/>
                      <a:pt x="294" y="134"/>
                    </a:cubicBezTo>
                    <a:cubicBezTo>
                      <a:pt x="268" y="142"/>
                      <a:pt x="250" y="142"/>
                      <a:pt x="220" y="144"/>
                    </a:cubicBezTo>
                    <a:cubicBezTo>
                      <a:pt x="168" y="152"/>
                      <a:pt x="185" y="150"/>
                      <a:pt x="99" y="147"/>
                    </a:cubicBezTo>
                    <a:cubicBezTo>
                      <a:pt x="83" y="142"/>
                      <a:pt x="72" y="137"/>
                      <a:pt x="57" y="131"/>
                    </a:cubicBezTo>
                    <a:cubicBezTo>
                      <a:pt x="49" y="128"/>
                      <a:pt x="35" y="121"/>
                      <a:pt x="35" y="121"/>
                    </a:cubicBezTo>
                    <a:cubicBezTo>
                      <a:pt x="25" y="112"/>
                      <a:pt x="19" y="106"/>
                      <a:pt x="6" y="102"/>
                    </a:cubicBezTo>
                    <a:cubicBezTo>
                      <a:pt x="4" y="99"/>
                      <a:pt x="0" y="93"/>
                      <a:pt x="0" y="93"/>
                    </a:cubicBez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51237" name="Rectangle 24" descr="Light downward diagonal"/>
              <p:cNvSpPr>
                <a:spLocks noChangeArrowheads="1"/>
              </p:cNvSpPr>
              <p:nvPr/>
            </p:nvSpPr>
            <p:spPr bwMode="auto">
              <a:xfrm rot="-1977236">
                <a:off x="3594" y="3093"/>
                <a:ext cx="301" cy="108"/>
              </a:xfrm>
              <a:prstGeom prst="rect">
                <a:avLst/>
              </a:prstGeom>
              <a:pattFill prst="ltDnDiag">
                <a:fgClr>
                  <a:srgbClr val="FF5050"/>
                </a:fgClr>
                <a:bgClr>
                  <a:srgbClr val="FFFFFF"/>
                </a:bgClr>
              </a:pattFill>
              <a:ln w="9525">
                <a:solidFill>
                  <a:schemeClr val="tx1"/>
                </a:solidFill>
                <a:miter lim="800000"/>
                <a:headEnd/>
                <a:tailEnd/>
              </a:ln>
            </p:spPr>
            <p:txBody>
              <a:bodyPr wrap="none" anchor="ctr">
                <a:prstTxWarp prst="textNoShape">
                  <a:avLst/>
                </a:prstTxWarp>
              </a:bodyPr>
              <a:lstStyle/>
              <a:p>
                <a:endParaRPr lang="en-US"/>
              </a:p>
            </p:txBody>
          </p:sp>
          <p:grpSp>
            <p:nvGrpSpPr>
              <p:cNvPr id="51238" name="Group 25"/>
              <p:cNvGrpSpPr>
                <a:grpSpLocks/>
              </p:cNvGrpSpPr>
              <p:nvPr/>
            </p:nvGrpSpPr>
            <p:grpSpPr bwMode="auto">
              <a:xfrm rot="-1828679">
                <a:off x="4287" y="2813"/>
                <a:ext cx="196" cy="224"/>
                <a:chOff x="2937" y="3584"/>
                <a:chExt cx="331" cy="354"/>
              </a:xfrm>
            </p:grpSpPr>
            <p:grpSp>
              <p:nvGrpSpPr>
                <p:cNvPr id="51270" name="Group 26"/>
                <p:cNvGrpSpPr>
                  <a:grpSpLocks/>
                </p:cNvGrpSpPr>
                <p:nvPr/>
              </p:nvGrpSpPr>
              <p:grpSpPr bwMode="auto">
                <a:xfrm>
                  <a:off x="2937" y="3731"/>
                  <a:ext cx="331" cy="207"/>
                  <a:chOff x="1330" y="3369"/>
                  <a:chExt cx="331" cy="207"/>
                </a:xfrm>
              </p:grpSpPr>
              <p:sp>
                <p:nvSpPr>
                  <p:cNvPr id="51272" name="Line 27"/>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73" name="Line 28"/>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74" name="Line 29"/>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75" name="Line 30"/>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71" name="Arc 31"/>
                <p:cNvSpPr>
                  <a:spLocks/>
                </p:cNvSpPr>
                <p:nvPr/>
              </p:nvSpPr>
              <p:spPr bwMode="auto">
                <a:xfrm rot="5400000" flipV="1">
                  <a:off x="3032" y="3571"/>
                  <a:ext cx="154" cy="179"/>
                </a:xfrm>
                <a:custGeom>
                  <a:avLst/>
                  <a:gdLst>
                    <a:gd name="T0" fmla="*/ 0 w 42922"/>
                    <a:gd name="T1" fmla="*/ 0 h 43200"/>
                    <a:gd name="T2" fmla="*/ 0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51239" name="Group 32"/>
              <p:cNvGrpSpPr>
                <a:grpSpLocks/>
              </p:cNvGrpSpPr>
              <p:nvPr/>
            </p:nvGrpSpPr>
            <p:grpSpPr bwMode="auto">
              <a:xfrm rot="-192665">
                <a:off x="5333" y="2449"/>
                <a:ext cx="196" cy="224"/>
                <a:chOff x="2937" y="3584"/>
                <a:chExt cx="331" cy="354"/>
              </a:xfrm>
            </p:grpSpPr>
            <p:grpSp>
              <p:nvGrpSpPr>
                <p:cNvPr id="51264" name="Group 33"/>
                <p:cNvGrpSpPr>
                  <a:grpSpLocks/>
                </p:cNvGrpSpPr>
                <p:nvPr/>
              </p:nvGrpSpPr>
              <p:grpSpPr bwMode="auto">
                <a:xfrm>
                  <a:off x="2937" y="3731"/>
                  <a:ext cx="331" cy="207"/>
                  <a:chOff x="1330" y="3369"/>
                  <a:chExt cx="331" cy="207"/>
                </a:xfrm>
              </p:grpSpPr>
              <p:sp>
                <p:nvSpPr>
                  <p:cNvPr id="51266" name="Line 34"/>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7" name="Line 35"/>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8" name="Line 36"/>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9" name="Line 37"/>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65" name="Arc 38"/>
                <p:cNvSpPr>
                  <a:spLocks/>
                </p:cNvSpPr>
                <p:nvPr/>
              </p:nvSpPr>
              <p:spPr bwMode="auto">
                <a:xfrm rot="5400000" flipV="1">
                  <a:off x="3032" y="3571"/>
                  <a:ext cx="154" cy="179"/>
                </a:xfrm>
                <a:custGeom>
                  <a:avLst/>
                  <a:gdLst>
                    <a:gd name="T0" fmla="*/ 0 w 42922"/>
                    <a:gd name="T1" fmla="*/ 0 h 43200"/>
                    <a:gd name="T2" fmla="*/ 0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51240" name="Group 39"/>
              <p:cNvGrpSpPr>
                <a:grpSpLocks/>
              </p:cNvGrpSpPr>
              <p:nvPr/>
            </p:nvGrpSpPr>
            <p:grpSpPr bwMode="auto">
              <a:xfrm rot="-1042139">
                <a:off x="4786" y="2526"/>
                <a:ext cx="196" cy="224"/>
                <a:chOff x="2937" y="3584"/>
                <a:chExt cx="331" cy="354"/>
              </a:xfrm>
            </p:grpSpPr>
            <p:grpSp>
              <p:nvGrpSpPr>
                <p:cNvPr id="51258" name="Group 40"/>
                <p:cNvGrpSpPr>
                  <a:grpSpLocks/>
                </p:cNvGrpSpPr>
                <p:nvPr/>
              </p:nvGrpSpPr>
              <p:grpSpPr bwMode="auto">
                <a:xfrm>
                  <a:off x="2937" y="3731"/>
                  <a:ext cx="331" cy="207"/>
                  <a:chOff x="1330" y="3369"/>
                  <a:chExt cx="331" cy="207"/>
                </a:xfrm>
              </p:grpSpPr>
              <p:sp>
                <p:nvSpPr>
                  <p:cNvPr id="51260" name="Line 41"/>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1" name="Line 42"/>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2" name="Line 43"/>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63" name="Line 44"/>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59" name="Arc 45"/>
                <p:cNvSpPr>
                  <a:spLocks/>
                </p:cNvSpPr>
                <p:nvPr/>
              </p:nvSpPr>
              <p:spPr bwMode="auto">
                <a:xfrm rot="5400000" flipV="1">
                  <a:off x="3032" y="3571"/>
                  <a:ext cx="154" cy="179"/>
                </a:xfrm>
                <a:custGeom>
                  <a:avLst/>
                  <a:gdLst>
                    <a:gd name="T0" fmla="*/ 0 w 42922"/>
                    <a:gd name="T1" fmla="*/ 0 h 43200"/>
                    <a:gd name="T2" fmla="*/ 0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51241" name="Group 46"/>
              <p:cNvGrpSpPr>
                <a:grpSpLocks/>
              </p:cNvGrpSpPr>
              <p:nvPr/>
            </p:nvGrpSpPr>
            <p:grpSpPr bwMode="auto">
              <a:xfrm rot="-639347">
                <a:off x="5063" y="2472"/>
                <a:ext cx="196" cy="224"/>
                <a:chOff x="2937" y="3584"/>
                <a:chExt cx="331" cy="354"/>
              </a:xfrm>
            </p:grpSpPr>
            <p:grpSp>
              <p:nvGrpSpPr>
                <p:cNvPr id="51252" name="Group 47"/>
                <p:cNvGrpSpPr>
                  <a:grpSpLocks/>
                </p:cNvGrpSpPr>
                <p:nvPr/>
              </p:nvGrpSpPr>
              <p:grpSpPr bwMode="auto">
                <a:xfrm>
                  <a:off x="2937" y="3731"/>
                  <a:ext cx="331" cy="207"/>
                  <a:chOff x="1330" y="3369"/>
                  <a:chExt cx="331" cy="207"/>
                </a:xfrm>
              </p:grpSpPr>
              <p:sp>
                <p:nvSpPr>
                  <p:cNvPr id="51254" name="Line 48"/>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5" name="Line 49"/>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6" name="Line 50"/>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7" name="Line 51"/>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53" name="Arc 52"/>
                <p:cNvSpPr>
                  <a:spLocks/>
                </p:cNvSpPr>
                <p:nvPr/>
              </p:nvSpPr>
              <p:spPr bwMode="auto">
                <a:xfrm rot="5400000" flipV="1">
                  <a:off x="3032" y="3571"/>
                  <a:ext cx="154" cy="179"/>
                </a:xfrm>
                <a:custGeom>
                  <a:avLst/>
                  <a:gdLst>
                    <a:gd name="T0" fmla="*/ 0 w 42922"/>
                    <a:gd name="T1" fmla="*/ 0 h 43200"/>
                    <a:gd name="T2" fmla="*/ 0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grpSp>
            <p:nvGrpSpPr>
              <p:cNvPr id="51242" name="Group 53"/>
              <p:cNvGrpSpPr>
                <a:grpSpLocks/>
              </p:cNvGrpSpPr>
              <p:nvPr/>
            </p:nvGrpSpPr>
            <p:grpSpPr bwMode="auto">
              <a:xfrm rot="-2235612">
                <a:off x="4512" y="2652"/>
                <a:ext cx="196" cy="224"/>
                <a:chOff x="2937" y="3584"/>
                <a:chExt cx="331" cy="354"/>
              </a:xfrm>
            </p:grpSpPr>
            <p:grpSp>
              <p:nvGrpSpPr>
                <p:cNvPr id="51246" name="Group 54"/>
                <p:cNvGrpSpPr>
                  <a:grpSpLocks/>
                </p:cNvGrpSpPr>
                <p:nvPr/>
              </p:nvGrpSpPr>
              <p:grpSpPr bwMode="auto">
                <a:xfrm>
                  <a:off x="2937" y="3731"/>
                  <a:ext cx="331" cy="207"/>
                  <a:chOff x="1330" y="3369"/>
                  <a:chExt cx="331" cy="207"/>
                </a:xfrm>
              </p:grpSpPr>
              <p:sp>
                <p:nvSpPr>
                  <p:cNvPr id="51248" name="Line 55"/>
                  <p:cNvSpPr>
                    <a:spLocks noChangeShapeType="1"/>
                  </p:cNvSpPr>
                  <p:nvPr/>
                </p:nvSpPr>
                <p:spPr bwMode="auto">
                  <a:xfrm>
                    <a:off x="1330" y="3576"/>
                    <a:ext cx="144"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49" name="Line 56"/>
                  <p:cNvSpPr>
                    <a:spLocks noChangeShapeType="1"/>
                  </p:cNvSpPr>
                  <p:nvPr/>
                </p:nvSpPr>
                <p:spPr bwMode="auto">
                  <a:xfrm flipV="1">
                    <a:off x="1474"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0" name="Line 57"/>
                  <p:cNvSpPr>
                    <a:spLocks noChangeShapeType="1"/>
                  </p:cNvSpPr>
                  <p:nvPr/>
                </p:nvSpPr>
                <p:spPr bwMode="auto">
                  <a:xfrm flipV="1">
                    <a:off x="1517" y="3369"/>
                    <a:ext cx="0" cy="207"/>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251" name="Line 58"/>
                  <p:cNvSpPr>
                    <a:spLocks noChangeShapeType="1"/>
                  </p:cNvSpPr>
                  <p:nvPr/>
                </p:nvSpPr>
                <p:spPr bwMode="auto">
                  <a:xfrm>
                    <a:off x="1517" y="3576"/>
                    <a:ext cx="144"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51247" name="Arc 59"/>
                <p:cNvSpPr>
                  <a:spLocks/>
                </p:cNvSpPr>
                <p:nvPr/>
              </p:nvSpPr>
              <p:spPr bwMode="auto">
                <a:xfrm rot="5400000" flipV="1">
                  <a:off x="3032" y="3571"/>
                  <a:ext cx="154" cy="179"/>
                </a:xfrm>
                <a:custGeom>
                  <a:avLst/>
                  <a:gdLst>
                    <a:gd name="T0" fmla="*/ 0 w 42922"/>
                    <a:gd name="T1" fmla="*/ 0 h 43200"/>
                    <a:gd name="T2" fmla="*/ 0 w 42922"/>
                    <a:gd name="T3" fmla="*/ 0 h 43200"/>
                    <a:gd name="T4" fmla="*/ 0 w 42922"/>
                    <a:gd name="T5" fmla="*/ 0 h 43200"/>
                    <a:gd name="T6" fmla="*/ 0 60000 65536"/>
                    <a:gd name="T7" fmla="*/ 0 60000 65536"/>
                    <a:gd name="T8" fmla="*/ 0 60000 65536"/>
                    <a:gd name="T9" fmla="*/ 0 w 42922"/>
                    <a:gd name="T10" fmla="*/ 0 h 43200"/>
                    <a:gd name="T11" fmla="*/ 42922 w 42922"/>
                    <a:gd name="T12" fmla="*/ 43200 h 43200"/>
                  </a:gdLst>
                  <a:ahLst/>
                  <a:cxnLst>
                    <a:cxn ang="T6">
                      <a:pos x="T0" y="T1"/>
                    </a:cxn>
                    <a:cxn ang="T7">
                      <a:pos x="T2" y="T3"/>
                    </a:cxn>
                    <a:cxn ang="T8">
                      <a:pos x="T4" y="T5"/>
                    </a:cxn>
                  </a:cxnLst>
                  <a:rect l="T9" t="T10" r="T11" b="T12"/>
                  <a:pathLst>
                    <a:path w="42922" h="43200" fill="none"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path>
                    <a:path w="42922" h="43200" stroke="0" extrusionOk="0">
                      <a:moveTo>
                        <a:pt x="42922" y="25054"/>
                      </a:moveTo>
                      <a:cubicBezTo>
                        <a:pt x="41227" y="35513"/>
                        <a:pt x="32196" y="43199"/>
                        <a:pt x="21600" y="43199"/>
                      </a:cubicBezTo>
                      <a:cubicBezTo>
                        <a:pt x="9670" y="43200"/>
                        <a:pt x="0" y="33529"/>
                        <a:pt x="0" y="21600"/>
                      </a:cubicBezTo>
                      <a:cubicBezTo>
                        <a:pt x="0" y="9670"/>
                        <a:pt x="9670" y="0"/>
                        <a:pt x="21600" y="0"/>
                      </a:cubicBezTo>
                      <a:cubicBezTo>
                        <a:pt x="31525" y="-1"/>
                        <a:pt x="40173" y="6764"/>
                        <a:pt x="42564" y="16397"/>
                      </a:cubicBezTo>
                      <a:lnTo>
                        <a:pt x="21600" y="21600"/>
                      </a:lnTo>
                      <a:close/>
                    </a:path>
                  </a:pathLst>
                </a:custGeom>
                <a:noFill/>
                <a:ln w="19050">
                  <a:solidFill>
                    <a:schemeClr val="tx1"/>
                  </a:solidFill>
                  <a:round/>
                  <a:headEnd/>
                  <a:tailEnd/>
                </a:ln>
              </p:spPr>
              <p:txBody>
                <a:bodyPr wrap="none" anchor="ctr">
                  <a:prstTxWarp prst="textNoShape">
                    <a:avLst/>
                  </a:prstTxWarp>
                </a:bodyPr>
                <a:lstStyle/>
                <a:p>
                  <a:endParaRPr lang="en-US"/>
                </a:p>
              </p:txBody>
            </p:sp>
          </p:grpSp>
          <p:sp>
            <p:nvSpPr>
              <p:cNvPr id="51243" name="AutoShape 60" descr="20%"/>
              <p:cNvSpPr>
                <a:spLocks noChangeArrowheads="1"/>
              </p:cNvSpPr>
              <p:nvPr/>
            </p:nvSpPr>
            <p:spPr bwMode="auto">
              <a:xfrm rot="1444955">
                <a:off x="3246" y="2353"/>
                <a:ext cx="847" cy="269"/>
              </a:xfrm>
              <a:prstGeom prst="rightArrow">
                <a:avLst>
                  <a:gd name="adj1" fmla="val 50000"/>
                  <a:gd name="adj2" fmla="val 78717"/>
                </a:avLst>
              </a:prstGeom>
              <a:pattFill prst="pct20">
                <a:fgClr>
                  <a:schemeClr val="tx1"/>
                </a:fgClr>
                <a:bgClr>
                  <a:schemeClr val="bg1"/>
                </a:bgClr>
              </a:pattFill>
              <a:ln w="9525">
                <a:solidFill>
                  <a:schemeClr val="tx1"/>
                </a:solidFill>
                <a:miter lim="800000"/>
                <a:headEnd/>
                <a:tailEnd/>
              </a:ln>
            </p:spPr>
            <p:txBody>
              <a:bodyPr wrap="none" anchor="ctr">
                <a:prstTxWarp prst="textNoShape">
                  <a:avLst/>
                </a:prstTxWarp>
              </a:bodyPr>
              <a:lstStyle/>
              <a:p>
                <a:endParaRPr lang="en-US"/>
              </a:p>
            </p:txBody>
          </p:sp>
          <p:sp>
            <p:nvSpPr>
              <p:cNvPr id="51244" name="Text Box 61"/>
              <p:cNvSpPr txBox="1">
                <a:spLocks noChangeArrowheads="1"/>
              </p:cNvSpPr>
              <p:nvPr/>
            </p:nvSpPr>
            <p:spPr bwMode="auto">
              <a:xfrm>
                <a:off x="4844" y="2780"/>
                <a:ext cx="827" cy="211"/>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pitchFamily="-106" charset="0"/>
                    <a:ea typeface="Times New Roman" pitchFamily="-106" charset="0"/>
                    <a:cs typeface="Times New Roman" pitchFamily="-106" charset="0"/>
                  </a:rPr>
                  <a:t>RNA target</a:t>
                </a:r>
              </a:p>
            </p:txBody>
          </p:sp>
          <p:sp>
            <p:nvSpPr>
              <p:cNvPr id="51245" name="Text Box 62"/>
              <p:cNvSpPr txBox="1">
                <a:spLocks noChangeArrowheads="1"/>
              </p:cNvSpPr>
              <p:nvPr/>
            </p:nvSpPr>
            <p:spPr bwMode="auto">
              <a:xfrm rot="1279261">
                <a:off x="3052" y="2513"/>
                <a:ext cx="772" cy="211"/>
              </a:xfrm>
              <a:prstGeom prst="rect">
                <a:avLst/>
              </a:prstGeom>
              <a:noFill/>
              <a:ln w="9525">
                <a:noFill/>
                <a:miter lim="800000"/>
                <a:headEnd/>
                <a:tailEnd/>
              </a:ln>
            </p:spPr>
            <p:txBody>
              <a:bodyPr wrap="none">
                <a:prstTxWarp prst="textNoShape">
                  <a:avLst/>
                </a:prstTxWarp>
                <a:spAutoFit/>
              </a:bodyPr>
              <a:lstStyle/>
              <a:p>
                <a:r>
                  <a:rPr lang="en-US" sz="1800"/>
                  <a:t>transcription</a:t>
                </a:r>
              </a:p>
            </p:txBody>
          </p:sp>
        </p:grpSp>
      </p:grpSp>
      <p:grpSp>
        <p:nvGrpSpPr>
          <p:cNvPr id="16" name="Group 63"/>
          <p:cNvGrpSpPr>
            <a:grpSpLocks/>
          </p:cNvGrpSpPr>
          <p:nvPr/>
        </p:nvGrpSpPr>
        <p:grpSpPr bwMode="auto">
          <a:xfrm>
            <a:off x="4305300" y="1417638"/>
            <a:ext cx="5418138" cy="3125787"/>
            <a:chOff x="2460" y="728"/>
            <a:chExt cx="3096" cy="1786"/>
          </a:xfrm>
        </p:grpSpPr>
        <p:grpSp>
          <p:nvGrpSpPr>
            <p:cNvPr id="51218" name="Group 64"/>
            <p:cNvGrpSpPr>
              <a:grpSpLocks/>
            </p:cNvGrpSpPr>
            <p:nvPr/>
          </p:nvGrpSpPr>
          <p:grpSpPr bwMode="auto">
            <a:xfrm>
              <a:off x="3976" y="888"/>
              <a:ext cx="1018" cy="972"/>
              <a:chOff x="3107" y="952"/>
              <a:chExt cx="1018" cy="972"/>
            </a:xfrm>
          </p:grpSpPr>
          <p:sp>
            <p:nvSpPr>
              <p:cNvPr id="51225" name="Oval 65"/>
              <p:cNvSpPr>
                <a:spLocks noChangeArrowheads="1"/>
              </p:cNvSpPr>
              <p:nvPr/>
            </p:nvSpPr>
            <p:spPr bwMode="auto">
              <a:xfrm rot="-427501">
                <a:off x="3485" y="952"/>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6" name="Oval 66"/>
              <p:cNvSpPr>
                <a:spLocks noChangeArrowheads="1"/>
              </p:cNvSpPr>
              <p:nvPr/>
            </p:nvSpPr>
            <p:spPr bwMode="auto">
              <a:xfrm rot="-427501">
                <a:off x="3369" y="1707"/>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7" name="Oval 67"/>
              <p:cNvSpPr>
                <a:spLocks noChangeArrowheads="1"/>
              </p:cNvSpPr>
              <p:nvPr/>
            </p:nvSpPr>
            <p:spPr bwMode="auto">
              <a:xfrm rot="-427501">
                <a:off x="3107" y="1220"/>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8" name="Oval 68"/>
              <p:cNvSpPr>
                <a:spLocks noChangeArrowheads="1"/>
              </p:cNvSpPr>
              <p:nvPr/>
            </p:nvSpPr>
            <p:spPr bwMode="auto">
              <a:xfrm rot="-427501">
                <a:off x="3497" y="1329"/>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sp>
            <p:nvSpPr>
              <p:cNvPr id="51229" name="Oval 69"/>
              <p:cNvSpPr>
                <a:spLocks noChangeArrowheads="1"/>
              </p:cNvSpPr>
              <p:nvPr/>
            </p:nvSpPr>
            <p:spPr bwMode="auto">
              <a:xfrm rot="-427501">
                <a:off x="3957" y="1304"/>
                <a:ext cx="168" cy="217"/>
              </a:xfrm>
              <a:prstGeom prst="ellipse">
                <a:avLst/>
              </a:prstGeom>
              <a:solidFill>
                <a:srgbClr val="00CC00"/>
              </a:solidFill>
              <a:ln w="9525">
                <a:solidFill>
                  <a:schemeClr val="tx1"/>
                </a:solidFill>
                <a:round/>
                <a:headEnd/>
                <a:tailEnd/>
              </a:ln>
            </p:spPr>
            <p:txBody>
              <a:bodyPr wrap="none" anchor="ctr">
                <a:prstTxWarp prst="textNoShape">
                  <a:avLst/>
                </a:prstTxWarp>
              </a:bodyPr>
              <a:lstStyle/>
              <a:p>
                <a:endParaRPr lang="en-US"/>
              </a:p>
            </p:txBody>
          </p:sp>
        </p:grpSp>
        <p:sp>
          <p:nvSpPr>
            <p:cNvPr id="51219" name="Text Box 70"/>
            <p:cNvSpPr txBox="1">
              <a:spLocks noChangeArrowheads="1"/>
            </p:cNvSpPr>
            <p:nvPr/>
          </p:nvSpPr>
          <p:spPr bwMode="auto">
            <a:xfrm>
              <a:off x="2460" y="728"/>
              <a:ext cx="1913" cy="475"/>
            </a:xfrm>
            <a:prstGeom prst="rect">
              <a:avLst/>
            </a:prstGeom>
            <a:noFill/>
            <a:ln w="9525">
              <a:noFill/>
              <a:miter lim="800000"/>
              <a:headEnd/>
              <a:tailEnd/>
            </a:ln>
          </p:spPr>
          <p:txBody>
            <a:bodyPr wrap="none">
              <a:prstTxWarp prst="textNoShape">
                <a:avLst/>
              </a:prstTxWarp>
              <a:spAutoFit/>
            </a:bodyPr>
            <a:lstStyle/>
            <a:p>
              <a:r>
                <a:rPr lang="en-US">
                  <a:latin typeface="Comic Sans MS" pitchFamily="-106" charset="0"/>
                  <a:ea typeface="Times New Roman" pitchFamily="-106" charset="0"/>
                  <a:cs typeface="Times New Roman" pitchFamily="-106" charset="0"/>
                </a:rPr>
                <a:t>(RNA-tagging protein;</a:t>
              </a:r>
            </a:p>
            <a:p>
              <a:r>
                <a:rPr lang="en-US">
                  <a:latin typeface="Comic Sans MS" pitchFamily="-106" charset="0"/>
                  <a:ea typeface="Times New Roman" pitchFamily="-106" charset="0"/>
                  <a:cs typeface="Times New Roman" pitchFamily="-106" charset="0"/>
                </a:rPr>
                <a:t>in excess in the cell)</a:t>
              </a:r>
            </a:p>
          </p:txBody>
        </p:sp>
        <p:sp>
          <p:nvSpPr>
            <p:cNvPr id="51220" name="Text Box 71"/>
            <p:cNvSpPr txBox="1">
              <a:spLocks noChangeArrowheads="1"/>
            </p:cNvSpPr>
            <p:nvPr/>
          </p:nvSpPr>
          <p:spPr bwMode="auto">
            <a:xfrm>
              <a:off x="4719" y="992"/>
              <a:ext cx="681" cy="212"/>
            </a:xfrm>
            <a:prstGeom prst="rect">
              <a:avLst/>
            </a:prstGeom>
            <a:noFill/>
            <a:ln w="9525">
              <a:noFill/>
              <a:miter lim="800000"/>
              <a:headEnd/>
              <a:tailEnd/>
            </a:ln>
          </p:spPr>
          <p:txBody>
            <a:bodyPr wrap="none">
              <a:prstTxWarp prst="textNoShape">
                <a:avLst/>
              </a:prstTxWarp>
              <a:spAutoFit/>
            </a:bodyPr>
            <a:lstStyle/>
            <a:p>
              <a:r>
                <a:rPr lang="en-US" sz="1800">
                  <a:latin typeface="Comic Sans MS" pitchFamily="-106" charset="0"/>
                </a:rPr>
                <a:t>MS2-GFP</a:t>
              </a:r>
            </a:p>
          </p:txBody>
        </p:sp>
        <p:sp>
          <p:nvSpPr>
            <p:cNvPr id="51221" name="Freeform 72"/>
            <p:cNvSpPr>
              <a:spLocks/>
            </p:cNvSpPr>
            <p:nvPr/>
          </p:nvSpPr>
          <p:spPr bwMode="auto">
            <a:xfrm rot="-471199">
              <a:off x="4622" y="1448"/>
              <a:ext cx="607" cy="1010"/>
            </a:xfrm>
            <a:custGeom>
              <a:avLst/>
              <a:gdLst>
                <a:gd name="T0" fmla="*/ 0 w 453"/>
                <a:gd name="T1" fmla="*/ 0 h 996"/>
                <a:gd name="T2" fmla="*/ 706 w 453"/>
                <a:gd name="T3" fmla="*/ 412 h 996"/>
                <a:gd name="T4" fmla="*/ 645 w 453"/>
                <a:gd name="T5" fmla="*/ 1024 h 996"/>
                <a:gd name="T6" fmla="*/ 0 60000 65536"/>
                <a:gd name="T7" fmla="*/ 0 60000 65536"/>
                <a:gd name="T8" fmla="*/ 0 60000 65536"/>
                <a:gd name="T9" fmla="*/ 0 w 453"/>
                <a:gd name="T10" fmla="*/ 0 h 996"/>
                <a:gd name="T11" fmla="*/ 453 w 453"/>
                <a:gd name="T12" fmla="*/ 996 h 996"/>
              </a:gdLst>
              <a:ahLst/>
              <a:cxnLst>
                <a:cxn ang="T6">
                  <a:pos x="T0" y="T1"/>
                </a:cxn>
                <a:cxn ang="T7">
                  <a:pos x="T2" y="T3"/>
                </a:cxn>
                <a:cxn ang="T8">
                  <a:pos x="T4" y="T5"/>
                </a:cxn>
              </a:cxnLst>
              <a:rect l="T9" t="T10" r="T11" b="T12"/>
              <a:pathLst>
                <a:path w="453" h="996">
                  <a:moveTo>
                    <a:pt x="0" y="0"/>
                  </a:moveTo>
                  <a:cubicBezTo>
                    <a:pt x="166" y="117"/>
                    <a:pt x="333" y="234"/>
                    <a:pt x="393" y="400"/>
                  </a:cubicBezTo>
                  <a:cubicBezTo>
                    <a:pt x="453" y="566"/>
                    <a:pt x="406" y="781"/>
                    <a:pt x="359" y="996"/>
                  </a:cubicBezTo>
                </a:path>
              </a:pathLst>
            </a:custGeom>
            <a:noFill/>
            <a:ln w="9525">
              <a:solidFill>
                <a:schemeClr val="tx1"/>
              </a:solidFill>
              <a:round/>
              <a:headEnd/>
              <a:tailEnd type="arrow" w="lg" len="lg"/>
            </a:ln>
          </p:spPr>
          <p:txBody>
            <a:bodyPr>
              <a:prstTxWarp prst="textNoShape">
                <a:avLst/>
              </a:prstTxWarp>
            </a:bodyPr>
            <a:lstStyle/>
            <a:p>
              <a:endParaRPr lang="en-US"/>
            </a:p>
          </p:txBody>
        </p:sp>
        <p:sp>
          <p:nvSpPr>
            <p:cNvPr id="51222" name="Freeform 73"/>
            <p:cNvSpPr>
              <a:spLocks/>
            </p:cNvSpPr>
            <p:nvPr/>
          </p:nvSpPr>
          <p:spPr bwMode="auto">
            <a:xfrm>
              <a:off x="5083" y="1492"/>
              <a:ext cx="473" cy="915"/>
            </a:xfrm>
            <a:custGeom>
              <a:avLst/>
              <a:gdLst>
                <a:gd name="T0" fmla="*/ 0 w 453"/>
                <a:gd name="T1" fmla="*/ 0 h 996"/>
                <a:gd name="T2" fmla="*/ 428 w 453"/>
                <a:gd name="T3" fmla="*/ 337 h 996"/>
                <a:gd name="T4" fmla="*/ 392 w 453"/>
                <a:gd name="T5" fmla="*/ 841 h 996"/>
                <a:gd name="T6" fmla="*/ 0 60000 65536"/>
                <a:gd name="T7" fmla="*/ 0 60000 65536"/>
                <a:gd name="T8" fmla="*/ 0 60000 65536"/>
                <a:gd name="T9" fmla="*/ 0 w 453"/>
                <a:gd name="T10" fmla="*/ 0 h 996"/>
                <a:gd name="T11" fmla="*/ 453 w 453"/>
                <a:gd name="T12" fmla="*/ 996 h 996"/>
              </a:gdLst>
              <a:ahLst/>
              <a:cxnLst>
                <a:cxn ang="T6">
                  <a:pos x="T0" y="T1"/>
                </a:cxn>
                <a:cxn ang="T7">
                  <a:pos x="T2" y="T3"/>
                </a:cxn>
                <a:cxn ang="T8">
                  <a:pos x="T4" y="T5"/>
                </a:cxn>
              </a:cxnLst>
              <a:rect l="T9" t="T10" r="T11" b="T12"/>
              <a:pathLst>
                <a:path w="453" h="996">
                  <a:moveTo>
                    <a:pt x="0" y="0"/>
                  </a:moveTo>
                  <a:cubicBezTo>
                    <a:pt x="166" y="117"/>
                    <a:pt x="333" y="234"/>
                    <a:pt x="393" y="400"/>
                  </a:cubicBezTo>
                  <a:cubicBezTo>
                    <a:pt x="453" y="566"/>
                    <a:pt x="406" y="781"/>
                    <a:pt x="359" y="996"/>
                  </a:cubicBezTo>
                </a:path>
              </a:pathLst>
            </a:custGeom>
            <a:noFill/>
            <a:ln w="9525">
              <a:solidFill>
                <a:schemeClr val="tx1"/>
              </a:solidFill>
              <a:round/>
              <a:headEnd/>
              <a:tailEnd type="arrow" w="lg" len="lg"/>
            </a:ln>
          </p:spPr>
          <p:txBody>
            <a:bodyPr>
              <a:prstTxWarp prst="textNoShape">
                <a:avLst/>
              </a:prstTxWarp>
            </a:bodyPr>
            <a:lstStyle/>
            <a:p>
              <a:endParaRPr lang="en-US"/>
            </a:p>
          </p:txBody>
        </p:sp>
        <p:sp>
          <p:nvSpPr>
            <p:cNvPr id="51223" name="Freeform 74"/>
            <p:cNvSpPr>
              <a:spLocks/>
            </p:cNvSpPr>
            <p:nvPr/>
          </p:nvSpPr>
          <p:spPr bwMode="auto">
            <a:xfrm rot="-880162">
              <a:off x="4578" y="1784"/>
              <a:ext cx="215" cy="730"/>
            </a:xfrm>
            <a:custGeom>
              <a:avLst/>
              <a:gdLst>
                <a:gd name="T0" fmla="*/ 0 w 453"/>
                <a:gd name="T1" fmla="*/ 0 h 996"/>
                <a:gd name="T2" fmla="*/ 89 w 453"/>
                <a:gd name="T3" fmla="*/ 215 h 996"/>
                <a:gd name="T4" fmla="*/ 81 w 453"/>
                <a:gd name="T5" fmla="*/ 535 h 996"/>
                <a:gd name="T6" fmla="*/ 0 60000 65536"/>
                <a:gd name="T7" fmla="*/ 0 60000 65536"/>
                <a:gd name="T8" fmla="*/ 0 60000 65536"/>
                <a:gd name="T9" fmla="*/ 0 w 453"/>
                <a:gd name="T10" fmla="*/ 0 h 996"/>
                <a:gd name="T11" fmla="*/ 453 w 453"/>
                <a:gd name="T12" fmla="*/ 996 h 996"/>
              </a:gdLst>
              <a:ahLst/>
              <a:cxnLst>
                <a:cxn ang="T6">
                  <a:pos x="T0" y="T1"/>
                </a:cxn>
                <a:cxn ang="T7">
                  <a:pos x="T2" y="T3"/>
                </a:cxn>
                <a:cxn ang="T8">
                  <a:pos x="T4" y="T5"/>
                </a:cxn>
              </a:cxnLst>
              <a:rect l="T9" t="T10" r="T11" b="T12"/>
              <a:pathLst>
                <a:path w="453" h="996">
                  <a:moveTo>
                    <a:pt x="0" y="0"/>
                  </a:moveTo>
                  <a:cubicBezTo>
                    <a:pt x="166" y="117"/>
                    <a:pt x="333" y="234"/>
                    <a:pt x="393" y="400"/>
                  </a:cubicBezTo>
                  <a:cubicBezTo>
                    <a:pt x="453" y="566"/>
                    <a:pt x="406" y="781"/>
                    <a:pt x="359" y="996"/>
                  </a:cubicBezTo>
                </a:path>
              </a:pathLst>
            </a:custGeom>
            <a:noFill/>
            <a:ln w="9525">
              <a:solidFill>
                <a:schemeClr val="tx1"/>
              </a:solidFill>
              <a:round/>
              <a:headEnd/>
              <a:tailEnd type="arrow" w="lg" len="lg"/>
            </a:ln>
          </p:spPr>
          <p:txBody>
            <a:bodyPr>
              <a:prstTxWarp prst="textNoShape">
                <a:avLst/>
              </a:prstTxWarp>
            </a:bodyPr>
            <a:lstStyle/>
            <a:p>
              <a:endParaRPr lang="en-US"/>
            </a:p>
          </p:txBody>
        </p:sp>
        <p:sp>
          <p:nvSpPr>
            <p:cNvPr id="51224" name="Text Box 75"/>
            <p:cNvSpPr txBox="1">
              <a:spLocks noChangeArrowheads="1"/>
            </p:cNvSpPr>
            <p:nvPr/>
          </p:nvSpPr>
          <p:spPr bwMode="auto">
            <a:xfrm rot="2499624">
              <a:off x="4628" y="1811"/>
              <a:ext cx="527" cy="212"/>
            </a:xfrm>
            <a:prstGeom prst="rect">
              <a:avLst/>
            </a:prstGeom>
            <a:noFill/>
            <a:ln w="9525">
              <a:noFill/>
              <a:miter lim="800000"/>
              <a:headEnd/>
              <a:tailEnd/>
            </a:ln>
          </p:spPr>
          <p:txBody>
            <a:bodyPr wrap="none">
              <a:prstTxWarp prst="textNoShape">
                <a:avLst/>
              </a:prstTxWarp>
              <a:spAutoFit/>
            </a:bodyPr>
            <a:lstStyle/>
            <a:p>
              <a:r>
                <a:rPr lang="en-US" sz="1800"/>
                <a:t>binding</a:t>
              </a:r>
            </a:p>
          </p:txBody>
        </p:sp>
      </p:grpSp>
      <p:grpSp>
        <p:nvGrpSpPr>
          <p:cNvPr id="18" name="Group 76"/>
          <p:cNvGrpSpPr>
            <a:grpSpLocks/>
          </p:cNvGrpSpPr>
          <p:nvPr/>
        </p:nvGrpSpPr>
        <p:grpSpPr bwMode="auto">
          <a:xfrm>
            <a:off x="6111875" y="5838825"/>
            <a:ext cx="3536950" cy="1474788"/>
            <a:chOff x="3492" y="3337"/>
            <a:chExt cx="2021" cy="842"/>
          </a:xfrm>
        </p:grpSpPr>
        <p:sp>
          <p:nvSpPr>
            <p:cNvPr id="51208" name="AutoShape 77"/>
            <p:cNvSpPr>
              <a:spLocks noChangeArrowheads="1"/>
            </p:cNvSpPr>
            <p:nvPr/>
          </p:nvSpPr>
          <p:spPr bwMode="auto">
            <a:xfrm rot="-1042139">
              <a:off x="4418" y="3868"/>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09" name="AutoShape 78"/>
            <p:cNvSpPr>
              <a:spLocks noChangeArrowheads="1"/>
            </p:cNvSpPr>
            <p:nvPr/>
          </p:nvSpPr>
          <p:spPr bwMode="auto">
            <a:xfrm rot="-1042139">
              <a:off x="4572" y="4090"/>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0" name="AutoShape 79"/>
            <p:cNvSpPr>
              <a:spLocks noChangeArrowheads="1"/>
            </p:cNvSpPr>
            <p:nvPr/>
          </p:nvSpPr>
          <p:spPr bwMode="auto">
            <a:xfrm rot="-1042139">
              <a:off x="4618" y="3645"/>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1" name="AutoShape 80"/>
            <p:cNvSpPr>
              <a:spLocks noChangeArrowheads="1"/>
            </p:cNvSpPr>
            <p:nvPr/>
          </p:nvSpPr>
          <p:spPr bwMode="auto">
            <a:xfrm rot="-1042139">
              <a:off x="4183" y="3927"/>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2" name="AutoShape 81"/>
            <p:cNvSpPr>
              <a:spLocks noChangeArrowheads="1"/>
            </p:cNvSpPr>
            <p:nvPr/>
          </p:nvSpPr>
          <p:spPr bwMode="auto">
            <a:xfrm rot="-1042139">
              <a:off x="4858" y="3855"/>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3" name="AutoShape 82"/>
            <p:cNvSpPr>
              <a:spLocks noChangeArrowheads="1"/>
            </p:cNvSpPr>
            <p:nvPr/>
          </p:nvSpPr>
          <p:spPr bwMode="auto">
            <a:xfrm rot="-1042139">
              <a:off x="4248" y="3686"/>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4" name="AutoShape 83"/>
            <p:cNvSpPr>
              <a:spLocks noChangeArrowheads="1"/>
            </p:cNvSpPr>
            <p:nvPr/>
          </p:nvSpPr>
          <p:spPr bwMode="auto">
            <a:xfrm rot="-1042139">
              <a:off x="3949" y="3788"/>
              <a:ext cx="84" cy="89"/>
            </a:xfrm>
            <a:prstGeom prst="octagon">
              <a:avLst>
                <a:gd name="adj" fmla="val 29287"/>
              </a:avLst>
            </a:prstGeom>
            <a:solidFill>
              <a:srgbClr val="FF5050"/>
            </a:solidFill>
            <a:ln w="9525">
              <a:solidFill>
                <a:schemeClr val="tx1"/>
              </a:solidFill>
              <a:miter lim="800000"/>
              <a:headEnd/>
              <a:tailEnd/>
            </a:ln>
          </p:spPr>
          <p:txBody>
            <a:bodyPr wrap="none" anchor="ctr">
              <a:prstTxWarp prst="textNoShape">
                <a:avLst/>
              </a:prstTxWarp>
            </a:bodyPr>
            <a:lstStyle/>
            <a:p>
              <a:endParaRPr lang="en-US"/>
            </a:p>
          </p:txBody>
        </p:sp>
        <p:sp>
          <p:nvSpPr>
            <p:cNvPr id="51215" name="Text Box 84"/>
            <p:cNvSpPr txBox="1">
              <a:spLocks noChangeArrowheads="1"/>
            </p:cNvSpPr>
            <p:nvPr/>
          </p:nvSpPr>
          <p:spPr bwMode="auto">
            <a:xfrm>
              <a:off x="4693" y="3473"/>
              <a:ext cx="820" cy="211"/>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pitchFamily="-106" charset="0"/>
                  <a:ea typeface="Times New Roman" pitchFamily="-106" charset="0"/>
                  <a:cs typeface="Times New Roman" pitchFamily="-106" charset="0"/>
                </a:rPr>
                <a:t>RFP protein</a:t>
              </a:r>
            </a:p>
          </p:txBody>
        </p:sp>
        <p:sp>
          <p:nvSpPr>
            <p:cNvPr id="51216" name="AutoShape 85" descr="20%"/>
            <p:cNvSpPr>
              <a:spLocks noChangeArrowheads="1"/>
            </p:cNvSpPr>
            <p:nvPr/>
          </p:nvSpPr>
          <p:spPr bwMode="auto">
            <a:xfrm rot="2494827">
              <a:off x="3742" y="3337"/>
              <a:ext cx="524" cy="226"/>
            </a:xfrm>
            <a:prstGeom prst="rightArrow">
              <a:avLst>
                <a:gd name="adj1" fmla="val 50000"/>
                <a:gd name="adj2" fmla="val 57965"/>
              </a:avLst>
            </a:prstGeom>
            <a:pattFill prst="pct20">
              <a:fgClr>
                <a:schemeClr val="tx1"/>
              </a:fgClr>
              <a:bgClr>
                <a:schemeClr val="bg1"/>
              </a:bgClr>
            </a:pattFill>
            <a:ln w="9525">
              <a:solidFill>
                <a:schemeClr val="tx1"/>
              </a:solidFill>
              <a:miter lim="800000"/>
              <a:headEnd/>
              <a:tailEnd/>
            </a:ln>
          </p:spPr>
          <p:txBody>
            <a:bodyPr wrap="none" anchor="ctr">
              <a:prstTxWarp prst="textNoShape">
                <a:avLst/>
              </a:prstTxWarp>
            </a:bodyPr>
            <a:lstStyle/>
            <a:p>
              <a:endParaRPr lang="en-US"/>
            </a:p>
          </p:txBody>
        </p:sp>
        <p:sp>
          <p:nvSpPr>
            <p:cNvPr id="51217" name="Text Box 86"/>
            <p:cNvSpPr txBox="1">
              <a:spLocks noChangeArrowheads="1"/>
            </p:cNvSpPr>
            <p:nvPr/>
          </p:nvSpPr>
          <p:spPr bwMode="auto">
            <a:xfrm rot="2364895">
              <a:off x="3492" y="3423"/>
              <a:ext cx="569" cy="185"/>
            </a:xfrm>
            <a:prstGeom prst="rect">
              <a:avLst/>
            </a:prstGeom>
            <a:noFill/>
            <a:ln w="9525">
              <a:noFill/>
              <a:miter lim="800000"/>
              <a:headEnd/>
              <a:tailEnd/>
            </a:ln>
          </p:spPr>
          <p:txBody>
            <a:bodyPr wrap="none">
              <a:prstTxWarp prst="textNoShape">
                <a:avLst/>
              </a:prstTxWarp>
              <a:spAutoFit/>
            </a:bodyPr>
            <a:lstStyle/>
            <a:p>
              <a:r>
                <a:rPr lang="en-US" sz="1500"/>
                <a:t>translation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9538"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3800">
                <a:ea typeface="+mj-ea"/>
                <a:cs typeface="+mj-cs"/>
              </a:rPr>
              <a:t>How Cells Decide as Seen Through Three Hall of Fame ``Model’’ Organisms</a:t>
            </a:r>
            <a:endParaRPr lang="en-GB" i="0">
              <a:solidFill>
                <a:schemeClr val="bg1"/>
              </a:solidFill>
              <a:latin typeface="Albany" pitchFamily="32" charset="0"/>
              <a:ea typeface="+mj-ea"/>
              <a:cs typeface="+mj-cs"/>
            </a:endParaRPr>
          </a:p>
        </p:txBody>
      </p:sp>
      <p:sp>
        <p:nvSpPr>
          <p:cNvPr id="18435"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18436" name="Picture 7" descr="YeastMorphology"/>
          <p:cNvPicPr>
            <a:picLocks noChangeAspect="1" noChangeArrowheads="1"/>
          </p:cNvPicPr>
          <p:nvPr/>
        </p:nvPicPr>
        <p:blipFill>
          <a:blip r:embed="rId3"/>
          <a:srcRect/>
          <a:stretch>
            <a:fillRect/>
          </a:stretch>
        </p:blipFill>
        <p:spPr bwMode="auto">
          <a:xfrm>
            <a:off x="3937000" y="2590800"/>
            <a:ext cx="1885950" cy="1981200"/>
          </a:xfrm>
          <a:prstGeom prst="rect">
            <a:avLst/>
          </a:prstGeom>
          <a:noFill/>
          <a:ln w="9525">
            <a:noFill/>
            <a:miter lim="800000"/>
            <a:headEnd/>
            <a:tailEnd/>
          </a:ln>
        </p:spPr>
      </p:pic>
      <p:pic>
        <p:nvPicPr>
          <p:cNvPr id="18437" name="Picture 8" descr="Ecoli"/>
          <p:cNvPicPr>
            <a:picLocks noChangeAspect="1" noChangeArrowheads="1"/>
          </p:cNvPicPr>
          <p:nvPr/>
        </p:nvPicPr>
        <p:blipFill>
          <a:blip r:embed="rId4"/>
          <a:srcRect/>
          <a:stretch>
            <a:fillRect/>
          </a:stretch>
        </p:blipFill>
        <p:spPr bwMode="auto">
          <a:xfrm>
            <a:off x="1066800" y="2476500"/>
            <a:ext cx="2057400" cy="2057400"/>
          </a:xfrm>
          <a:prstGeom prst="rect">
            <a:avLst/>
          </a:prstGeom>
          <a:noFill/>
          <a:ln w="9525">
            <a:noFill/>
            <a:miter lim="800000"/>
            <a:headEnd/>
            <a:tailEnd/>
          </a:ln>
        </p:spPr>
      </p:pic>
      <p:pic>
        <p:nvPicPr>
          <p:cNvPr id="18438" name="Picture 9" descr="fly_wildtype_320"/>
          <p:cNvPicPr>
            <a:picLocks noChangeAspect="1" noChangeArrowheads="1"/>
          </p:cNvPicPr>
          <p:nvPr/>
        </p:nvPicPr>
        <p:blipFill>
          <a:blip r:embed="rId5"/>
          <a:srcRect/>
          <a:stretch>
            <a:fillRect/>
          </a:stretch>
        </p:blipFill>
        <p:spPr bwMode="auto">
          <a:xfrm>
            <a:off x="6705600" y="2590800"/>
            <a:ext cx="2868613" cy="2151063"/>
          </a:xfrm>
          <a:prstGeom prst="rect">
            <a:avLst/>
          </a:prstGeom>
          <a:noFill/>
          <a:ln w="9525">
            <a:noFill/>
            <a:miter lim="800000"/>
            <a:headEnd/>
            <a:tailEnd/>
          </a:ln>
        </p:spPr>
      </p:pic>
      <p:sp>
        <p:nvSpPr>
          <p:cNvPr id="18439" name="Text Box 10"/>
          <p:cNvSpPr txBox="1">
            <a:spLocks noChangeArrowheads="1"/>
          </p:cNvSpPr>
          <p:nvPr/>
        </p:nvSpPr>
        <p:spPr bwMode="auto">
          <a:xfrm>
            <a:off x="1524000" y="1905000"/>
            <a:ext cx="1023938" cy="466725"/>
          </a:xfrm>
          <a:prstGeom prst="rect">
            <a:avLst/>
          </a:prstGeom>
          <a:noFill/>
          <a:ln w="9525">
            <a:solidFill>
              <a:srgbClr val="FF0000"/>
            </a:solidFill>
            <a:miter lim="800000"/>
            <a:headEnd/>
            <a:tailEnd/>
          </a:ln>
        </p:spPr>
        <p:txBody>
          <a:bodyPr wrap="none">
            <a:prstTxWarp prst="textNoShape">
              <a:avLst/>
            </a:prstTxWarp>
            <a:spAutoFit/>
          </a:bodyPr>
          <a:lstStyle/>
          <a:p>
            <a:r>
              <a:rPr lang="en-US" i="1">
                <a:solidFill>
                  <a:srgbClr val="FF0000"/>
                </a:solidFill>
                <a:latin typeface="Albany" pitchFamily="32" charset="0"/>
              </a:rPr>
              <a:t>E. coli</a:t>
            </a:r>
          </a:p>
        </p:txBody>
      </p:sp>
      <p:sp>
        <p:nvSpPr>
          <p:cNvPr id="18440" name="Text Box 11"/>
          <p:cNvSpPr txBox="1">
            <a:spLocks noChangeArrowheads="1"/>
          </p:cNvSpPr>
          <p:nvPr/>
        </p:nvSpPr>
        <p:spPr bwMode="auto">
          <a:xfrm>
            <a:off x="4343400" y="1981200"/>
            <a:ext cx="922338" cy="466725"/>
          </a:xfrm>
          <a:prstGeom prst="rect">
            <a:avLst/>
          </a:prstGeom>
          <a:noFill/>
          <a:ln w="9525">
            <a:solidFill>
              <a:srgbClr val="FF0000"/>
            </a:solidFill>
            <a:miter lim="800000"/>
            <a:headEnd/>
            <a:tailEnd/>
          </a:ln>
        </p:spPr>
        <p:txBody>
          <a:bodyPr wrap="none">
            <a:prstTxWarp prst="textNoShape">
              <a:avLst/>
            </a:prstTxWarp>
            <a:spAutoFit/>
          </a:bodyPr>
          <a:lstStyle/>
          <a:p>
            <a:r>
              <a:rPr lang="en-US" i="1">
                <a:solidFill>
                  <a:srgbClr val="FF0000"/>
                </a:solidFill>
                <a:latin typeface="Albany" pitchFamily="32" charset="0"/>
              </a:rPr>
              <a:t>yeast</a:t>
            </a:r>
          </a:p>
        </p:txBody>
      </p:sp>
      <p:sp>
        <p:nvSpPr>
          <p:cNvPr id="18441" name="Text Box 12"/>
          <p:cNvSpPr txBox="1">
            <a:spLocks noChangeArrowheads="1"/>
          </p:cNvSpPr>
          <p:nvPr/>
        </p:nvSpPr>
        <p:spPr bwMode="auto">
          <a:xfrm>
            <a:off x="7467600" y="1981200"/>
            <a:ext cx="1192213" cy="466725"/>
          </a:xfrm>
          <a:prstGeom prst="rect">
            <a:avLst/>
          </a:prstGeom>
          <a:noFill/>
          <a:ln w="9525">
            <a:solidFill>
              <a:srgbClr val="FF0000"/>
            </a:solidFill>
            <a:miter lim="800000"/>
            <a:headEnd/>
            <a:tailEnd/>
          </a:ln>
        </p:spPr>
        <p:txBody>
          <a:bodyPr wrap="none">
            <a:prstTxWarp prst="textNoShape">
              <a:avLst/>
            </a:prstTxWarp>
            <a:spAutoFit/>
          </a:bodyPr>
          <a:lstStyle/>
          <a:p>
            <a:r>
              <a:rPr lang="en-US" i="1">
                <a:solidFill>
                  <a:srgbClr val="FF0000"/>
                </a:solidFill>
                <a:latin typeface="Albany" pitchFamily="32" charset="0"/>
              </a:rPr>
              <a:t>Fruit fly</a:t>
            </a:r>
          </a:p>
        </p:txBody>
      </p:sp>
      <p:sp>
        <p:nvSpPr>
          <p:cNvPr id="18442" name="Rectangle 13"/>
          <p:cNvSpPr>
            <a:spLocks noChangeArrowheads="1"/>
          </p:cNvSpPr>
          <p:nvPr/>
        </p:nvSpPr>
        <p:spPr bwMode="auto">
          <a:xfrm>
            <a:off x="285750" y="4876800"/>
            <a:ext cx="94869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Various organisms are accorded hall of fame status as ``model’’ organisms either because they are specialists at some particular process of interest or they are experimentally convenient (grow fast, easily accessible).</a:t>
            </a:r>
          </a:p>
          <a:p>
            <a:pPr marL="431800" indent="-323850" defTabSz="719138">
              <a:lnSpc>
                <a:spcPct val="93000"/>
              </a:lnSpc>
              <a:buClr>
                <a:srgbClr val="000000"/>
              </a:buClr>
              <a:buSzPct val="76000"/>
              <a:buFont typeface="StarSymbol" charset="2"/>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Each of these organisms offers something extremely important on the question of how cells decide.</a:t>
            </a:r>
          </a:p>
          <a:p>
            <a:pPr marL="431800" indent="-323850" defTabSz="719138">
              <a:lnSpc>
                <a:spcPct val="93000"/>
              </a:lnSpc>
              <a:buClr>
                <a:srgbClr val="000000"/>
              </a:buClr>
              <a:buSzPct val="76000"/>
              <a:buFont typeface="StarSymbol" charset="2"/>
              <a:buBlip>
                <a:blip r:embed="rId6"/>
              </a:buBlip>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50888" y="0"/>
            <a:ext cx="8428037" cy="687388"/>
          </a:xfrm>
        </p:spPr>
        <p:txBody>
          <a:bodyPr/>
          <a:lstStyle/>
          <a:p>
            <a:pPr>
              <a:defRPr/>
            </a:pPr>
            <a:r>
              <a:rPr lang="en-US" sz="2600" u="sng" dirty="0">
                <a:solidFill>
                  <a:schemeClr val="tx1"/>
                </a:solidFill>
                <a:latin typeface="Comic Sans MS" pitchFamily="33" charset="0"/>
                <a:ea typeface="Times New Roman" pitchFamily="33" charset="0"/>
                <a:cs typeface="Times New Roman" pitchFamily="33" charset="0"/>
              </a:rPr>
              <a:t>Measuring mRNA &amp; protein numbers</a:t>
            </a:r>
            <a:endParaRPr lang="en-US" sz="2600" dirty="0">
              <a:solidFill>
                <a:schemeClr val="tx1"/>
              </a:solidFill>
              <a:latin typeface="Comic Sans MS" pitchFamily="33" charset="0"/>
              <a:ea typeface="Times New Roman" pitchFamily="33" charset="0"/>
              <a:cs typeface="Times New Roman" pitchFamily="33" charset="0"/>
            </a:endParaRPr>
          </a:p>
        </p:txBody>
      </p:sp>
      <p:sp>
        <p:nvSpPr>
          <p:cNvPr id="53251" name="Text Box 3"/>
          <p:cNvSpPr txBox="1">
            <a:spLocks noChangeArrowheads="1"/>
          </p:cNvSpPr>
          <p:nvPr/>
        </p:nvSpPr>
        <p:spPr bwMode="auto">
          <a:xfrm>
            <a:off x="241300" y="976313"/>
            <a:ext cx="6657975" cy="1209675"/>
          </a:xfrm>
          <a:prstGeom prst="rect">
            <a:avLst/>
          </a:prstGeom>
          <a:noFill/>
          <a:ln w="9525">
            <a:noFill/>
            <a:miter lim="800000"/>
            <a:headEnd/>
            <a:tailEnd/>
          </a:ln>
        </p:spPr>
        <p:txBody>
          <a:bodyPr lIns="100794" tIns="50397" rIns="100794" bIns="50397">
            <a:prstTxWarp prst="textNoShape">
              <a:avLst/>
            </a:prstTxWarp>
            <a:spAutoFit/>
          </a:bodyPr>
          <a:lstStyle/>
          <a:p>
            <a:r>
              <a:rPr lang="en-US" sz="1800" u="sng">
                <a:solidFill>
                  <a:srgbClr val="33CC33"/>
                </a:solidFill>
                <a:latin typeface="Comic Sans MS" pitchFamily="-106" charset="0"/>
                <a:ea typeface="Times New Roman" pitchFamily="-106" charset="0"/>
                <a:cs typeface="Times New Roman" pitchFamily="-106" charset="0"/>
              </a:rPr>
              <a:t>mRNA</a:t>
            </a:r>
            <a:r>
              <a:rPr lang="en-US" sz="1800">
                <a:solidFill>
                  <a:srgbClr val="33CC33"/>
                </a:solidFill>
                <a:latin typeface="Comic Sans MS" pitchFamily="-106" charset="0"/>
                <a:ea typeface="Times New Roman" pitchFamily="-106" charset="0"/>
                <a:cs typeface="Times New Roman" pitchFamily="-106" charset="0"/>
              </a:rPr>
              <a:t> </a:t>
            </a:r>
            <a:r>
              <a:rPr lang="en-US" sz="1800">
                <a:solidFill>
                  <a:srgbClr val="33CC33"/>
                </a:solidFill>
                <a:latin typeface="Comic Sans MS" pitchFamily="-106" charset="0"/>
                <a:ea typeface="Times New Roman" pitchFamily="-106" charset="0"/>
                <a:cs typeface="Times New Roman" pitchFamily="-106" charset="0"/>
                <a:sym typeface="Symbol" pitchFamily="-106" charset="2"/>
              </a:rPr>
              <a:t> number of bound MS2-GFPs</a:t>
            </a:r>
          </a:p>
          <a:p>
            <a:r>
              <a:rPr lang="en-US" sz="1800">
                <a:solidFill>
                  <a:srgbClr val="33CC33"/>
                </a:solidFill>
                <a:latin typeface="Comic Sans MS" pitchFamily="-106" charset="0"/>
                <a:ea typeface="Times New Roman" pitchFamily="-106" charset="0"/>
                <a:cs typeface="Times New Roman" pitchFamily="-106" charset="0"/>
                <a:sym typeface="Symbol" pitchFamily="-106" charset="2"/>
              </a:rPr>
              <a:t>         photon flux from localized green fluorescence</a:t>
            </a:r>
          </a:p>
          <a:p>
            <a:r>
              <a:rPr lang="en-US" sz="1800" u="sng">
                <a:solidFill>
                  <a:srgbClr val="FF3300"/>
                </a:solidFill>
                <a:latin typeface="Comic Sans MS" pitchFamily="-106" charset="0"/>
                <a:ea typeface="Times New Roman" pitchFamily="-106" charset="0"/>
                <a:cs typeface="Times New Roman" pitchFamily="-106" charset="0"/>
                <a:sym typeface="Symbol" pitchFamily="-106" charset="2"/>
              </a:rPr>
              <a:t>Protein</a:t>
            </a:r>
            <a:r>
              <a:rPr lang="en-US" sz="1800">
                <a:solidFill>
                  <a:srgbClr val="FF3300"/>
                </a:solidFill>
                <a:latin typeface="Comic Sans MS" pitchFamily="-106" charset="0"/>
                <a:ea typeface="Times New Roman" pitchFamily="-106" charset="0"/>
                <a:cs typeface="Times New Roman" pitchFamily="-106" charset="0"/>
                <a:sym typeface="Symbol" pitchFamily="-106" charset="2"/>
              </a:rPr>
              <a:t>  number of RFPs</a:t>
            </a:r>
          </a:p>
          <a:p>
            <a:r>
              <a:rPr lang="en-US" sz="1800">
                <a:solidFill>
                  <a:srgbClr val="FF3300"/>
                </a:solidFill>
                <a:latin typeface="Comic Sans MS" pitchFamily="-106" charset="0"/>
                <a:ea typeface="Times New Roman" pitchFamily="-106" charset="0"/>
                <a:cs typeface="Times New Roman" pitchFamily="-106" charset="0"/>
                <a:sym typeface="Symbol" pitchFamily="-106" charset="2"/>
              </a:rPr>
              <a:t>             photon flux from whole-cell red fluorescence</a:t>
            </a:r>
          </a:p>
        </p:txBody>
      </p:sp>
      <p:sp>
        <p:nvSpPr>
          <p:cNvPr id="53252" name="Rectangle 4"/>
          <p:cNvSpPr>
            <a:spLocks noChangeArrowheads="1"/>
          </p:cNvSpPr>
          <p:nvPr/>
        </p:nvSpPr>
        <p:spPr bwMode="auto">
          <a:xfrm>
            <a:off x="157163" y="2836863"/>
            <a:ext cx="5445125" cy="2279650"/>
          </a:xfrm>
          <a:prstGeom prst="rect">
            <a:avLst/>
          </a:prstGeom>
          <a:solidFill>
            <a:srgbClr val="FFFFFF"/>
          </a:solidFill>
          <a:ln w="9525">
            <a:solidFill>
              <a:schemeClr val="tx1"/>
            </a:solidFill>
            <a:miter lim="800000"/>
            <a:headEnd/>
            <a:tailEnd/>
          </a:ln>
        </p:spPr>
        <p:txBody>
          <a:bodyPr wrap="none" lIns="100794" tIns="50397" rIns="100794" bIns="50397" anchor="ctr">
            <a:prstTxWarp prst="textNoShape">
              <a:avLst/>
            </a:prstTxWarp>
          </a:bodyPr>
          <a:lstStyle/>
          <a:p>
            <a:endParaRPr lang="en-US"/>
          </a:p>
        </p:txBody>
      </p:sp>
      <p:sp>
        <p:nvSpPr>
          <p:cNvPr id="53253" name="Rectangle 5"/>
          <p:cNvSpPr>
            <a:spLocks noChangeArrowheads="1"/>
          </p:cNvSpPr>
          <p:nvPr/>
        </p:nvSpPr>
        <p:spPr bwMode="auto">
          <a:xfrm>
            <a:off x="157163" y="5203825"/>
            <a:ext cx="5445125" cy="2224088"/>
          </a:xfrm>
          <a:prstGeom prst="rect">
            <a:avLst/>
          </a:prstGeom>
          <a:solidFill>
            <a:srgbClr val="FFFFFF"/>
          </a:solidFill>
          <a:ln w="9525">
            <a:solidFill>
              <a:schemeClr val="tx1"/>
            </a:solidFill>
            <a:miter lim="800000"/>
            <a:headEnd/>
            <a:tailEnd/>
          </a:ln>
        </p:spPr>
        <p:txBody>
          <a:bodyPr wrap="none" lIns="100794" tIns="50397" rIns="100794" bIns="50397" anchor="ctr">
            <a:prstTxWarp prst="textNoShape">
              <a:avLst/>
            </a:prstTxWarp>
          </a:bodyPr>
          <a:lstStyle/>
          <a:p>
            <a:endParaRPr lang="en-US"/>
          </a:p>
        </p:txBody>
      </p:sp>
      <p:pic>
        <p:nvPicPr>
          <p:cNvPr id="53254" name="Picture 6" descr="paper2_levels_fig1"/>
          <p:cNvPicPr>
            <a:picLocks noChangeAspect="1" noChangeArrowheads="1"/>
          </p:cNvPicPr>
          <p:nvPr/>
        </p:nvPicPr>
        <p:blipFill>
          <a:blip r:embed="rId3"/>
          <a:srcRect/>
          <a:stretch>
            <a:fillRect/>
          </a:stretch>
        </p:blipFill>
        <p:spPr bwMode="auto">
          <a:xfrm>
            <a:off x="2598738" y="5254625"/>
            <a:ext cx="2835275" cy="2124075"/>
          </a:xfrm>
          <a:prstGeom prst="rect">
            <a:avLst/>
          </a:prstGeom>
          <a:noFill/>
          <a:ln w="9525">
            <a:noFill/>
            <a:miter lim="800000"/>
            <a:headEnd/>
            <a:tailEnd/>
          </a:ln>
        </p:spPr>
      </p:pic>
      <p:sp>
        <p:nvSpPr>
          <p:cNvPr id="53255" name="Text Box 7"/>
          <p:cNvSpPr txBox="1">
            <a:spLocks noChangeArrowheads="1"/>
          </p:cNvSpPr>
          <p:nvPr/>
        </p:nvSpPr>
        <p:spPr bwMode="auto">
          <a:xfrm>
            <a:off x="193675" y="3013075"/>
            <a:ext cx="2487613" cy="2041525"/>
          </a:xfrm>
          <a:prstGeom prst="rect">
            <a:avLst/>
          </a:prstGeom>
          <a:noFill/>
          <a:ln w="9525">
            <a:noFill/>
            <a:miter lim="800000"/>
            <a:headEnd/>
            <a:tailEnd/>
          </a:ln>
        </p:spPr>
        <p:txBody>
          <a:bodyPr lIns="100794" tIns="50397" rIns="100794" bIns="50397">
            <a:prstTxWarp prst="textNoShape">
              <a:avLst/>
            </a:prstTxWarp>
            <a:spAutoFit/>
          </a:bodyPr>
          <a:lstStyle/>
          <a:p>
            <a:r>
              <a:rPr lang="en-US" sz="1800">
                <a:latin typeface="Comic Sans MS" pitchFamily="-106" charset="0"/>
                <a:ea typeface="Times New Roman" pitchFamily="-106" charset="0"/>
                <a:cs typeface="Times New Roman" pitchFamily="-106" charset="0"/>
              </a:rPr>
              <a:t>Histogram of </a:t>
            </a:r>
          </a:p>
          <a:p>
            <a:r>
              <a:rPr lang="en-US" sz="1800">
                <a:latin typeface="Comic Sans MS" pitchFamily="-106" charset="0"/>
                <a:ea typeface="Times New Roman" pitchFamily="-106" charset="0"/>
                <a:cs typeface="Times New Roman" pitchFamily="-106" charset="0"/>
              </a:rPr>
              <a:t>RNA copy number:</a:t>
            </a:r>
          </a:p>
          <a:p>
            <a:endParaRPr lang="en-US" sz="1800">
              <a:latin typeface="Comic Sans MS" pitchFamily="-106" charset="0"/>
              <a:ea typeface="Times New Roman" pitchFamily="-106" charset="0"/>
              <a:cs typeface="Times New Roman" pitchFamily="-106" charset="0"/>
            </a:endParaRPr>
          </a:p>
          <a:p>
            <a:r>
              <a:rPr lang="en-US" sz="1800">
                <a:latin typeface="Comic Sans MS" pitchFamily="-106" charset="0"/>
                <a:ea typeface="Times New Roman" pitchFamily="-106" charset="0"/>
                <a:cs typeface="Times New Roman" pitchFamily="-106" charset="0"/>
              </a:rPr>
              <a:t>1</a:t>
            </a:r>
            <a:r>
              <a:rPr lang="en-US" sz="1800" baseline="30000">
                <a:latin typeface="Comic Sans MS" pitchFamily="-106" charset="0"/>
                <a:ea typeface="Times New Roman" pitchFamily="-106" charset="0"/>
                <a:cs typeface="Times New Roman" pitchFamily="-106" charset="0"/>
              </a:rPr>
              <a:t>st</a:t>
            </a:r>
            <a:r>
              <a:rPr lang="en-US" sz="1800">
                <a:latin typeface="Comic Sans MS" pitchFamily="-106" charset="0"/>
                <a:ea typeface="Times New Roman" pitchFamily="-106" charset="0"/>
                <a:cs typeface="Times New Roman" pitchFamily="-106" charset="0"/>
              </a:rPr>
              <a:t> peak = </a:t>
            </a:r>
          </a:p>
          <a:p>
            <a:r>
              <a:rPr lang="en-US" sz="1800">
                <a:latin typeface="Comic Sans MS" pitchFamily="-106" charset="0"/>
                <a:ea typeface="Times New Roman" pitchFamily="-106" charset="0"/>
                <a:cs typeface="Times New Roman" pitchFamily="-106" charset="0"/>
              </a:rPr>
              <a:t>inter-peak interval </a:t>
            </a:r>
            <a:r>
              <a:rPr lang="en-US" sz="1800">
                <a:latin typeface="Comic Sans MS" pitchFamily="-106" charset="0"/>
                <a:ea typeface="Times New Roman" pitchFamily="-106" charset="0"/>
                <a:cs typeface="Times New Roman" pitchFamily="-106" charset="0"/>
                <a:sym typeface="Symbol" pitchFamily="-106" charset="2"/>
              </a:rPr>
              <a:t></a:t>
            </a:r>
          </a:p>
          <a:p>
            <a:r>
              <a:rPr lang="en-US" sz="1800">
                <a:latin typeface="Comic Sans MS" pitchFamily="-106" charset="0"/>
                <a:ea typeface="Times New Roman" pitchFamily="-106" charset="0"/>
                <a:cs typeface="Times New Roman" pitchFamily="-106" charset="0"/>
                <a:sym typeface="Symbol" pitchFamily="-106" charset="2"/>
              </a:rPr>
              <a:t>50-100 X GFP = </a:t>
            </a:r>
          </a:p>
          <a:p>
            <a:r>
              <a:rPr lang="en-US" sz="1800">
                <a:latin typeface="Comic Sans MS" pitchFamily="-106" charset="0"/>
                <a:ea typeface="Times New Roman" pitchFamily="-106" charset="0"/>
                <a:cs typeface="Times New Roman" pitchFamily="-106" charset="0"/>
                <a:sym typeface="Symbol" pitchFamily="-106" charset="2"/>
              </a:rPr>
              <a:t>1 transcript</a:t>
            </a:r>
            <a:endParaRPr lang="en-US" sz="1800">
              <a:latin typeface="Comic Sans MS" pitchFamily="-106" charset="0"/>
              <a:ea typeface="Times New Roman" pitchFamily="-106" charset="0"/>
              <a:cs typeface="Times New Roman" pitchFamily="-106" charset="0"/>
            </a:endParaRPr>
          </a:p>
        </p:txBody>
      </p:sp>
      <p:sp>
        <p:nvSpPr>
          <p:cNvPr id="53256" name="Text Box 8"/>
          <p:cNvSpPr txBox="1">
            <a:spLocks noChangeArrowheads="1"/>
          </p:cNvSpPr>
          <p:nvPr/>
        </p:nvSpPr>
        <p:spPr bwMode="auto">
          <a:xfrm>
            <a:off x="228600" y="5316538"/>
            <a:ext cx="2266950" cy="1455737"/>
          </a:xfrm>
          <a:prstGeom prst="rect">
            <a:avLst/>
          </a:prstGeom>
          <a:noFill/>
          <a:ln w="9525">
            <a:noFill/>
            <a:miter lim="800000"/>
            <a:headEnd/>
            <a:tailEnd/>
          </a:ln>
        </p:spPr>
        <p:txBody>
          <a:bodyPr lIns="100794" tIns="50397" rIns="100794" bIns="50397">
            <a:prstTxWarp prst="textNoShape">
              <a:avLst/>
            </a:prstTxWarp>
            <a:spAutoFit/>
          </a:bodyPr>
          <a:lstStyle/>
          <a:p>
            <a:pPr algn="ctr"/>
            <a:r>
              <a:rPr lang="en-US" sz="2200" u="sng">
                <a:latin typeface="Comic Sans MS" pitchFamily="-106" charset="0"/>
                <a:ea typeface="Times New Roman" pitchFamily="-106" charset="0"/>
                <a:cs typeface="Times New Roman" pitchFamily="-106" charset="0"/>
              </a:rPr>
              <a:t>Controls:</a:t>
            </a:r>
          </a:p>
          <a:p>
            <a:pPr algn="ctr"/>
            <a:r>
              <a:rPr lang="en-US" sz="2200">
                <a:latin typeface="Comic Sans MS" pitchFamily="-106" charset="0"/>
                <a:ea typeface="Times New Roman" pitchFamily="-106" charset="0"/>
                <a:cs typeface="Times New Roman" pitchFamily="-106" charset="0"/>
              </a:rPr>
              <a:t>QPCR</a:t>
            </a:r>
          </a:p>
          <a:p>
            <a:pPr algn="ctr"/>
            <a:r>
              <a:rPr lang="en-US" sz="2200">
                <a:latin typeface="Comic Sans MS" pitchFamily="-106" charset="0"/>
                <a:ea typeface="Times New Roman" pitchFamily="-106" charset="0"/>
                <a:cs typeface="Times New Roman" pitchFamily="-106" charset="0"/>
              </a:rPr>
              <a:t>Protein levels</a:t>
            </a:r>
          </a:p>
          <a:p>
            <a:endParaRPr lang="en-US" sz="2200">
              <a:latin typeface="Comic Sans MS" pitchFamily="-106" charset="0"/>
              <a:ea typeface="Times New Roman" pitchFamily="-106" charset="0"/>
              <a:cs typeface="Times New Roman" pitchFamily="-106" charset="0"/>
            </a:endParaRPr>
          </a:p>
        </p:txBody>
      </p:sp>
      <p:sp>
        <p:nvSpPr>
          <p:cNvPr id="53257" name="Text Box 9"/>
          <p:cNvSpPr txBox="1">
            <a:spLocks noChangeArrowheads="1"/>
          </p:cNvSpPr>
          <p:nvPr/>
        </p:nvSpPr>
        <p:spPr bwMode="auto">
          <a:xfrm>
            <a:off x="165100" y="7099300"/>
            <a:ext cx="2108200" cy="303213"/>
          </a:xfrm>
          <a:prstGeom prst="rect">
            <a:avLst/>
          </a:prstGeom>
          <a:noFill/>
          <a:ln w="9525">
            <a:noFill/>
            <a:miter lim="800000"/>
            <a:headEnd/>
            <a:tailEnd/>
          </a:ln>
        </p:spPr>
        <p:txBody>
          <a:bodyPr wrap="none" lIns="100794" tIns="50397" rIns="100794" bIns="50397">
            <a:prstTxWarp prst="textNoShape">
              <a:avLst/>
            </a:prstTxWarp>
            <a:spAutoFit/>
          </a:bodyPr>
          <a:lstStyle/>
          <a:p>
            <a:r>
              <a:rPr lang="en-US" sz="1300">
                <a:latin typeface="Comic Sans MS" pitchFamily="-106" charset="0"/>
                <a:ea typeface="Times New Roman" pitchFamily="-106" charset="0"/>
                <a:cs typeface="Times New Roman" pitchFamily="-106" charset="0"/>
              </a:rPr>
              <a:t>Lux: Lutz &amp; Bujard 1997</a:t>
            </a:r>
            <a:endParaRPr lang="en-US" sz="1800">
              <a:latin typeface="Comic Sans MS" pitchFamily="-106" charset="0"/>
              <a:ea typeface="Times New Roman" pitchFamily="-106" charset="0"/>
              <a:cs typeface="Times New Roman" pitchFamily="-106" charset="0"/>
            </a:endParaRPr>
          </a:p>
        </p:txBody>
      </p:sp>
      <p:pic>
        <p:nvPicPr>
          <p:cNvPr id="53258" name="Picture 10" descr="paper2_spot_hist_bw"/>
          <p:cNvPicPr>
            <a:picLocks noChangeAspect="1" noChangeArrowheads="1"/>
          </p:cNvPicPr>
          <p:nvPr/>
        </p:nvPicPr>
        <p:blipFill>
          <a:blip r:embed="rId4"/>
          <a:srcRect/>
          <a:stretch>
            <a:fillRect/>
          </a:stretch>
        </p:blipFill>
        <p:spPr bwMode="auto">
          <a:xfrm>
            <a:off x="2632075" y="2935288"/>
            <a:ext cx="2865438" cy="2146300"/>
          </a:xfrm>
          <a:prstGeom prst="rect">
            <a:avLst/>
          </a:prstGeom>
          <a:noFill/>
          <a:ln w="9525">
            <a:noFill/>
            <a:miter lim="800000"/>
            <a:headEnd/>
            <a:tailEnd/>
          </a:ln>
        </p:spPr>
      </p:pic>
      <p:pic>
        <p:nvPicPr>
          <p:cNvPr id="53259" name="Picture 11" descr="tommy-080229-t200-overlay1zoom2"/>
          <p:cNvPicPr>
            <a:picLocks noChangeAspect="1" noChangeArrowheads="1"/>
          </p:cNvPicPr>
          <p:nvPr/>
        </p:nvPicPr>
        <p:blipFill>
          <a:blip r:embed="rId5"/>
          <a:srcRect/>
          <a:stretch>
            <a:fillRect/>
          </a:stretch>
        </p:blipFill>
        <p:spPr bwMode="auto">
          <a:xfrm>
            <a:off x="6221413" y="749300"/>
            <a:ext cx="2520950" cy="3343275"/>
          </a:xfrm>
          <a:prstGeom prst="rect">
            <a:avLst/>
          </a:prstGeom>
          <a:noFill/>
          <a:ln w="9525">
            <a:noFill/>
            <a:miter lim="800000"/>
            <a:headEnd/>
            <a:tailEnd/>
          </a:ln>
        </p:spPr>
      </p:pic>
      <p:sp>
        <p:nvSpPr>
          <p:cNvPr id="53260" name="Rectangle 12"/>
          <p:cNvSpPr>
            <a:spLocks noChangeArrowheads="1"/>
          </p:cNvSpPr>
          <p:nvPr/>
        </p:nvSpPr>
        <p:spPr bwMode="auto">
          <a:xfrm>
            <a:off x="5802313" y="4473575"/>
            <a:ext cx="4092575" cy="2911475"/>
          </a:xfrm>
          <a:prstGeom prst="rect">
            <a:avLst/>
          </a:prstGeom>
          <a:solidFill>
            <a:schemeClr val="accent1"/>
          </a:solidFill>
          <a:ln w="9525">
            <a:solidFill>
              <a:schemeClr val="tx1"/>
            </a:solidFill>
            <a:miter lim="800000"/>
            <a:headEnd/>
            <a:tailEnd/>
          </a:ln>
        </p:spPr>
        <p:txBody>
          <a:bodyPr wrap="none" lIns="100794" tIns="50397" rIns="100794" bIns="50397" anchor="ctr">
            <a:prstTxWarp prst="textNoShape">
              <a:avLst/>
            </a:prstTxWarp>
          </a:bodyPr>
          <a:lstStyle/>
          <a:p>
            <a:pPr algn="ctr"/>
            <a:endParaRPr lang="en-US"/>
          </a:p>
        </p:txBody>
      </p:sp>
      <p:pic>
        <p:nvPicPr>
          <p:cNvPr id="53261" name="Picture 13" descr="Zoomed Copy of Overlay"/>
          <p:cNvPicPr>
            <a:picLocks noChangeAspect="1" noChangeArrowheads="1"/>
          </p:cNvPicPr>
          <p:nvPr/>
        </p:nvPicPr>
        <p:blipFill>
          <a:blip r:embed="rId6"/>
          <a:srcRect/>
          <a:stretch>
            <a:fillRect/>
          </a:stretch>
        </p:blipFill>
        <p:spPr bwMode="auto">
          <a:xfrm>
            <a:off x="7264400" y="4579938"/>
            <a:ext cx="2524125" cy="2289175"/>
          </a:xfrm>
          <a:prstGeom prst="rect">
            <a:avLst/>
          </a:prstGeom>
          <a:noFill/>
          <a:ln w="9525">
            <a:noFill/>
            <a:miter lim="800000"/>
            <a:headEnd/>
            <a:tailEnd/>
          </a:ln>
        </p:spPr>
      </p:pic>
      <p:sp>
        <p:nvSpPr>
          <p:cNvPr id="53262" name="Text Box 14"/>
          <p:cNvSpPr txBox="1">
            <a:spLocks noChangeArrowheads="1"/>
          </p:cNvSpPr>
          <p:nvPr/>
        </p:nvSpPr>
        <p:spPr bwMode="auto">
          <a:xfrm>
            <a:off x="5905500" y="5067300"/>
            <a:ext cx="1492250" cy="841375"/>
          </a:xfrm>
          <a:prstGeom prst="rect">
            <a:avLst/>
          </a:prstGeom>
          <a:noFill/>
          <a:ln w="9525">
            <a:noFill/>
            <a:miter lim="800000"/>
            <a:headEnd/>
            <a:tailEnd/>
          </a:ln>
        </p:spPr>
        <p:txBody>
          <a:bodyPr wrap="none" lIns="100794" tIns="50397" rIns="100794" bIns="50397">
            <a:prstTxWarp prst="textNoShape">
              <a:avLst/>
            </a:prstTxWarp>
            <a:spAutoFit/>
          </a:bodyPr>
          <a:lstStyle/>
          <a:p>
            <a:pPr algn="ctr"/>
            <a:r>
              <a:rPr lang="en-US" u="sng">
                <a:latin typeface="Comic Sans MS" pitchFamily="-106" charset="0"/>
              </a:rPr>
              <a:t>Controls:</a:t>
            </a:r>
          </a:p>
          <a:p>
            <a:pPr algn="ctr"/>
            <a:r>
              <a:rPr lang="en-US">
                <a:latin typeface="Comic Sans MS" pitchFamily="-106" charset="0"/>
              </a:rPr>
              <a:t>FISH</a:t>
            </a:r>
          </a:p>
        </p:txBody>
      </p:sp>
      <p:sp>
        <p:nvSpPr>
          <p:cNvPr id="53263" name="Text Box 15"/>
          <p:cNvSpPr txBox="1">
            <a:spLocks noChangeArrowheads="1"/>
          </p:cNvSpPr>
          <p:nvPr/>
        </p:nvSpPr>
        <p:spPr bwMode="auto">
          <a:xfrm>
            <a:off x="5803900" y="7046913"/>
            <a:ext cx="3748088" cy="303212"/>
          </a:xfrm>
          <a:prstGeom prst="rect">
            <a:avLst/>
          </a:prstGeom>
          <a:noFill/>
          <a:ln w="9525">
            <a:noFill/>
            <a:miter lim="800000"/>
            <a:headEnd/>
            <a:tailEnd/>
          </a:ln>
        </p:spPr>
        <p:txBody>
          <a:bodyPr lIns="100794" tIns="50397" rIns="100794" bIns="50397">
            <a:prstTxWarp prst="textNoShape">
              <a:avLst/>
            </a:prstTxWarp>
            <a:spAutoFit/>
          </a:bodyPr>
          <a:lstStyle/>
          <a:p>
            <a:r>
              <a:rPr lang="nl-NL" sz="1300">
                <a:latin typeface="Comic Sans MS" pitchFamily="-106" charset="0"/>
              </a:rPr>
              <a:t>(Thanks to: A. Raj, A. van Oudenaarden)</a:t>
            </a:r>
            <a:endParaRPr lang="en-US" sz="1300">
              <a:latin typeface="Comic Sans MS" pitchFamily="-10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7" descr="burst_size.emf"/>
          <p:cNvPicPr>
            <a:picLocks noChangeAspect="1"/>
          </p:cNvPicPr>
          <p:nvPr/>
        </p:nvPicPr>
        <p:blipFill>
          <a:blip r:embed="rId2"/>
          <a:srcRect/>
          <a:stretch>
            <a:fillRect/>
          </a:stretch>
        </p:blipFill>
        <p:spPr bwMode="auto">
          <a:xfrm>
            <a:off x="5940425" y="4838700"/>
            <a:ext cx="3695700" cy="2598738"/>
          </a:xfrm>
          <a:prstGeom prst="rect">
            <a:avLst/>
          </a:prstGeom>
          <a:noFill/>
          <a:ln w="9525">
            <a:noFill/>
            <a:miter lim="800000"/>
            <a:headEnd/>
            <a:tailEnd/>
          </a:ln>
        </p:spPr>
      </p:pic>
      <p:pic>
        <p:nvPicPr>
          <p:cNvPr id="55299" name="Picture 8" descr="on_off_time.emf"/>
          <p:cNvPicPr>
            <a:picLocks noChangeAspect="1"/>
          </p:cNvPicPr>
          <p:nvPr/>
        </p:nvPicPr>
        <p:blipFill>
          <a:blip r:embed="rId3"/>
          <a:srcRect/>
          <a:stretch>
            <a:fillRect/>
          </a:stretch>
        </p:blipFill>
        <p:spPr bwMode="auto">
          <a:xfrm>
            <a:off x="5940425" y="1943100"/>
            <a:ext cx="3695700" cy="2598738"/>
          </a:xfrm>
          <a:prstGeom prst="rect">
            <a:avLst/>
          </a:prstGeom>
          <a:noFill/>
          <a:ln w="9525">
            <a:noFill/>
            <a:miter lim="800000"/>
            <a:headEnd/>
            <a:tailEnd/>
          </a:ln>
        </p:spPr>
      </p:pic>
      <p:pic>
        <p:nvPicPr>
          <p:cNvPr id="55300" name="Picture 9" descr="RNA_trajectories.emf"/>
          <p:cNvPicPr>
            <a:picLocks noChangeAspect="1"/>
          </p:cNvPicPr>
          <p:nvPr/>
        </p:nvPicPr>
        <p:blipFill>
          <a:blip r:embed="rId4"/>
          <a:srcRect b="2422"/>
          <a:stretch>
            <a:fillRect/>
          </a:stretch>
        </p:blipFill>
        <p:spPr bwMode="auto">
          <a:xfrm>
            <a:off x="457200" y="1733550"/>
            <a:ext cx="4735513" cy="5551488"/>
          </a:xfrm>
          <a:prstGeom prst="rect">
            <a:avLst/>
          </a:prstGeom>
          <a:noFill/>
          <a:ln w="9525">
            <a:noFill/>
            <a:miter lim="800000"/>
            <a:headEnd/>
            <a:tailEnd/>
          </a:ln>
        </p:spPr>
      </p:pic>
      <p:sp>
        <p:nvSpPr>
          <p:cNvPr id="55301" name="TextBox 10"/>
          <p:cNvSpPr txBox="1">
            <a:spLocks noChangeArrowheads="1"/>
          </p:cNvSpPr>
          <p:nvPr/>
        </p:nvSpPr>
        <p:spPr bwMode="auto">
          <a:xfrm>
            <a:off x="6135688" y="4389438"/>
            <a:ext cx="3354387" cy="839787"/>
          </a:xfrm>
          <a:prstGeom prst="rect">
            <a:avLst/>
          </a:prstGeom>
          <a:noFill/>
          <a:ln w="9525">
            <a:noFill/>
            <a:miter lim="800000"/>
            <a:headEnd/>
            <a:tailEnd/>
          </a:ln>
        </p:spPr>
        <p:txBody>
          <a:bodyPr lIns="100794" tIns="50397" rIns="100794" bIns="50397">
            <a:prstTxWarp prst="textNoShape">
              <a:avLst/>
            </a:prstTxWarp>
            <a:spAutoFit/>
          </a:bodyPr>
          <a:lstStyle/>
          <a:p>
            <a:pPr algn="ctr"/>
            <a:r>
              <a:rPr lang="en-US">
                <a:latin typeface="Comic Sans MS" pitchFamily="-106" charset="0"/>
              </a:rPr>
              <a:t>Distribution of burst size</a:t>
            </a:r>
          </a:p>
        </p:txBody>
      </p:sp>
      <p:sp>
        <p:nvSpPr>
          <p:cNvPr id="55302" name="TextBox 11"/>
          <p:cNvSpPr txBox="1">
            <a:spLocks noChangeArrowheads="1"/>
          </p:cNvSpPr>
          <p:nvPr/>
        </p:nvSpPr>
        <p:spPr bwMode="auto">
          <a:xfrm>
            <a:off x="5900738" y="1416050"/>
            <a:ext cx="3775075" cy="839788"/>
          </a:xfrm>
          <a:prstGeom prst="rect">
            <a:avLst/>
          </a:prstGeom>
          <a:noFill/>
          <a:ln w="9525">
            <a:noFill/>
            <a:miter lim="800000"/>
            <a:headEnd/>
            <a:tailEnd/>
          </a:ln>
        </p:spPr>
        <p:txBody>
          <a:bodyPr lIns="100794" tIns="50397" rIns="100794" bIns="50397">
            <a:prstTxWarp prst="textNoShape">
              <a:avLst/>
            </a:prstTxWarp>
            <a:spAutoFit/>
          </a:bodyPr>
          <a:lstStyle/>
          <a:p>
            <a:pPr algn="ctr"/>
            <a:r>
              <a:rPr lang="en-US">
                <a:latin typeface="Comic Sans MS" pitchFamily="-106" charset="0"/>
              </a:rPr>
              <a:t>Distribution of on &amp; off times</a:t>
            </a:r>
          </a:p>
        </p:txBody>
      </p:sp>
      <p:sp>
        <p:nvSpPr>
          <p:cNvPr id="55303" name="TextBox 12"/>
          <p:cNvSpPr txBox="1">
            <a:spLocks noChangeArrowheads="1"/>
          </p:cNvSpPr>
          <p:nvPr/>
        </p:nvSpPr>
        <p:spPr bwMode="auto">
          <a:xfrm>
            <a:off x="1254125" y="1631950"/>
            <a:ext cx="3781425" cy="471488"/>
          </a:xfrm>
          <a:prstGeom prst="rect">
            <a:avLst/>
          </a:prstGeom>
          <a:noFill/>
          <a:ln w="9525">
            <a:noFill/>
            <a:miter lim="800000"/>
            <a:headEnd/>
            <a:tailEnd/>
          </a:ln>
        </p:spPr>
        <p:txBody>
          <a:bodyPr lIns="100794" tIns="50397" rIns="100794" bIns="50397">
            <a:prstTxWarp prst="textNoShape">
              <a:avLst/>
            </a:prstTxWarp>
            <a:spAutoFit/>
          </a:bodyPr>
          <a:lstStyle/>
          <a:p>
            <a:pPr algn="ctr"/>
            <a:r>
              <a:rPr lang="en-US">
                <a:latin typeface="Comic Sans MS" pitchFamily="-106" charset="0"/>
              </a:rPr>
              <a:t># mRNA vs time</a:t>
            </a:r>
          </a:p>
        </p:txBody>
      </p:sp>
      <p:sp>
        <p:nvSpPr>
          <p:cNvPr id="55304" name="Title 1"/>
          <p:cNvSpPr txBox="1">
            <a:spLocks/>
          </p:cNvSpPr>
          <p:nvPr/>
        </p:nvSpPr>
        <p:spPr bwMode="auto">
          <a:xfrm>
            <a:off x="503238" y="241300"/>
            <a:ext cx="9074150" cy="871538"/>
          </a:xfrm>
          <a:prstGeom prst="rect">
            <a:avLst/>
          </a:prstGeom>
          <a:noFill/>
          <a:ln w="9525">
            <a:noFill/>
            <a:miter lim="800000"/>
            <a:headEnd/>
            <a:tailEnd/>
          </a:ln>
        </p:spPr>
        <p:txBody>
          <a:bodyPr lIns="100794" tIns="50397" rIns="100794" bIns="50397" anchor="ctr">
            <a:prstTxWarp prst="textNoShape">
              <a:avLst/>
            </a:prstTxWarp>
          </a:bodyPr>
          <a:lstStyle/>
          <a:p>
            <a:pPr algn="ctr"/>
            <a:r>
              <a:rPr lang="en-US" sz="4000">
                <a:latin typeface="Comic Sans MS" pitchFamily="-106" charset="0"/>
              </a:rPr>
              <a:t>RNA kinetics in individual cells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819150" y="912813"/>
            <a:ext cx="8408988" cy="4868862"/>
          </a:xfrm>
          <a:prstGeom prst="rect">
            <a:avLst/>
          </a:prstGeom>
          <a:solidFill>
            <a:schemeClr val="accent1"/>
          </a:solidFill>
          <a:ln w="9525">
            <a:solidFill>
              <a:schemeClr val="tx1"/>
            </a:solidFill>
            <a:miter lim="800000"/>
            <a:headEnd/>
            <a:tailEnd/>
          </a:ln>
        </p:spPr>
        <p:txBody>
          <a:bodyPr wrap="none" lIns="100794" tIns="50397" rIns="100794" bIns="50397" anchor="ctr">
            <a:prstTxWarp prst="textNoShape">
              <a:avLst/>
            </a:prstTxWarp>
          </a:bodyPr>
          <a:lstStyle/>
          <a:p>
            <a:endParaRPr lang="en-US"/>
          </a:p>
        </p:txBody>
      </p:sp>
      <p:sp>
        <p:nvSpPr>
          <p:cNvPr id="34819" name="Rectangle 3"/>
          <p:cNvSpPr>
            <a:spLocks noGrp="1" noChangeArrowheads="1"/>
          </p:cNvSpPr>
          <p:nvPr>
            <p:ph type="title"/>
          </p:nvPr>
        </p:nvSpPr>
        <p:spPr>
          <a:xfrm>
            <a:off x="660400" y="107950"/>
            <a:ext cx="8567738" cy="804863"/>
          </a:xfrm>
        </p:spPr>
        <p:txBody>
          <a:bodyPr/>
          <a:lstStyle/>
          <a:p>
            <a:pPr>
              <a:defRPr/>
            </a:pPr>
            <a:r>
              <a:rPr lang="en-US" sz="3500" dirty="0">
                <a:solidFill>
                  <a:schemeClr val="tx1"/>
                </a:solidFill>
                <a:latin typeface="Comic Sans MS" pitchFamily="33" charset="0"/>
              </a:rPr>
              <a:t>Transcriptional bursting in eukaryotes</a:t>
            </a:r>
          </a:p>
        </p:txBody>
      </p:sp>
      <p:sp>
        <p:nvSpPr>
          <p:cNvPr id="56324" name="Text Box 4"/>
          <p:cNvSpPr txBox="1">
            <a:spLocks noChangeArrowheads="1"/>
          </p:cNvSpPr>
          <p:nvPr/>
        </p:nvSpPr>
        <p:spPr bwMode="auto">
          <a:xfrm>
            <a:off x="157163" y="5740400"/>
            <a:ext cx="9618662" cy="1754188"/>
          </a:xfrm>
          <a:prstGeom prst="rect">
            <a:avLst/>
          </a:prstGeom>
          <a:noFill/>
          <a:ln w="9525">
            <a:noFill/>
            <a:miter lim="800000"/>
            <a:headEnd/>
            <a:tailEnd/>
          </a:ln>
        </p:spPr>
        <p:txBody>
          <a:bodyPr lIns="100794" tIns="50397" rIns="100794" bIns="50397">
            <a:prstTxWarp prst="textNoShape">
              <a:avLst/>
            </a:prstTxWarp>
            <a:spAutoFit/>
          </a:bodyPr>
          <a:lstStyle/>
          <a:p>
            <a:pPr>
              <a:lnSpc>
                <a:spcPct val="120000"/>
              </a:lnSpc>
            </a:pPr>
            <a:r>
              <a:rPr lang="en-US" sz="1800">
                <a:latin typeface="Comic Sans MS" pitchFamily="-106" charset="0"/>
                <a:ea typeface="Times New Roman" pitchFamily="-106" charset="0"/>
                <a:cs typeface="Times New Roman" pitchFamily="-106" charset="0"/>
              </a:rPr>
              <a:t>Chubb JR, Trcek T, Shenoy SM, Singer RH. </a:t>
            </a:r>
            <a:r>
              <a:rPr lang="en-US" sz="1800" i="1">
                <a:latin typeface="Comic Sans MS" pitchFamily="-106" charset="0"/>
                <a:ea typeface="Times New Roman" pitchFamily="-106" charset="0"/>
                <a:cs typeface="Times New Roman" pitchFamily="-106" charset="0"/>
              </a:rPr>
              <a:t>Curr. Biol.</a:t>
            </a:r>
            <a:r>
              <a:rPr lang="en-US" sz="1800">
                <a:latin typeface="Comic Sans MS" pitchFamily="-106" charset="0"/>
                <a:ea typeface="Times New Roman" pitchFamily="-106" charset="0"/>
                <a:cs typeface="Times New Roman" pitchFamily="-106" charset="0"/>
              </a:rPr>
              <a:t> (2006)</a:t>
            </a:r>
          </a:p>
          <a:p>
            <a:pPr>
              <a:lnSpc>
                <a:spcPct val="120000"/>
              </a:lnSpc>
            </a:pPr>
            <a:r>
              <a:rPr lang="en-US" sz="1800">
                <a:latin typeface="Comic Sans MS" pitchFamily="-106" charset="0"/>
                <a:ea typeface="Times New Roman" pitchFamily="-106" charset="0"/>
                <a:cs typeface="Times New Roman" pitchFamily="-106" charset="0"/>
              </a:rPr>
              <a:t>See also: Golding &amp; Cox, </a:t>
            </a:r>
            <a:r>
              <a:rPr lang="en-US" sz="1800" i="1">
                <a:latin typeface="Comic Sans MS" pitchFamily="-106" charset="0"/>
                <a:ea typeface="Times New Roman" pitchFamily="-106" charset="0"/>
                <a:cs typeface="Times New Roman" pitchFamily="-106" charset="0"/>
              </a:rPr>
              <a:t>Curr. Biol.</a:t>
            </a:r>
            <a:r>
              <a:rPr lang="en-US" sz="1800">
                <a:latin typeface="Comic Sans MS" pitchFamily="-106" charset="0"/>
                <a:ea typeface="Times New Roman" pitchFamily="-106" charset="0"/>
                <a:cs typeface="Times New Roman" pitchFamily="-106" charset="0"/>
              </a:rPr>
              <a:t> (2006)</a:t>
            </a:r>
          </a:p>
          <a:p>
            <a:pPr>
              <a:lnSpc>
                <a:spcPct val="120000"/>
              </a:lnSpc>
            </a:pPr>
            <a:endParaRPr lang="en-US" sz="1800">
              <a:latin typeface="Comic Sans MS" pitchFamily="-106" charset="0"/>
              <a:ea typeface="Times New Roman" pitchFamily="-106" charset="0"/>
              <a:cs typeface="Times New Roman" pitchFamily="-106" charset="0"/>
            </a:endParaRPr>
          </a:p>
          <a:p>
            <a:pPr>
              <a:lnSpc>
                <a:spcPct val="120000"/>
              </a:lnSpc>
            </a:pPr>
            <a:r>
              <a:rPr lang="en-US" sz="1800">
                <a:latin typeface="Comic Sans MS" pitchFamily="-106" charset="0"/>
                <a:ea typeface="Times New Roman" pitchFamily="-106" charset="0"/>
                <a:cs typeface="Times New Roman" pitchFamily="-106" charset="0"/>
              </a:rPr>
              <a:t>Raj A, Peskin CS, Tranchina D, Vargas DY, Tyagi S, </a:t>
            </a:r>
            <a:r>
              <a:rPr lang="en-US" sz="1800" i="1">
                <a:latin typeface="Comic Sans MS" pitchFamily="-106" charset="0"/>
              </a:rPr>
              <a:t>PLoS Biol.</a:t>
            </a:r>
            <a:r>
              <a:rPr lang="en-US" sz="1800">
                <a:latin typeface="Comic Sans MS" pitchFamily="-106" charset="0"/>
                <a:ea typeface="Times New Roman" pitchFamily="-106" charset="0"/>
                <a:cs typeface="Times New Roman" pitchFamily="-106" charset="0"/>
              </a:rPr>
              <a:t> (2006) </a:t>
            </a:r>
          </a:p>
          <a:p>
            <a:pPr>
              <a:lnSpc>
                <a:spcPct val="120000"/>
              </a:lnSpc>
            </a:pPr>
            <a:r>
              <a:rPr lang="en-US" sz="1800">
                <a:latin typeface="Comic Sans MS" pitchFamily="-106" charset="0"/>
                <a:ea typeface="Times New Roman" pitchFamily="-106" charset="0"/>
                <a:cs typeface="Times New Roman" pitchFamily="-106" charset="0"/>
              </a:rPr>
              <a:t>“Stochastic mRNA Synthesis in Mammalian Cells”.</a:t>
            </a:r>
          </a:p>
        </p:txBody>
      </p:sp>
      <p:grpSp>
        <p:nvGrpSpPr>
          <p:cNvPr id="56325" name="Group 5"/>
          <p:cNvGrpSpPr>
            <a:grpSpLocks/>
          </p:cNvGrpSpPr>
          <p:nvPr/>
        </p:nvGrpSpPr>
        <p:grpSpPr bwMode="auto">
          <a:xfrm>
            <a:off x="1020763" y="1023938"/>
            <a:ext cx="7770812" cy="4745037"/>
            <a:chOff x="583" y="862"/>
            <a:chExt cx="4440" cy="2712"/>
          </a:xfrm>
        </p:grpSpPr>
        <p:grpSp>
          <p:nvGrpSpPr>
            <p:cNvPr id="56326" name="Group 6"/>
            <p:cNvGrpSpPr>
              <a:grpSpLocks/>
            </p:cNvGrpSpPr>
            <p:nvPr/>
          </p:nvGrpSpPr>
          <p:grpSpPr bwMode="auto">
            <a:xfrm>
              <a:off x="688" y="862"/>
              <a:ext cx="4335" cy="2604"/>
              <a:chOff x="359" y="889"/>
              <a:chExt cx="4335" cy="2604"/>
            </a:xfrm>
          </p:grpSpPr>
          <p:pic>
            <p:nvPicPr>
              <p:cNvPr id="56329" name="Picture 7" descr="chubb_fig2"/>
              <p:cNvPicPr>
                <a:picLocks noChangeAspect="1" noChangeArrowheads="1"/>
              </p:cNvPicPr>
              <p:nvPr/>
            </p:nvPicPr>
            <p:blipFill>
              <a:blip r:embed="rId2"/>
              <a:srcRect/>
              <a:stretch>
                <a:fillRect/>
              </a:stretch>
            </p:blipFill>
            <p:spPr bwMode="auto">
              <a:xfrm>
                <a:off x="359" y="889"/>
                <a:ext cx="2072" cy="2604"/>
              </a:xfrm>
              <a:prstGeom prst="rect">
                <a:avLst/>
              </a:prstGeom>
              <a:noFill/>
              <a:ln w="9525">
                <a:noFill/>
                <a:miter lim="800000"/>
                <a:headEnd/>
                <a:tailEnd/>
              </a:ln>
            </p:spPr>
          </p:pic>
          <p:pic>
            <p:nvPicPr>
              <p:cNvPr id="56330" name="Picture 8" descr="chubb_fig3"/>
              <p:cNvPicPr>
                <a:picLocks noChangeAspect="1" noChangeArrowheads="1"/>
              </p:cNvPicPr>
              <p:nvPr/>
            </p:nvPicPr>
            <p:blipFill>
              <a:blip r:embed="rId3"/>
              <a:srcRect/>
              <a:stretch>
                <a:fillRect/>
              </a:stretch>
            </p:blipFill>
            <p:spPr bwMode="auto">
              <a:xfrm>
                <a:off x="2673" y="889"/>
                <a:ext cx="2021" cy="2600"/>
              </a:xfrm>
              <a:prstGeom prst="rect">
                <a:avLst/>
              </a:prstGeom>
              <a:noFill/>
              <a:ln w="9525">
                <a:noFill/>
                <a:miter lim="800000"/>
                <a:headEnd/>
                <a:tailEnd/>
              </a:ln>
            </p:spPr>
          </p:pic>
        </p:grpSp>
        <p:sp>
          <p:nvSpPr>
            <p:cNvPr id="56327" name="Oval 9"/>
            <p:cNvSpPr>
              <a:spLocks noChangeArrowheads="1"/>
            </p:cNvSpPr>
            <p:nvPr/>
          </p:nvSpPr>
          <p:spPr bwMode="auto">
            <a:xfrm>
              <a:off x="583" y="2297"/>
              <a:ext cx="1367" cy="1277"/>
            </a:xfrm>
            <a:prstGeom prst="ellipse">
              <a:avLst/>
            </a:prstGeom>
            <a:noFill/>
            <a:ln w="25400">
              <a:solidFill>
                <a:srgbClr val="FF6600"/>
              </a:solidFill>
              <a:round/>
              <a:headEnd/>
              <a:tailEnd/>
            </a:ln>
          </p:spPr>
          <p:txBody>
            <a:bodyPr wrap="none" anchor="ctr">
              <a:prstTxWarp prst="textNoShape">
                <a:avLst/>
              </a:prstTxWarp>
            </a:bodyPr>
            <a:lstStyle/>
            <a:p>
              <a:endParaRPr lang="en-US"/>
            </a:p>
          </p:txBody>
        </p:sp>
        <p:sp>
          <p:nvSpPr>
            <p:cNvPr id="56328" name="Oval 10"/>
            <p:cNvSpPr>
              <a:spLocks noChangeArrowheads="1"/>
            </p:cNvSpPr>
            <p:nvPr/>
          </p:nvSpPr>
          <p:spPr bwMode="auto">
            <a:xfrm>
              <a:off x="2997" y="1553"/>
              <a:ext cx="1367" cy="1277"/>
            </a:xfrm>
            <a:prstGeom prst="ellipse">
              <a:avLst/>
            </a:prstGeom>
            <a:noFill/>
            <a:ln w="25400">
              <a:solidFill>
                <a:srgbClr val="FF6600"/>
              </a:solidFill>
              <a:round/>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8" descr="08_008"/>
          <p:cNvPicPr>
            <a:picLocks noChangeAspect="1" noChangeArrowheads="1"/>
          </p:cNvPicPr>
          <p:nvPr>
            <p:ph idx="1"/>
          </p:nvPr>
        </p:nvPicPr>
        <p:blipFill>
          <a:blip r:embed="rId3"/>
          <a:srcRect/>
          <a:stretch>
            <a:fillRect/>
          </a:stretch>
        </p:blipFill>
        <p:spPr>
          <a:xfrm>
            <a:off x="1535113" y="4603750"/>
            <a:ext cx="2732087" cy="2406650"/>
          </a:xfrm>
        </p:spPr>
      </p:pic>
      <p:sp>
        <p:nvSpPr>
          <p:cNvPr id="1842179" name="Rectangle 3"/>
          <p:cNvSpPr>
            <a:spLocks noGrp="1" noChangeArrowheads="1"/>
          </p:cNvSpPr>
          <p:nvPr>
            <p:ph type="title"/>
          </p:nvPr>
        </p:nvSpPr>
        <p:spPr>
          <a:xfrm>
            <a:off x="384175" y="123825"/>
            <a:ext cx="8607425" cy="1260475"/>
          </a:xfrm>
        </p:spPr>
        <p:txBody>
          <a:bodyPr/>
          <a:lstStyle/>
          <a:p>
            <a:pPr marL="1439863">
              <a:defRPr/>
            </a:pPr>
            <a:r>
              <a:rPr lang="en-US" sz="3600" dirty="0">
                <a:ea typeface="+mj-ea"/>
                <a:cs typeface="+mj-cs"/>
              </a:rPr>
              <a:t>Input-Output Curves: An Analogy</a:t>
            </a:r>
          </a:p>
        </p:txBody>
      </p:sp>
      <p:sp>
        <p:nvSpPr>
          <p:cNvPr id="57348" name="Rectangle 7"/>
          <p:cNvSpPr>
            <a:spLocks noChangeArrowheads="1"/>
          </p:cNvSpPr>
          <p:nvPr/>
        </p:nvSpPr>
        <p:spPr bwMode="auto">
          <a:xfrm>
            <a:off x="-1120775" y="1479550"/>
            <a:ext cx="311150" cy="347663"/>
          </a:xfrm>
          <a:prstGeom prst="rect">
            <a:avLst/>
          </a:prstGeom>
          <a:noFill/>
          <a:ln w="9525">
            <a:noFill/>
            <a:miter lim="800000"/>
            <a:headEnd/>
            <a:tailEnd/>
          </a:ln>
        </p:spPr>
        <p:txBody>
          <a:bodyPr wrap="none">
            <a:prstTxWarp prst="textNoShape">
              <a:avLst/>
            </a:prstTxWarp>
            <a:spAutoFit/>
          </a:bodyPr>
          <a:lstStyle/>
          <a:p>
            <a:pPr>
              <a:lnSpc>
                <a:spcPct val="93000"/>
              </a:lnSpc>
              <a:buClr>
                <a:srgbClr val="000000"/>
              </a:buClr>
              <a:buSzPct val="76000"/>
              <a:buFont typeface="StarSymbol" charset="2"/>
              <a:buBlip>
                <a:blip r:embed="rId4"/>
              </a:buBlip>
            </a:pPr>
            <a:endParaRPr lang="en-US" sz="1800" b="1" i="1">
              <a:solidFill>
                <a:schemeClr val="accent2"/>
              </a:solidFill>
              <a:latin typeface="Albany" pitchFamily="32" charset="0"/>
            </a:endParaRPr>
          </a:p>
        </p:txBody>
      </p:sp>
      <p:sp>
        <p:nvSpPr>
          <p:cNvPr id="57349" name="Rectangle 11"/>
          <p:cNvSpPr>
            <a:spLocks noChangeArrowheads="1"/>
          </p:cNvSpPr>
          <p:nvPr/>
        </p:nvSpPr>
        <p:spPr bwMode="auto">
          <a:xfrm>
            <a:off x="5029200" y="1905000"/>
            <a:ext cx="3644900" cy="320675"/>
          </a:xfrm>
          <a:prstGeom prst="rect">
            <a:avLst/>
          </a:prstGeom>
          <a:noFill/>
          <a:ln w="9525">
            <a:noFill/>
            <a:miter lim="800000"/>
            <a:headEnd/>
            <a:tailEnd/>
          </a:ln>
        </p:spPr>
        <p:txBody>
          <a:bodyPr wrap="none">
            <a:prstTxWarp prst="textNoShape">
              <a:avLst/>
            </a:prstTxWarp>
            <a:spAutoFit/>
          </a:bodyPr>
          <a:lstStyle/>
          <a:p>
            <a:r>
              <a:rPr lang="en-US" sz="1500">
                <a:solidFill>
                  <a:schemeClr val="tx1"/>
                </a:solidFill>
              </a:rPr>
              <a:t>http://www.physics.csbsju.edu/trace/CC.html</a:t>
            </a:r>
          </a:p>
        </p:txBody>
      </p:sp>
      <p:pic>
        <p:nvPicPr>
          <p:cNvPr id="57350" name="Picture 12" descr="Devices"/>
          <p:cNvPicPr>
            <a:picLocks noChangeAspect="1" noChangeArrowheads="1"/>
          </p:cNvPicPr>
          <p:nvPr/>
        </p:nvPicPr>
        <p:blipFill>
          <a:blip r:embed="rId5"/>
          <a:srcRect/>
          <a:stretch>
            <a:fillRect/>
          </a:stretch>
        </p:blipFill>
        <p:spPr bwMode="auto">
          <a:xfrm>
            <a:off x="1371600" y="2362200"/>
            <a:ext cx="2895600" cy="1847850"/>
          </a:xfrm>
          <a:prstGeom prst="rect">
            <a:avLst/>
          </a:prstGeom>
          <a:noFill/>
          <a:ln w="9525">
            <a:noFill/>
            <a:miter lim="800000"/>
            <a:headEnd/>
            <a:tailEnd/>
          </a:ln>
        </p:spPr>
      </p:pic>
      <p:pic>
        <p:nvPicPr>
          <p:cNvPr id="57351" name="Picture 13" descr="Diode"/>
          <p:cNvPicPr>
            <a:picLocks noChangeAspect="1" noChangeArrowheads="1"/>
          </p:cNvPicPr>
          <p:nvPr/>
        </p:nvPicPr>
        <p:blipFill>
          <a:blip r:embed="rId6"/>
          <a:srcRect/>
          <a:stretch>
            <a:fillRect/>
          </a:stretch>
        </p:blipFill>
        <p:spPr bwMode="auto">
          <a:xfrm>
            <a:off x="5638800" y="2209800"/>
            <a:ext cx="2667000" cy="2065338"/>
          </a:xfrm>
          <a:prstGeom prst="rect">
            <a:avLst/>
          </a:prstGeom>
          <a:noFill/>
          <a:ln w="9525">
            <a:noFill/>
            <a:miter lim="800000"/>
            <a:headEnd/>
            <a:tailEnd/>
          </a:ln>
        </p:spPr>
      </p:pic>
      <p:sp>
        <p:nvSpPr>
          <p:cNvPr id="57352" name="Text Box 14"/>
          <p:cNvSpPr txBox="1">
            <a:spLocks noChangeArrowheads="1"/>
          </p:cNvSpPr>
          <p:nvPr/>
        </p:nvSpPr>
        <p:spPr bwMode="auto">
          <a:xfrm>
            <a:off x="1522413" y="1858963"/>
            <a:ext cx="2668587" cy="427037"/>
          </a:xfrm>
          <a:prstGeom prst="rect">
            <a:avLst/>
          </a:prstGeom>
          <a:noFill/>
          <a:ln w="9525">
            <a:noFill/>
            <a:miter lim="800000"/>
            <a:headEnd/>
            <a:tailEnd/>
          </a:ln>
        </p:spPr>
        <p:txBody>
          <a:bodyPr wrap="none">
            <a:prstTxWarp prst="textNoShape">
              <a:avLst/>
            </a:prstTxWarp>
            <a:spAutoFit/>
          </a:bodyPr>
          <a:lstStyle/>
          <a:p>
            <a:r>
              <a:rPr lang="en-US" sz="2200" b="1" i="1">
                <a:solidFill>
                  <a:srgbClr val="FF0000"/>
                </a:solidFill>
                <a:latin typeface="Albany" pitchFamily="32" charset="0"/>
              </a:rPr>
              <a:t>Electronic Devices</a:t>
            </a:r>
          </a:p>
        </p:txBody>
      </p:sp>
      <p:sp>
        <p:nvSpPr>
          <p:cNvPr id="57353" name="Text Box 15"/>
          <p:cNvSpPr txBox="1">
            <a:spLocks noChangeArrowheads="1"/>
          </p:cNvSpPr>
          <p:nvPr/>
        </p:nvSpPr>
        <p:spPr bwMode="auto">
          <a:xfrm>
            <a:off x="1524000" y="4572000"/>
            <a:ext cx="2778125" cy="427038"/>
          </a:xfrm>
          <a:prstGeom prst="rect">
            <a:avLst/>
          </a:prstGeom>
          <a:noFill/>
          <a:ln w="9525">
            <a:noFill/>
            <a:miter lim="800000"/>
            <a:headEnd/>
            <a:tailEnd/>
          </a:ln>
        </p:spPr>
        <p:txBody>
          <a:bodyPr wrap="none">
            <a:prstTxWarp prst="textNoShape">
              <a:avLst/>
            </a:prstTxWarp>
            <a:spAutoFit/>
          </a:bodyPr>
          <a:lstStyle/>
          <a:p>
            <a:r>
              <a:rPr lang="en-US" sz="2200" b="1" i="1">
                <a:solidFill>
                  <a:srgbClr val="FF0000"/>
                </a:solidFill>
                <a:latin typeface="Albany" pitchFamily="32" charset="0"/>
              </a:rPr>
              <a:t>Regulatory Devices</a:t>
            </a:r>
          </a:p>
        </p:txBody>
      </p:sp>
      <p:sp>
        <p:nvSpPr>
          <p:cNvPr id="57354" name="Text Box 16"/>
          <p:cNvSpPr txBox="1">
            <a:spLocks noChangeArrowheads="1"/>
          </p:cNvSpPr>
          <p:nvPr/>
        </p:nvSpPr>
        <p:spPr bwMode="auto">
          <a:xfrm>
            <a:off x="152400" y="6934200"/>
            <a:ext cx="9753600" cy="427038"/>
          </a:xfrm>
          <a:prstGeom prst="rect">
            <a:avLst/>
          </a:prstGeom>
          <a:noFill/>
          <a:ln w="9525">
            <a:noFill/>
            <a:miter lim="800000"/>
            <a:headEnd/>
            <a:tailEnd/>
          </a:ln>
        </p:spPr>
        <p:txBody>
          <a:bodyPr>
            <a:prstTxWarp prst="textNoShape">
              <a:avLst/>
            </a:prstTxWarp>
            <a:spAutoFit/>
          </a:bodyPr>
          <a:lstStyle/>
          <a:p>
            <a:r>
              <a:rPr lang="en-US" sz="2200" b="1" i="1">
                <a:solidFill>
                  <a:srgbClr val="0066FF"/>
                </a:solidFill>
                <a:latin typeface="Albany" pitchFamily="32" charset="0"/>
              </a:rPr>
              <a:t>How do we know the number of molecules controlling the decision?</a:t>
            </a:r>
          </a:p>
        </p:txBody>
      </p:sp>
      <p:pic>
        <p:nvPicPr>
          <p:cNvPr id="57355" name="Picture 17" descr="ActivationPlot"/>
          <p:cNvPicPr>
            <a:picLocks noChangeAspect="1" noChangeArrowheads="1"/>
          </p:cNvPicPr>
          <p:nvPr/>
        </p:nvPicPr>
        <p:blipFill>
          <a:blip r:embed="rId7"/>
          <a:srcRect/>
          <a:stretch>
            <a:fillRect/>
          </a:stretch>
        </p:blipFill>
        <p:spPr bwMode="auto">
          <a:xfrm>
            <a:off x="5638800" y="4572000"/>
            <a:ext cx="2438400" cy="241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760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a:latin typeface="Helvetica" pitchFamily="32" charset="0"/>
                <a:ea typeface="+mj-ea"/>
                <a:cs typeface="+mj-cs"/>
              </a:rPr>
              <a:t>Yeast Care What They Eat Too - Galactose vs Glucose</a:t>
            </a:r>
            <a:endParaRPr lang="en-GB">
              <a:solidFill>
                <a:srgbClr val="001FD7"/>
              </a:solidFill>
              <a:latin typeface="Helvetica" pitchFamily="32" charset="0"/>
              <a:ea typeface="+mj-ea"/>
              <a:cs typeface="+mj-cs"/>
            </a:endParaRPr>
          </a:p>
        </p:txBody>
      </p:sp>
      <p:sp>
        <p:nvSpPr>
          <p:cNvPr id="59395"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59396" name="Rectangle 4"/>
          <p:cNvSpPr>
            <a:spLocks noChangeArrowheads="1"/>
          </p:cNvSpPr>
          <p:nvPr/>
        </p:nvSpPr>
        <p:spPr bwMode="auto">
          <a:xfrm>
            <a:off x="0" y="1600200"/>
            <a:ext cx="5029200" cy="4724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Studies of the cultures of bacterial cells sufficed to lead Jacob and Monod to formulate the operon concept - the revolutionary view that there are certain genes whose mission is to control other genes.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Amusing aside: both of the examples from Jacob and Monod involve DNA looping, a form of biochemistry on a leash.</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pitchFamily="32" charset="0"/>
            </a:endParaRPr>
          </a:p>
        </p:txBody>
      </p:sp>
      <p:pic>
        <p:nvPicPr>
          <p:cNvPr id="59397" name="Picture 5" descr="yeast dupes"/>
          <p:cNvPicPr>
            <a:picLocks noChangeAspect="1" noChangeArrowheads="1"/>
          </p:cNvPicPr>
          <p:nvPr/>
        </p:nvPicPr>
        <p:blipFill>
          <a:blip r:embed="rId4"/>
          <a:srcRect/>
          <a:stretch>
            <a:fillRect/>
          </a:stretch>
        </p:blipFill>
        <p:spPr bwMode="auto">
          <a:xfrm>
            <a:off x="4648200" y="2590800"/>
            <a:ext cx="5105400" cy="356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520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Chance Caught on a Wing:  Decision Making and Evolution</a:t>
            </a:r>
            <a:endParaRPr lang="en-GB" i="0">
              <a:solidFill>
                <a:schemeClr val="bg1"/>
              </a:solidFill>
              <a:latin typeface="Albany" pitchFamily="32" charset="0"/>
              <a:ea typeface="+mj-ea"/>
              <a:cs typeface="+mj-cs"/>
            </a:endParaRPr>
          </a:p>
        </p:txBody>
      </p:sp>
      <p:sp>
        <p:nvSpPr>
          <p:cNvPr id="61443"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61444" name="Rectangle 10"/>
          <p:cNvSpPr>
            <a:spLocks noChangeArrowheads="1"/>
          </p:cNvSpPr>
          <p:nvPr/>
        </p:nvSpPr>
        <p:spPr bwMode="auto">
          <a:xfrm>
            <a:off x="304800" y="1981200"/>
            <a:ext cx="5029200" cy="4724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Concept: study of wing patterns of gene expression a model system for probing how genes are deployed in space and time and, more importantly, a particular evolutionary mechanism.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concept: compare different species of fly that have different patterns on their wings.  </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conclusion: Not changes in the proteins themselves, just changes in the decision about which genes are turned on or off.</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pitchFamily="32" charset="0"/>
            </a:endParaRPr>
          </a:p>
        </p:txBody>
      </p:sp>
      <p:pic>
        <p:nvPicPr>
          <p:cNvPr id="61445" name="Picture 11" descr="WingDiversity"/>
          <p:cNvPicPr>
            <a:picLocks noChangeAspect="1" noChangeArrowheads="1"/>
          </p:cNvPicPr>
          <p:nvPr/>
        </p:nvPicPr>
        <p:blipFill>
          <a:blip r:embed="rId4"/>
          <a:srcRect/>
          <a:stretch>
            <a:fillRect/>
          </a:stretch>
        </p:blipFill>
        <p:spPr bwMode="auto">
          <a:xfrm>
            <a:off x="5410200" y="1905000"/>
            <a:ext cx="4343400" cy="4186238"/>
          </a:xfrm>
          <a:prstGeom prst="rect">
            <a:avLst/>
          </a:prstGeom>
          <a:noFill/>
          <a:ln w="9525">
            <a:noFill/>
            <a:miter lim="800000"/>
            <a:headEnd/>
            <a:tailEnd/>
          </a:ln>
        </p:spPr>
      </p:pic>
      <p:pic>
        <p:nvPicPr>
          <p:cNvPr id="61446" name="Picture 12" descr="WingSpots"/>
          <p:cNvPicPr>
            <a:picLocks noChangeAspect="1" noChangeArrowheads="1"/>
          </p:cNvPicPr>
          <p:nvPr/>
        </p:nvPicPr>
        <p:blipFill>
          <a:blip r:embed="rId5"/>
          <a:srcRect/>
          <a:stretch>
            <a:fillRect/>
          </a:stretch>
        </p:blipFill>
        <p:spPr bwMode="auto">
          <a:xfrm>
            <a:off x="2362200" y="5029200"/>
            <a:ext cx="2003425" cy="2209800"/>
          </a:xfrm>
          <a:prstGeom prst="rect">
            <a:avLst/>
          </a:prstGeom>
          <a:noFill/>
          <a:ln w="9525">
            <a:noFill/>
            <a:miter lim="800000"/>
            <a:headEnd/>
            <a:tailEnd/>
          </a:ln>
        </p:spPr>
      </p:pic>
      <p:sp>
        <p:nvSpPr>
          <p:cNvPr id="61447" name="Text Box 13"/>
          <p:cNvSpPr txBox="1">
            <a:spLocks noChangeArrowheads="1"/>
          </p:cNvSpPr>
          <p:nvPr/>
        </p:nvSpPr>
        <p:spPr bwMode="auto">
          <a:xfrm>
            <a:off x="5257800" y="6019800"/>
            <a:ext cx="4572000" cy="336550"/>
          </a:xfrm>
          <a:prstGeom prst="rect">
            <a:avLst/>
          </a:prstGeom>
          <a:noFill/>
          <a:ln w="9525">
            <a:noFill/>
            <a:miter lim="800000"/>
            <a:headEnd/>
            <a:tailEnd/>
          </a:ln>
        </p:spPr>
        <p:txBody>
          <a:bodyPr>
            <a:prstTxWarp prst="textNoShape">
              <a:avLst/>
            </a:prstTxWarp>
            <a:spAutoFit/>
          </a:bodyPr>
          <a:lstStyle/>
          <a:p>
            <a:r>
              <a:rPr lang="en-US" sz="1600"/>
              <a:t>(Prud’homme, Gompel and Carroll, PNAS, 2007)</a:t>
            </a:r>
          </a:p>
        </p:txBody>
      </p:sp>
      <p:sp>
        <p:nvSpPr>
          <p:cNvPr id="61448" name="Text Box 14"/>
          <p:cNvSpPr txBox="1">
            <a:spLocks noChangeArrowheads="1"/>
          </p:cNvSpPr>
          <p:nvPr/>
        </p:nvSpPr>
        <p:spPr bwMode="auto">
          <a:xfrm>
            <a:off x="2438400" y="7223125"/>
            <a:ext cx="2209800" cy="336550"/>
          </a:xfrm>
          <a:prstGeom prst="rect">
            <a:avLst/>
          </a:prstGeom>
          <a:noFill/>
          <a:ln w="9525">
            <a:noFill/>
            <a:miter lim="800000"/>
            <a:headEnd/>
            <a:tailEnd/>
          </a:ln>
        </p:spPr>
        <p:txBody>
          <a:bodyPr>
            <a:prstTxWarp prst="textNoShape">
              <a:avLst/>
            </a:prstTxWarp>
            <a:spAutoFit/>
          </a:bodyPr>
          <a:lstStyle/>
          <a:p>
            <a:r>
              <a:rPr lang="en-US" sz="1600"/>
              <a:t>(Wray, Nature, 2006)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784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Chance Caught on a Wing:  Decision Making and Evolution</a:t>
            </a:r>
            <a:endParaRPr lang="en-GB" i="0">
              <a:solidFill>
                <a:schemeClr val="bg1"/>
              </a:solidFill>
              <a:latin typeface="Albany" pitchFamily="32" charset="0"/>
              <a:ea typeface="+mj-ea"/>
              <a:cs typeface="+mj-cs"/>
            </a:endParaRPr>
          </a:p>
        </p:txBody>
      </p:sp>
      <p:sp>
        <p:nvSpPr>
          <p:cNvPr id="63491"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63492" name="Picture 4" descr="YellowEvolution"/>
          <p:cNvPicPr>
            <a:picLocks noChangeAspect="1" noChangeArrowheads="1"/>
          </p:cNvPicPr>
          <p:nvPr/>
        </p:nvPicPr>
        <p:blipFill>
          <a:blip r:embed="rId3"/>
          <a:srcRect/>
          <a:stretch>
            <a:fillRect/>
          </a:stretch>
        </p:blipFill>
        <p:spPr bwMode="auto">
          <a:xfrm>
            <a:off x="5029200" y="1981200"/>
            <a:ext cx="4800600" cy="4695825"/>
          </a:xfrm>
          <a:prstGeom prst="rect">
            <a:avLst/>
          </a:prstGeom>
          <a:noFill/>
          <a:ln w="9525">
            <a:noFill/>
            <a:miter lim="800000"/>
            <a:headEnd/>
            <a:tailEnd/>
          </a:ln>
        </p:spPr>
      </p:pic>
      <p:sp>
        <p:nvSpPr>
          <p:cNvPr id="63493" name="Text Box 6"/>
          <p:cNvSpPr txBox="1">
            <a:spLocks noChangeArrowheads="1"/>
          </p:cNvSpPr>
          <p:nvPr/>
        </p:nvSpPr>
        <p:spPr bwMode="auto">
          <a:xfrm>
            <a:off x="0" y="6918325"/>
            <a:ext cx="5943600" cy="641350"/>
          </a:xfrm>
          <a:prstGeom prst="rect">
            <a:avLst/>
          </a:prstGeom>
          <a:noFill/>
          <a:ln w="9525">
            <a:noFill/>
            <a:miter lim="800000"/>
            <a:headEnd/>
            <a:tailEnd/>
          </a:ln>
        </p:spPr>
        <p:txBody>
          <a:bodyPr>
            <a:prstTxWarp prst="textNoShape">
              <a:avLst/>
            </a:prstTxWarp>
            <a:spAutoFit/>
          </a:bodyPr>
          <a:lstStyle/>
          <a:p>
            <a:r>
              <a:rPr lang="en-US" sz="1800" b="1" i="1">
                <a:solidFill>
                  <a:srgbClr val="FF0000"/>
                </a:solidFill>
                <a:latin typeface="Albany" pitchFamily="32" charset="0"/>
              </a:rPr>
              <a:t>DNA molecules as “documents of evolutionary history” - these sequences are a stopwatch!</a:t>
            </a:r>
          </a:p>
        </p:txBody>
      </p:sp>
      <p:sp>
        <p:nvSpPr>
          <p:cNvPr id="63494" name="Text Box 8"/>
          <p:cNvSpPr txBox="1">
            <a:spLocks noChangeArrowheads="1"/>
          </p:cNvSpPr>
          <p:nvPr/>
        </p:nvSpPr>
        <p:spPr bwMode="auto">
          <a:xfrm>
            <a:off x="5051425" y="1600200"/>
            <a:ext cx="5029200" cy="336550"/>
          </a:xfrm>
          <a:prstGeom prst="rect">
            <a:avLst/>
          </a:prstGeom>
          <a:noFill/>
          <a:ln w="9525">
            <a:noFill/>
            <a:miter lim="800000"/>
            <a:headEnd/>
            <a:tailEnd/>
          </a:ln>
        </p:spPr>
        <p:txBody>
          <a:bodyPr>
            <a:prstTxWarp prst="textNoShape">
              <a:avLst/>
            </a:prstTxWarp>
            <a:spAutoFit/>
          </a:bodyPr>
          <a:lstStyle/>
          <a:p>
            <a:r>
              <a:rPr lang="en-US" sz="1600"/>
              <a:t>(Prud’homme, Gompel and Carroll, et al., Nature, 2006)</a:t>
            </a:r>
          </a:p>
        </p:txBody>
      </p:sp>
      <p:sp>
        <p:nvSpPr>
          <p:cNvPr id="63495" name="Rectangle 9"/>
          <p:cNvSpPr>
            <a:spLocks noChangeArrowheads="1"/>
          </p:cNvSpPr>
          <p:nvPr/>
        </p:nvSpPr>
        <p:spPr bwMode="auto">
          <a:xfrm>
            <a:off x="152400" y="1676400"/>
            <a:ext cx="4572000" cy="5029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This figure illustrates how the regulatory genome changes over evolutionary time.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Physical question that remains as fun challenge: what is the mechanism of action at a distance?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8690"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Chance Caught on a Wing:  Decision Making and Evolution</a:t>
            </a:r>
            <a:endParaRPr lang="en-GB" i="0">
              <a:solidFill>
                <a:schemeClr val="bg1"/>
              </a:solidFill>
              <a:latin typeface="Albany" pitchFamily="32" charset="0"/>
              <a:ea typeface="+mj-ea"/>
              <a:cs typeface="+mj-cs"/>
            </a:endParaRPr>
          </a:p>
        </p:txBody>
      </p:sp>
      <p:sp>
        <p:nvSpPr>
          <p:cNvPr id="65539"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65540" name="Picture 8" descr="FlyTree"/>
          <p:cNvPicPr>
            <a:picLocks noChangeAspect="1" noChangeArrowheads="1"/>
          </p:cNvPicPr>
          <p:nvPr/>
        </p:nvPicPr>
        <p:blipFill>
          <a:blip r:embed="rId3"/>
          <a:srcRect/>
          <a:stretch>
            <a:fillRect/>
          </a:stretch>
        </p:blipFill>
        <p:spPr bwMode="auto">
          <a:xfrm>
            <a:off x="5334000" y="2209800"/>
            <a:ext cx="3771900" cy="4625975"/>
          </a:xfrm>
          <a:prstGeom prst="rect">
            <a:avLst/>
          </a:prstGeom>
          <a:noFill/>
          <a:ln w="9525">
            <a:noFill/>
            <a:miter lim="800000"/>
            <a:headEnd/>
            <a:tailEnd/>
          </a:ln>
        </p:spPr>
      </p:pic>
      <p:sp>
        <p:nvSpPr>
          <p:cNvPr id="65541" name="Rectangle 10"/>
          <p:cNvSpPr>
            <a:spLocks noChangeArrowheads="1"/>
          </p:cNvSpPr>
          <p:nvPr/>
        </p:nvSpPr>
        <p:spPr bwMode="auto">
          <a:xfrm>
            <a:off x="152400" y="1676400"/>
            <a:ext cx="6019800" cy="26670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4"/>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Molecules as “documents of evolutionary history” can be used to examine relatedness of flies.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
        <p:nvSpPr>
          <p:cNvPr id="65542" name="Text Box 12"/>
          <p:cNvSpPr txBox="1">
            <a:spLocks noChangeArrowheads="1"/>
          </p:cNvSpPr>
          <p:nvPr/>
        </p:nvSpPr>
        <p:spPr bwMode="auto">
          <a:xfrm>
            <a:off x="4800600" y="6934200"/>
            <a:ext cx="5029200" cy="336550"/>
          </a:xfrm>
          <a:prstGeom prst="rect">
            <a:avLst/>
          </a:prstGeom>
          <a:noFill/>
          <a:ln w="9525">
            <a:noFill/>
            <a:miter lim="800000"/>
            <a:headEnd/>
            <a:tailEnd/>
          </a:ln>
        </p:spPr>
        <p:txBody>
          <a:bodyPr>
            <a:prstTxWarp prst="textNoShape">
              <a:avLst/>
            </a:prstTxWarp>
            <a:spAutoFit/>
          </a:bodyPr>
          <a:lstStyle/>
          <a:p>
            <a:r>
              <a:rPr lang="en-US" sz="1600"/>
              <a:t>(Prud’homme, Gompel and Carroll, et al., Nature, 2006)</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0738" name="Rectangle 2"/>
          <p:cNvSpPr>
            <a:spLocks noGrp="1" noChangeArrowheads="1"/>
          </p:cNvSpPr>
          <p:nvPr>
            <p:ph type="title"/>
          </p:nvPr>
        </p:nvSpPr>
        <p:spPr/>
        <p:txBody>
          <a:bodyPr/>
          <a:lstStyle/>
          <a:p>
            <a:pPr>
              <a:defRPr/>
            </a:pPr>
            <a:r>
              <a:rPr lang="en-US">
                <a:ea typeface="+mj-ea"/>
                <a:cs typeface="+mj-cs"/>
              </a:rPr>
              <a:t>Fun Case Studies: Changes in Body Plan in Fish</a:t>
            </a:r>
          </a:p>
        </p:txBody>
      </p:sp>
      <p:sp>
        <p:nvSpPr>
          <p:cNvPr id="67587" name="Rectangle 3"/>
          <p:cNvSpPr>
            <a:spLocks noChangeArrowheads="1"/>
          </p:cNvSpPr>
          <p:nvPr/>
        </p:nvSpPr>
        <p:spPr bwMode="auto">
          <a:xfrm>
            <a:off x="228600" y="1752600"/>
            <a:ext cx="4114800" cy="5105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Stickleback fish separated after last ice age more than 10,000 years ago.</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Morphologically, fresh water and salt water versions all differ. Some of the interesting features include pelvic reduction and the nature of their armor.</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Fantastic conclusion - changes not necessarily induced by changes in protein coding regions.  </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These studies merge genetics with molecular analysis and evolutionary biology.  Stunning window onto how novelty is generated in body plans.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pic>
        <p:nvPicPr>
          <p:cNvPr id="67588" name="Picture 4" descr="Stickleback1"/>
          <p:cNvPicPr>
            <a:picLocks noChangeAspect="1" noChangeArrowheads="1"/>
          </p:cNvPicPr>
          <p:nvPr/>
        </p:nvPicPr>
        <p:blipFill>
          <a:blip r:embed="rId4"/>
          <a:srcRect/>
          <a:stretch>
            <a:fillRect/>
          </a:stretch>
        </p:blipFill>
        <p:spPr bwMode="auto">
          <a:xfrm>
            <a:off x="4495800" y="2362200"/>
            <a:ext cx="5486400" cy="4289425"/>
          </a:xfrm>
          <a:prstGeom prst="rect">
            <a:avLst/>
          </a:prstGeom>
          <a:noFill/>
          <a:ln w="9525">
            <a:noFill/>
            <a:miter lim="800000"/>
            <a:headEnd/>
            <a:tailEnd/>
          </a:ln>
        </p:spPr>
      </p:pic>
      <p:sp>
        <p:nvSpPr>
          <p:cNvPr id="67589" name="Text Box 5"/>
          <p:cNvSpPr txBox="1">
            <a:spLocks noChangeArrowheads="1"/>
          </p:cNvSpPr>
          <p:nvPr/>
        </p:nvSpPr>
        <p:spPr bwMode="auto">
          <a:xfrm>
            <a:off x="6019800" y="6858000"/>
            <a:ext cx="3700463" cy="336550"/>
          </a:xfrm>
          <a:prstGeom prst="rect">
            <a:avLst/>
          </a:prstGeom>
          <a:noFill/>
          <a:ln w="9525">
            <a:noFill/>
            <a:miter lim="800000"/>
            <a:headEnd/>
            <a:tailEnd/>
          </a:ln>
        </p:spPr>
        <p:txBody>
          <a:bodyPr wrap="none">
            <a:prstTxWarp prst="textNoShape">
              <a:avLst/>
            </a:prstTxWarp>
            <a:spAutoFit/>
          </a:bodyPr>
          <a:lstStyle/>
          <a:p>
            <a:r>
              <a:rPr lang="en-US" sz="1600"/>
              <a:t>David Kingsley group, Stanford University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2786" name="Rectangle 2"/>
          <p:cNvSpPr>
            <a:spLocks noGrp="1" noChangeArrowheads="1"/>
          </p:cNvSpPr>
          <p:nvPr>
            <p:ph type="title"/>
          </p:nvPr>
        </p:nvSpPr>
        <p:spPr/>
        <p:txBody>
          <a:bodyPr/>
          <a:lstStyle/>
          <a:p>
            <a:pPr>
              <a:defRPr/>
            </a:pPr>
            <a:r>
              <a:rPr lang="en-US">
                <a:ea typeface="+mj-ea"/>
                <a:cs typeface="+mj-cs"/>
              </a:rPr>
              <a:t>The Ingredients of Evolution: Natural Selection</a:t>
            </a:r>
          </a:p>
        </p:txBody>
      </p:sp>
      <p:sp>
        <p:nvSpPr>
          <p:cNvPr id="69635" name="Rectangle 3"/>
          <p:cNvSpPr>
            <a:spLocks noChangeArrowheads="1"/>
          </p:cNvSpPr>
          <p:nvPr/>
        </p:nvSpPr>
        <p:spPr bwMode="auto">
          <a:xfrm>
            <a:off x="76200" y="5257800"/>
            <a:ext cx="5638800" cy="1920875"/>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If the offspring have different success (``fitness’’), they will yield more offspring and will drive the population in new directions.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An exciting and concrete case study is that of the rock pocket mouse, some of which live on lava rock and are most often dark colored.</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2000" i="1">
                <a:solidFill>
                  <a:srgbClr val="0066FF"/>
                </a:solidFill>
                <a:latin typeface="Albany" pitchFamily="32" charset="0"/>
              </a:rPr>
              <a:t>Modest changes in a receptor protein suffice to change the color. Recurring theme!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a:solidFill>
                <a:srgbClr val="0066FF"/>
              </a:solidFill>
              <a:latin typeface="Albany" pitchFamily="32" charset="0"/>
            </a:endParaRPr>
          </a:p>
        </p:txBody>
      </p:sp>
      <p:sp>
        <p:nvSpPr>
          <p:cNvPr id="69636" name="Rectangle 4"/>
          <p:cNvSpPr>
            <a:spLocks noChangeArrowheads="1"/>
          </p:cNvSpPr>
          <p:nvPr/>
        </p:nvSpPr>
        <p:spPr bwMode="auto">
          <a:xfrm>
            <a:off x="5791200" y="6629400"/>
            <a:ext cx="3932238" cy="304800"/>
          </a:xfrm>
          <a:prstGeom prst="rect">
            <a:avLst/>
          </a:prstGeom>
          <a:noFill/>
          <a:ln w="9525">
            <a:noFill/>
            <a:miter lim="800000"/>
            <a:headEnd/>
            <a:tailEnd/>
          </a:ln>
        </p:spPr>
        <p:txBody>
          <a:bodyPr wrap="none">
            <a:prstTxWarp prst="textNoShape">
              <a:avLst/>
            </a:prstTxWarp>
            <a:spAutoFit/>
          </a:bodyPr>
          <a:lstStyle/>
          <a:p>
            <a:r>
              <a:rPr lang="en-US" sz="1400">
                <a:solidFill>
                  <a:schemeClr val="tx1"/>
                </a:solidFill>
              </a:rPr>
              <a:t>PNAS | April 29, 2003 | vol. 100 | no. 9 | 5268-5273 </a:t>
            </a:r>
          </a:p>
        </p:txBody>
      </p:sp>
      <p:pic>
        <p:nvPicPr>
          <p:cNvPr id="69637" name="Picture 5" descr="Mice"/>
          <p:cNvPicPr>
            <a:picLocks noChangeAspect="1" noChangeArrowheads="1"/>
          </p:cNvPicPr>
          <p:nvPr/>
        </p:nvPicPr>
        <p:blipFill>
          <a:blip r:embed="rId4"/>
          <a:srcRect/>
          <a:stretch>
            <a:fillRect/>
          </a:stretch>
        </p:blipFill>
        <p:spPr bwMode="auto">
          <a:xfrm>
            <a:off x="6172200" y="1828800"/>
            <a:ext cx="3060700" cy="4724400"/>
          </a:xfrm>
          <a:prstGeom prst="rect">
            <a:avLst/>
          </a:prstGeom>
          <a:noFill/>
          <a:ln w="9525">
            <a:noFill/>
            <a:miter lim="800000"/>
            <a:headEnd/>
            <a:tailEnd/>
          </a:ln>
        </p:spPr>
      </p:pic>
      <p:pic>
        <p:nvPicPr>
          <p:cNvPr id="69638" name="Picture 6" descr="PocketMiceHabitat"/>
          <p:cNvPicPr>
            <a:picLocks noChangeAspect="1" noChangeArrowheads="1"/>
          </p:cNvPicPr>
          <p:nvPr/>
        </p:nvPicPr>
        <p:blipFill>
          <a:blip r:embed="rId5"/>
          <a:srcRect/>
          <a:stretch>
            <a:fillRect/>
          </a:stretch>
        </p:blipFill>
        <p:spPr bwMode="auto">
          <a:xfrm>
            <a:off x="1524000" y="1676400"/>
            <a:ext cx="2287588" cy="33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544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The Central Dogma of Molecular Biology: How Genes Lead to Proteins</a:t>
            </a:r>
            <a:endParaRPr lang="en-GB" i="0">
              <a:solidFill>
                <a:schemeClr val="bg1"/>
              </a:solidFill>
              <a:latin typeface="Albany" pitchFamily="32" charset="0"/>
              <a:ea typeface="+mj-ea"/>
              <a:cs typeface="+mj-cs"/>
            </a:endParaRPr>
          </a:p>
        </p:txBody>
      </p:sp>
      <p:sp>
        <p:nvSpPr>
          <p:cNvPr id="20483"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20484" name="Rectangle 5"/>
          <p:cNvSpPr>
            <a:spLocks noChangeArrowheads="1"/>
          </p:cNvSpPr>
          <p:nvPr/>
        </p:nvSpPr>
        <p:spPr bwMode="auto">
          <a:xfrm>
            <a:off x="228600" y="1676400"/>
            <a:ext cx="45720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Crick and others mused over the ``two great polymer languages’’.  </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Central dogma explains the chain of events relating them.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ribosome is the universal translating machine that speaks both languages.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We have seen what genes are and how they serve as the informational memory of organisms.  But we have NOT said how they are controlled.</a:t>
            </a:r>
          </a:p>
        </p:txBody>
      </p:sp>
      <p:pic>
        <p:nvPicPr>
          <p:cNvPr id="20485" name="Picture 8" descr="CentralDogma4"/>
          <p:cNvPicPr>
            <a:picLocks noChangeAspect="1" noChangeArrowheads="1"/>
          </p:cNvPicPr>
          <p:nvPr/>
        </p:nvPicPr>
        <p:blipFill>
          <a:blip r:embed="rId4"/>
          <a:srcRect/>
          <a:stretch>
            <a:fillRect/>
          </a:stretch>
        </p:blipFill>
        <p:spPr bwMode="auto">
          <a:xfrm>
            <a:off x="5410200" y="2133600"/>
            <a:ext cx="3848100" cy="4279900"/>
          </a:xfrm>
          <a:prstGeom prst="rect">
            <a:avLst/>
          </a:prstGeom>
          <a:noFill/>
          <a:ln w="9525">
            <a:noFill/>
            <a:miter lim="800000"/>
            <a:headEnd/>
            <a:tailEnd/>
          </a:ln>
        </p:spPr>
      </p:pic>
      <p:pic>
        <p:nvPicPr>
          <p:cNvPr id="20486" name="Picture 9" descr="CrickCentralDogma"/>
          <p:cNvPicPr>
            <a:picLocks noChangeAspect="1" noChangeArrowheads="1"/>
          </p:cNvPicPr>
          <p:nvPr/>
        </p:nvPicPr>
        <p:blipFill>
          <a:blip r:embed="rId5"/>
          <a:srcRect/>
          <a:stretch>
            <a:fillRect/>
          </a:stretch>
        </p:blipFill>
        <p:spPr bwMode="auto">
          <a:xfrm>
            <a:off x="7947025" y="5881688"/>
            <a:ext cx="2133600" cy="1677987"/>
          </a:xfrm>
          <a:prstGeom prst="rect">
            <a:avLst/>
          </a:prstGeom>
          <a:noFill/>
          <a:ln w="9525">
            <a:noFill/>
            <a:miter lim="800000"/>
            <a:headEnd/>
            <a:tailEnd/>
          </a:ln>
        </p:spPr>
      </p:pic>
      <p:sp>
        <p:nvSpPr>
          <p:cNvPr id="20487" name="Text Box 11"/>
          <p:cNvSpPr txBox="1">
            <a:spLocks noChangeArrowheads="1"/>
          </p:cNvSpPr>
          <p:nvPr/>
        </p:nvSpPr>
        <p:spPr bwMode="auto">
          <a:xfrm>
            <a:off x="342900" y="6629400"/>
            <a:ext cx="7505700" cy="701675"/>
          </a:xfrm>
          <a:prstGeom prst="rect">
            <a:avLst/>
          </a:prstGeom>
          <a:noFill/>
          <a:ln w="9525">
            <a:noFill/>
            <a:miter lim="800000"/>
            <a:headEnd/>
            <a:tailEnd/>
          </a:ln>
        </p:spPr>
        <p:txBody>
          <a:bodyPr>
            <a:prstTxWarp prst="textNoShape">
              <a:avLst/>
            </a:prstTxWarp>
            <a:spAutoFit/>
          </a:bodyPr>
          <a:lstStyle/>
          <a:p>
            <a:r>
              <a:rPr lang="en-US" sz="2000" i="1">
                <a:solidFill>
                  <a:srgbClr val="FF0000"/>
                </a:solidFill>
                <a:latin typeface="Albany" pitchFamily="32" charset="0"/>
              </a:rPr>
              <a:t>Now we have the background to tackle the question we started with: how do cells make decisions?</a:t>
            </a:r>
            <a:endParaRPr lang="en-US" sz="2200" b="1" i="1">
              <a:solidFill>
                <a:srgbClr val="FF0000"/>
              </a:solidFill>
              <a:latin typeface="Albany" pitchFamily="3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6274"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Chance Caught on a Wing:  Decision Making and Evolution</a:t>
            </a:r>
            <a:endParaRPr lang="en-GB" i="0">
              <a:solidFill>
                <a:schemeClr val="bg1"/>
              </a:solidFill>
              <a:latin typeface="Albany" pitchFamily="32" charset="0"/>
              <a:ea typeface="+mj-ea"/>
              <a:cs typeface="+mj-cs"/>
            </a:endParaRPr>
          </a:p>
        </p:txBody>
      </p:sp>
      <p:sp>
        <p:nvSpPr>
          <p:cNvPr id="71683"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71684" name="Picture 4" descr="YellowEvolution"/>
          <p:cNvPicPr>
            <a:picLocks noChangeAspect="1" noChangeArrowheads="1"/>
          </p:cNvPicPr>
          <p:nvPr/>
        </p:nvPicPr>
        <p:blipFill>
          <a:blip r:embed="rId3"/>
          <a:srcRect/>
          <a:stretch>
            <a:fillRect/>
          </a:stretch>
        </p:blipFill>
        <p:spPr bwMode="auto">
          <a:xfrm>
            <a:off x="457200" y="2133600"/>
            <a:ext cx="4800600" cy="4695825"/>
          </a:xfrm>
          <a:prstGeom prst="rect">
            <a:avLst/>
          </a:prstGeom>
          <a:noFill/>
          <a:ln w="9525">
            <a:noFill/>
            <a:miter lim="800000"/>
            <a:headEnd/>
            <a:tailEnd/>
          </a:ln>
        </p:spPr>
      </p:pic>
      <p:pic>
        <p:nvPicPr>
          <p:cNvPr id="71685" name="Picture 5" descr="WingTFs"/>
          <p:cNvPicPr>
            <a:picLocks noChangeAspect="1" noChangeArrowheads="1"/>
          </p:cNvPicPr>
          <p:nvPr/>
        </p:nvPicPr>
        <p:blipFill>
          <a:blip r:embed="rId4"/>
          <a:srcRect/>
          <a:stretch>
            <a:fillRect/>
          </a:stretch>
        </p:blipFill>
        <p:spPr bwMode="auto">
          <a:xfrm>
            <a:off x="5943600" y="1905000"/>
            <a:ext cx="3976688" cy="5257800"/>
          </a:xfrm>
          <a:prstGeom prst="rect">
            <a:avLst/>
          </a:prstGeom>
          <a:noFill/>
          <a:ln w="9525">
            <a:noFill/>
            <a:miter lim="800000"/>
            <a:headEnd/>
            <a:tailEnd/>
          </a:ln>
        </p:spPr>
      </p:pic>
      <p:sp>
        <p:nvSpPr>
          <p:cNvPr id="71686" name="Text Box 6"/>
          <p:cNvSpPr txBox="1">
            <a:spLocks noChangeArrowheads="1"/>
          </p:cNvSpPr>
          <p:nvPr/>
        </p:nvSpPr>
        <p:spPr bwMode="auto">
          <a:xfrm>
            <a:off x="0" y="6918325"/>
            <a:ext cx="5943600" cy="641350"/>
          </a:xfrm>
          <a:prstGeom prst="rect">
            <a:avLst/>
          </a:prstGeom>
          <a:noFill/>
          <a:ln w="9525">
            <a:noFill/>
            <a:miter lim="800000"/>
            <a:headEnd/>
            <a:tailEnd/>
          </a:ln>
        </p:spPr>
        <p:txBody>
          <a:bodyPr>
            <a:prstTxWarp prst="textNoShape">
              <a:avLst/>
            </a:prstTxWarp>
            <a:spAutoFit/>
          </a:bodyPr>
          <a:lstStyle/>
          <a:p>
            <a:r>
              <a:rPr lang="en-US" sz="1800" b="1" i="1">
                <a:solidFill>
                  <a:srgbClr val="FF0000"/>
                </a:solidFill>
                <a:latin typeface="Albany" pitchFamily="32" charset="0"/>
              </a:rPr>
              <a:t>DNA molecules as “documents of evolutionary history” - these sequences are a stopwatch!</a:t>
            </a:r>
          </a:p>
        </p:txBody>
      </p:sp>
      <p:sp>
        <p:nvSpPr>
          <p:cNvPr id="71687" name="Text Box 7"/>
          <p:cNvSpPr txBox="1">
            <a:spLocks noChangeArrowheads="1"/>
          </p:cNvSpPr>
          <p:nvPr/>
        </p:nvSpPr>
        <p:spPr bwMode="auto">
          <a:xfrm>
            <a:off x="5867400" y="1600200"/>
            <a:ext cx="4724400" cy="336550"/>
          </a:xfrm>
          <a:prstGeom prst="rect">
            <a:avLst/>
          </a:prstGeom>
          <a:noFill/>
          <a:ln w="9525">
            <a:noFill/>
            <a:miter lim="800000"/>
            <a:headEnd/>
            <a:tailEnd/>
          </a:ln>
        </p:spPr>
        <p:txBody>
          <a:bodyPr>
            <a:prstTxWarp prst="textNoShape">
              <a:avLst/>
            </a:prstTxWarp>
            <a:spAutoFit/>
          </a:bodyPr>
          <a:lstStyle/>
          <a:p>
            <a:r>
              <a:rPr lang="en-US" sz="1600"/>
              <a:t>(Prud’homme, Gompel and Carroll, PNAS, 2007)</a:t>
            </a:r>
          </a:p>
        </p:txBody>
      </p:sp>
      <p:sp>
        <p:nvSpPr>
          <p:cNvPr id="71688" name="Text Box 8"/>
          <p:cNvSpPr txBox="1">
            <a:spLocks noChangeArrowheads="1"/>
          </p:cNvSpPr>
          <p:nvPr/>
        </p:nvSpPr>
        <p:spPr bwMode="auto">
          <a:xfrm>
            <a:off x="228600" y="1676400"/>
            <a:ext cx="5029200" cy="336550"/>
          </a:xfrm>
          <a:prstGeom prst="rect">
            <a:avLst/>
          </a:prstGeom>
          <a:noFill/>
          <a:ln w="9525">
            <a:noFill/>
            <a:miter lim="800000"/>
            <a:headEnd/>
            <a:tailEnd/>
          </a:ln>
        </p:spPr>
        <p:txBody>
          <a:bodyPr>
            <a:prstTxWarp prst="textNoShape">
              <a:avLst/>
            </a:prstTxWarp>
            <a:spAutoFit/>
          </a:bodyPr>
          <a:lstStyle/>
          <a:p>
            <a:r>
              <a:rPr lang="en-US" sz="1600"/>
              <a:t>(Prud’homme, Gompel and Carroll, et al., Nature, 2006)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42"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How Are Genes Related to What an Organism Is Like?</a:t>
            </a:r>
            <a:endParaRPr lang="en-GB" i="0">
              <a:solidFill>
                <a:schemeClr val="bg1"/>
              </a:solidFill>
              <a:latin typeface="Albany" pitchFamily="32" charset="0"/>
              <a:ea typeface="+mj-ea"/>
              <a:cs typeface="+mj-cs"/>
            </a:endParaRPr>
          </a:p>
        </p:txBody>
      </p:sp>
      <p:sp>
        <p:nvSpPr>
          <p:cNvPr id="22531"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22532" name="Rectangle 4"/>
          <p:cNvSpPr>
            <a:spLocks noChangeArrowheads="1"/>
          </p:cNvSpPr>
          <p:nvPr/>
        </p:nvSpPr>
        <p:spPr bwMode="auto">
          <a:xfrm>
            <a:off x="228600" y="5562600"/>
            <a:ext cx="4572000" cy="2362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How are the DNA and protein alphabets related?</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sequence of A, T, G, C in the DNA is turned into a sequence of 20 amino acids strung together to make a protein.</a:t>
            </a:r>
          </a:p>
        </p:txBody>
      </p:sp>
      <p:sp>
        <p:nvSpPr>
          <p:cNvPr id="22533" name="Line 7"/>
          <p:cNvSpPr>
            <a:spLocks noChangeShapeType="1"/>
          </p:cNvSpPr>
          <p:nvPr/>
        </p:nvSpPr>
        <p:spPr bwMode="auto">
          <a:xfrm>
            <a:off x="3962400" y="3886200"/>
            <a:ext cx="914400" cy="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pic>
        <p:nvPicPr>
          <p:cNvPr id="22534" name="Picture 8" descr="DNA"/>
          <p:cNvPicPr>
            <a:picLocks noChangeAspect="1" noChangeArrowheads="1"/>
          </p:cNvPicPr>
          <p:nvPr/>
        </p:nvPicPr>
        <p:blipFill>
          <a:blip r:embed="rId4"/>
          <a:srcRect/>
          <a:stretch>
            <a:fillRect/>
          </a:stretch>
        </p:blipFill>
        <p:spPr bwMode="auto">
          <a:xfrm>
            <a:off x="381000" y="2438400"/>
            <a:ext cx="3549650" cy="2559050"/>
          </a:xfrm>
          <a:prstGeom prst="rect">
            <a:avLst/>
          </a:prstGeom>
          <a:noFill/>
          <a:ln w="9525">
            <a:noFill/>
            <a:miter lim="800000"/>
            <a:headEnd/>
            <a:tailEnd/>
          </a:ln>
        </p:spPr>
      </p:pic>
      <p:pic>
        <p:nvPicPr>
          <p:cNvPr id="22535" name="Picture 9" descr="Proteins"/>
          <p:cNvPicPr>
            <a:picLocks noChangeAspect="1" noChangeArrowheads="1"/>
          </p:cNvPicPr>
          <p:nvPr/>
        </p:nvPicPr>
        <p:blipFill>
          <a:blip r:embed="rId5"/>
          <a:srcRect/>
          <a:stretch>
            <a:fillRect/>
          </a:stretch>
        </p:blipFill>
        <p:spPr bwMode="auto">
          <a:xfrm>
            <a:off x="5954713" y="5572125"/>
            <a:ext cx="3429000" cy="1987550"/>
          </a:xfrm>
          <a:prstGeom prst="rect">
            <a:avLst/>
          </a:prstGeom>
          <a:noFill/>
          <a:ln w="9525">
            <a:noFill/>
            <a:miter lim="800000"/>
            <a:headEnd/>
            <a:tailEnd/>
          </a:ln>
        </p:spPr>
      </p:pic>
      <p:pic>
        <p:nvPicPr>
          <p:cNvPr id="22536" name="Picture 7"/>
          <p:cNvPicPr>
            <a:picLocks noChangeAspect="1"/>
          </p:cNvPicPr>
          <p:nvPr/>
        </p:nvPicPr>
        <p:blipFill>
          <a:blip r:embed="rId6"/>
          <a:srcRect/>
          <a:stretch>
            <a:fillRect/>
          </a:stretch>
        </p:blipFill>
        <p:spPr bwMode="auto">
          <a:xfrm>
            <a:off x="6157913" y="1633538"/>
            <a:ext cx="2997200" cy="382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9650"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The Big Message</a:t>
            </a:r>
            <a:endParaRPr lang="en-GB" i="0">
              <a:solidFill>
                <a:schemeClr val="bg1"/>
              </a:solidFill>
              <a:latin typeface="Albany" pitchFamily="32" charset="0"/>
              <a:ea typeface="+mj-ea"/>
              <a:cs typeface="+mj-cs"/>
            </a:endParaRPr>
          </a:p>
        </p:txBody>
      </p:sp>
      <p:sp>
        <p:nvSpPr>
          <p:cNvPr id="24579" name="Text Box 24"/>
          <p:cNvSpPr txBox="1">
            <a:spLocks noChangeArrowheads="1"/>
          </p:cNvSpPr>
          <p:nvPr/>
        </p:nvSpPr>
        <p:spPr bwMode="auto">
          <a:xfrm>
            <a:off x="307975" y="1600200"/>
            <a:ext cx="9442450" cy="1196975"/>
          </a:xfrm>
          <a:prstGeom prst="rect">
            <a:avLst/>
          </a:prstGeom>
          <a:noFill/>
          <a:ln w="9525">
            <a:solidFill>
              <a:srgbClr val="FF0000"/>
            </a:solidFill>
            <a:miter lim="800000"/>
            <a:headEnd/>
            <a:tailEnd/>
          </a:ln>
        </p:spPr>
        <p:txBody>
          <a:bodyPr wrap="none">
            <a:prstTxWarp prst="textNoShape">
              <a:avLst/>
            </a:prstTxWarp>
            <a:spAutoFit/>
          </a:bodyPr>
          <a:lstStyle/>
          <a:p>
            <a:r>
              <a:rPr lang="en-US" i="1">
                <a:solidFill>
                  <a:srgbClr val="FF0000"/>
                </a:solidFill>
                <a:latin typeface="Albany" pitchFamily="32" charset="0"/>
              </a:rPr>
              <a:t>The Puzzle: All the cells in a given organism (almost) carry the same</a:t>
            </a:r>
          </a:p>
          <a:p>
            <a:r>
              <a:rPr lang="en-US" i="1">
                <a:solidFill>
                  <a:srgbClr val="FF0000"/>
                </a:solidFill>
                <a:latin typeface="Albany" pitchFamily="32" charset="0"/>
              </a:rPr>
              <a:t>genetic information.  And yet, depending upon where they are within</a:t>
            </a:r>
          </a:p>
          <a:p>
            <a:r>
              <a:rPr lang="en-US" i="1">
                <a:solidFill>
                  <a:srgbClr val="FF0000"/>
                </a:solidFill>
                <a:latin typeface="Albany" pitchFamily="32" charset="0"/>
              </a:rPr>
              <a:t>the organism, they turn out quite differently.</a:t>
            </a:r>
          </a:p>
        </p:txBody>
      </p:sp>
      <p:sp>
        <p:nvSpPr>
          <p:cNvPr id="24580" name="Text Box 25"/>
          <p:cNvSpPr txBox="1">
            <a:spLocks noChangeArrowheads="1"/>
          </p:cNvSpPr>
          <p:nvPr/>
        </p:nvSpPr>
        <p:spPr bwMode="auto">
          <a:xfrm>
            <a:off x="0" y="6483350"/>
            <a:ext cx="10004425" cy="831850"/>
          </a:xfrm>
          <a:prstGeom prst="rect">
            <a:avLst/>
          </a:prstGeom>
          <a:noFill/>
          <a:ln w="9525">
            <a:solidFill>
              <a:srgbClr val="FF0000"/>
            </a:solidFill>
            <a:miter lim="800000"/>
            <a:headEnd/>
            <a:tailEnd/>
          </a:ln>
        </p:spPr>
        <p:txBody>
          <a:bodyPr>
            <a:prstTxWarp prst="textNoShape">
              <a:avLst/>
            </a:prstTxWarp>
            <a:spAutoFit/>
          </a:bodyPr>
          <a:lstStyle/>
          <a:p>
            <a:r>
              <a:rPr lang="en-US" i="1">
                <a:solidFill>
                  <a:srgbClr val="FF0000"/>
                </a:solidFill>
                <a:latin typeface="Albany" pitchFamily="32" charset="0"/>
              </a:rPr>
              <a:t>The Insight: The genome (i.e. genetic material) is under exquisite </a:t>
            </a:r>
          </a:p>
          <a:p>
            <a:r>
              <a:rPr lang="en-US" i="1">
                <a:solidFill>
                  <a:srgbClr val="FF0000"/>
                </a:solidFill>
                <a:latin typeface="Albany" pitchFamily="32" charset="0"/>
              </a:rPr>
              <a:t>control.  Genes are turned on and off in response to environmental cues.</a:t>
            </a:r>
          </a:p>
        </p:txBody>
      </p:sp>
      <p:pic>
        <p:nvPicPr>
          <p:cNvPr id="24581" name="Picture 26" descr="lacoperonPlayers-1"/>
          <p:cNvPicPr>
            <a:picLocks noChangeAspect="1" noChangeArrowheads="1"/>
          </p:cNvPicPr>
          <p:nvPr/>
        </p:nvPicPr>
        <p:blipFill>
          <a:blip r:embed="rId3"/>
          <a:srcRect/>
          <a:stretch>
            <a:fillRect/>
          </a:stretch>
        </p:blipFill>
        <p:spPr bwMode="auto">
          <a:xfrm>
            <a:off x="2514600" y="2938463"/>
            <a:ext cx="4724400" cy="3462337"/>
          </a:xfrm>
          <a:prstGeom prst="rect">
            <a:avLst/>
          </a:prstGeom>
          <a:noFill/>
          <a:ln w="9525">
            <a:noFill/>
            <a:miter lim="800000"/>
            <a:headEnd/>
            <a:tailEnd/>
          </a:ln>
        </p:spPr>
      </p:pic>
      <p:sp>
        <p:nvSpPr>
          <p:cNvPr id="24582" name="Rectangle 27"/>
          <p:cNvSpPr>
            <a:spLocks noChangeArrowheads="1"/>
          </p:cNvSpPr>
          <p:nvPr/>
        </p:nvSpPr>
        <p:spPr bwMode="auto">
          <a:xfrm>
            <a:off x="6869113" y="4648200"/>
            <a:ext cx="3287712" cy="830263"/>
          </a:xfrm>
          <a:prstGeom prst="rect">
            <a:avLst/>
          </a:prstGeom>
          <a:noFill/>
          <a:ln w="9525">
            <a:noFill/>
            <a:miter lim="800000"/>
            <a:headEnd/>
            <a:tailEnd/>
          </a:ln>
        </p:spPr>
        <p:txBody>
          <a:bodyPr>
            <a:prstTxWarp prst="textNoShape">
              <a:avLst/>
            </a:prstTxWarp>
            <a:spAutoFit/>
          </a:bodyPr>
          <a:lstStyle/>
          <a:p>
            <a:r>
              <a:rPr lang="en-US" sz="1600" b="1" i="1">
                <a:solidFill>
                  <a:srgbClr val="0066FF"/>
                </a:solidFill>
                <a:latin typeface="Arial" pitchFamily="-106" charset="0"/>
              </a:rPr>
              <a:t>This lecture: how we found out, some beautiful examples, where we stand now.</a:t>
            </a:r>
            <a:endParaRPr lang="en-US" sz="1200" b="1">
              <a:solidFill>
                <a:srgbClr val="0066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9778" name="Rectangle 2"/>
          <p:cNvSpPr>
            <a:spLocks noGrp="1" noChangeArrowheads="1"/>
          </p:cNvSpPr>
          <p:nvPr>
            <p:ph type="title" sz="quarter"/>
          </p:nvPr>
        </p:nvSpPr>
        <p:spPr/>
        <p:txBody>
          <a:bodyPr/>
          <a:lstStyle/>
          <a:p>
            <a:pPr>
              <a:defRPr/>
            </a:pPr>
            <a:r>
              <a:rPr lang="en-US">
                <a:ea typeface="+mj-ea"/>
                <a:cs typeface="+mj-cs"/>
              </a:rPr>
              <a:t>Measuring the Diet of a Bacterium</a:t>
            </a:r>
          </a:p>
        </p:txBody>
      </p:sp>
      <p:pic>
        <p:nvPicPr>
          <p:cNvPr id="26627" name="Picture 3" descr="NeidhardtdNdt"/>
          <p:cNvPicPr>
            <a:picLocks noChangeAspect="1" noChangeArrowheads="1"/>
          </p:cNvPicPr>
          <p:nvPr/>
        </p:nvPicPr>
        <p:blipFill>
          <a:blip r:embed="rId3"/>
          <a:srcRect/>
          <a:stretch>
            <a:fillRect/>
          </a:stretch>
        </p:blipFill>
        <p:spPr bwMode="auto">
          <a:xfrm>
            <a:off x="2390775" y="2820988"/>
            <a:ext cx="7667625" cy="3427412"/>
          </a:xfrm>
          <a:prstGeom prst="rect">
            <a:avLst/>
          </a:prstGeom>
          <a:noFill/>
          <a:ln w="9525">
            <a:noFill/>
            <a:miter lim="800000"/>
            <a:headEnd/>
            <a:tailEnd/>
          </a:ln>
        </p:spPr>
      </p:pic>
      <p:sp>
        <p:nvSpPr>
          <p:cNvPr id="26628" name="Rectangle 5"/>
          <p:cNvSpPr>
            <a:spLocks noChangeArrowheads="1"/>
          </p:cNvSpPr>
          <p:nvPr/>
        </p:nvSpPr>
        <p:spPr bwMode="auto">
          <a:xfrm>
            <a:off x="304800" y="6400800"/>
            <a:ext cx="9372600" cy="14478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Growth curves have served a central role in dissecting the physiology of cells of all types.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In particular, we know much about how cells decide based upon watching them grow and seeing what they like to eat.</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pitchFamily="32" charset="0"/>
            </a:endParaRPr>
          </a:p>
        </p:txBody>
      </p:sp>
      <p:pic>
        <p:nvPicPr>
          <p:cNvPr id="26629" name="Picture 7" descr="Spectrophotometry"/>
          <p:cNvPicPr>
            <a:picLocks noChangeAspect="1" noChangeArrowheads="1"/>
          </p:cNvPicPr>
          <p:nvPr/>
        </p:nvPicPr>
        <p:blipFill>
          <a:blip r:embed="rId5"/>
          <a:srcRect/>
          <a:stretch>
            <a:fillRect/>
          </a:stretch>
        </p:blipFill>
        <p:spPr bwMode="auto">
          <a:xfrm>
            <a:off x="-304800" y="1524000"/>
            <a:ext cx="7119938"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826"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a:latin typeface="Helvetica" pitchFamily="32" charset="0"/>
                <a:ea typeface="+mj-ea"/>
                <a:cs typeface="+mj-cs"/>
              </a:rPr>
              <a:t>Deciding What to Eat:  Giant Discoveries Often Arise From Seemingly Arcane Topics</a:t>
            </a:r>
            <a:endParaRPr lang="en-GB">
              <a:solidFill>
                <a:srgbClr val="001FD7"/>
              </a:solidFill>
              <a:latin typeface="Helvetica" pitchFamily="32" charset="0"/>
              <a:ea typeface="+mj-ea"/>
              <a:cs typeface="+mj-cs"/>
            </a:endParaRPr>
          </a:p>
        </p:txBody>
      </p:sp>
      <p:sp>
        <p:nvSpPr>
          <p:cNvPr id="28675"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sp>
        <p:nvSpPr>
          <p:cNvPr id="28676" name="Rectangle 9"/>
          <p:cNvSpPr>
            <a:spLocks noChangeArrowheads="1"/>
          </p:cNvSpPr>
          <p:nvPr/>
        </p:nvSpPr>
        <p:spPr bwMode="auto">
          <a:xfrm>
            <a:off x="0" y="1600200"/>
            <a:ext cx="4800600" cy="50292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Fascinating twist of history of science: human curiosity leads to investigation of seemingly arcane topics (spectral lines of atoms, specific heats of solids, peculiarities in the orbits of Uranus or Mercury, etc.) from which emerge hugely important insights.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FF0000"/>
                </a:solidFill>
                <a:latin typeface="Albany" pitchFamily="32" charset="0"/>
              </a:rPr>
              <a:t>An example: nutrition of single cells like yeast and bacteria.</a:t>
            </a:r>
            <a:endParaRPr lang="en-GB" sz="1800" b="1" i="1">
              <a:solidFill>
                <a:srgbClr val="0066FF"/>
              </a:solidFill>
              <a:latin typeface="Albany" pitchFamily="32" charset="0"/>
            </a:endParaRP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Yeast cells express preferences about which sugar to use.</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Interestingly, the proteins used to digest the less preferable sugars are only synthesized when those sugars are present and the more preferable sugars are absent.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pitchFamily="32" charset="0"/>
            </a:endParaRPr>
          </a:p>
        </p:txBody>
      </p:sp>
      <p:pic>
        <p:nvPicPr>
          <p:cNvPr id="28677" name="Picture 11" descr="YeastAdaptation"/>
          <p:cNvPicPr>
            <a:picLocks noChangeAspect="1" noChangeArrowheads="1"/>
          </p:cNvPicPr>
          <p:nvPr/>
        </p:nvPicPr>
        <p:blipFill>
          <a:blip r:embed="rId4"/>
          <a:srcRect/>
          <a:stretch>
            <a:fillRect/>
          </a:stretch>
        </p:blipFill>
        <p:spPr bwMode="auto">
          <a:xfrm>
            <a:off x="4953000" y="1981200"/>
            <a:ext cx="5051425" cy="4094163"/>
          </a:xfrm>
          <a:prstGeom prst="rect">
            <a:avLst/>
          </a:prstGeom>
          <a:noFill/>
          <a:ln w="9525">
            <a:noFill/>
            <a:miter lim="800000"/>
            <a:headEnd/>
            <a:tailEnd/>
          </a:ln>
        </p:spPr>
      </p:pic>
      <p:pic>
        <p:nvPicPr>
          <p:cNvPr id="28678" name="Picture 12" descr="yeastexp_small"/>
          <p:cNvPicPr>
            <a:picLocks noChangeAspect="1" noChangeArrowheads="1"/>
          </p:cNvPicPr>
          <p:nvPr/>
        </p:nvPicPr>
        <p:blipFill>
          <a:blip r:embed="rId5"/>
          <a:srcRect/>
          <a:stretch>
            <a:fillRect/>
          </a:stretch>
        </p:blipFill>
        <p:spPr bwMode="auto">
          <a:xfrm>
            <a:off x="6400800" y="1752600"/>
            <a:ext cx="1428750" cy="2133600"/>
          </a:xfrm>
          <a:prstGeom prst="rect">
            <a:avLst/>
          </a:prstGeom>
          <a:noFill/>
          <a:ln w="9525">
            <a:noFill/>
            <a:miter lim="800000"/>
            <a:headEnd/>
            <a:tailEnd/>
          </a:ln>
        </p:spPr>
      </p:pic>
      <p:sp>
        <p:nvSpPr>
          <p:cNvPr id="28679" name="Text Box 13"/>
          <p:cNvSpPr txBox="1">
            <a:spLocks noChangeArrowheads="1"/>
          </p:cNvSpPr>
          <p:nvPr/>
        </p:nvSpPr>
        <p:spPr bwMode="auto">
          <a:xfrm>
            <a:off x="5791200" y="6096000"/>
            <a:ext cx="3200400" cy="336550"/>
          </a:xfrm>
          <a:prstGeom prst="rect">
            <a:avLst/>
          </a:prstGeom>
          <a:noFill/>
          <a:ln w="9525">
            <a:noFill/>
            <a:miter lim="800000"/>
            <a:headEnd/>
            <a:tailEnd/>
          </a:ln>
        </p:spPr>
        <p:txBody>
          <a:bodyPr>
            <a:prstTxWarp prst="textNoShape">
              <a:avLst/>
            </a:prstTxWarp>
            <a:spAutoFit/>
          </a:bodyPr>
          <a:lstStyle/>
          <a:p>
            <a:r>
              <a:rPr lang="en-US" sz="1600"/>
              <a:t>(Spiegelman et al., PNAS, 1944)</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4114"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2800">
                <a:latin typeface="Helvetica" pitchFamily="32" charset="0"/>
                <a:ea typeface="+mj-ea"/>
                <a:cs typeface="+mj-cs"/>
              </a:rPr>
              <a:t>The Development of the Operon Concept: What Cells Eat and When They Die</a:t>
            </a:r>
            <a:endParaRPr lang="en-GB">
              <a:solidFill>
                <a:srgbClr val="001FD7"/>
              </a:solidFill>
              <a:latin typeface="Helvetica" pitchFamily="32" charset="0"/>
              <a:ea typeface="+mj-ea"/>
              <a:cs typeface="+mj-cs"/>
            </a:endParaRPr>
          </a:p>
        </p:txBody>
      </p:sp>
      <p:sp>
        <p:nvSpPr>
          <p:cNvPr id="30723"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30724" name="Picture 4" descr="ojacfra002p1"/>
          <p:cNvPicPr>
            <a:picLocks noChangeAspect="1" noChangeArrowheads="1"/>
          </p:cNvPicPr>
          <p:nvPr/>
        </p:nvPicPr>
        <p:blipFill>
          <a:blip r:embed="rId3"/>
          <a:srcRect/>
          <a:stretch>
            <a:fillRect/>
          </a:stretch>
        </p:blipFill>
        <p:spPr bwMode="auto">
          <a:xfrm>
            <a:off x="0" y="5859463"/>
            <a:ext cx="1341438" cy="1700212"/>
          </a:xfrm>
          <a:prstGeom prst="rect">
            <a:avLst/>
          </a:prstGeom>
          <a:noFill/>
          <a:ln w="9525">
            <a:noFill/>
            <a:miter lim="800000"/>
            <a:headEnd/>
            <a:tailEnd/>
          </a:ln>
        </p:spPr>
      </p:pic>
      <p:pic>
        <p:nvPicPr>
          <p:cNvPr id="30725" name="Picture 5" descr="omonodj002p1"/>
          <p:cNvPicPr>
            <a:picLocks noChangeAspect="1" noChangeArrowheads="1"/>
          </p:cNvPicPr>
          <p:nvPr/>
        </p:nvPicPr>
        <p:blipFill>
          <a:blip r:embed="rId4"/>
          <a:srcRect/>
          <a:stretch>
            <a:fillRect/>
          </a:stretch>
        </p:blipFill>
        <p:spPr bwMode="auto">
          <a:xfrm>
            <a:off x="1371600" y="5867400"/>
            <a:ext cx="1498600" cy="1692275"/>
          </a:xfrm>
          <a:prstGeom prst="rect">
            <a:avLst/>
          </a:prstGeom>
          <a:noFill/>
          <a:ln w="9525">
            <a:noFill/>
            <a:miter lim="800000"/>
            <a:headEnd/>
            <a:tailEnd/>
          </a:ln>
        </p:spPr>
      </p:pic>
      <p:pic>
        <p:nvPicPr>
          <p:cNvPr id="30726" name="Picture 6" descr="Monod2"/>
          <p:cNvPicPr>
            <a:picLocks noChangeAspect="1" noChangeArrowheads="1"/>
          </p:cNvPicPr>
          <p:nvPr/>
        </p:nvPicPr>
        <p:blipFill>
          <a:blip r:embed="rId5"/>
          <a:srcRect/>
          <a:stretch>
            <a:fillRect/>
          </a:stretch>
        </p:blipFill>
        <p:spPr bwMode="auto">
          <a:xfrm>
            <a:off x="4724400" y="4114800"/>
            <a:ext cx="4876800" cy="2968625"/>
          </a:xfrm>
          <a:prstGeom prst="rect">
            <a:avLst/>
          </a:prstGeom>
          <a:noFill/>
          <a:ln w="9525">
            <a:noFill/>
            <a:miter lim="800000"/>
            <a:headEnd/>
            <a:tailEnd/>
          </a:ln>
        </p:spPr>
      </p:pic>
      <p:sp>
        <p:nvSpPr>
          <p:cNvPr id="30727" name="Rectangle 7"/>
          <p:cNvSpPr>
            <a:spLocks noChangeArrowheads="1"/>
          </p:cNvSpPr>
          <p:nvPr/>
        </p:nvSpPr>
        <p:spPr bwMode="auto">
          <a:xfrm>
            <a:off x="0" y="1600200"/>
            <a:ext cx="7848600" cy="9906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6"/>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Studies of the cultures of bacterial cells sufficed to lead Jacob and Monod to formulate the operon concept - </a:t>
            </a:r>
            <a:r>
              <a:rPr lang="en-GB" sz="1800" b="1" i="1">
                <a:solidFill>
                  <a:srgbClr val="FF0000"/>
                </a:solidFill>
                <a:latin typeface="Albany" pitchFamily="32" charset="0"/>
              </a:rPr>
              <a:t>the revolutionary view that there are certain genes whose mission is to control other genes.</a:t>
            </a:r>
            <a:endParaRPr lang="en-GB" sz="1800" b="1" i="1">
              <a:solidFill>
                <a:srgbClr val="0066FF"/>
              </a:solidFill>
              <a:latin typeface="Albany" pitchFamily="32" charset="0"/>
            </a:endParaRPr>
          </a:p>
          <a:p>
            <a:pPr marL="431800" indent="-323850" defTabSz="719138">
              <a:lnSpc>
                <a:spcPct val="93000"/>
              </a:lnSpc>
              <a:buClr>
                <a:srgbClr val="000000"/>
              </a:buClr>
              <a:buSzPct val="66000"/>
              <a:buFont typeface="StarSymbol" charset="2"/>
              <a:buBlip>
                <a:blip r:embed="rId6"/>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This superseded the dictum of Beadle and Tatum which was ``one gene, one enzyme’’.</a:t>
            </a:r>
          </a:p>
          <a:p>
            <a:pPr marL="431800" indent="-323850" defTabSz="719138">
              <a:lnSpc>
                <a:spcPct val="93000"/>
              </a:lnSpc>
              <a:buClr>
                <a:srgbClr val="000000"/>
              </a:buClr>
              <a:buSzPct val="66000"/>
              <a:buFont typeface="StarSymbol" charset="2"/>
              <a:buBlip>
                <a:blip r:embed="rId6"/>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Mendelian revolution taken to the next stage.</a:t>
            </a:r>
          </a:p>
          <a:p>
            <a:pPr marL="431800" indent="-323850" defTabSz="719138">
              <a:lnSpc>
                <a:spcPct val="93000"/>
              </a:lnSpc>
              <a:buClr>
                <a:srgbClr val="000000"/>
              </a:buClr>
              <a:buSzPct val="66000"/>
              <a:buFont typeface="StarSymbol" charset="2"/>
              <a:buBlip>
                <a:blip r:embed="rId6"/>
              </a:buBlip>
              <a:tabLst>
                <a:tab pos="723900" algn="l"/>
                <a:tab pos="1447800" algn="l"/>
                <a:tab pos="2171700" algn="l"/>
                <a:tab pos="2895600" algn="l"/>
                <a:tab pos="3619500" algn="l"/>
                <a:tab pos="4343400" algn="l"/>
                <a:tab pos="5067300" algn="l"/>
              </a:tabLst>
            </a:pPr>
            <a:endParaRPr lang="en-GB" sz="1800" b="1" i="1">
              <a:solidFill>
                <a:srgbClr val="0066FF"/>
              </a:solidFill>
              <a:latin typeface="Albany" pitchFamily="32" charset="0"/>
            </a:endParaRPr>
          </a:p>
        </p:txBody>
      </p:sp>
      <p:sp>
        <p:nvSpPr>
          <p:cNvPr id="30728" name="Rectangle 8"/>
          <p:cNvSpPr>
            <a:spLocks noChangeArrowheads="1"/>
          </p:cNvSpPr>
          <p:nvPr/>
        </p:nvSpPr>
        <p:spPr bwMode="auto">
          <a:xfrm>
            <a:off x="5791200" y="6934200"/>
            <a:ext cx="3351213" cy="457200"/>
          </a:xfrm>
          <a:prstGeom prst="rect">
            <a:avLst/>
          </a:prstGeom>
          <a:noFill/>
          <a:ln w="9525">
            <a:noFill/>
            <a:miter lim="800000"/>
            <a:headEnd/>
            <a:tailEnd/>
          </a:ln>
        </p:spPr>
        <p:txBody>
          <a:bodyPr wrap="none">
            <a:prstTxWarp prst="textNoShape">
              <a:avLst/>
            </a:prstTxWarp>
            <a:spAutoFit/>
          </a:bodyPr>
          <a:lstStyle/>
          <a:p>
            <a:r>
              <a:rPr lang="en-US" i="1">
                <a:solidFill>
                  <a:srgbClr val="FF0000"/>
                </a:solidFill>
                <a:latin typeface="Albany" pitchFamily="32" charset="0"/>
              </a:rPr>
              <a:t>Bacterial growth curves</a:t>
            </a:r>
          </a:p>
        </p:txBody>
      </p:sp>
      <p:sp>
        <p:nvSpPr>
          <p:cNvPr id="30729" name="Text Box 9"/>
          <p:cNvSpPr txBox="1">
            <a:spLocks noChangeArrowheads="1"/>
          </p:cNvSpPr>
          <p:nvPr/>
        </p:nvSpPr>
        <p:spPr bwMode="auto">
          <a:xfrm>
            <a:off x="5257800" y="4191000"/>
            <a:ext cx="1905000" cy="336550"/>
          </a:xfrm>
          <a:prstGeom prst="rect">
            <a:avLst/>
          </a:prstGeom>
          <a:noFill/>
          <a:ln w="9525">
            <a:noFill/>
            <a:miter lim="800000"/>
            <a:headEnd/>
            <a:tailEnd/>
          </a:ln>
        </p:spPr>
        <p:txBody>
          <a:bodyPr>
            <a:prstTxWarp prst="textNoShape">
              <a:avLst/>
            </a:prstTxWarp>
            <a:spAutoFit/>
          </a:bodyPr>
          <a:lstStyle/>
          <a:p>
            <a:r>
              <a:rPr lang="en-US" sz="1600"/>
              <a:t>(J. Monod)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7250" name="Rectangle 2"/>
          <p:cNvSpPr>
            <a:spLocks noGrp="1" noChangeArrowheads="1"/>
          </p:cNvSpPr>
          <p:nvPr>
            <p:ph type="title" idx="4294967295"/>
          </p:nvPr>
        </p:nvSpPr>
        <p:spPr>
          <a:xfrm>
            <a:off x="765175" y="123825"/>
            <a:ext cx="8607425" cy="1262063"/>
          </a:xfrm>
        </p:spPr>
        <p:txBody>
          <a:bodyPr/>
          <a:lstStyle/>
          <a:p>
            <a:pPr eaLnBrk="1" hangingPunct="1">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atin typeface="Albany" pitchFamily="32" charset="0"/>
                <a:ea typeface="+mj-ea"/>
                <a:cs typeface="+mj-cs"/>
              </a:rPr>
              <a:t>Not All DNA Codes for Proteins</a:t>
            </a:r>
            <a:endParaRPr lang="en-GB" i="0">
              <a:solidFill>
                <a:schemeClr val="bg1"/>
              </a:solidFill>
              <a:latin typeface="Albany" pitchFamily="32" charset="0"/>
              <a:ea typeface="+mj-ea"/>
              <a:cs typeface="+mj-cs"/>
            </a:endParaRPr>
          </a:p>
        </p:txBody>
      </p:sp>
      <p:sp>
        <p:nvSpPr>
          <p:cNvPr id="32771" name="Text Box 3"/>
          <p:cNvSpPr txBox="1">
            <a:spLocks noChangeArrowheads="1"/>
          </p:cNvSpPr>
          <p:nvPr/>
        </p:nvSpPr>
        <p:spPr bwMode="auto">
          <a:xfrm>
            <a:off x="5802313" y="2027238"/>
            <a:ext cx="1419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rPr>
              <a:t>(Berman </a:t>
            </a:r>
            <a:r>
              <a:rPr lang="en-US" sz="1600" i="1">
                <a:solidFill>
                  <a:schemeClr val="bg1"/>
                </a:solidFill>
              </a:rPr>
              <a:t>et al</a:t>
            </a:r>
            <a:r>
              <a:rPr lang="en-US" sz="1600">
                <a:solidFill>
                  <a:schemeClr val="bg1"/>
                </a:solidFill>
              </a:rPr>
              <a:t>.)</a:t>
            </a:r>
          </a:p>
        </p:txBody>
      </p:sp>
      <p:pic>
        <p:nvPicPr>
          <p:cNvPr id="32772" name="Picture 8" descr="EColiGenome"/>
          <p:cNvPicPr>
            <a:picLocks noChangeAspect="1" noChangeArrowheads="1"/>
          </p:cNvPicPr>
          <p:nvPr/>
        </p:nvPicPr>
        <p:blipFill>
          <a:blip r:embed="rId3"/>
          <a:srcRect/>
          <a:stretch>
            <a:fillRect/>
          </a:stretch>
        </p:blipFill>
        <p:spPr bwMode="auto">
          <a:xfrm>
            <a:off x="3835400" y="2286000"/>
            <a:ext cx="6223000" cy="4267200"/>
          </a:xfrm>
          <a:prstGeom prst="rect">
            <a:avLst/>
          </a:prstGeom>
          <a:noFill/>
          <a:ln w="9525">
            <a:noFill/>
            <a:miter lim="800000"/>
            <a:headEnd/>
            <a:tailEnd/>
          </a:ln>
        </p:spPr>
      </p:pic>
      <p:sp>
        <p:nvSpPr>
          <p:cNvPr id="32773" name="Text Box 9"/>
          <p:cNvSpPr txBox="1">
            <a:spLocks noChangeArrowheads="1"/>
          </p:cNvSpPr>
          <p:nvPr/>
        </p:nvSpPr>
        <p:spPr bwMode="auto">
          <a:xfrm>
            <a:off x="4648200" y="6705600"/>
            <a:ext cx="3568700" cy="427038"/>
          </a:xfrm>
          <a:prstGeom prst="rect">
            <a:avLst/>
          </a:prstGeom>
          <a:noFill/>
          <a:ln w="9525">
            <a:noFill/>
            <a:miter lim="800000"/>
            <a:headEnd/>
            <a:tailEnd/>
          </a:ln>
        </p:spPr>
        <p:txBody>
          <a:bodyPr wrap="none">
            <a:prstTxWarp prst="textNoShape">
              <a:avLst/>
            </a:prstTxWarp>
            <a:spAutoFit/>
          </a:bodyPr>
          <a:lstStyle/>
          <a:p>
            <a:r>
              <a:rPr lang="en-US" sz="2200" b="1" i="1">
                <a:solidFill>
                  <a:srgbClr val="FF0000"/>
                </a:solidFill>
                <a:latin typeface="Albany" pitchFamily="32" charset="0"/>
              </a:rPr>
              <a:t>The regulatory landscape</a:t>
            </a:r>
          </a:p>
        </p:txBody>
      </p:sp>
      <p:sp>
        <p:nvSpPr>
          <p:cNvPr id="32774" name="Rectangle 10"/>
          <p:cNvSpPr>
            <a:spLocks noChangeArrowheads="1"/>
          </p:cNvSpPr>
          <p:nvPr/>
        </p:nvSpPr>
        <p:spPr bwMode="auto">
          <a:xfrm>
            <a:off x="76200" y="1676400"/>
            <a:ext cx="4191000" cy="3962400"/>
          </a:xfrm>
          <a:prstGeom prst="rect">
            <a:avLst/>
          </a:prstGeom>
          <a:noFill/>
          <a:ln w="9525">
            <a:noFill/>
            <a:miter lim="800000"/>
            <a:headEnd/>
            <a:tailEnd/>
          </a:ln>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E. coli genome is a circle with roughly 4.7 million base pairs.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How many genes?  An estimate.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0066FF"/>
                </a:solidFill>
                <a:latin typeface="Albany" pitchFamily="32" charset="0"/>
              </a:rPr>
              <a:t>The genes related to sugar usage have been one of the most important stories in the history of modern biology and biochemistry (and take us right back to the great debate on vitalism played out with Pasteur in the 1800s).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a:solidFill>
                  <a:srgbClr val="FF0000"/>
                </a:solidFill>
                <a:latin typeface="Albany" pitchFamily="32" charset="0"/>
              </a:rPr>
              <a:t>“Promoter” region on DNA is subject to intervention by various molecular bouncers that govern the gene.</a:t>
            </a:r>
            <a:endParaRPr lang="en-GB" sz="1800" b="1" i="1">
              <a:solidFill>
                <a:srgbClr val="0066FF"/>
              </a:solidFill>
              <a:latin typeface="Albany" pitchFamily="32" charset="0"/>
            </a:endParaRPr>
          </a:p>
        </p:txBody>
      </p:sp>
      <p:sp>
        <p:nvSpPr>
          <p:cNvPr id="32775" name="Line 11"/>
          <p:cNvSpPr>
            <a:spLocks noChangeShapeType="1"/>
          </p:cNvSpPr>
          <p:nvPr/>
        </p:nvSpPr>
        <p:spPr bwMode="auto">
          <a:xfrm>
            <a:off x="1752600" y="5105400"/>
            <a:ext cx="4876800" cy="8382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pic>
        <p:nvPicPr>
          <p:cNvPr id="32776" name="Picture 12" descr="Ecoli"/>
          <p:cNvPicPr>
            <a:picLocks noChangeAspect="1" noChangeArrowheads="1"/>
          </p:cNvPicPr>
          <p:nvPr/>
        </p:nvPicPr>
        <p:blipFill>
          <a:blip r:embed="rId5"/>
          <a:srcRect/>
          <a:stretch>
            <a:fillRect/>
          </a:stretch>
        </p:blipFill>
        <p:spPr bwMode="auto">
          <a:xfrm>
            <a:off x="8305800" y="1600200"/>
            <a:ext cx="1501775" cy="150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FAULTFONTSIZE" val="10"/>
  <p:tag name="DEFAULTWIDTH" val="526"/>
  <p:tag name="DEFAULTHEIGHT" val="3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3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157638</TotalTime>
  <Words>2652</Words>
  <PresentationFormat>Custom</PresentationFormat>
  <Paragraphs>191</Paragraphs>
  <Slides>30</Slides>
  <Notes>26</Notes>
  <HiddenSlides>0</HiddenSlides>
  <MMClips>1</MMClips>
  <ScaleCrop>false</ScaleCrop>
  <HeadingPairs>
    <vt:vector size="6" baseType="variant">
      <vt:variant>
        <vt:lpstr>Fonts Used</vt:lpstr>
      </vt:variant>
      <vt:variant>
        <vt:i4>12</vt:i4>
      </vt:variant>
      <vt:variant>
        <vt:lpstr>Design Template</vt:lpstr>
      </vt:variant>
      <vt:variant>
        <vt:i4>1</vt:i4>
      </vt:variant>
      <vt:variant>
        <vt:lpstr>Slide Titles</vt:lpstr>
      </vt:variant>
      <vt:variant>
        <vt:i4>30</vt:i4>
      </vt:variant>
    </vt:vector>
  </HeadingPairs>
  <TitlesOfParts>
    <vt:vector size="43" baseType="lpstr">
      <vt:lpstr>Times New Roman</vt:lpstr>
      <vt:lpstr>ＭＳ Ｐゴシック</vt:lpstr>
      <vt:lpstr>Arial</vt:lpstr>
      <vt:lpstr>StarBats</vt:lpstr>
      <vt:lpstr>StarSymbol</vt:lpstr>
      <vt:lpstr>Albany</vt:lpstr>
      <vt:lpstr>Helvetica</vt:lpstr>
      <vt:lpstr>Verdana</vt:lpstr>
      <vt:lpstr>Comic Sans MS</vt:lpstr>
      <vt:lpstr>Garamond</vt:lpstr>
      <vt:lpstr>Symbol</vt:lpstr>
      <vt:lpstr>ヒラギノ角ゴ Pro W3</vt:lpstr>
      <vt:lpstr>Default Design</vt:lpstr>
      <vt:lpstr>Slide 1</vt:lpstr>
      <vt:lpstr>How Cells Decide as Seen Through Three Hall of Fame ``Model’’ Organisms</vt:lpstr>
      <vt:lpstr>The Central Dogma of Molecular Biology: How Genes Lead to Proteins</vt:lpstr>
      <vt:lpstr>How Are Genes Related to What an Organism Is Like?</vt:lpstr>
      <vt:lpstr>The Big Message</vt:lpstr>
      <vt:lpstr>Measuring the Diet of a Bacterium</vt:lpstr>
      <vt:lpstr>Deciding What to Eat:  Giant Discoveries Often Arise From Seemingly Arcane Topics</vt:lpstr>
      <vt:lpstr>The Development of the Operon Concept: What Cells Eat and When They Die</vt:lpstr>
      <vt:lpstr>Not All DNA Codes for Proteins</vt:lpstr>
      <vt:lpstr>Repressors: The Cartoon</vt:lpstr>
      <vt:lpstr>Activators: The Cartoon</vt:lpstr>
      <vt:lpstr>The Single Molecule Census</vt:lpstr>
      <vt:lpstr>Ways to Measure Gene Expression</vt:lpstr>
      <vt:lpstr>Count the Messenger RNA Molecules</vt:lpstr>
      <vt:lpstr>Enzymatic Assay or In-Situ Hybridization</vt:lpstr>
      <vt:lpstr>Enzymatic Assay or In-Situ Hybridization</vt:lpstr>
      <vt:lpstr>Information Processing in Living Cells: Beyond First Approximations</vt:lpstr>
      <vt:lpstr>Simple Case of Turning a Gene “On”</vt:lpstr>
      <vt:lpstr>Slide 19</vt:lpstr>
      <vt:lpstr>Measuring mRNA &amp; protein numbers</vt:lpstr>
      <vt:lpstr>Slide 21</vt:lpstr>
      <vt:lpstr>Transcriptional bursting in eukaryotes</vt:lpstr>
      <vt:lpstr>Input-Output Curves: An Analogy</vt:lpstr>
      <vt:lpstr>Yeast Care What They Eat Too - Galactose vs Glucose</vt:lpstr>
      <vt:lpstr>Chance Caught on a Wing:  Decision Making and Evolution</vt:lpstr>
      <vt:lpstr>Chance Caught on a Wing:  Decision Making and Evolution</vt:lpstr>
      <vt:lpstr>Chance Caught on a Wing:  Decision Making and Evolution</vt:lpstr>
      <vt:lpstr>Fun Case Studies: Changes in Body Plan in Fish</vt:lpstr>
      <vt:lpstr>The Ingredients of Evolution: Natural Selection</vt:lpstr>
      <vt:lpstr>Chance Caught on a Wing:  Decision Making and Evolution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Coarse-Graining of Macromolecules</dc:title>
  <cp:lastModifiedBy>Stephanie Johnson</cp:lastModifiedBy>
  <cp:revision>1659</cp:revision>
  <dcterms:created xsi:type="dcterms:W3CDTF">2009-02-19T20:45:13Z</dcterms:created>
  <dcterms:modified xsi:type="dcterms:W3CDTF">2009-02-19T20:46:20Z</dcterms:modified>
</cp:coreProperties>
</file>