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3"/>
  </p:notesMasterIdLst>
  <p:sldIdLst>
    <p:sldId id="1105" r:id="rId2"/>
    <p:sldId id="1003" r:id="rId3"/>
    <p:sldId id="1107" r:id="rId4"/>
    <p:sldId id="1110" r:id="rId5"/>
    <p:sldId id="1108" r:id="rId6"/>
    <p:sldId id="1111" r:id="rId7"/>
    <p:sldId id="1083" r:id="rId8"/>
    <p:sldId id="1092" r:id="rId9"/>
    <p:sldId id="1096" r:id="rId10"/>
    <p:sldId id="1097" r:id="rId11"/>
    <p:sldId id="1103" r:id="rId12"/>
    <p:sldId id="1104" r:id="rId13"/>
    <p:sldId id="1112" r:id="rId14"/>
    <p:sldId id="1113" r:id="rId15"/>
    <p:sldId id="1115" r:id="rId16"/>
    <p:sldId id="1114" r:id="rId17"/>
    <p:sldId id="1116" r:id="rId18"/>
    <p:sldId id="1117" r:id="rId19"/>
    <p:sldId id="1118" r:id="rId20"/>
    <p:sldId id="1119" r:id="rId21"/>
    <p:sldId id="1120" r:id="rId22"/>
    <p:sldId id="1121" r:id="rId23"/>
    <p:sldId id="1122" r:id="rId24"/>
    <p:sldId id="1123" r:id="rId25"/>
    <p:sldId id="1124" r:id="rId26"/>
    <p:sldId id="1125" r:id="rId27"/>
    <p:sldId id="1126" r:id="rId28"/>
    <p:sldId id="1128" r:id="rId29"/>
    <p:sldId id="1129" r:id="rId30"/>
    <p:sldId id="1130" r:id="rId31"/>
    <p:sldId id="1127" r:id="rId32"/>
  </p:sldIdLst>
  <p:sldSz cx="10080625" cy="7559675"/>
  <p:notesSz cx="7556500" cy="10691813"/>
  <p:custDataLst>
    <p:tags r:id="rId35"/>
  </p:custDataLst>
  <p:defaultTextStyle>
    <a:defPPr>
      <a:defRPr lang="en-GB"/>
    </a:defPPr>
    <a:lvl1pPr algn="l" rtl="0" eaLnBrk="0" fontAlgn="base" hangingPunct="0">
      <a:spcBef>
        <a:spcPct val="0"/>
      </a:spcBef>
      <a:spcAft>
        <a:spcPct val="0"/>
      </a:spcAft>
      <a:defRPr sz="2400" kern="1200">
        <a:solidFill>
          <a:srgbClr val="000000"/>
        </a:solidFill>
        <a:latin typeface="Times New Roman" pitchFamily="-106" charset="0"/>
        <a:ea typeface="+mn-ea"/>
        <a:cs typeface="+mn-cs"/>
      </a:defRPr>
    </a:lvl1pPr>
    <a:lvl2pPr marL="457200" algn="l" rtl="0" eaLnBrk="0" fontAlgn="base" hangingPunct="0">
      <a:spcBef>
        <a:spcPct val="0"/>
      </a:spcBef>
      <a:spcAft>
        <a:spcPct val="0"/>
      </a:spcAft>
      <a:defRPr sz="2400" kern="1200">
        <a:solidFill>
          <a:srgbClr val="000000"/>
        </a:solidFill>
        <a:latin typeface="Times New Roman" pitchFamily="-106" charset="0"/>
        <a:ea typeface="+mn-ea"/>
        <a:cs typeface="+mn-cs"/>
      </a:defRPr>
    </a:lvl2pPr>
    <a:lvl3pPr marL="914400" algn="l" rtl="0" eaLnBrk="0" fontAlgn="base" hangingPunct="0">
      <a:spcBef>
        <a:spcPct val="0"/>
      </a:spcBef>
      <a:spcAft>
        <a:spcPct val="0"/>
      </a:spcAft>
      <a:defRPr sz="2400" kern="1200">
        <a:solidFill>
          <a:srgbClr val="000000"/>
        </a:solidFill>
        <a:latin typeface="Times New Roman" pitchFamily="-106" charset="0"/>
        <a:ea typeface="+mn-ea"/>
        <a:cs typeface="+mn-cs"/>
      </a:defRPr>
    </a:lvl3pPr>
    <a:lvl4pPr marL="1371600" algn="l" rtl="0" eaLnBrk="0" fontAlgn="base" hangingPunct="0">
      <a:spcBef>
        <a:spcPct val="0"/>
      </a:spcBef>
      <a:spcAft>
        <a:spcPct val="0"/>
      </a:spcAft>
      <a:defRPr sz="2400" kern="1200">
        <a:solidFill>
          <a:srgbClr val="000000"/>
        </a:solidFill>
        <a:latin typeface="Times New Roman" pitchFamily="-106" charset="0"/>
        <a:ea typeface="+mn-ea"/>
        <a:cs typeface="+mn-cs"/>
      </a:defRPr>
    </a:lvl4pPr>
    <a:lvl5pPr marL="1828800" algn="l" rtl="0" eaLnBrk="0" fontAlgn="base" hangingPunct="0">
      <a:spcBef>
        <a:spcPct val="0"/>
      </a:spcBef>
      <a:spcAft>
        <a:spcPct val="0"/>
      </a:spcAft>
      <a:defRPr sz="2400" kern="1200">
        <a:solidFill>
          <a:srgbClr val="000000"/>
        </a:solidFill>
        <a:latin typeface="Times New Roman" pitchFamily="-106" charset="0"/>
        <a:ea typeface="+mn-ea"/>
        <a:cs typeface="+mn-cs"/>
      </a:defRPr>
    </a:lvl5pPr>
    <a:lvl6pPr marL="2286000" algn="l" defTabSz="457200" rtl="0" eaLnBrk="1" latinLnBrk="0" hangingPunct="1">
      <a:defRPr sz="2400" kern="1200">
        <a:solidFill>
          <a:srgbClr val="000000"/>
        </a:solidFill>
        <a:latin typeface="Times New Roman" pitchFamily="-106" charset="0"/>
        <a:ea typeface="+mn-ea"/>
        <a:cs typeface="+mn-cs"/>
      </a:defRPr>
    </a:lvl6pPr>
    <a:lvl7pPr marL="2743200" algn="l" defTabSz="457200" rtl="0" eaLnBrk="1" latinLnBrk="0" hangingPunct="1">
      <a:defRPr sz="2400" kern="1200">
        <a:solidFill>
          <a:srgbClr val="000000"/>
        </a:solidFill>
        <a:latin typeface="Times New Roman" pitchFamily="-106" charset="0"/>
        <a:ea typeface="+mn-ea"/>
        <a:cs typeface="+mn-cs"/>
      </a:defRPr>
    </a:lvl7pPr>
    <a:lvl8pPr marL="3200400" algn="l" defTabSz="457200" rtl="0" eaLnBrk="1" latinLnBrk="0" hangingPunct="1">
      <a:defRPr sz="2400" kern="1200">
        <a:solidFill>
          <a:srgbClr val="000000"/>
        </a:solidFill>
        <a:latin typeface="Times New Roman" pitchFamily="-106" charset="0"/>
        <a:ea typeface="+mn-ea"/>
        <a:cs typeface="+mn-cs"/>
      </a:defRPr>
    </a:lvl8pPr>
    <a:lvl9pPr marL="3657600" algn="l" defTabSz="457200" rtl="0" eaLnBrk="1" latinLnBrk="0" hangingPunct="1">
      <a:defRPr sz="2400" kern="1200">
        <a:solidFill>
          <a:srgbClr val="000000"/>
        </a:solidFill>
        <a:latin typeface="Times New Roman" pitchFamily="-10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606060"/>
    <a:srgbClr val="707070"/>
    <a:srgbClr val="CCFFCC"/>
    <a:srgbClr val="CCFFFF"/>
    <a:srgbClr val="33CC33"/>
    <a:srgbClr val="FFFF00"/>
    <a:srgbClr val="FF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p:cViewPr>
        <p:scale>
          <a:sx n="100" d="100"/>
          <a:sy n="100" d="100"/>
        </p:scale>
        <p:origin x="-696" y="-248"/>
      </p:cViewPr>
      <p:guideLst>
        <p:guide orient="horz" pos="2208"/>
        <p:guide pos="3168"/>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gs" Target="tags/tag1.xml"/><Relationship Id="rId31" Type="http://schemas.openxmlformats.org/officeDocument/2006/relationships/slide" Target="slides/slide30.xml"/><Relationship Id="rId34" Type="http://schemas.openxmlformats.org/officeDocument/2006/relationships/printerSettings" Target="printerSettings/printerSettings1.bin"/><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ChangeArrowheads="1" noTextEdit="1"/>
          </p:cNvSpPr>
          <p:nvPr>
            <p:ph type="sldImg"/>
          </p:nvPr>
        </p:nvSpPr>
        <p:spPr bwMode="auto">
          <a:xfrm>
            <a:off x="1312863" y="1027113"/>
            <a:ext cx="4932362" cy="3698875"/>
          </a:xfrm>
          <a:prstGeom prst="rect">
            <a:avLst/>
          </a:prstGeom>
          <a:solidFill>
            <a:srgbClr val="FFFFFF"/>
          </a:solidFill>
          <a:ln w="9525">
            <a:solidFill>
              <a:srgbClr val="000000"/>
            </a:solidFill>
            <a:miter lim="800000"/>
            <a:headEnd/>
            <a:tailEnd/>
          </a:ln>
        </p:spPr>
      </p:sp>
      <p:sp>
        <p:nvSpPr>
          <p:cNvPr id="2050" name="Text Box 2"/>
          <p:cNvSpPr txBox="1">
            <a:spLocks noGrp="1" noChangeArrowheads="1"/>
          </p:cNvSpPr>
          <p:nvPr>
            <p:ph type="body" idx="1"/>
          </p:nvPr>
        </p:nvSpPr>
        <p:spPr bwMode="auto">
          <a:xfrm>
            <a:off x="1169988" y="5086350"/>
            <a:ext cx="5224462" cy="410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32" charset="0"/>
        <a:ea typeface="ＭＳ Ｐゴシック" pitchFamily="33" charset="-128"/>
        <a:cs typeface="ＭＳ Ｐゴシック" pitchFamily="33" charset="-128"/>
      </a:defRPr>
    </a:lvl1pPr>
    <a:lvl2pPr marL="37931725" indent="-37474525" algn="l" defTabSz="719138"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32" charset="0"/>
        <a:ea typeface="ＭＳ Ｐゴシック" pitchFamily="32" charset="-128"/>
        <a:cs typeface="+mn-cs"/>
      </a:defRPr>
    </a:lvl2pPr>
    <a:lvl3pPr marL="1143000" indent="-228600" algn="l" defTabSz="719138" rtl="0" eaLnBrk="0" fontAlgn="base" hangingPunct="0">
      <a:spcBef>
        <a:spcPct val="30000"/>
      </a:spcBef>
      <a:spcAft>
        <a:spcPct val="0"/>
      </a:spcAft>
      <a:buClr>
        <a:srgbClr val="000000"/>
      </a:buClr>
      <a:buSzPct val="100000"/>
      <a:buFont typeface="Times New Roman" pitchFamily="32" charset="0"/>
      <a:defRPr sz="1200" kern="1200">
        <a:solidFill>
          <a:srgbClr val="000000"/>
        </a:solidFill>
        <a:latin typeface="Times New Roman" pitchFamily="32" charset="0"/>
        <a:ea typeface="ＭＳ Ｐゴシック" pitchFamily="32" charset="-128"/>
        <a:cs typeface="+mn-cs"/>
      </a:defRPr>
    </a:lvl3pPr>
    <a:lvl4pPr marL="1600200" indent="-228600" algn="l" defTabSz="719138" rtl="0" eaLnBrk="0" fontAlgn="base" hangingPunct="0">
      <a:spcBef>
        <a:spcPct val="30000"/>
      </a:spcBef>
      <a:spcAft>
        <a:spcPct val="0"/>
      </a:spcAft>
      <a:buClr>
        <a:srgbClr val="000000"/>
      </a:buClr>
      <a:buSzPct val="100000"/>
      <a:buFont typeface="Times New Roman" pitchFamily="32" charset="0"/>
      <a:defRPr sz="1200" kern="1200">
        <a:solidFill>
          <a:srgbClr val="000000"/>
        </a:solidFill>
        <a:latin typeface="Times New Roman" pitchFamily="32" charset="0"/>
        <a:ea typeface="ＭＳ Ｐゴシック" pitchFamily="32" charset="-128"/>
        <a:cs typeface="+mn-cs"/>
      </a:defRPr>
    </a:lvl4pPr>
    <a:lvl5pPr marL="2057400" indent="-228600" algn="l" defTabSz="719138" rtl="0" eaLnBrk="0" fontAlgn="base" hangingPunct="0">
      <a:spcBef>
        <a:spcPct val="30000"/>
      </a:spcBef>
      <a:spcAft>
        <a:spcPct val="0"/>
      </a:spcAft>
      <a:buClr>
        <a:srgbClr val="000000"/>
      </a:buClr>
      <a:buSzPct val="100000"/>
      <a:buFont typeface="Times New Roman" pitchFamily="32" charset="0"/>
      <a:defRPr sz="1200" kern="1200">
        <a:solidFill>
          <a:srgbClr val="000000"/>
        </a:solidFill>
        <a:latin typeface="Times New Roman"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a:ln/>
        </p:spPr>
      </p:sp>
      <p:sp>
        <p:nvSpPr>
          <p:cNvPr id="18435" name="Text Box 3"/>
          <p:cNvSpPr txBox="1">
            <a:spLocks noChangeArrowheads="1"/>
          </p:cNvSpPr>
          <p:nvPr>
            <p:ph type="body" idx="1"/>
          </p:nvPr>
        </p:nvSpPr>
        <p:spPr>
          <a:xfrm>
            <a:off x="1169988" y="5086350"/>
            <a:ext cx="5224462" cy="4106863"/>
          </a:xfrm>
          <a:noFill/>
          <a:ln/>
        </p:spPr>
        <p:txBody>
          <a:bodyPr wrap="none" anchor="ct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xfrm>
            <a:off x="1104900" y="801688"/>
            <a:ext cx="5346700" cy="4010025"/>
          </a:xfrm>
          <a:noFill/>
          <a:ln/>
        </p:spPr>
      </p:sp>
      <p:sp>
        <p:nvSpPr>
          <p:cNvPr id="40963"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ln/>
        </p:spPr>
      </p:sp>
      <p:sp>
        <p:nvSpPr>
          <p:cNvPr id="43011" name="Text Box 3"/>
          <p:cNvSpPr txBox="1">
            <a:spLocks noChangeArrowheads="1"/>
          </p:cNvSpPr>
          <p:nvPr>
            <p:ph type="body" idx="1"/>
          </p:nvPr>
        </p:nvSpPr>
        <p:spPr>
          <a:xfrm>
            <a:off x="1169988" y="5086350"/>
            <a:ext cx="5224462" cy="4106863"/>
          </a:xfrm>
          <a:noFill/>
          <a:ln/>
        </p:spPr>
        <p:txBody>
          <a:bodyPr wrap="none" anchor="ctr"/>
          <a:lstStyle/>
          <a:p>
            <a:r>
              <a:rPr lang="en-US">
                <a:latin typeface="Times New Roman" pitchFamily="-106" charset="0"/>
                <a:ea typeface="ＭＳ Ｐゴシック" pitchFamily="-106" charset="-128"/>
                <a:cs typeface="ＭＳ Ｐゴシック" pitchFamily="-106" charset="-128"/>
              </a:rPr>
              <a:t>Case study # 1: life cycle of bacteriophage (and Herpes?) – my key point is that tightly packed DNA figures centrally in the life style of bacterial viruses.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xfrm>
            <a:off x="1104900" y="801688"/>
            <a:ext cx="5346700" cy="4010025"/>
          </a:xfrm>
          <a:noFill/>
          <a:ln/>
        </p:spPr>
      </p:sp>
      <p:sp>
        <p:nvSpPr>
          <p:cNvPr id="45059"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xfrm>
            <a:off x="1104900" y="801688"/>
            <a:ext cx="5346700" cy="4010025"/>
          </a:xfrm>
          <a:noFill/>
          <a:ln/>
        </p:spPr>
      </p:sp>
      <p:sp>
        <p:nvSpPr>
          <p:cNvPr id="47107"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xfrm>
            <a:off x="1104900" y="801688"/>
            <a:ext cx="5346700" cy="4010025"/>
          </a:xfrm>
          <a:noFill/>
          <a:ln/>
        </p:spPr>
      </p:sp>
      <p:sp>
        <p:nvSpPr>
          <p:cNvPr id="49155"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1104900" y="801688"/>
            <a:ext cx="5346700" cy="4010025"/>
          </a:xfrm>
          <a:noFill/>
          <a:ln/>
        </p:spPr>
      </p:sp>
      <p:sp>
        <p:nvSpPr>
          <p:cNvPr id="51203"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xfrm>
            <a:off x="1104900" y="801688"/>
            <a:ext cx="5346700" cy="4010025"/>
          </a:xfrm>
          <a:noFill/>
          <a:ln/>
        </p:spPr>
      </p:sp>
      <p:sp>
        <p:nvSpPr>
          <p:cNvPr id="53251"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xfrm>
            <a:off x="1104900" y="801688"/>
            <a:ext cx="5346700" cy="4010025"/>
          </a:xfrm>
          <a:noFill/>
          <a:ln/>
        </p:spPr>
      </p:sp>
      <p:sp>
        <p:nvSpPr>
          <p:cNvPr id="55299"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1104900" y="801688"/>
            <a:ext cx="5346700" cy="4010025"/>
          </a:xfrm>
          <a:noFill/>
          <a:ln/>
        </p:spPr>
      </p:sp>
      <p:sp>
        <p:nvSpPr>
          <p:cNvPr id="57347"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1104900" y="801688"/>
            <a:ext cx="5346700" cy="4010025"/>
          </a:xfrm>
          <a:noFill/>
          <a:ln/>
        </p:spPr>
      </p:sp>
      <p:sp>
        <p:nvSpPr>
          <p:cNvPr id="59395"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Text Box 3"/>
          <p:cNvSpPr txBox="1">
            <a:spLocks noChangeArrowheads="1"/>
          </p:cNvSpPr>
          <p:nvPr>
            <p:ph type="body" idx="1"/>
          </p:nvPr>
        </p:nvSpPr>
        <p:spPr>
          <a:xfrm>
            <a:off x="1169988" y="5086350"/>
            <a:ext cx="5224462" cy="4106863"/>
          </a:xfrm>
          <a:noFill/>
          <a:ln/>
        </p:spPr>
        <p:txBody>
          <a:bodyPr wrap="none" anchor="ct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1104900" y="801688"/>
            <a:ext cx="5346700" cy="4010025"/>
          </a:xfrm>
          <a:noFill/>
          <a:ln/>
        </p:spPr>
      </p:sp>
      <p:sp>
        <p:nvSpPr>
          <p:cNvPr id="61443"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1104900" y="801688"/>
            <a:ext cx="5346700" cy="4010025"/>
          </a:xfrm>
          <a:noFill/>
          <a:ln/>
        </p:spPr>
      </p:sp>
      <p:sp>
        <p:nvSpPr>
          <p:cNvPr id="63491"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1104900" y="801688"/>
            <a:ext cx="5346700" cy="4010025"/>
          </a:xfrm>
          <a:noFill/>
          <a:ln/>
        </p:spPr>
      </p:sp>
      <p:sp>
        <p:nvSpPr>
          <p:cNvPr id="65539"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1104900" y="801688"/>
            <a:ext cx="5346700" cy="4010025"/>
          </a:xfrm>
          <a:noFill/>
          <a:ln/>
        </p:spPr>
      </p:sp>
      <p:sp>
        <p:nvSpPr>
          <p:cNvPr id="67587"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xfrm>
            <a:off x="1104900" y="801688"/>
            <a:ext cx="5346700" cy="4010025"/>
          </a:xfrm>
          <a:noFill/>
          <a:ln/>
        </p:spPr>
      </p:sp>
      <p:sp>
        <p:nvSpPr>
          <p:cNvPr id="72707"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1026"/>
          <p:cNvSpPr>
            <a:spLocks noRot="1" noChangeArrowheads="1" noTextEdit="1"/>
          </p:cNvSpPr>
          <p:nvPr>
            <p:ph type="sldImg"/>
          </p:nvPr>
        </p:nvSpPr>
        <p:spPr>
          <a:xfrm>
            <a:off x="1104900" y="801688"/>
            <a:ext cx="5346700" cy="4010025"/>
          </a:xfrm>
          <a:noFill/>
          <a:ln/>
        </p:spPr>
      </p:sp>
      <p:sp>
        <p:nvSpPr>
          <p:cNvPr id="22531" name="Text Box 1027"/>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026"/>
          <p:cNvSpPr>
            <a:spLocks noRot="1" noChangeArrowheads="1" noTextEdit="1"/>
          </p:cNvSpPr>
          <p:nvPr>
            <p:ph type="sldImg"/>
          </p:nvPr>
        </p:nvSpPr>
        <p:spPr>
          <a:xfrm>
            <a:off x="1104900" y="801688"/>
            <a:ext cx="5346700" cy="4010025"/>
          </a:xfrm>
          <a:noFill/>
          <a:ln/>
        </p:spPr>
      </p:sp>
      <p:sp>
        <p:nvSpPr>
          <p:cNvPr id="25603" name="Text Box 1027"/>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026"/>
          <p:cNvSpPr>
            <a:spLocks noRot="1" noChangeArrowheads="1" noTextEdit="1"/>
          </p:cNvSpPr>
          <p:nvPr>
            <p:ph type="sldImg"/>
          </p:nvPr>
        </p:nvSpPr>
        <p:spPr>
          <a:xfrm>
            <a:off x="1104900" y="801688"/>
            <a:ext cx="5346700" cy="4010025"/>
          </a:xfrm>
          <a:noFill/>
          <a:ln/>
        </p:spPr>
      </p:sp>
      <p:sp>
        <p:nvSpPr>
          <p:cNvPr id="27651" name="Text Box 1027"/>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279900" y="10155238"/>
            <a:ext cx="3275013" cy="534987"/>
          </a:xfrm>
          <a:prstGeom prst="rect">
            <a:avLst/>
          </a:prstGeom>
          <a:noFill/>
          <a:ln>
            <a:miter lim="800000"/>
            <a:headEnd/>
            <a:tailEnd/>
          </a:ln>
        </p:spPr>
        <p:txBody>
          <a:bodyPr lIns="104269" tIns="52135" rIns="104269" bIns="52135">
            <a:prstTxWarp prst="textNoShape">
              <a:avLst/>
            </a:prstTxWarp>
          </a:bodyPr>
          <a:lstStyle/>
          <a:p>
            <a:fld id="{21D85164-549B-CF4A-B849-5727DA49BD83}" type="slidenum">
              <a:rPr lang="en-US"/>
              <a:pPr/>
              <a:t>7</a:t>
            </a:fld>
            <a:endParaRPr lang="en-US"/>
          </a:p>
        </p:txBody>
      </p:sp>
      <p:sp>
        <p:nvSpPr>
          <p:cNvPr id="29699" name="Rectangle 2"/>
          <p:cNvSpPr>
            <a:spLocks noRot="1" noChangeArrowheads="1" noTextEdit="1"/>
          </p:cNvSpPr>
          <p:nvPr>
            <p:ph type="sldImg"/>
          </p:nvPr>
        </p:nvSpPr>
        <p:spPr>
          <a:ln/>
        </p:spPr>
      </p:sp>
      <p:sp>
        <p:nvSpPr>
          <p:cNvPr id="29700" name="Rectangle 3"/>
          <p:cNvSpPr txBox="1">
            <a:spLocks noGrp="1" noChangeArrowheads="1"/>
          </p:cNvSpPr>
          <p:nvPr>
            <p:ph type="body" idx="1"/>
          </p:nvPr>
        </p:nvSpPr>
        <p:spPr>
          <a:xfrm>
            <a:off x="1008063" y="5078413"/>
            <a:ext cx="5540375" cy="4811712"/>
          </a:xfrm>
          <a:noFill/>
          <a:ln/>
        </p:spPr>
        <p:txBody>
          <a:bodyPr lIns="104252" tIns="52127" rIns="104252" bIns="52127"/>
          <a:lstStyle/>
          <a:p>
            <a:r>
              <a:rPr lang="en-US">
                <a:latin typeface="Times New Roman" pitchFamily="-106" charset="0"/>
                <a:ea typeface="ＭＳ Ｐゴシック" pitchFamily="-106" charset="-128"/>
                <a:cs typeface="ＭＳ Ｐゴシック" pitchFamily="-106" charset="-128"/>
              </a:rPr>
              <a:t>Movie: Zoom052004_031a</a:t>
            </a:r>
          </a:p>
          <a:p>
            <a:r>
              <a:rPr lang="en-US">
                <a:latin typeface="Times New Roman" pitchFamily="-106" charset="0"/>
                <a:ea typeface="ＭＳ Ｐゴシック" pitchFamily="-106" charset="-128"/>
                <a:cs typeface="ＭＳ Ｐゴシック" pitchFamily="-106" charset="-128"/>
              </a:rPr>
              <a:t>Figure: levels1 made by talk_plot_levels1 at singer/results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279900" y="10155238"/>
            <a:ext cx="3275013" cy="534987"/>
          </a:xfrm>
          <a:prstGeom prst="rect">
            <a:avLst/>
          </a:prstGeom>
          <a:noFill/>
          <a:ln>
            <a:miter lim="800000"/>
            <a:headEnd/>
            <a:tailEnd/>
          </a:ln>
        </p:spPr>
        <p:txBody>
          <a:bodyPr lIns="104269" tIns="52135" rIns="104269" bIns="52135">
            <a:prstTxWarp prst="textNoShape">
              <a:avLst/>
            </a:prstTxWarp>
          </a:bodyPr>
          <a:lstStyle/>
          <a:p>
            <a:fld id="{9162ED1D-D215-5B40-9266-858C319AC2F1}" type="slidenum">
              <a:rPr lang="en-US"/>
              <a:pPr/>
              <a:t>9</a:t>
            </a:fld>
            <a:endParaRPr lang="en-US"/>
          </a:p>
        </p:txBody>
      </p:sp>
      <p:sp>
        <p:nvSpPr>
          <p:cNvPr id="32771" name="Rectangle 2"/>
          <p:cNvSpPr>
            <a:spLocks noRot="1" noChangeArrowheads="1" noTextEdit="1"/>
          </p:cNvSpPr>
          <p:nvPr>
            <p:ph type="sldImg"/>
          </p:nvPr>
        </p:nvSpPr>
        <p:spPr>
          <a:ln/>
        </p:spPr>
      </p:sp>
      <p:sp>
        <p:nvSpPr>
          <p:cNvPr id="32772" name="Rectangle 3"/>
          <p:cNvSpPr txBox="1">
            <a:spLocks noGrp="1" noChangeArrowheads="1"/>
          </p:cNvSpPr>
          <p:nvPr>
            <p:ph type="body" idx="1"/>
          </p:nvPr>
        </p:nvSpPr>
        <p:spPr>
          <a:xfrm>
            <a:off x="1008063" y="5078413"/>
            <a:ext cx="5540375" cy="4811712"/>
          </a:xfrm>
          <a:noFill/>
          <a:ln/>
        </p:spPr>
        <p:txBody>
          <a:bodyPr lIns="104252" tIns="52127" rIns="104252" bIns="52127"/>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279900" y="10155238"/>
            <a:ext cx="3275013" cy="534987"/>
          </a:xfrm>
          <a:prstGeom prst="rect">
            <a:avLst/>
          </a:prstGeom>
          <a:noFill/>
          <a:ln>
            <a:miter lim="800000"/>
            <a:headEnd/>
            <a:tailEnd/>
          </a:ln>
        </p:spPr>
        <p:txBody>
          <a:bodyPr lIns="104269" tIns="52135" rIns="104269" bIns="52135">
            <a:prstTxWarp prst="textNoShape">
              <a:avLst/>
            </a:prstTxWarp>
          </a:bodyPr>
          <a:lstStyle/>
          <a:p>
            <a:fld id="{658CB836-025C-0246-82DE-F3F1AB2F4445}" type="slidenum">
              <a:rPr lang="en-US"/>
              <a:pPr/>
              <a:t>10</a:t>
            </a:fld>
            <a:endParaRPr lang="en-US"/>
          </a:p>
        </p:txBody>
      </p:sp>
      <p:sp>
        <p:nvSpPr>
          <p:cNvPr id="34819" name="Rectangle 2"/>
          <p:cNvSpPr>
            <a:spLocks noRot="1" noChangeArrowheads="1" noTextEdit="1"/>
          </p:cNvSpPr>
          <p:nvPr>
            <p:ph type="sldImg"/>
          </p:nvPr>
        </p:nvSpPr>
        <p:spPr>
          <a:ln/>
        </p:spPr>
      </p:sp>
      <p:sp>
        <p:nvSpPr>
          <p:cNvPr id="34820" name="Rectangle 3"/>
          <p:cNvSpPr txBox="1">
            <a:spLocks noGrp="1" noChangeArrowheads="1"/>
          </p:cNvSpPr>
          <p:nvPr>
            <p:ph type="body" idx="1"/>
          </p:nvPr>
        </p:nvSpPr>
        <p:spPr>
          <a:xfrm>
            <a:off x="1008063" y="5078413"/>
            <a:ext cx="5540375" cy="4811712"/>
          </a:xfrm>
          <a:noFill/>
          <a:ln/>
        </p:spPr>
        <p:txBody>
          <a:bodyPr lIns="104242" tIns="52120" rIns="104242" bIns="52120"/>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xfrm>
            <a:off x="1104900" y="801688"/>
            <a:ext cx="5346700" cy="4010025"/>
          </a:xfrm>
          <a:noFill/>
          <a:ln/>
        </p:spPr>
      </p:sp>
      <p:sp>
        <p:nvSpPr>
          <p:cNvPr id="38915" name="Text Box 3"/>
          <p:cNvSpPr txBox="1">
            <a:spLocks noChangeArrowheads="1"/>
          </p:cNvSpPr>
          <p:nvPr>
            <p:ph type="body" idx="1"/>
          </p:nvPr>
        </p:nvSpPr>
        <p:spPr>
          <a:solidFill>
            <a:srgbClr val="FFFFFF"/>
          </a:solidFill>
          <a:ln>
            <a:solidFill>
              <a:srgbClr val="000000"/>
            </a:solidFill>
          </a:ln>
        </p:spPr>
        <p:txBody>
          <a:bodyPr/>
          <a:lstStyle/>
          <a:p>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123825"/>
            <a:ext cx="2151062" cy="6738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123825"/>
            <a:ext cx="6303963" cy="6738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39775" y="123825"/>
            <a:ext cx="8607425" cy="1260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39775" y="1860550"/>
            <a:ext cx="4227513"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9688" y="1860550"/>
            <a:ext cx="4227512"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39775" y="4437063"/>
            <a:ext cx="4227513"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19688" y="4437063"/>
            <a:ext cx="4227512"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9775" y="123825"/>
            <a:ext cx="8607425"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9775" y="1860550"/>
            <a:ext cx="4227513"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9688" y="1860550"/>
            <a:ext cx="4227512" cy="5002213"/>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9775" y="123825"/>
            <a:ext cx="8607425"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9775" y="1860550"/>
            <a:ext cx="4227513"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9688" y="1860550"/>
            <a:ext cx="4227512"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1860550"/>
            <a:ext cx="4227513"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9688" y="1860550"/>
            <a:ext cx="4227512"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7" descr="UpperBarFinal"/>
          <p:cNvPicPr>
            <a:picLocks noChangeAspect="1" noChangeArrowheads="1"/>
          </p:cNvPicPr>
          <p:nvPr userDrawn="1"/>
        </p:nvPicPr>
        <p:blipFill>
          <a:blip r:embed="rId16"/>
          <a:srcRect/>
          <a:stretch>
            <a:fillRect/>
          </a:stretch>
        </p:blipFill>
        <p:spPr bwMode="auto">
          <a:xfrm>
            <a:off x="0" y="0"/>
            <a:ext cx="10080625" cy="1495425"/>
          </a:xfrm>
          <a:prstGeom prst="rect">
            <a:avLst/>
          </a:prstGeom>
          <a:noFill/>
          <a:ln w="9525">
            <a:noFill/>
            <a:miter lim="800000"/>
            <a:headEnd/>
            <a:tailEnd/>
          </a:ln>
        </p:spPr>
      </p:pic>
      <p:sp>
        <p:nvSpPr>
          <p:cNvPr id="1025" name="Line 1"/>
          <p:cNvSpPr>
            <a:spLocks noChangeShapeType="1"/>
          </p:cNvSpPr>
          <p:nvPr/>
        </p:nvSpPr>
        <p:spPr bwMode="auto">
          <a:xfrm>
            <a:off x="0" y="1524000"/>
            <a:ext cx="10079038" cy="0"/>
          </a:xfrm>
          <a:prstGeom prst="line">
            <a:avLst/>
          </a:prstGeom>
          <a:noFill/>
          <a:ln w="36000">
            <a:solidFill>
              <a:srgbClr val="000000"/>
            </a:solidFill>
            <a:round/>
            <a:headEnd/>
            <a:tailEnd/>
          </a:ln>
        </p:spPr>
        <p:txBody>
          <a:bodyPr>
            <a:prstTxWarp prst="textNoShape">
              <a:avLst/>
            </a:prstTxWarp>
          </a:bodyPr>
          <a:lstStyle/>
          <a:p>
            <a:pPr>
              <a:defRPr/>
            </a:pPr>
            <a:endParaRPr lang="en-US">
              <a:latin typeface="Times New Roman" pitchFamily="32" charset="0"/>
            </a:endParaRPr>
          </a:p>
        </p:txBody>
      </p:sp>
      <p:sp>
        <p:nvSpPr>
          <p:cNvPr id="1028" name="Rectangle 4"/>
          <p:cNvSpPr>
            <a:spLocks noGrp="1" noChangeArrowheads="1"/>
          </p:cNvSpPr>
          <p:nvPr>
            <p:ph type="title"/>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9" name="Rectangle 5"/>
          <p:cNvSpPr>
            <a:spLocks noGrp="1" noChangeArrowheads="1"/>
          </p:cNvSpPr>
          <p:nvPr>
            <p:ph type="body" idx="1"/>
          </p:nvPr>
        </p:nvSpPr>
        <p:spPr bwMode="auto">
          <a:xfrm>
            <a:off x="739775" y="1860550"/>
            <a:ext cx="8607425" cy="5002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707070"/>
          </a:solidFill>
          <a:effectLst>
            <a:outerShdw blurRad="38100" dist="38100" dir="2700000" algn="tl">
              <a:srgbClr val="DDDDDD"/>
            </a:outerShdw>
          </a:effectLst>
          <a:latin typeface="+mj-lt"/>
          <a:ea typeface="ＭＳ Ｐゴシック" pitchFamily="33" charset="-128"/>
          <a:cs typeface="ＭＳ Ｐゴシック" pitchFamily="33" charset="-128"/>
        </a:defRPr>
      </a:lvl1pPr>
      <a:lvl2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707070"/>
          </a:solidFill>
          <a:latin typeface="Arial" pitchFamily="33" charset="0"/>
          <a:ea typeface="ＭＳ Ｐゴシック" pitchFamily="32" charset="-128"/>
          <a:cs typeface="ＭＳ Ｐゴシック" pitchFamily="33" charset="-128"/>
        </a:defRPr>
      </a:lvl2pPr>
      <a:lvl3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707070"/>
          </a:solidFill>
          <a:latin typeface="Arial" pitchFamily="33" charset="0"/>
          <a:ea typeface="ＭＳ Ｐゴシック" pitchFamily="32" charset="-128"/>
          <a:cs typeface="ＭＳ Ｐゴシック" pitchFamily="33" charset="-128"/>
        </a:defRPr>
      </a:lvl3pPr>
      <a:lvl4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707070"/>
          </a:solidFill>
          <a:latin typeface="Arial" pitchFamily="33" charset="0"/>
          <a:ea typeface="ＭＳ Ｐゴシック" pitchFamily="32" charset="-128"/>
          <a:cs typeface="ＭＳ Ｐゴシック" pitchFamily="33" charset="-128"/>
        </a:defRPr>
      </a:lvl4pPr>
      <a:lvl5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707070"/>
          </a:solidFill>
          <a:latin typeface="Arial" pitchFamily="33" charset="0"/>
          <a:ea typeface="ＭＳ Ｐゴシック" pitchFamily="32" charset="-128"/>
          <a:cs typeface="ＭＳ Ｐゴシック" pitchFamily="33" charset="-128"/>
        </a:defRPr>
      </a:lvl5pPr>
      <a:lvl6pPr marL="18970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2" charset="0"/>
          <a:ea typeface="ＭＳ Ｐゴシック" pitchFamily="32" charset="-128"/>
        </a:defRPr>
      </a:lvl6pPr>
      <a:lvl7pPr marL="23542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2" charset="0"/>
          <a:ea typeface="ＭＳ Ｐゴシック" pitchFamily="32" charset="-128"/>
        </a:defRPr>
      </a:lvl7pPr>
      <a:lvl8pPr marL="28114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2" charset="0"/>
          <a:ea typeface="ＭＳ Ｐゴシック" pitchFamily="32" charset="-128"/>
        </a:defRPr>
      </a:lvl8pPr>
      <a:lvl9pPr marL="32686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2" charset="0"/>
          <a:ea typeface="ＭＳ Ｐゴシック" pitchFamily="32" charset="-128"/>
        </a:defRPr>
      </a:lvl9pPr>
    </p:titleStyle>
    <p:bodyStyle>
      <a:lvl1pPr marL="431800" indent="-323850" algn="l" defTabSz="719138" rtl="0" eaLnBrk="0" fontAlgn="base" hangingPunct="0">
        <a:lnSpc>
          <a:spcPct val="115000"/>
        </a:lnSpc>
        <a:spcBef>
          <a:spcPct val="0"/>
        </a:spcBef>
        <a:spcAft>
          <a:spcPct val="0"/>
        </a:spcAft>
        <a:buClr>
          <a:srgbClr val="000000"/>
        </a:buClr>
        <a:buSzPct val="66000"/>
        <a:buFont typeface="StarSymbol" charset="2"/>
        <a:buBlip>
          <a:blip r:embed="rId17"/>
        </a:buBlip>
        <a:defRPr sz="3000">
          <a:solidFill>
            <a:srgbClr val="000000"/>
          </a:solidFill>
          <a:latin typeface="+mn-lt"/>
          <a:ea typeface="ＭＳ Ｐゴシック" pitchFamily="33" charset="-128"/>
          <a:cs typeface="ＭＳ Ｐゴシック" pitchFamily="33" charset="-128"/>
        </a:defRPr>
      </a:lvl1pPr>
      <a:lvl2pPr marL="863600" indent="-287338"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800">
          <a:solidFill>
            <a:srgbClr val="000000"/>
          </a:solidFill>
          <a:latin typeface="+mn-lt"/>
          <a:ea typeface="ＭＳ Ｐゴシック" pitchFamily="32" charset="-128"/>
        </a:defRPr>
      </a:lvl2pPr>
      <a:lvl3pPr marL="1295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400">
          <a:solidFill>
            <a:srgbClr val="000000"/>
          </a:solidFill>
          <a:latin typeface="+mn-lt"/>
          <a:ea typeface="ＭＳ Ｐゴシック" pitchFamily="32" charset="-128"/>
        </a:defRPr>
      </a:lvl3pPr>
      <a:lvl4pPr marL="1727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000">
          <a:solidFill>
            <a:srgbClr val="000000"/>
          </a:solidFill>
          <a:latin typeface="+mn-lt"/>
          <a:ea typeface="ＭＳ Ｐゴシック" pitchFamily="32" charset="-128"/>
        </a:defRPr>
      </a:lvl4pPr>
      <a:lvl5pPr marL="21590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000">
          <a:solidFill>
            <a:srgbClr val="000000"/>
          </a:solidFill>
          <a:latin typeface="+mn-lt"/>
          <a:ea typeface="ＭＳ Ｐゴシック" pitchFamily="32" charset="-128"/>
        </a:defRPr>
      </a:lvl5pPr>
      <a:lvl6pPr marL="2616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000">
          <a:solidFill>
            <a:srgbClr val="000000"/>
          </a:solidFill>
          <a:latin typeface="+mn-lt"/>
          <a:ea typeface="ＭＳ Ｐゴシック" pitchFamily="32" charset="-128"/>
        </a:defRPr>
      </a:lvl6pPr>
      <a:lvl7pPr marL="3073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000">
          <a:solidFill>
            <a:srgbClr val="000000"/>
          </a:solidFill>
          <a:latin typeface="+mn-lt"/>
          <a:ea typeface="ＭＳ Ｐゴシック" pitchFamily="32" charset="-128"/>
        </a:defRPr>
      </a:lvl7pPr>
      <a:lvl8pPr marL="35306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000">
          <a:solidFill>
            <a:srgbClr val="000000"/>
          </a:solidFill>
          <a:latin typeface="+mn-lt"/>
          <a:ea typeface="ＭＳ Ｐゴシック" pitchFamily="32" charset="-128"/>
        </a:defRPr>
      </a:lvl8pPr>
      <a:lvl9pPr marL="3987800" indent="-215900" algn="l" defTabSz="719138" rtl="0" eaLnBrk="0" fontAlgn="base" hangingPunct="0">
        <a:lnSpc>
          <a:spcPct val="115000"/>
        </a:lnSpc>
        <a:spcBef>
          <a:spcPct val="0"/>
        </a:spcBef>
        <a:spcAft>
          <a:spcPct val="0"/>
        </a:spcAft>
        <a:buClr>
          <a:srgbClr val="000000"/>
        </a:buClr>
        <a:buSzPct val="82000"/>
        <a:buFont typeface="StarSymbol" charset="2"/>
        <a:buBlip>
          <a:blip r:embed="rId17"/>
        </a:buBlip>
        <a:defRPr sz="2000">
          <a:solidFill>
            <a:srgbClr val="000000"/>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5" Type="http://schemas.openxmlformats.org/officeDocument/2006/relationships/image" Target="../media/image4.jpeg"/></Relationships>
</file>

<file path=ppt/slides/_rels/slide10.xml.rels><?xml version="1.0" encoding="UTF-8" standalone="yes"?>
<Relationships xmlns="http://schemas.openxmlformats.org/package/2006/relationships"><Relationship Id="rId6" Type="http://schemas.openxmlformats.org/officeDocument/2006/relationships/image" Target="../media/image18.jpe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 Id="rId5" Type="http://schemas.openxmlformats.org/officeDocument/2006/relationships/image" Target="../media/image17.jpeg"/></Relationships>
</file>

<file path=ppt/slides/_rels/slide11.xml.rels><?xml version="1.0" encoding="UTF-8" standalone="yes"?>
<Relationships xmlns="http://schemas.openxmlformats.org/package/2006/relationships"><Relationship Id="rId4"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3"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eg"/><Relationship Id="rId5" Type="http://schemas.openxmlformats.org/officeDocument/2006/relationships/image" Target="../media/image28.jpeg"/></Relationships>
</file>

<file path=ppt/slides/_rels/slide15.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9.jpe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jpeg"/></Relationships>
</file>

<file path=ppt/slides/_rels/slide18.xml.rels><?xml version="1.0" encoding="UTF-8" standalone="yes"?>
<Relationships xmlns="http://schemas.openxmlformats.org/package/2006/relationships"><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 Id="rId5"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eg"/><Relationship Id="rId5" Type="http://schemas.openxmlformats.org/officeDocument/2006/relationships/image" Target="../media/image40.jpeg"/></Relationships>
</file>

<file path=ppt/slides/_rels/slide21.xml.rels><?xml version="1.0" encoding="UTF-8" standalone="yes"?>
<Relationships xmlns="http://schemas.openxmlformats.org/package/2006/relationships"><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8.jpeg"/><Relationship Id="rId5"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jpeg"/></Relationships>
</file>

<file path=ppt/slides/_rels/slide24.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3"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video" Target="NULL" TargetMode="External"/><Relationship Id="rId2" Type="http://schemas.openxmlformats.org/officeDocument/2006/relationships/slideLayout" Target="../slideLayouts/slideLayout1.xml"/><Relationship Id="rId3" Type="http://schemas.openxmlformats.org/officeDocument/2006/relationships/notesSlide" Target="../notesSlides/notesSlide6.xml"/><Relationship Id="rId6" Type="http://schemas.openxmlformats.org/officeDocument/2006/relationships/hyperlink" Target="http://physwebdev.physics.uiuc.edu/cpl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5442" name="Rectangle 2"/>
          <p:cNvSpPr>
            <a:spLocks noGrp="1" noChangeArrowheads="1"/>
          </p:cNvSpPr>
          <p:nvPr>
            <p:ph type="title" idx="4294967295"/>
          </p:nvPr>
        </p:nvSpPr>
        <p:spPr>
          <a:xfrm>
            <a:off x="765175" y="123825"/>
            <a:ext cx="8607425" cy="1262063"/>
          </a:xfrm>
        </p:spPr>
        <p:txBody>
          <a:bodyPr/>
          <a:lstStyle/>
          <a:p>
            <a:pP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atin typeface="Albany" pitchFamily="32" charset="0"/>
                <a:ea typeface="+mj-ea"/>
                <a:cs typeface="+mj-cs"/>
              </a:rPr>
              <a:t>The Central Dogma of Molecular Biology: How Genes Lead to Proteins</a:t>
            </a:r>
            <a:endParaRPr lang="en-GB" i="0">
              <a:solidFill>
                <a:schemeClr val="bg1"/>
              </a:solidFill>
              <a:latin typeface="Albany" pitchFamily="32" charset="0"/>
              <a:ea typeface="+mj-ea"/>
              <a:cs typeface="+mj-cs"/>
            </a:endParaRPr>
          </a:p>
        </p:txBody>
      </p:sp>
      <p:sp>
        <p:nvSpPr>
          <p:cNvPr id="17411" name="Text Box 3"/>
          <p:cNvSpPr txBox="1">
            <a:spLocks noChangeArrowheads="1"/>
          </p:cNvSpPr>
          <p:nvPr/>
        </p:nvSpPr>
        <p:spPr bwMode="auto">
          <a:xfrm>
            <a:off x="5802313" y="2027238"/>
            <a:ext cx="1419225" cy="336550"/>
          </a:xfrm>
          <a:prstGeom prst="rect">
            <a:avLst/>
          </a:prstGeom>
          <a:noFill/>
          <a:ln w="9525">
            <a:noFill/>
            <a:miter lim="800000"/>
            <a:headEnd/>
            <a:tailEnd/>
          </a:ln>
        </p:spPr>
        <p:txBody>
          <a:bodyPr wrap="none">
            <a:prstTxWarp prst="textNoShape">
              <a:avLst/>
            </a:prstTxWarp>
            <a:spAutoFit/>
          </a:bodyPr>
          <a:lstStyle/>
          <a:p>
            <a:r>
              <a:rPr lang="en-US" sz="1600">
                <a:solidFill>
                  <a:schemeClr val="bg1"/>
                </a:solidFill>
              </a:rPr>
              <a:t>(Berman </a:t>
            </a:r>
            <a:r>
              <a:rPr lang="en-US" sz="1600" i="1">
                <a:solidFill>
                  <a:schemeClr val="bg1"/>
                </a:solidFill>
              </a:rPr>
              <a:t>et al</a:t>
            </a:r>
            <a:r>
              <a:rPr lang="en-US" sz="1600">
                <a:solidFill>
                  <a:schemeClr val="bg1"/>
                </a:solidFill>
              </a:rPr>
              <a:t>.)</a:t>
            </a:r>
          </a:p>
        </p:txBody>
      </p:sp>
      <p:sp>
        <p:nvSpPr>
          <p:cNvPr id="17412" name="Rectangle 5"/>
          <p:cNvSpPr>
            <a:spLocks noChangeArrowheads="1"/>
          </p:cNvSpPr>
          <p:nvPr/>
        </p:nvSpPr>
        <p:spPr bwMode="auto">
          <a:xfrm>
            <a:off x="228600" y="1676400"/>
            <a:ext cx="4572000" cy="2362200"/>
          </a:xfrm>
          <a:prstGeom prst="rect">
            <a:avLst/>
          </a:prstGeom>
          <a:noFill/>
          <a:ln w="9525">
            <a:noFill/>
            <a:miter lim="800000"/>
            <a:headEnd/>
            <a:tailEnd/>
          </a:ln>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Crick and others mused over the ``two great polymer languages’’.  </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Central dogma explains the chain of events relating them.</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The ribosome is the universal translating machine that speaks both languages.</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We have seen what genes are and how they serve as the informational memory of organisms.  But we have NOT said how they are controlled.</a:t>
            </a:r>
          </a:p>
        </p:txBody>
      </p:sp>
      <p:pic>
        <p:nvPicPr>
          <p:cNvPr id="17413" name="Picture 8" descr="CentralDogma4"/>
          <p:cNvPicPr>
            <a:picLocks noChangeAspect="1" noChangeArrowheads="1"/>
          </p:cNvPicPr>
          <p:nvPr/>
        </p:nvPicPr>
        <p:blipFill>
          <a:blip r:embed="rId4"/>
          <a:srcRect/>
          <a:stretch>
            <a:fillRect/>
          </a:stretch>
        </p:blipFill>
        <p:spPr bwMode="auto">
          <a:xfrm>
            <a:off x="5410200" y="2133600"/>
            <a:ext cx="3848100" cy="4279900"/>
          </a:xfrm>
          <a:prstGeom prst="rect">
            <a:avLst/>
          </a:prstGeom>
          <a:noFill/>
          <a:ln w="9525">
            <a:noFill/>
            <a:miter lim="800000"/>
            <a:headEnd/>
            <a:tailEnd/>
          </a:ln>
        </p:spPr>
      </p:pic>
      <p:pic>
        <p:nvPicPr>
          <p:cNvPr id="17414" name="Picture 9" descr="CrickCentralDogma"/>
          <p:cNvPicPr>
            <a:picLocks noChangeAspect="1" noChangeArrowheads="1"/>
          </p:cNvPicPr>
          <p:nvPr/>
        </p:nvPicPr>
        <p:blipFill>
          <a:blip r:embed="rId5"/>
          <a:srcRect/>
          <a:stretch>
            <a:fillRect/>
          </a:stretch>
        </p:blipFill>
        <p:spPr bwMode="auto">
          <a:xfrm>
            <a:off x="7947025" y="5881688"/>
            <a:ext cx="2133600" cy="1677987"/>
          </a:xfrm>
          <a:prstGeom prst="rect">
            <a:avLst/>
          </a:prstGeom>
          <a:noFill/>
          <a:ln w="9525">
            <a:noFill/>
            <a:miter lim="800000"/>
            <a:headEnd/>
            <a:tailEnd/>
          </a:ln>
        </p:spPr>
      </p:pic>
      <p:sp>
        <p:nvSpPr>
          <p:cNvPr id="17415" name="Text Box 11"/>
          <p:cNvSpPr txBox="1">
            <a:spLocks noChangeArrowheads="1"/>
          </p:cNvSpPr>
          <p:nvPr/>
        </p:nvSpPr>
        <p:spPr bwMode="auto">
          <a:xfrm>
            <a:off x="342900" y="6629400"/>
            <a:ext cx="7505700" cy="701675"/>
          </a:xfrm>
          <a:prstGeom prst="rect">
            <a:avLst/>
          </a:prstGeom>
          <a:noFill/>
          <a:ln w="9525">
            <a:noFill/>
            <a:miter lim="800000"/>
            <a:headEnd/>
            <a:tailEnd/>
          </a:ln>
        </p:spPr>
        <p:txBody>
          <a:bodyPr>
            <a:prstTxWarp prst="textNoShape">
              <a:avLst/>
            </a:prstTxWarp>
            <a:spAutoFit/>
          </a:bodyPr>
          <a:lstStyle/>
          <a:p>
            <a:r>
              <a:rPr lang="en-US" sz="2000" i="1">
                <a:solidFill>
                  <a:srgbClr val="FF0000"/>
                </a:solidFill>
                <a:latin typeface="Albany" pitchFamily="32" charset="0"/>
              </a:rPr>
              <a:t>Now we have the background to tackle the question we started with: how do cells make decisions?</a:t>
            </a:r>
            <a:endParaRPr lang="en-US" sz="2200" b="1" i="1">
              <a:solidFill>
                <a:srgbClr val="FF0000"/>
              </a:solidFill>
              <a:latin typeface="Albany" pitchFamily="3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0888" y="0"/>
            <a:ext cx="8428037" cy="687388"/>
          </a:xfrm>
        </p:spPr>
        <p:txBody>
          <a:bodyPr/>
          <a:lstStyle/>
          <a:p>
            <a:pPr>
              <a:defRPr/>
            </a:pPr>
            <a:r>
              <a:rPr lang="en-US" sz="2600" u="sng" dirty="0">
                <a:solidFill>
                  <a:schemeClr val="tx1"/>
                </a:solidFill>
                <a:latin typeface="Comic Sans MS" pitchFamily="33" charset="0"/>
                <a:ea typeface="Times New Roman" pitchFamily="33" charset="0"/>
                <a:cs typeface="Times New Roman" pitchFamily="33" charset="0"/>
              </a:rPr>
              <a:t>Measuring mRNA &amp; protein numbers</a:t>
            </a:r>
            <a:endParaRPr lang="en-US" sz="2600" dirty="0">
              <a:solidFill>
                <a:schemeClr val="tx1"/>
              </a:solidFill>
              <a:latin typeface="Comic Sans MS" pitchFamily="33" charset="0"/>
              <a:ea typeface="Times New Roman" pitchFamily="33" charset="0"/>
              <a:cs typeface="Times New Roman" pitchFamily="33" charset="0"/>
            </a:endParaRPr>
          </a:p>
        </p:txBody>
      </p:sp>
      <p:sp>
        <p:nvSpPr>
          <p:cNvPr id="33795" name="Text Box 3"/>
          <p:cNvSpPr txBox="1">
            <a:spLocks noChangeArrowheads="1"/>
          </p:cNvSpPr>
          <p:nvPr/>
        </p:nvSpPr>
        <p:spPr bwMode="auto">
          <a:xfrm>
            <a:off x="241300" y="976313"/>
            <a:ext cx="6657975" cy="1209675"/>
          </a:xfrm>
          <a:prstGeom prst="rect">
            <a:avLst/>
          </a:prstGeom>
          <a:noFill/>
          <a:ln w="9525">
            <a:noFill/>
            <a:miter lim="800000"/>
            <a:headEnd/>
            <a:tailEnd/>
          </a:ln>
        </p:spPr>
        <p:txBody>
          <a:bodyPr lIns="100794" tIns="50397" rIns="100794" bIns="50397">
            <a:prstTxWarp prst="textNoShape">
              <a:avLst/>
            </a:prstTxWarp>
            <a:spAutoFit/>
          </a:bodyPr>
          <a:lstStyle/>
          <a:p>
            <a:r>
              <a:rPr lang="en-US" sz="1800" u="sng">
                <a:solidFill>
                  <a:srgbClr val="33CC33"/>
                </a:solidFill>
                <a:latin typeface="Comic Sans MS" pitchFamily="-106" charset="0"/>
                <a:ea typeface="Times New Roman" pitchFamily="-106" charset="0"/>
                <a:cs typeface="Times New Roman" pitchFamily="-106" charset="0"/>
              </a:rPr>
              <a:t>mRNA</a:t>
            </a:r>
            <a:r>
              <a:rPr lang="en-US" sz="1800">
                <a:solidFill>
                  <a:srgbClr val="33CC33"/>
                </a:solidFill>
                <a:latin typeface="Comic Sans MS" pitchFamily="-106" charset="0"/>
                <a:ea typeface="Times New Roman" pitchFamily="-106" charset="0"/>
                <a:cs typeface="Times New Roman" pitchFamily="-106" charset="0"/>
              </a:rPr>
              <a:t> </a:t>
            </a:r>
            <a:r>
              <a:rPr lang="en-US" sz="1800">
                <a:solidFill>
                  <a:srgbClr val="33CC33"/>
                </a:solidFill>
                <a:latin typeface="Comic Sans MS" pitchFamily="-106" charset="0"/>
                <a:ea typeface="Times New Roman" pitchFamily="-106" charset="0"/>
                <a:cs typeface="Times New Roman" pitchFamily="-106" charset="0"/>
                <a:sym typeface="Symbol" pitchFamily="-106" charset="2"/>
              </a:rPr>
              <a:t> number of bound MS2-GFPs</a:t>
            </a:r>
          </a:p>
          <a:p>
            <a:r>
              <a:rPr lang="en-US" sz="1800">
                <a:solidFill>
                  <a:srgbClr val="33CC33"/>
                </a:solidFill>
                <a:latin typeface="Comic Sans MS" pitchFamily="-106" charset="0"/>
                <a:ea typeface="Times New Roman" pitchFamily="-106" charset="0"/>
                <a:cs typeface="Times New Roman" pitchFamily="-106" charset="0"/>
                <a:sym typeface="Symbol" pitchFamily="-106" charset="2"/>
              </a:rPr>
              <a:t>         photon flux from localized green fluorescence</a:t>
            </a:r>
          </a:p>
          <a:p>
            <a:r>
              <a:rPr lang="en-US" sz="1800" u="sng">
                <a:solidFill>
                  <a:srgbClr val="FF3300"/>
                </a:solidFill>
                <a:latin typeface="Comic Sans MS" pitchFamily="-106" charset="0"/>
                <a:ea typeface="Times New Roman" pitchFamily="-106" charset="0"/>
                <a:cs typeface="Times New Roman" pitchFamily="-106" charset="0"/>
                <a:sym typeface="Symbol" pitchFamily="-106" charset="2"/>
              </a:rPr>
              <a:t>Protein</a:t>
            </a:r>
            <a:r>
              <a:rPr lang="en-US" sz="1800">
                <a:solidFill>
                  <a:srgbClr val="FF3300"/>
                </a:solidFill>
                <a:latin typeface="Comic Sans MS" pitchFamily="-106" charset="0"/>
                <a:ea typeface="Times New Roman" pitchFamily="-106" charset="0"/>
                <a:cs typeface="Times New Roman" pitchFamily="-106" charset="0"/>
                <a:sym typeface="Symbol" pitchFamily="-106" charset="2"/>
              </a:rPr>
              <a:t>  number of RFPs</a:t>
            </a:r>
          </a:p>
          <a:p>
            <a:r>
              <a:rPr lang="en-US" sz="1800">
                <a:solidFill>
                  <a:srgbClr val="FF3300"/>
                </a:solidFill>
                <a:latin typeface="Comic Sans MS" pitchFamily="-106" charset="0"/>
                <a:ea typeface="Times New Roman" pitchFamily="-106" charset="0"/>
                <a:cs typeface="Times New Roman" pitchFamily="-106" charset="0"/>
                <a:sym typeface="Symbol" pitchFamily="-106" charset="2"/>
              </a:rPr>
              <a:t>             photon flux from whole-cell red fluorescence</a:t>
            </a:r>
          </a:p>
        </p:txBody>
      </p:sp>
      <p:sp>
        <p:nvSpPr>
          <p:cNvPr id="33796" name="Rectangle 4"/>
          <p:cNvSpPr>
            <a:spLocks noChangeArrowheads="1"/>
          </p:cNvSpPr>
          <p:nvPr/>
        </p:nvSpPr>
        <p:spPr bwMode="auto">
          <a:xfrm>
            <a:off x="157163" y="2836863"/>
            <a:ext cx="5445125" cy="2279650"/>
          </a:xfrm>
          <a:prstGeom prst="rect">
            <a:avLst/>
          </a:prstGeom>
          <a:solidFill>
            <a:srgbClr val="FFFFFF"/>
          </a:solidFill>
          <a:ln w="9525">
            <a:solidFill>
              <a:schemeClr val="tx1"/>
            </a:solidFill>
            <a:miter lim="800000"/>
            <a:headEnd/>
            <a:tailEnd/>
          </a:ln>
        </p:spPr>
        <p:txBody>
          <a:bodyPr wrap="none" lIns="100794" tIns="50397" rIns="100794" bIns="50397" anchor="ctr">
            <a:prstTxWarp prst="textNoShape">
              <a:avLst/>
            </a:prstTxWarp>
          </a:bodyPr>
          <a:lstStyle/>
          <a:p>
            <a:endParaRPr lang="en-US"/>
          </a:p>
        </p:txBody>
      </p:sp>
      <p:sp>
        <p:nvSpPr>
          <p:cNvPr id="33797" name="Rectangle 5"/>
          <p:cNvSpPr>
            <a:spLocks noChangeArrowheads="1"/>
          </p:cNvSpPr>
          <p:nvPr/>
        </p:nvSpPr>
        <p:spPr bwMode="auto">
          <a:xfrm>
            <a:off x="157163" y="5203825"/>
            <a:ext cx="5445125" cy="2224088"/>
          </a:xfrm>
          <a:prstGeom prst="rect">
            <a:avLst/>
          </a:prstGeom>
          <a:solidFill>
            <a:srgbClr val="FFFFFF"/>
          </a:solidFill>
          <a:ln w="9525">
            <a:solidFill>
              <a:schemeClr val="tx1"/>
            </a:solidFill>
            <a:miter lim="800000"/>
            <a:headEnd/>
            <a:tailEnd/>
          </a:ln>
        </p:spPr>
        <p:txBody>
          <a:bodyPr wrap="none" lIns="100794" tIns="50397" rIns="100794" bIns="50397" anchor="ctr">
            <a:prstTxWarp prst="textNoShape">
              <a:avLst/>
            </a:prstTxWarp>
          </a:bodyPr>
          <a:lstStyle/>
          <a:p>
            <a:endParaRPr lang="en-US"/>
          </a:p>
        </p:txBody>
      </p:sp>
      <p:pic>
        <p:nvPicPr>
          <p:cNvPr id="33798" name="Picture 6" descr="paper2_levels_fig1"/>
          <p:cNvPicPr>
            <a:picLocks noChangeAspect="1" noChangeArrowheads="1"/>
          </p:cNvPicPr>
          <p:nvPr/>
        </p:nvPicPr>
        <p:blipFill>
          <a:blip r:embed="rId3"/>
          <a:srcRect/>
          <a:stretch>
            <a:fillRect/>
          </a:stretch>
        </p:blipFill>
        <p:spPr bwMode="auto">
          <a:xfrm>
            <a:off x="2598738" y="5254625"/>
            <a:ext cx="2835275" cy="2124075"/>
          </a:xfrm>
          <a:prstGeom prst="rect">
            <a:avLst/>
          </a:prstGeom>
          <a:noFill/>
          <a:ln w="9525">
            <a:noFill/>
            <a:miter lim="800000"/>
            <a:headEnd/>
            <a:tailEnd/>
          </a:ln>
        </p:spPr>
      </p:pic>
      <p:sp>
        <p:nvSpPr>
          <p:cNvPr id="33799" name="Text Box 7"/>
          <p:cNvSpPr txBox="1">
            <a:spLocks noChangeArrowheads="1"/>
          </p:cNvSpPr>
          <p:nvPr/>
        </p:nvSpPr>
        <p:spPr bwMode="auto">
          <a:xfrm>
            <a:off x="193675" y="3013075"/>
            <a:ext cx="2487613" cy="2041525"/>
          </a:xfrm>
          <a:prstGeom prst="rect">
            <a:avLst/>
          </a:prstGeom>
          <a:noFill/>
          <a:ln w="9525">
            <a:noFill/>
            <a:miter lim="800000"/>
            <a:headEnd/>
            <a:tailEnd/>
          </a:ln>
        </p:spPr>
        <p:txBody>
          <a:bodyPr lIns="100794" tIns="50397" rIns="100794" bIns="50397">
            <a:prstTxWarp prst="textNoShape">
              <a:avLst/>
            </a:prstTxWarp>
            <a:spAutoFit/>
          </a:bodyPr>
          <a:lstStyle/>
          <a:p>
            <a:r>
              <a:rPr lang="en-US" sz="1800">
                <a:latin typeface="Comic Sans MS" pitchFamily="-106" charset="0"/>
                <a:ea typeface="Times New Roman" pitchFamily="-106" charset="0"/>
                <a:cs typeface="Times New Roman" pitchFamily="-106" charset="0"/>
              </a:rPr>
              <a:t>Histogram of </a:t>
            </a:r>
          </a:p>
          <a:p>
            <a:r>
              <a:rPr lang="en-US" sz="1800">
                <a:latin typeface="Comic Sans MS" pitchFamily="-106" charset="0"/>
                <a:ea typeface="Times New Roman" pitchFamily="-106" charset="0"/>
                <a:cs typeface="Times New Roman" pitchFamily="-106" charset="0"/>
              </a:rPr>
              <a:t>RNA copy number:</a:t>
            </a:r>
          </a:p>
          <a:p>
            <a:endParaRPr lang="en-US" sz="1800">
              <a:latin typeface="Comic Sans MS" pitchFamily="-106" charset="0"/>
              <a:ea typeface="Times New Roman" pitchFamily="-106" charset="0"/>
              <a:cs typeface="Times New Roman" pitchFamily="-106" charset="0"/>
            </a:endParaRPr>
          </a:p>
          <a:p>
            <a:r>
              <a:rPr lang="en-US" sz="1800">
                <a:latin typeface="Comic Sans MS" pitchFamily="-106" charset="0"/>
                <a:ea typeface="Times New Roman" pitchFamily="-106" charset="0"/>
                <a:cs typeface="Times New Roman" pitchFamily="-106" charset="0"/>
              </a:rPr>
              <a:t>1</a:t>
            </a:r>
            <a:r>
              <a:rPr lang="en-US" sz="1800" baseline="30000">
                <a:latin typeface="Comic Sans MS" pitchFamily="-106" charset="0"/>
                <a:ea typeface="Times New Roman" pitchFamily="-106" charset="0"/>
                <a:cs typeface="Times New Roman" pitchFamily="-106" charset="0"/>
              </a:rPr>
              <a:t>st</a:t>
            </a:r>
            <a:r>
              <a:rPr lang="en-US" sz="1800">
                <a:latin typeface="Comic Sans MS" pitchFamily="-106" charset="0"/>
                <a:ea typeface="Times New Roman" pitchFamily="-106" charset="0"/>
                <a:cs typeface="Times New Roman" pitchFamily="-106" charset="0"/>
              </a:rPr>
              <a:t> peak = </a:t>
            </a:r>
          </a:p>
          <a:p>
            <a:r>
              <a:rPr lang="en-US" sz="1800">
                <a:latin typeface="Comic Sans MS" pitchFamily="-106" charset="0"/>
                <a:ea typeface="Times New Roman" pitchFamily="-106" charset="0"/>
                <a:cs typeface="Times New Roman" pitchFamily="-106" charset="0"/>
              </a:rPr>
              <a:t>inter-peak interval </a:t>
            </a:r>
            <a:r>
              <a:rPr lang="en-US" sz="1800">
                <a:latin typeface="Comic Sans MS" pitchFamily="-106" charset="0"/>
                <a:ea typeface="Times New Roman" pitchFamily="-106" charset="0"/>
                <a:cs typeface="Times New Roman" pitchFamily="-106" charset="0"/>
                <a:sym typeface="Symbol" pitchFamily="-106" charset="2"/>
              </a:rPr>
              <a:t></a:t>
            </a:r>
          </a:p>
          <a:p>
            <a:r>
              <a:rPr lang="en-US" sz="1800">
                <a:latin typeface="Comic Sans MS" pitchFamily="-106" charset="0"/>
                <a:ea typeface="Times New Roman" pitchFamily="-106" charset="0"/>
                <a:cs typeface="Times New Roman" pitchFamily="-106" charset="0"/>
                <a:sym typeface="Symbol" pitchFamily="-106" charset="2"/>
              </a:rPr>
              <a:t>50-100 X GFP = </a:t>
            </a:r>
          </a:p>
          <a:p>
            <a:r>
              <a:rPr lang="en-US" sz="1800">
                <a:latin typeface="Comic Sans MS" pitchFamily="-106" charset="0"/>
                <a:ea typeface="Times New Roman" pitchFamily="-106" charset="0"/>
                <a:cs typeface="Times New Roman" pitchFamily="-106" charset="0"/>
                <a:sym typeface="Symbol" pitchFamily="-106" charset="2"/>
              </a:rPr>
              <a:t>1 transcript</a:t>
            </a:r>
            <a:endParaRPr lang="en-US" sz="1800">
              <a:latin typeface="Comic Sans MS" pitchFamily="-106" charset="0"/>
              <a:ea typeface="Times New Roman" pitchFamily="-106" charset="0"/>
              <a:cs typeface="Times New Roman" pitchFamily="-106" charset="0"/>
            </a:endParaRPr>
          </a:p>
        </p:txBody>
      </p:sp>
      <p:sp>
        <p:nvSpPr>
          <p:cNvPr id="33800" name="Text Box 8"/>
          <p:cNvSpPr txBox="1">
            <a:spLocks noChangeArrowheads="1"/>
          </p:cNvSpPr>
          <p:nvPr/>
        </p:nvSpPr>
        <p:spPr bwMode="auto">
          <a:xfrm>
            <a:off x="228600" y="5316538"/>
            <a:ext cx="2266950" cy="1455737"/>
          </a:xfrm>
          <a:prstGeom prst="rect">
            <a:avLst/>
          </a:prstGeom>
          <a:noFill/>
          <a:ln w="9525">
            <a:noFill/>
            <a:miter lim="800000"/>
            <a:headEnd/>
            <a:tailEnd/>
          </a:ln>
        </p:spPr>
        <p:txBody>
          <a:bodyPr lIns="100794" tIns="50397" rIns="100794" bIns="50397">
            <a:prstTxWarp prst="textNoShape">
              <a:avLst/>
            </a:prstTxWarp>
            <a:spAutoFit/>
          </a:bodyPr>
          <a:lstStyle/>
          <a:p>
            <a:pPr algn="ctr"/>
            <a:r>
              <a:rPr lang="en-US" sz="2200" u="sng">
                <a:latin typeface="Comic Sans MS" pitchFamily="-106" charset="0"/>
                <a:ea typeface="Times New Roman" pitchFamily="-106" charset="0"/>
                <a:cs typeface="Times New Roman" pitchFamily="-106" charset="0"/>
              </a:rPr>
              <a:t>Controls:</a:t>
            </a:r>
          </a:p>
          <a:p>
            <a:pPr algn="ctr"/>
            <a:r>
              <a:rPr lang="en-US" sz="2200">
                <a:latin typeface="Comic Sans MS" pitchFamily="-106" charset="0"/>
                <a:ea typeface="Times New Roman" pitchFamily="-106" charset="0"/>
                <a:cs typeface="Times New Roman" pitchFamily="-106" charset="0"/>
              </a:rPr>
              <a:t>QPCR</a:t>
            </a:r>
          </a:p>
          <a:p>
            <a:pPr algn="ctr"/>
            <a:r>
              <a:rPr lang="en-US" sz="2200">
                <a:latin typeface="Comic Sans MS" pitchFamily="-106" charset="0"/>
                <a:ea typeface="Times New Roman" pitchFamily="-106" charset="0"/>
                <a:cs typeface="Times New Roman" pitchFamily="-106" charset="0"/>
              </a:rPr>
              <a:t>Protein levels</a:t>
            </a:r>
          </a:p>
          <a:p>
            <a:endParaRPr lang="en-US" sz="2200">
              <a:latin typeface="Comic Sans MS" pitchFamily="-106" charset="0"/>
              <a:ea typeface="Times New Roman" pitchFamily="-106" charset="0"/>
              <a:cs typeface="Times New Roman" pitchFamily="-106" charset="0"/>
            </a:endParaRPr>
          </a:p>
        </p:txBody>
      </p:sp>
      <p:sp>
        <p:nvSpPr>
          <p:cNvPr id="33801" name="Text Box 9"/>
          <p:cNvSpPr txBox="1">
            <a:spLocks noChangeArrowheads="1"/>
          </p:cNvSpPr>
          <p:nvPr/>
        </p:nvSpPr>
        <p:spPr bwMode="auto">
          <a:xfrm>
            <a:off x="165100" y="7099300"/>
            <a:ext cx="2108200" cy="303213"/>
          </a:xfrm>
          <a:prstGeom prst="rect">
            <a:avLst/>
          </a:prstGeom>
          <a:noFill/>
          <a:ln w="9525">
            <a:noFill/>
            <a:miter lim="800000"/>
            <a:headEnd/>
            <a:tailEnd/>
          </a:ln>
        </p:spPr>
        <p:txBody>
          <a:bodyPr wrap="none" lIns="100794" tIns="50397" rIns="100794" bIns="50397">
            <a:prstTxWarp prst="textNoShape">
              <a:avLst/>
            </a:prstTxWarp>
            <a:spAutoFit/>
          </a:bodyPr>
          <a:lstStyle/>
          <a:p>
            <a:r>
              <a:rPr lang="en-US" sz="1300">
                <a:latin typeface="Comic Sans MS" pitchFamily="-106" charset="0"/>
                <a:ea typeface="Times New Roman" pitchFamily="-106" charset="0"/>
                <a:cs typeface="Times New Roman" pitchFamily="-106" charset="0"/>
              </a:rPr>
              <a:t>Lux: Lutz &amp; Bujard 1997</a:t>
            </a:r>
            <a:endParaRPr lang="en-US" sz="1800">
              <a:latin typeface="Comic Sans MS" pitchFamily="-106" charset="0"/>
              <a:ea typeface="Times New Roman" pitchFamily="-106" charset="0"/>
              <a:cs typeface="Times New Roman" pitchFamily="-106" charset="0"/>
            </a:endParaRPr>
          </a:p>
        </p:txBody>
      </p:sp>
      <p:pic>
        <p:nvPicPr>
          <p:cNvPr id="33802" name="Picture 10" descr="paper2_spot_hist_bw"/>
          <p:cNvPicPr>
            <a:picLocks noChangeAspect="1" noChangeArrowheads="1"/>
          </p:cNvPicPr>
          <p:nvPr/>
        </p:nvPicPr>
        <p:blipFill>
          <a:blip r:embed="rId4"/>
          <a:srcRect/>
          <a:stretch>
            <a:fillRect/>
          </a:stretch>
        </p:blipFill>
        <p:spPr bwMode="auto">
          <a:xfrm>
            <a:off x="2632075" y="2935288"/>
            <a:ext cx="2865438" cy="2146300"/>
          </a:xfrm>
          <a:prstGeom prst="rect">
            <a:avLst/>
          </a:prstGeom>
          <a:noFill/>
          <a:ln w="9525">
            <a:noFill/>
            <a:miter lim="800000"/>
            <a:headEnd/>
            <a:tailEnd/>
          </a:ln>
        </p:spPr>
      </p:pic>
      <p:pic>
        <p:nvPicPr>
          <p:cNvPr id="33803" name="Picture 11" descr="tommy-080229-t200-overlay1zoom2"/>
          <p:cNvPicPr>
            <a:picLocks noChangeAspect="1" noChangeArrowheads="1"/>
          </p:cNvPicPr>
          <p:nvPr/>
        </p:nvPicPr>
        <p:blipFill>
          <a:blip r:embed="rId5"/>
          <a:srcRect/>
          <a:stretch>
            <a:fillRect/>
          </a:stretch>
        </p:blipFill>
        <p:spPr bwMode="auto">
          <a:xfrm>
            <a:off x="6221413" y="749300"/>
            <a:ext cx="2520950" cy="3343275"/>
          </a:xfrm>
          <a:prstGeom prst="rect">
            <a:avLst/>
          </a:prstGeom>
          <a:noFill/>
          <a:ln w="9525">
            <a:noFill/>
            <a:miter lim="800000"/>
            <a:headEnd/>
            <a:tailEnd/>
          </a:ln>
        </p:spPr>
      </p:pic>
      <p:sp>
        <p:nvSpPr>
          <p:cNvPr id="33804" name="Rectangle 12"/>
          <p:cNvSpPr>
            <a:spLocks noChangeArrowheads="1"/>
          </p:cNvSpPr>
          <p:nvPr/>
        </p:nvSpPr>
        <p:spPr bwMode="auto">
          <a:xfrm>
            <a:off x="5802313" y="4473575"/>
            <a:ext cx="4092575" cy="2911475"/>
          </a:xfrm>
          <a:prstGeom prst="rect">
            <a:avLst/>
          </a:prstGeom>
          <a:solidFill>
            <a:schemeClr val="accent1"/>
          </a:solidFill>
          <a:ln w="9525">
            <a:solidFill>
              <a:schemeClr val="tx1"/>
            </a:solidFill>
            <a:miter lim="800000"/>
            <a:headEnd/>
            <a:tailEnd/>
          </a:ln>
        </p:spPr>
        <p:txBody>
          <a:bodyPr wrap="none" lIns="100794" tIns="50397" rIns="100794" bIns="50397" anchor="ctr">
            <a:prstTxWarp prst="textNoShape">
              <a:avLst/>
            </a:prstTxWarp>
          </a:bodyPr>
          <a:lstStyle/>
          <a:p>
            <a:pPr algn="ctr"/>
            <a:endParaRPr lang="en-US"/>
          </a:p>
        </p:txBody>
      </p:sp>
      <p:pic>
        <p:nvPicPr>
          <p:cNvPr id="33805" name="Picture 13" descr="Zoomed Copy of Overlay"/>
          <p:cNvPicPr>
            <a:picLocks noChangeAspect="1" noChangeArrowheads="1"/>
          </p:cNvPicPr>
          <p:nvPr/>
        </p:nvPicPr>
        <p:blipFill>
          <a:blip r:embed="rId6"/>
          <a:srcRect/>
          <a:stretch>
            <a:fillRect/>
          </a:stretch>
        </p:blipFill>
        <p:spPr bwMode="auto">
          <a:xfrm>
            <a:off x="7264400" y="4579938"/>
            <a:ext cx="2524125" cy="2289175"/>
          </a:xfrm>
          <a:prstGeom prst="rect">
            <a:avLst/>
          </a:prstGeom>
          <a:noFill/>
          <a:ln w="9525">
            <a:noFill/>
            <a:miter lim="800000"/>
            <a:headEnd/>
            <a:tailEnd/>
          </a:ln>
        </p:spPr>
      </p:pic>
      <p:sp>
        <p:nvSpPr>
          <p:cNvPr id="33806" name="Text Box 14"/>
          <p:cNvSpPr txBox="1">
            <a:spLocks noChangeArrowheads="1"/>
          </p:cNvSpPr>
          <p:nvPr/>
        </p:nvSpPr>
        <p:spPr bwMode="auto">
          <a:xfrm>
            <a:off x="5905500" y="5067300"/>
            <a:ext cx="1492250" cy="841375"/>
          </a:xfrm>
          <a:prstGeom prst="rect">
            <a:avLst/>
          </a:prstGeom>
          <a:noFill/>
          <a:ln w="9525">
            <a:noFill/>
            <a:miter lim="800000"/>
            <a:headEnd/>
            <a:tailEnd/>
          </a:ln>
        </p:spPr>
        <p:txBody>
          <a:bodyPr wrap="none" lIns="100794" tIns="50397" rIns="100794" bIns="50397">
            <a:prstTxWarp prst="textNoShape">
              <a:avLst/>
            </a:prstTxWarp>
            <a:spAutoFit/>
          </a:bodyPr>
          <a:lstStyle/>
          <a:p>
            <a:pPr algn="ctr"/>
            <a:r>
              <a:rPr lang="en-US" u="sng">
                <a:latin typeface="Comic Sans MS" pitchFamily="-106" charset="0"/>
              </a:rPr>
              <a:t>Controls:</a:t>
            </a:r>
          </a:p>
          <a:p>
            <a:pPr algn="ctr"/>
            <a:r>
              <a:rPr lang="en-US">
                <a:latin typeface="Comic Sans MS" pitchFamily="-106" charset="0"/>
              </a:rPr>
              <a:t>FISH</a:t>
            </a:r>
          </a:p>
        </p:txBody>
      </p:sp>
      <p:sp>
        <p:nvSpPr>
          <p:cNvPr id="33807" name="Text Box 15"/>
          <p:cNvSpPr txBox="1">
            <a:spLocks noChangeArrowheads="1"/>
          </p:cNvSpPr>
          <p:nvPr/>
        </p:nvSpPr>
        <p:spPr bwMode="auto">
          <a:xfrm>
            <a:off x="5803900" y="7046913"/>
            <a:ext cx="3748088" cy="303212"/>
          </a:xfrm>
          <a:prstGeom prst="rect">
            <a:avLst/>
          </a:prstGeom>
          <a:noFill/>
          <a:ln w="9525">
            <a:noFill/>
            <a:miter lim="800000"/>
            <a:headEnd/>
            <a:tailEnd/>
          </a:ln>
        </p:spPr>
        <p:txBody>
          <a:bodyPr lIns="100794" tIns="50397" rIns="100794" bIns="50397">
            <a:prstTxWarp prst="textNoShape">
              <a:avLst/>
            </a:prstTxWarp>
            <a:spAutoFit/>
          </a:bodyPr>
          <a:lstStyle/>
          <a:p>
            <a:r>
              <a:rPr lang="nl-NL" sz="1300">
                <a:latin typeface="Comic Sans MS" pitchFamily="-106" charset="0"/>
              </a:rPr>
              <a:t>(Thanks to: A. Raj, A. van Oudenaarden)</a:t>
            </a:r>
            <a:endParaRPr lang="en-US" sz="1300">
              <a:latin typeface="Comic Sans MS" pitchFamily="-10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7" descr="burst_size.emf"/>
          <p:cNvPicPr>
            <a:picLocks noChangeAspect="1"/>
          </p:cNvPicPr>
          <p:nvPr/>
        </p:nvPicPr>
        <p:blipFill>
          <a:blip r:embed="rId2"/>
          <a:srcRect/>
          <a:stretch>
            <a:fillRect/>
          </a:stretch>
        </p:blipFill>
        <p:spPr bwMode="auto">
          <a:xfrm>
            <a:off x="5940425" y="4838700"/>
            <a:ext cx="3695700" cy="2598738"/>
          </a:xfrm>
          <a:prstGeom prst="rect">
            <a:avLst/>
          </a:prstGeom>
          <a:noFill/>
          <a:ln w="9525">
            <a:noFill/>
            <a:miter lim="800000"/>
            <a:headEnd/>
            <a:tailEnd/>
          </a:ln>
        </p:spPr>
      </p:pic>
      <p:pic>
        <p:nvPicPr>
          <p:cNvPr id="35843" name="Picture 8" descr="on_off_time.emf"/>
          <p:cNvPicPr>
            <a:picLocks noChangeAspect="1"/>
          </p:cNvPicPr>
          <p:nvPr/>
        </p:nvPicPr>
        <p:blipFill>
          <a:blip r:embed="rId3"/>
          <a:srcRect/>
          <a:stretch>
            <a:fillRect/>
          </a:stretch>
        </p:blipFill>
        <p:spPr bwMode="auto">
          <a:xfrm>
            <a:off x="5940425" y="1943100"/>
            <a:ext cx="3695700" cy="2598738"/>
          </a:xfrm>
          <a:prstGeom prst="rect">
            <a:avLst/>
          </a:prstGeom>
          <a:noFill/>
          <a:ln w="9525">
            <a:noFill/>
            <a:miter lim="800000"/>
            <a:headEnd/>
            <a:tailEnd/>
          </a:ln>
        </p:spPr>
      </p:pic>
      <p:pic>
        <p:nvPicPr>
          <p:cNvPr id="35844" name="Picture 9" descr="RNA_trajectories.emf"/>
          <p:cNvPicPr>
            <a:picLocks noChangeAspect="1"/>
          </p:cNvPicPr>
          <p:nvPr/>
        </p:nvPicPr>
        <p:blipFill>
          <a:blip r:embed="rId4"/>
          <a:srcRect b="2422"/>
          <a:stretch>
            <a:fillRect/>
          </a:stretch>
        </p:blipFill>
        <p:spPr bwMode="auto">
          <a:xfrm>
            <a:off x="457200" y="1733550"/>
            <a:ext cx="4735513" cy="5551488"/>
          </a:xfrm>
          <a:prstGeom prst="rect">
            <a:avLst/>
          </a:prstGeom>
          <a:noFill/>
          <a:ln w="9525">
            <a:noFill/>
            <a:miter lim="800000"/>
            <a:headEnd/>
            <a:tailEnd/>
          </a:ln>
        </p:spPr>
      </p:pic>
      <p:sp>
        <p:nvSpPr>
          <p:cNvPr id="35845" name="TextBox 10"/>
          <p:cNvSpPr txBox="1">
            <a:spLocks noChangeArrowheads="1"/>
          </p:cNvSpPr>
          <p:nvPr/>
        </p:nvSpPr>
        <p:spPr bwMode="auto">
          <a:xfrm>
            <a:off x="6135688" y="4389438"/>
            <a:ext cx="3354387" cy="839787"/>
          </a:xfrm>
          <a:prstGeom prst="rect">
            <a:avLst/>
          </a:prstGeom>
          <a:noFill/>
          <a:ln w="9525">
            <a:noFill/>
            <a:miter lim="800000"/>
            <a:headEnd/>
            <a:tailEnd/>
          </a:ln>
        </p:spPr>
        <p:txBody>
          <a:bodyPr lIns="100794" tIns="50397" rIns="100794" bIns="50397">
            <a:prstTxWarp prst="textNoShape">
              <a:avLst/>
            </a:prstTxWarp>
            <a:spAutoFit/>
          </a:bodyPr>
          <a:lstStyle/>
          <a:p>
            <a:pPr algn="ctr"/>
            <a:r>
              <a:rPr lang="en-US">
                <a:latin typeface="Comic Sans MS" pitchFamily="-106" charset="0"/>
              </a:rPr>
              <a:t>Distribution of burst size</a:t>
            </a:r>
          </a:p>
        </p:txBody>
      </p:sp>
      <p:sp>
        <p:nvSpPr>
          <p:cNvPr id="35846" name="TextBox 11"/>
          <p:cNvSpPr txBox="1">
            <a:spLocks noChangeArrowheads="1"/>
          </p:cNvSpPr>
          <p:nvPr/>
        </p:nvSpPr>
        <p:spPr bwMode="auto">
          <a:xfrm>
            <a:off x="5900738" y="1416050"/>
            <a:ext cx="3775075" cy="839788"/>
          </a:xfrm>
          <a:prstGeom prst="rect">
            <a:avLst/>
          </a:prstGeom>
          <a:noFill/>
          <a:ln w="9525">
            <a:noFill/>
            <a:miter lim="800000"/>
            <a:headEnd/>
            <a:tailEnd/>
          </a:ln>
        </p:spPr>
        <p:txBody>
          <a:bodyPr lIns="100794" tIns="50397" rIns="100794" bIns="50397">
            <a:prstTxWarp prst="textNoShape">
              <a:avLst/>
            </a:prstTxWarp>
            <a:spAutoFit/>
          </a:bodyPr>
          <a:lstStyle/>
          <a:p>
            <a:pPr algn="ctr"/>
            <a:r>
              <a:rPr lang="en-US">
                <a:latin typeface="Comic Sans MS" pitchFamily="-106" charset="0"/>
              </a:rPr>
              <a:t>Distribution of on &amp; off times</a:t>
            </a:r>
          </a:p>
        </p:txBody>
      </p:sp>
      <p:sp>
        <p:nvSpPr>
          <p:cNvPr id="35847" name="TextBox 12"/>
          <p:cNvSpPr txBox="1">
            <a:spLocks noChangeArrowheads="1"/>
          </p:cNvSpPr>
          <p:nvPr/>
        </p:nvSpPr>
        <p:spPr bwMode="auto">
          <a:xfrm>
            <a:off x="1254125" y="1631950"/>
            <a:ext cx="3781425" cy="471488"/>
          </a:xfrm>
          <a:prstGeom prst="rect">
            <a:avLst/>
          </a:prstGeom>
          <a:noFill/>
          <a:ln w="9525">
            <a:noFill/>
            <a:miter lim="800000"/>
            <a:headEnd/>
            <a:tailEnd/>
          </a:ln>
        </p:spPr>
        <p:txBody>
          <a:bodyPr lIns="100794" tIns="50397" rIns="100794" bIns="50397">
            <a:prstTxWarp prst="textNoShape">
              <a:avLst/>
            </a:prstTxWarp>
            <a:spAutoFit/>
          </a:bodyPr>
          <a:lstStyle/>
          <a:p>
            <a:pPr algn="ctr"/>
            <a:r>
              <a:rPr lang="en-US">
                <a:latin typeface="Comic Sans MS" pitchFamily="-106" charset="0"/>
              </a:rPr>
              <a:t># mRNA vs time</a:t>
            </a:r>
          </a:p>
        </p:txBody>
      </p:sp>
      <p:sp>
        <p:nvSpPr>
          <p:cNvPr id="35848" name="Title 1"/>
          <p:cNvSpPr txBox="1">
            <a:spLocks/>
          </p:cNvSpPr>
          <p:nvPr/>
        </p:nvSpPr>
        <p:spPr bwMode="auto">
          <a:xfrm>
            <a:off x="503238" y="241300"/>
            <a:ext cx="9074150" cy="871538"/>
          </a:xfrm>
          <a:prstGeom prst="rect">
            <a:avLst/>
          </a:prstGeom>
          <a:noFill/>
          <a:ln w="9525">
            <a:noFill/>
            <a:miter lim="800000"/>
            <a:headEnd/>
            <a:tailEnd/>
          </a:ln>
        </p:spPr>
        <p:txBody>
          <a:bodyPr lIns="100794" tIns="50397" rIns="100794" bIns="50397" anchor="ctr">
            <a:prstTxWarp prst="textNoShape">
              <a:avLst/>
            </a:prstTxWarp>
          </a:bodyPr>
          <a:lstStyle/>
          <a:p>
            <a:pPr algn="ctr"/>
            <a:r>
              <a:rPr lang="en-US" sz="4000">
                <a:latin typeface="Comic Sans MS" pitchFamily="-106" charset="0"/>
              </a:rPr>
              <a:t>RNA kinetics in individual cells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19150" y="912813"/>
            <a:ext cx="8408988" cy="4868862"/>
          </a:xfrm>
          <a:prstGeom prst="rect">
            <a:avLst/>
          </a:prstGeom>
          <a:solidFill>
            <a:schemeClr val="accent1"/>
          </a:solidFill>
          <a:ln w="9525">
            <a:solidFill>
              <a:schemeClr val="tx1"/>
            </a:solidFill>
            <a:miter lim="800000"/>
            <a:headEnd/>
            <a:tailEnd/>
          </a:ln>
        </p:spPr>
        <p:txBody>
          <a:bodyPr wrap="none" lIns="100794" tIns="50397" rIns="100794" bIns="50397" anchor="ctr">
            <a:prstTxWarp prst="textNoShape">
              <a:avLst/>
            </a:prstTxWarp>
          </a:bodyPr>
          <a:lstStyle/>
          <a:p>
            <a:endParaRPr lang="en-US"/>
          </a:p>
        </p:txBody>
      </p:sp>
      <p:sp>
        <p:nvSpPr>
          <p:cNvPr id="34819" name="Rectangle 3"/>
          <p:cNvSpPr>
            <a:spLocks noGrp="1" noChangeArrowheads="1"/>
          </p:cNvSpPr>
          <p:nvPr>
            <p:ph type="title"/>
          </p:nvPr>
        </p:nvSpPr>
        <p:spPr>
          <a:xfrm>
            <a:off x="660400" y="107950"/>
            <a:ext cx="8567738" cy="804863"/>
          </a:xfrm>
        </p:spPr>
        <p:txBody>
          <a:bodyPr/>
          <a:lstStyle/>
          <a:p>
            <a:pPr>
              <a:defRPr/>
            </a:pPr>
            <a:r>
              <a:rPr lang="en-US" sz="3500" dirty="0">
                <a:solidFill>
                  <a:schemeClr val="tx1"/>
                </a:solidFill>
                <a:latin typeface="Comic Sans MS" pitchFamily="33" charset="0"/>
              </a:rPr>
              <a:t>Transcriptional bursting in eukaryotes</a:t>
            </a:r>
          </a:p>
        </p:txBody>
      </p:sp>
      <p:sp>
        <p:nvSpPr>
          <p:cNvPr id="36868" name="Text Box 4"/>
          <p:cNvSpPr txBox="1">
            <a:spLocks noChangeArrowheads="1"/>
          </p:cNvSpPr>
          <p:nvPr/>
        </p:nvSpPr>
        <p:spPr bwMode="auto">
          <a:xfrm>
            <a:off x="157163" y="5740400"/>
            <a:ext cx="9618662" cy="1754188"/>
          </a:xfrm>
          <a:prstGeom prst="rect">
            <a:avLst/>
          </a:prstGeom>
          <a:noFill/>
          <a:ln w="9525">
            <a:noFill/>
            <a:miter lim="800000"/>
            <a:headEnd/>
            <a:tailEnd/>
          </a:ln>
        </p:spPr>
        <p:txBody>
          <a:bodyPr lIns="100794" tIns="50397" rIns="100794" bIns="50397">
            <a:prstTxWarp prst="textNoShape">
              <a:avLst/>
            </a:prstTxWarp>
            <a:spAutoFit/>
          </a:bodyPr>
          <a:lstStyle/>
          <a:p>
            <a:pPr>
              <a:lnSpc>
                <a:spcPct val="120000"/>
              </a:lnSpc>
            </a:pPr>
            <a:r>
              <a:rPr lang="en-US" sz="1800">
                <a:latin typeface="Comic Sans MS" pitchFamily="-106" charset="0"/>
                <a:ea typeface="Times New Roman" pitchFamily="-106" charset="0"/>
                <a:cs typeface="Times New Roman" pitchFamily="-106" charset="0"/>
              </a:rPr>
              <a:t>Chubb JR, Trcek T, Shenoy SM, Singer RH. </a:t>
            </a:r>
            <a:r>
              <a:rPr lang="en-US" sz="1800" i="1">
                <a:latin typeface="Comic Sans MS" pitchFamily="-106" charset="0"/>
                <a:ea typeface="Times New Roman" pitchFamily="-106" charset="0"/>
                <a:cs typeface="Times New Roman" pitchFamily="-106" charset="0"/>
              </a:rPr>
              <a:t>Curr. Biol.</a:t>
            </a:r>
            <a:r>
              <a:rPr lang="en-US" sz="1800">
                <a:latin typeface="Comic Sans MS" pitchFamily="-106" charset="0"/>
                <a:ea typeface="Times New Roman" pitchFamily="-106" charset="0"/>
                <a:cs typeface="Times New Roman" pitchFamily="-106" charset="0"/>
              </a:rPr>
              <a:t> (2006)</a:t>
            </a:r>
          </a:p>
          <a:p>
            <a:pPr>
              <a:lnSpc>
                <a:spcPct val="120000"/>
              </a:lnSpc>
            </a:pPr>
            <a:r>
              <a:rPr lang="en-US" sz="1800">
                <a:latin typeface="Comic Sans MS" pitchFamily="-106" charset="0"/>
                <a:ea typeface="Times New Roman" pitchFamily="-106" charset="0"/>
                <a:cs typeface="Times New Roman" pitchFamily="-106" charset="0"/>
              </a:rPr>
              <a:t>See also: Golding &amp; Cox, </a:t>
            </a:r>
            <a:r>
              <a:rPr lang="en-US" sz="1800" i="1">
                <a:latin typeface="Comic Sans MS" pitchFamily="-106" charset="0"/>
                <a:ea typeface="Times New Roman" pitchFamily="-106" charset="0"/>
                <a:cs typeface="Times New Roman" pitchFamily="-106" charset="0"/>
              </a:rPr>
              <a:t>Curr. Biol.</a:t>
            </a:r>
            <a:r>
              <a:rPr lang="en-US" sz="1800">
                <a:latin typeface="Comic Sans MS" pitchFamily="-106" charset="0"/>
                <a:ea typeface="Times New Roman" pitchFamily="-106" charset="0"/>
                <a:cs typeface="Times New Roman" pitchFamily="-106" charset="0"/>
              </a:rPr>
              <a:t> (2006)</a:t>
            </a:r>
          </a:p>
          <a:p>
            <a:pPr>
              <a:lnSpc>
                <a:spcPct val="120000"/>
              </a:lnSpc>
            </a:pPr>
            <a:endParaRPr lang="en-US" sz="1800">
              <a:latin typeface="Comic Sans MS" pitchFamily="-106" charset="0"/>
              <a:ea typeface="Times New Roman" pitchFamily="-106" charset="0"/>
              <a:cs typeface="Times New Roman" pitchFamily="-106" charset="0"/>
            </a:endParaRPr>
          </a:p>
          <a:p>
            <a:pPr>
              <a:lnSpc>
                <a:spcPct val="120000"/>
              </a:lnSpc>
            </a:pPr>
            <a:r>
              <a:rPr lang="en-US" sz="1800">
                <a:latin typeface="Comic Sans MS" pitchFamily="-106" charset="0"/>
                <a:ea typeface="Times New Roman" pitchFamily="-106" charset="0"/>
                <a:cs typeface="Times New Roman" pitchFamily="-106" charset="0"/>
              </a:rPr>
              <a:t>Raj A, Peskin CS, Tranchina D, Vargas DY, Tyagi S, </a:t>
            </a:r>
            <a:r>
              <a:rPr lang="en-US" sz="1800" i="1">
                <a:latin typeface="Comic Sans MS" pitchFamily="-106" charset="0"/>
              </a:rPr>
              <a:t>PLoS Biol.</a:t>
            </a:r>
            <a:r>
              <a:rPr lang="en-US" sz="1800">
                <a:latin typeface="Comic Sans MS" pitchFamily="-106" charset="0"/>
                <a:ea typeface="Times New Roman" pitchFamily="-106" charset="0"/>
                <a:cs typeface="Times New Roman" pitchFamily="-106" charset="0"/>
              </a:rPr>
              <a:t> (2006) </a:t>
            </a:r>
          </a:p>
          <a:p>
            <a:pPr>
              <a:lnSpc>
                <a:spcPct val="120000"/>
              </a:lnSpc>
            </a:pPr>
            <a:r>
              <a:rPr lang="en-US" sz="1800">
                <a:latin typeface="Comic Sans MS" pitchFamily="-106" charset="0"/>
                <a:ea typeface="Times New Roman" pitchFamily="-106" charset="0"/>
                <a:cs typeface="Times New Roman" pitchFamily="-106" charset="0"/>
              </a:rPr>
              <a:t>“Stochastic mRNA Synthesis in Mammalian Cells”.</a:t>
            </a:r>
          </a:p>
        </p:txBody>
      </p:sp>
      <p:grpSp>
        <p:nvGrpSpPr>
          <p:cNvPr id="36869" name="Group 5"/>
          <p:cNvGrpSpPr>
            <a:grpSpLocks/>
          </p:cNvGrpSpPr>
          <p:nvPr/>
        </p:nvGrpSpPr>
        <p:grpSpPr bwMode="auto">
          <a:xfrm>
            <a:off x="1020763" y="1023938"/>
            <a:ext cx="7770812" cy="4745037"/>
            <a:chOff x="583" y="862"/>
            <a:chExt cx="4440" cy="2712"/>
          </a:xfrm>
        </p:grpSpPr>
        <p:grpSp>
          <p:nvGrpSpPr>
            <p:cNvPr id="36870" name="Group 6"/>
            <p:cNvGrpSpPr>
              <a:grpSpLocks/>
            </p:cNvGrpSpPr>
            <p:nvPr/>
          </p:nvGrpSpPr>
          <p:grpSpPr bwMode="auto">
            <a:xfrm>
              <a:off x="688" y="862"/>
              <a:ext cx="4335" cy="2604"/>
              <a:chOff x="359" y="889"/>
              <a:chExt cx="4335" cy="2604"/>
            </a:xfrm>
          </p:grpSpPr>
          <p:pic>
            <p:nvPicPr>
              <p:cNvPr id="36873" name="Picture 7" descr="chubb_fig2"/>
              <p:cNvPicPr>
                <a:picLocks noChangeAspect="1" noChangeArrowheads="1"/>
              </p:cNvPicPr>
              <p:nvPr/>
            </p:nvPicPr>
            <p:blipFill>
              <a:blip r:embed="rId2"/>
              <a:srcRect/>
              <a:stretch>
                <a:fillRect/>
              </a:stretch>
            </p:blipFill>
            <p:spPr bwMode="auto">
              <a:xfrm>
                <a:off x="359" y="889"/>
                <a:ext cx="2072" cy="2604"/>
              </a:xfrm>
              <a:prstGeom prst="rect">
                <a:avLst/>
              </a:prstGeom>
              <a:noFill/>
              <a:ln w="9525">
                <a:noFill/>
                <a:miter lim="800000"/>
                <a:headEnd/>
                <a:tailEnd/>
              </a:ln>
            </p:spPr>
          </p:pic>
          <p:pic>
            <p:nvPicPr>
              <p:cNvPr id="36874" name="Picture 8" descr="chubb_fig3"/>
              <p:cNvPicPr>
                <a:picLocks noChangeAspect="1" noChangeArrowheads="1"/>
              </p:cNvPicPr>
              <p:nvPr/>
            </p:nvPicPr>
            <p:blipFill>
              <a:blip r:embed="rId3"/>
              <a:srcRect/>
              <a:stretch>
                <a:fillRect/>
              </a:stretch>
            </p:blipFill>
            <p:spPr bwMode="auto">
              <a:xfrm>
                <a:off x="2673" y="889"/>
                <a:ext cx="2021" cy="2600"/>
              </a:xfrm>
              <a:prstGeom prst="rect">
                <a:avLst/>
              </a:prstGeom>
              <a:noFill/>
              <a:ln w="9525">
                <a:noFill/>
                <a:miter lim="800000"/>
                <a:headEnd/>
                <a:tailEnd/>
              </a:ln>
            </p:spPr>
          </p:pic>
        </p:grpSp>
        <p:sp>
          <p:nvSpPr>
            <p:cNvPr id="36871" name="Oval 9"/>
            <p:cNvSpPr>
              <a:spLocks noChangeArrowheads="1"/>
            </p:cNvSpPr>
            <p:nvPr/>
          </p:nvSpPr>
          <p:spPr bwMode="auto">
            <a:xfrm>
              <a:off x="583" y="2297"/>
              <a:ext cx="1367" cy="1277"/>
            </a:xfrm>
            <a:prstGeom prst="ellipse">
              <a:avLst/>
            </a:prstGeom>
            <a:noFill/>
            <a:ln w="25400">
              <a:solidFill>
                <a:srgbClr val="FF6600"/>
              </a:solidFill>
              <a:round/>
              <a:headEnd/>
              <a:tailEnd/>
            </a:ln>
          </p:spPr>
          <p:txBody>
            <a:bodyPr wrap="none" anchor="ctr">
              <a:prstTxWarp prst="textNoShape">
                <a:avLst/>
              </a:prstTxWarp>
            </a:bodyPr>
            <a:lstStyle/>
            <a:p>
              <a:endParaRPr lang="en-US"/>
            </a:p>
          </p:txBody>
        </p:sp>
        <p:sp>
          <p:nvSpPr>
            <p:cNvPr id="36872" name="Oval 10"/>
            <p:cNvSpPr>
              <a:spLocks noChangeArrowheads="1"/>
            </p:cNvSpPr>
            <p:nvPr/>
          </p:nvSpPr>
          <p:spPr bwMode="auto">
            <a:xfrm>
              <a:off x="2997" y="1553"/>
              <a:ext cx="1367" cy="1277"/>
            </a:xfrm>
            <a:prstGeom prst="ellipse">
              <a:avLst/>
            </a:prstGeom>
            <a:noFill/>
            <a:ln w="25400">
              <a:solidFill>
                <a:srgbClr val="FF6600"/>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p:txBody>
          <a:bodyPr/>
          <a:lstStyle/>
          <a:p>
            <a:pPr>
              <a:defRPr/>
            </a:pPr>
            <a:r>
              <a:rPr lang="en-US" sz="3600" dirty="0">
                <a:solidFill>
                  <a:srgbClr val="606060"/>
                </a:solidFill>
              </a:rPr>
              <a:t>The Lambda Switch: The Other Hydrogen Atom of Gene Regulation </a:t>
            </a:r>
          </a:p>
        </p:txBody>
      </p:sp>
      <p:sp>
        <p:nvSpPr>
          <p:cNvPr id="37891" name="Rectangle 4"/>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7892" name="Rectangle 10"/>
          <p:cNvSpPr>
            <a:spLocks noChangeArrowheads="1"/>
          </p:cNvSpPr>
          <p:nvPr/>
        </p:nvSpPr>
        <p:spPr bwMode="auto">
          <a:xfrm>
            <a:off x="6908800" y="2376488"/>
            <a:ext cx="1549400" cy="366712"/>
          </a:xfrm>
          <a:prstGeom prst="rect">
            <a:avLst/>
          </a:prstGeom>
          <a:noFill/>
          <a:ln w="9525">
            <a:noFill/>
            <a:miter lim="800000"/>
            <a:headEnd/>
            <a:tailEnd/>
          </a:ln>
        </p:spPr>
        <p:txBody>
          <a:bodyPr wrap="none">
            <a:prstTxWarp prst="textNoShape">
              <a:avLst/>
            </a:prstTxWarp>
            <a:spAutoFit/>
          </a:bodyPr>
          <a:lstStyle/>
          <a:p>
            <a:r>
              <a:rPr lang="en-US" sz="1800">
                <a:solidFill>
                  <a:schemeClr val="tx1"/>
                </a:solidFill>
              </a:rPr>
              <a:t>Roger Hendrix</a:t>
            </a:r>
          </a:p>
        </p:txBody>
      </p:sp>
      <p:pic>
        <p:nvPicPr>
          <p:cNvPr id="37893" name="Picture 12" descr="LambdaAttack"/>
          <p:cNvPicPr>
            <a:picLocks noChangeAspect="1" noChangeArrowheads="1"/>
          </p:cNvPicPr>
          <p:nvPr/>
        </p:nvPicPr>
        <p:blipFill>
          <a:blip r:embed="rId3"/>
          <a:srcRect/>
          <a:stretch>
            <a:fillRect/>
          </a:stretch>
        </p:blipFill>
        <p:spPr bwMode="auto">
          <a:xfrm>
            <a:off x="6324600" y="2667000"/>
            <a:ext cx="2728913" cy="4343400"/>
          </a:xfrm>
          <a:prstGeom prst="rect">
            <a:avLst/>
          </a:prstGeom>
          <a:noFill/>
          <a:ln w="9525">
            <a:noFill/>
            <a:miter lim="800000"/>
            <a:headEnd/>
            <a:tailEnd/>
          </a:ln>
        </p:spPr>
      </p:pic>
      <p:pic>
        <p:nvPicPr>
          <p:cNvPr id="37894" name="Picture 13" descr="UrLambda2"/>
          <p:cNvPicPr>
            <a:picLocks noChangeAspect="1" noChangeArrowheads="1"/>
          </p:cNvPicPr>
          <p:nvPr/>
        </p:nvPicPr>
        <p:blipFill>
          <a:blip r:embed="rId4"/>
          <a:srcRect/>
          <a:stretch>
            <a:fillRect/>
          </a:stretch>
        </p:blipFill>
        <p:spPr bwMode="auto">
          <a:xfrm>
            <a:off x="1984375" y="2209800"/>
            <a:ext cx="30448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p:txBody>
          <a:bodyPr/>
          <a:lstStyle/>
          <a:p>
            <a:pPr>
              <a:defRPr/>
            </a:pPr>
            <a:r>
              <a:rPr lang="en-US" sz="3600" dirty="0" err="1">
                <a:solidFill>
                  <a:srgbClr val="606060"/>
                </a:solidFill>
              </a:rPr>
              <a:t>Bacteriophage</a:t>
            </a:r>
            <a:r>
              <a:rPr lang="en-US" sz="3600" dirty="0">
                <a:solidFill>
                  <a:srgbClr val="606060"/>
                </a:solidFill>
              </a:rPr>
              <a:t> and Their Genomes</a:t>
            </a:r>
          </a:p>
        </p:txBody>
      </p:sp>
      <p:sp>
        <p:nvSpPr>
          <p:cNvPr id="39939"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39940" name="Picture 4" descr="0020b"/>
          <p:cNvPicPr>
            <a:picLocks noChangeAspect="1" noChangeArrowheads="1"/>
          </p:cNvPicPr>
          <p:nvPr/>
        </p:nvPicPr>
        <p:blipFill>
          <a:blip r:embed="rId3"/>
          <a:srcRect/>
          <a:stretch>
            <a:fillRect/>
          </a:stretch>
        </p:blipFill>
        <p:spPr bwMode="auto">
          <a:xfrm>
            <a:off x="5334000" y="2286000"/>
            <a:ext cx="3481388" cy="4800600"/>
          </a:xfrm>
          <a:prstGeom prst="rect">
            <a:avLst/>
          </a:prstGeom>
          <a:noFill/>
          <a:ln w="9525">
            <a:noFill/>
            <a:miter lim="800000"/>
            <a:headEnd/>
            <a:tailEnd/>
          </a:ln>
        </p:spPr>
      </p:pic>
      <p:sp>
        <p:nvSpPr>
          <p:cNvPr id="39941" name="Rectangle 5"/>
          <p:cNvSpPr>
            <a:spLocks noChangeArrowheads="1"/>
          </p:cNvSpPr>
          <p:nvPr/>
        </p:nvSpPr>
        <p:spPr bwMode="auto">
          <a:xfrm>
            <a:off x="4413250" y="1898650"/>
            <a:ext cx="5264150" cy="366713"/>
          </a:xfrm>
          <a:prstGeom prst="rect">
            <a:avLst/>
          </a:prstGeom>
          <a:noFill/>
          <a:ln w="9525">
            <a:noFill/>
            <a:miter lim="800000"/>
            <a:headEnd/>
            <a:tailEnd/>
          </a:ln>
        </p:spPr>
        <p:txBody>
          <a:bodyPr wrap="none">
            <a:prstTxWarp prst="textNoShape">
              <a:avLst/>
            </a:prstTxWarp>
            <a:spAutoFit/>
          </a:bodyPr>
          <a:lstStyle/>
          <a:p>
            <a:r>
              <a:rPr lang="en-US" sz="1800">
                <a:solidFill>
                  <a:schemeClr val="tx1"/>
                </a:solidFill>
              </a:rPr>
              <a:t>http://www.biochem.wisc.edu/inman/empics/0020b.jpg</a:t>
            </a:r>
          </a:p>
        </p:txBody>
      </p:sp>
      <p:pic>
        <p:nvPicPr>
          <p:cNvPr id="39942" name="Picture 6" descr="85-001"/>
          <p:cNvPicPr>
            <a:picLocks noChangeAspect="1" noChangeArrowheads="1"/>
          </p:cNvPicPr>
          <p:nvPr/>
        </p:nvPicPr>
        <p:blipFill>
          <a:blip r:embed="rId4"/>
          <a:srcRect/>
          <a:stretch>
            <a:fillRect/>
          </a:stretch>
        </p:blipFill>
        <p:spPr bwMode="auto">
          <a:xfrm>
            <a:off x="228600" y="2667000"/>
            <a:ext cx="4343400" cy="4111625"/>
          </a:xfrm>
          <a:prstGeom prst="rect">
            <a:avLst/>
          </a:prstGeom>
          <a:noFill/>
          <a:ln w="9525">
            <a:noFill/>
            <a:miter lim="800000"/>
            <a:headEnd/>
            <a:tailEnd/>
          </a:ln>
        </p:spPr>
      </p:pic>
      <p:pic>
        <p:nvPicPr>
          <p:cNvPr id="39943" name="Picture 8" descr="virion"/>
          <p:cNvPicPr>
            <a:picLocks noChangeAspect="1" noChangeArrowheads="1"/>
          </p:cNvPicPr>
          <p:nvPr>
            <p:ph idx="1"/>
          </p:nvPr>
        </p:nvPicPr>
        <p:blipFill>
          <a:blip r:embed="rId5"/>
          <a:srcRect/>
          <a:stretch>
            <a:fillRect/>
          </a:stretch>
        </p:blipFill>
        <p:spPr>
          <a:xfrm>
            <a:off x="3200400" y="5029200"/>
            <a:ext cx="2057400" cy="2057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pPr marL="358775">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3200">
                <a:solidFill>
                  <a:schemeClr val="bg1"/>
                </a:solidFill>
                <a:latin typeface="Albany" pitchFamily="32" charset="0"/>
              </a:rPr>
              <a:t>Physical Consequences of the Tight Squeeze in the Life Cycle of a Bacteriophage</a:t>
            </a:r>
          </a:p>
        </p:txBody>
      </p:sp>
      <p:pic>
        <p:nvPicPr>
          <p:cNvPr id="41987" name="Picture 3" descr="completeAndFinalViralCycle"/>
          <p:cNvPicPr>
            <a:picLocks noChangeAspect="1" noChangeArrowheads="1"/>
          </p:cNvPicPr>
          <p:nvPr>
            <p:ph sz="half" idx="2"/>
          </p:nvPr>
        </p:nvPicPr>
        <p:blipFill>
          <a:blip r:embed="rId3"/>
          <a:srcRect/>
          <a:stretch>
            <a:fillRect/>
          </a:stretch>
        </p:blipFill>
        <p:spPr>
          <a:xfrm>
            <a:off x="4049713" y="1951038"/>
            <a:ext cx="6030912" cy="4659312"/>
          </a:xfrm>
        </p:spPr>
      </p:pic>
      <p:sp>
        <p:nvSpPr>
          <p:cNvPr id="41988" name="Text Box 4"/>
          <p:cNvSpPr txBox="1">
            <a:spLocks noChangeArrowheads="1"/>
          </p:cNvSpPr>
          <p:nvPr/>
        </p:nvSpPr>
        <p:spPr bwMode="auto">
          <a:xfrm>
            <a:off x="3363913" y="6751638"/>
            <a:ext cx="3786187" cy="762000"/>
          </a:xfrm>
          <a:prstGeom prst="rect">
            <a:avLst/>
          </a:prstGeom>
          <a:noFill/>
          <a:ln w="9525">
            <a:noFill/>
            <a:miter lim="800000"/>
            <a:headEnd/>
            <a:tailEnd/>
          </a:ln>
        </p:spPr>
        <p:txBody>
          <a:bodyPr wrap="none">
            <a:prstTxWarp prst="textNoShape">
              <a:avLst/>
            </a:prstTxWarp>
            <a:spAutoFit/>
          </a:bodyPr>
          <a:lstStyle/>
          <a:p>
            <a:r>
              <a:rPr lang="en-US" sz="2200" b="1" i="1">
                <a:solidFill>
                  <a:srgbClr val="FF0000"/>
                </a:solidFill>
                <a:latin typeface="Albany" pitchFamily="32" charset="0"/>
              </a:rPr>
              <a:t>Rate of packing: 100bp/sec</a:t>
            </a:r>
          </a:p>
          <a:p>
            <a:r>
              <a:rPr lang="en-US" sz="2200" b="1" i="1">
                <a:solidFill>
                  <a:srgbClr val="FF0000"/>
                </a:solidFill>
                <a:latin typeface="Albany" pitchFamily="32" charset="0"/>
              </a:rPr>
              <a:t>“Some assembly required”</a:t>
            </a:r>
          </a:p>
        </p:txBody>
      </p:sp>
      <p:sp>
        <p:nvSpPr>
          <p:cNvPr id="41989" name="Line 5"/>
          <p:cNvSpPr>
            <a:spLocks noChangeShapeType="1"/>
          </p:cNvSpPr>
          <p:nvPr/>
        </p:nvSpPr>
        <p:spPr bwMode="auto">
          <a:xfrm flipH="1" flipV="1">
            <a:off x="5116513" y="5989638"/>
            <a:ext cx="76200" cy="76200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1990" name="Text Box 6"/>
          <p:cNvSpPr txBox="1">
            <a:spLocks noChangeArrowheads="1"/>
          </p:cNvSpPr>
          <p:nvPr/>
        </p:nvSpPr>
        <p:spPr bwMode="auto">
          <a:xfrm>
            <a:off x="7707313" y="6904038"/>
            <a:ext cx="2063750" cy="427037"/>
          </a:xfrm>
          <a:prstGeom prst="rect">
            <a:avLst/>
          </a:prstGeom>
          <a:noFill/>
          <a:ln w="9525">
            <a:noFill/>
            <a:miter lim="800000"/>
            <a:headEnd/>
            <a:tailEnd/>
          </a:ln>
        </p:spPr>
        <p:txBody>
          <a:bodyPr wrap="none">
            <a:prstTxWarp prst="textNoShape">
              <a:avLst/>
            </a:prstTxWarp>
            <a:spAutoFit/>
          </a:bodyPr>
          <a:lstStyle/>
          <a:p>
            <a:r>
              <a:rPr lang="en-US" sz="2200" b="1" i="1">
                <a:solidFill>
                  <a:srgbClr val="FF0000"/>
                </a:solidFill>
                <a:latin typeface="Albany" pitchFamily="32" charset="0"/>
              </a:rPr>
              <a:t>Self-assembly</a:t>
            </a:r>
          </a:p>
        </p:txBody>
      </p:sp>
      <p:sp>
        <p:nvSpPr>
          <p:cNvPr id="41991" name="Line 7"/>
          <p:cNvSpPr>
            <a:spLocks noChangeShapeType="1"/>
          </p:cNvSpPr>
          <p:nvPr/>
        </p:nvSpPr>
        <p:spPr bwMode="auto">
          <a:xfrm flipH="1" flipV="1">
            <a:off x="7402513" y="5913438"/>
            <a:ext cx="1371600" cy="99060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1992" name="Rectangle 8"/>
          <p:cNvSpPr>
            <a:spLocks noChangeArrowheads="1"/>
          </p:cNvSpPr>
          <p:nvPr/>
        </p:nvSpPr>
        <p:spPr bwMode="auto">
          <a:xfrm>
            <a:off x="6640513" y="2027238"/>
            <a:ext cx="1752600" cy="1828800"/>
          </a:xfrm>
          <a:prstGeom prst="rect">
            <a:avLst/>
          </a:prstGeom>
          <a:noFill/>
          <a:ln w="28575">
            <a:solidFill>
              <a:srgbClr val="0066FF"/>
            </a:solidFill>
            <a:miter lim="800000"/>
            <a:headEnd/>
            <a:tailEnd/>
          </a:ln>
        </p:spPr>
        <p:txBody>
          <a:bodyPr wrap="none" anchor="ctr">
            <a:prstTxWarp prst="textNoShape">
              <a:avLst/>
            </a:prstTxWarp>
          </a:bodyPr>
          <a:lstStyle/>
          <a:p>
            <a:endParaRPr lang="en-US"/>
          </a:p>
        </p:txBody>
      </p:sp>
      <p:sp>
        <p:nvSpPr>
          <p:cNvPr id="41993" name="Rectangle 9"/>
          <p:cNvSpPr>
            <a:spLocks noChangeArrowheads="1"/>
          </p:cNvSpPr>
          <p:nvPr/>
        </p:nvSpPr>
        <p:spPr bwMode="auto">
          <a:xfrm>
            <a:off x="4202113" y="4694238"/>
            <a:ext cx="1752600" cy="1828800"/>
          </a:xfrm>
          <a:prstGeom prst="rect">
            <a:avLst/>
          </a:prstGeom>
          <a:noFill/>
          <a:ln w="28575">
            <a:solidFill>
              <a:srgbClr val="0066FF"/>
            </a:solidFill>
            <a:miter lim="800000"/>
            <a:headEnd/>
            <a:tailEnd/>
          </a:ln>
        </p:spPr>
        <p:txBody>
          <a:bodyPr wrap="none" anchor="ctr">
            <a:prstTxWarp prst="textNoShape">
              <a:avLst/>
            </a:prstTxWarp>
          </a:bodyPr>
          <a:lstStyle/>
          <a:p>
            <a:endParaRPr lang="en-US"/>
          </a:p>
        </p:txBody>
      </p:sp>
      <p:sp>
        <p:nvSpPr>
          <p:cNvPr id="41994" name="Text Box 10"/>
          <p:cNvSpPr txBox="1">
            <a:spLocks noChangeArrowheads="1"/>
          </p:cNvSpPr>
          <p:nvPr/>
        </p:nvSpPr>
        <p:spPr bwMode="auto">
          <a:xfrm>
            <a:off x="5192713" y="1646238"/>
            <a:ext cx="4887912" cy="427037"/>
          </a:xfrm>
          <a:prstGeom prst="rect">
            <a:avLst/>
          </a:prstGeom>
          <a:noFill/>
          <a:ln w="9525">
            <a:noFill/>
            <a:miter lim="800000"/>
            <a:headEnd/>
            <a:tailEnd/>
          </a:ln>
        </p:spPr>
        <p:txBody>
          <a:bodyPr wrap="none">
            <a:prstTxWarp prst="textNoShape">
              <a:avLst/>
            </a:prstTxWarp>
            <a:spAutoFit/>
          </a:bodyPr>
          <a:lstStyle/>
          <a:p>
            <a:r>
              <a:rPr lang="en-US" sz="2200" b="1" i="1">
                <a:solidFill>
                  <a:srgbClr val="FF0000"/>
                </a:solidFill>
                <a:latin typeface="Albany" pitchFamily="32" charset="0"/>
              </a:rPr>
              <a:t>Rate of ejection: ≈ 100 - 1000bp/sec</a:t>
            </a:r>
          </a:p>
        </p:txBody>
      </p:sp>
      <p:pic>
        <p:nvPicPr>
          <p:cNvPr id="41995" name="Picture 11"/>
          <p:cNvPicPr>
            <a:picLocks noChangeAspect="1" noChangeArrowheads="1"/>
          </p:cNvPicPr>
          <p:nvPr/>
        </p:nvPicPr>
        <p:blipFill>
          <a:blip r:embed="rId4"/>
          <a:srcRect/>
          <a:stretch>
            <a:fillRect/>
          </a:stretch>
        </p:blipFill>
        <p:spPr bwMode="auto">
          <a:xfrm>
            <a:off x="468313" y="1798638"/>
            <a:ext cx="3592512" cy="2003425"/>
          </a:xfrm>
          <a:prstGeom prst="rect">
            <a:avLst/>
          </a:prstGeom>
          <a:noFill/>
          <a:ln w="9525">
            <a:noFill/>
            <a:miter lim="800000"/>
            <a:headEnd/>
            <a:tailEnd/>
          </a:ln>
        </p:spPr>
      </p:pic>
      <p:sp>
        <p:nvSpPr>
          <p:cNvPr id="41996" name="Line 12"/>
          <p:cNvSpPr>
            <a:spLocks noChangeShapeType="1"/>
          </p:cNvSpPr>
          <p:nvPr/>
        </p:nvSpPr>
        <p:spPr bwMode="auto">
          <a:xfrm>
            <a:off x="4202113" y="2255838"/>
            <a:ext cx="32766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41997" name="Picture 13"/>
          <p:cNvPicPr>
            <a:picLocks noChangeAspect="1" noChangeArrowheads="1"/>
          </p:cNvPicPr>
          <p:nvPr/>
        </p:nvPicPr>
        <p:blipFill>
          <a:blip r:embed="rId5"/>
          <a:srcRect/>
          <a:stretch>
            <a:fillRect/>
          </a:stretch>
        </p:blipFill>
        <p:spPr bwMode="auto">
          <a:xfrm>
            <a:off x="392113" y="4618038"/>
            <a:ext cx="3048000" cy="1916112"/>
          </a:xfrm>
          <a:prstGeom prst="rect">
            <a:avLst/>
          </a:prstGeom>
          <a:noFill/>
          <a:ln w="9525">
            <a:noFill/>
            <a:miter lim="800000"/>
            <a:headEnd/>
            <a:tailEnd/>
          </a:ln>
        </p:spPr>
      </p:pic>
      <p:sp>
        <p:nvSpPr>
          <p:cNvPr id="41998" name="Line 14"/>
          <p:cNvSpPr>
            <a:spLocks noChangeShapeType="1"/>
          </p:cNvSpPr>
          <p:nvPr/>
        </p:nvSpPr>
        <p:spPr bwMode="auto">
          <a:xfrm>
            <a:off x="2297113" y="5303838"/>
            <a:ext cx="259080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9" name="Text Box 15"/>
          <p:cNvSpPr txBox="1">
            <a:spLocks noChangeArrowheads="1"/>
          </p:cNvSpPr>
          <p:nvPr/>
        </p:nvSpPr>
        <p:spPr bwMode="auto">
          <a:xfrm>
            <a:off x="239713" y="6218238"/>
            <a:ext cx="3124200" cy="1096962"/>
          </a:xfrm>
          <a:prstGeom prst="rect">
            <a:avLst/>
          </a:prstGeom>
          <a:noFill/>
          <a:ln w="9525">
            <a:noFill/>
            <a:miter lim="800000"/>
            <a:headEnd/>
            <a:tailEnd/>
          </a:ln>
        </p:spPr>
        <p:txBody>
          <a:bodyPr>
            <a:prstTxWarp prst="textNoShape">
              <a:avLst/>
            </a:prstTxWarp>
            <a:spAutoFit/>
          </a:bodyPr>
          <a:lstStyle/>
          <a:p>
            <a:r>
              <a:rPr lang="en-US" sz="2200" b="1" i="1">
                <a:solidFill>
                  <a:srgbClr val="0066FF"/>
                </a:solidFill>
                <a:latin typeface="Albany" pitchFamily="32" charset="0"/>
              </a:rPr>
              <a:t>Construct a physical </a:t>
            </a:r>
          </a:p>
          <a:p>
            <a:r>
              <a:rPr lang="en-US" sz="2200" b="1" i="1">
                <a:solidFill>
                  <a:srgbClr val="0066FF"/>
                </a:solidFill>
                <a:latin typeface="Albany" pitchFamily="32" charset="0"/>
              </a:rPr>
              <a:t>model of these processes.</a:t>
            </a:r>
          </a:p>
        </p:txBody>
      </p:sp>
      <p:sp>
        <p:nvSpPr>
          <p:cNvPr id="42000" name="Text Box 16"/>
          <p:cNvSpPr txBox="1">
            <a:spLocks noChangeArrowheads="1"/>
          </p:cNvSpPr>
          <p:nvPr/>
        </p:nvSpPr>
        <p:spPr bwMode="auto">
          <a:xfrm>
            <a:off x="1166813" y="3856038"/>
            <a:ext cx="2419350" cy="427037"/>
          </a:xfrm>
          <a:prstGeom prst="rect">
            <a:avLst/>
          </a:prstGeom>
          <a:noFill/>
          <a:ln w="9525">
            <a:noFill/>
            <a:miter lim="800000"/>
            <a:headEnd/>
            <a:tailEnd/>
          </a:ln>
        </p:spPr>
        <p:txBody>
          <a:bodyPr wrap="none">
            <a:prstTxWarp prst="textNoShape">
              <a:avLst/>
            </a:prstTxWarp>
            <a:spAutoFit/>
          </a:bodyPr>
          <a:lstStyle/>
          <a:p>
            <a:r>
              <a:rPr lang="en-US" sz="2200" b="1" i="1">
                <a:solidFill>
                  <a:srgbClr val="FF0000"/>
                </a:solidFill>
                <a:latin typeface="Albany" pitchFamily="32" charset="0"/>
              </a:rPr>
              <a:t>Forceful ejection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p:txBody>
          <a:bodyPr/>
          <a:lstStyle/>
          <a:p>
            <a:pPr>
              <a:defRPr/>
            </a:pPr>
            <a:r>
              <a:rPr lang="en-US" sz="3600" dirty="0">
                <a:solidFill>
                  <a:srgbClr val="606060"/>
                </a:solidFill>
              </a:rPr>
              <a:t>The Life Cycle of </a:t>
            </a:r>
            <a:r>
              <a:rPr lang="en-US" sz="3600" dirty="0" err="1">
                <a:solidFill>
                  <a:srgbClr val="606060"/>
                </a:solidFill>
              </a:rPr>
              <a:t>Bacteriophage</a:t>
            </a:r>
            <a:r>
              <a:rPr lang="en-US" sz="3600" dirty="0">
                <a:solidFill>
                  <a:srgbClr val="606060"/>
                </a:solidFill>
              </a:rPr>
              <a:t> Lambda </a:t>
            </a:r>
          </a:p>
        </p:txBody>
      </p:sp>
      <p:sp>
        <p:nvSpPr>
          <p:cNvPr id="44035"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44036" name="Picture 9" descr="Fig_9"/>
          <p:cNvPicPr>
            <a:picLocks noChangeAspect="1" noChangeArrowheads="1"/>
          </p:cNvPicPr>
          <p:nvPr/>
        </p:nvPicPr>
        <p:blipFill>
          <a:blip r:embed="rId3"/>
          <a:srcRect/>
          <a:stretch>
            <a:fillRect/>
          </a:stretch>
        </p:blipFill>
        <p:spPr bwMode="auto">
          <a:xfrm>
            <a:off x="381000" y="1828800"/>
            <a:ext cx="50133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pPr>
              <a:defRPr/>
            </a:pPr>
            <a:r>
              <a:rPr lang="en-US" sz="3600" dirty="0">
                <a:solidFill>
                  <a:srgbClr val="606060"/>
                </a:solidFill>
              </a:rPr>
              <a:t>A Genetic Switch </a:t>
            </a:r>
          </a:p>
        </p:txBody>
      </p:sp>
      <p:sp>
        <p:nvSpPr>
          <p:cNvPr id="46083"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46084" name="Picture 5" descr="PtashneBook"/>
          <p:cNvPicPr>
            <a:picLocks noChangeAspect="1" noChangeArrowheads="1"/>
          </p:cNvPicPr>
          <p:nvPr/>
        </p:nvPicPr>
        <p:blipFill>
          <a:blip r:embed="rId3"/>
          <a:srcRect/>
          <a:stretch>
            <a:fillRect/>
          </a:stretch>
        </p:blipFill>
        <p:spPr bwMode="auto">
          <a:xfrm>
            <a:off x="533400" y="1752600"/>
            <a:ext cx="3984625" cy="5516563"/>
          </a:xfrm>
          <a:prstGeom prst="rect">
            <a:avLst/>
          </a:prstGeom>
          <a:noFill/>
          <a:ln w="9525">
            <a:noFill/>
            <a:miter lim="800000"/>
            <a:headEnd/>
            <a:tailEnd/>
          </a:ln>
        </p:spPr>
      </p:pic>
      <p:pic>
        <p:nvPicPr>
          <p:cNvPr id="46085" name="Picture 6" descr="LysogenLytic"/>
          <p:cNvPicPr>
            <a:picLocks noChangeAspect="1" noChangeArrowheads="1"/>
          </p:cNvPicPr>
          <p:nvPr/>
        </p:nvPicPr>
        <p:blipFill>
          <a:blip r:embed="rId4"/>
          <a:srcRect/>
          <a:stretch>
            <a:fillRect/>
          </a:stretch>
        </p:blipFill>
        <p:spPr bwMode="auto">
          <a:xfrm>
            <a:off x="5208588" y="1858963"/>
            <a:ext cx="4087812" cy="538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p:txBody>
          <a:bodyPr/>
          <a:lstStyle/>
          <a:p>
            <a:pPr>
              <a:defRPr/>
            </a:pPr>
            <a:r>
              <a:rPr lang="en-US" sz="3600" dirty="0">
                <a:solidFill>
                  <a:srgbClr val="606060"/>
                </a:solidFill>
              </a:rPr>
              <a:t>The Lambda Genome </a:t>
            </a:r>
          </a:p>
        </p:txBody>
      </p:sp>
      <p:pic>
        <p:nvPicPr>
          <p:cNvPr id="48131" name="Picture 5" descr="LambdaGenomeMap"/>
          <p:cNvPicPr>
            <a:picLocks noChangeAspect="1" noChangeArrowheads="1"/>
          </p:cNvPicPr>
          <p:nvPr/>
        </p:nvPicPr>
        <p:blipFill>
          <a:blip r:embed="rId3"/>
          <a:srcRect/>
          <a:stretch>
            <a:fillRect/>
          </a:stretch>
        </p:blipFill>
        <p:spPr bwMode="auto">
          <a:xfrm>
            <a:off x="1404938" y="1981200"/>
            <a:ext cx="3624262" cy="4529138"/>
          </a:xfrm>
          <a:prstGeom prst="rect">
            <a:avLst/>
          </a:prstGeom>
          <a:noFill/>
          <a:ln w="9525">
            <a:noFill/>
            <a:miter lim="800000"/>
            <a:headEnd/>
            <a:tailEnd/>
          </a:ln>
        </p:spPr>
      </p:pic>
      <p:pic>
        <p:nvPicPr>
          <p:cNvPr id="48132" name="Picture 6" descr="GeneProgression"/>
          <p:cNvPicPr>
            <a:picLocks noChangeAspect="1" noChangeArrowheads="1"/>
          </p:cNvPicPr>
          <p:nvPr/>
        </p:nvPicPr>
        <p:blipFill>
          <a:blip r:embed="rId4"/>
          <a:srcRect/>
          <a:stretch>
            <a:fillRect/>
          </a:stretch>
        </p:blipFill>
        <p:spPr bwMode="auto">
          <a:xfrm>
            <a:off x="5791200" y="1905000"/>
            <a:ext cx="325913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p:txBody>
          <a:bodyPr/>
          <a:lstStyle/>
          <a:p>
            <a:pPr>
              <a:defRPr/>
            </a:pPr>
            <a:r>
              <a:rPr lang="en-US" sz="3600" dirty="0">
                <a:solidFill>
                  <a:srgbClr val="606060"/>
                </a:solidFill>
              </a:rPr>
              <a:t>A More Detailed Example of the </a:t>
            </a:r>
            <a:r>
              <a:rPr lang="en-US" sz="3600" dirty="0" err="1">
                <a:solidFill>
                  <a:srgbClr val="606060"/>
                </a:solidFill>
              </a:rPr>
              <a:t>Parrts</a:t>
            </a:r>
            <a:r>
              <a:rPr lang="en-US" sz="3600" dirty="0">
                <a:solidFill>
                  <a:srgbClr val="606060"/>
                </a:solidFill>
              </a:rPr>
              <a:t> List </a:t>
            </a:r>
          </a:p>
        </p:txBody>
      </p:sp>
      <p:sp>
        <p:nvSpPr>
          <p:cNvPr id="50179"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50180" name="Picture 4" descr="T4Genome2"/>
          <p:cNvPicPr>
            <a:picLocks noChangeAspect="1" noChangeArrowheads="1"/>
          </p:cNvPicPr>
          <p:nvPr/>
        </p:nvPicPr>
        <p:blipFill>
          <a:blip r:embed="rId3"/>
          <a:srcRect/>
          <a:stretch>
            <a:fillRect/>
          </a:stretch>
        </p:blipFill>
        <p:spPr bwMode="auto">
          <a:xfrm>
            <a:off x="4341813" y="1801813"/>
            <a:ext cx="4725987" cy="505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7250" name="Rectangle 2"/>
          <p:cNvSpPr>
            <a:spLocks noGrp="1" noChangeArrowheads="1"/>
          </p:cNvSpPr>
          <p:nvPr>
            <p:ph type="title" idx="4294967295"/>
          </p:nvPr>
        </p:nvSpPr>
        <p:spPr>
          <a:xfrm>
            <a:off x="765175" y="123825"/>
            <a:ext cx="8607425" cy="1262063"/>
          </a:xfrm>
        </p:spPr>
        <p:txBody>
          <a:bodyPr/>
          <a:lstStyle/>
          <a:p>
            <a:pP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atin typeface="Albany" pitchFamily="32" charset="0"/>
                <a:ea typeface="+mj-ea"/>
                <a:cs typeface="+mj-cs"/>
              </a:rPr>
              <a:t>Not All DNA Codes for Proteins</a:t>
            </a:r>
            <a:endParaRPr lang="en-GB" i="0">
              <a:solidFill>
                <a:schemeClr val="bg1"/>
              </a:solidFill>
              <a:latin typeface="Albany" pitchFamily="32" charset="0"/>
              <a:ea typeface="+mj-ea"/>
              <a:cs typeface="+mj-cs"/>
            </a:endParaRPr>
          </a:p>
        </p:txBody>
      </p:sp>
      <p:sp>
        <p:nvSpPr>
          <p:cNvPr id="19459" name="Text Box 3"/>
          <p:cNvSpPr txBox="1">
            <a:spLocks noChangeArrowheads="1"/>
          </p:cNvSpPr>
          <p:nvPr/>
        </p:nvSpPr>
        <p:spPr bwMode="auto">
          <a:xfrm>
            <a:off x="5802313" y="2027238"/>
            <a:ext cx="1419225" cy="336550"/>
          </a:xfrm>
          <a:prstGeom prst="rect">
            <a:avLst/>
          </a:prstGeom>
          <a:noFill/>
          <a:ln w="9525">
            <a:noFill/>
            <a:miter lim="800000"/>
            <a:headEnd/>
            <a:tailEnd/>
          </a:ln>
        </p:spPr>
        <p:txBody>
          <a:bodyPr wrap="none">
            <a:prstTxWarp prst="textNoShape">
              <a:avLst/>
            </a:prstTxWarp>
            <a:spAutoFit/>
          </a:bodyPr>
          <a:lstStyle/>
          <a:p>
            <a:r>
              <a:rPr lang="en-US" sz="1600">
                <a:solidFill>
                  <a:schemeClr val="bg1"/>
                </a:solidFill>
              </a:rPr>
              <a:t>(Berman </a:t>
            </a:r>
            <a:r>
              <a:rPr lang="en-US" sz="1600" i="1">
                <a:solidFill>
                  <a:schemeClr val="bg1"/>
                </a:solidFill>
              </a:rPr>
              <a:t>et al</a:t>
            </a:r>
            <a:r>
              <a:rPr lang="en-US" sz="1600">
                <a:solidFill>
                  <a:schemeClr val="bg1"/>
                </a:solidFill>
              </a:rPr>
              <a:t>.)</a:t>
            </a:r>
          </a:p>
        </p:txBody>
      </p:sp>
      <p:pic>
        <p:nvPicPr>
          <p:cNvPr id="19460" name="Picture 8" descr="EColiGenome"/>
          <p:cNvPicPr>
            <a:picLocks noChangeAspect="1" noChangeArrowheads="1"/>
          </p:cNvPicPr>
          <p:nvPr/>
        </p:nvPicPr>
        <p:blipFill>
          <a:blip r:embed="rId3"/>
          <a:srcRect/>
          <a:stretch>
            <a:fillRect/>
          </a:stretch>
        </p:blipFill>
        <p:spPr bwMode="auto">
          <a:xfrm>
            <a:off x="3835400" y="2286000"/>
            <a:ext cx="6223000" cy="4267200"/>
          </a:xfrm>
          <a:prstGeom prst="rect">
            <a:avLst/>
          </a:prstGeom>
          <a:noFill/>
          <a:ln w="9525">
            <a:noFill/>
            <a:miter lim="800000"/>
            <a:headEnd/>
            <a:tailEnd/>
          </a:ln>
        </p:spPr>
      </p:pic>
      <p:sp>
        <p:nvSpPr>
          <p:cNvPr id="19461" name="Text Box 9"/>
          <p:cNvSpPr txBox="1">
            <a:spLocks noChangeArrowheads="1"/>
          </p:cNvSpPr>
          <p:nvPr/>
        </p:nvSpPr>
        <p:spPr bwMode="auto">
          <a:xfrm>
            <a:off x="4648200" y="6705600"/>
            <a:ext cx="3568700" cy="427038"/>
          </a:xfrm>
          <a:prstGeom prst="rect">
            <a:avLst/>
          </a:prstGeom>
          <a:noFill/>
          <a:ln w="9525">
            <a:noFill/>
            <a:miter lim="800000"/>
            <a:headEnd/>
            <a:tailEnd/>
          </a:ln>
        </p:spPr>
        <p:txBody>
          <a:bodyPr wrap="none">
            <a:prstTxWarp prst="textNoShape">
              <a:avLst/>
            </a:prstTxWarp>
            <a:spAutoFit/>
          </a:bodyPr>
          <a:lstStyle/>
          <a:p>
            <a:r>
              <a:rPr lang="en-US" sz="2200" b="1" i="1">
                <a:solidFill>
                  <a:srgbClr val="FF0000"/>
                </a:solidFill>
                <a:latin typeface="Albany" pitchFamily="32" charset="0"/>
              </a:rPr>
              <a:t>The regulatory landscape</a:t>
            </a:r>
          </a:p>
        </p:txBody>
      </p:sp>
      <p:sp>
        <p:nvSpPr>
          <p:cNvPr id="19462" name="Rectangle 10"/>
          <p:cNvSpPr>
            <a:spLocks noChangeArrowheads="1"/>
          </p:cNvSpPr>
          <p:nvPr/>
        </p:nvSpPr>
        <p:spPr bwMode="auto">
          <a:xfrm>
            <a:off x="76200" y="1676400"/>
            <a:ext cx="4191000" cy="3962400"/>
          </a:xfrm>
          <a:prstGeom prst="rect">
            <a:avLst/>
          </a:prstGeom>
          <a:noFill/>
          <a:ln w="9525">
            <a:noFill/>
            <a:miter lim="800000"/>
            <a:headEnd/>
            <a:tailEnd/>
          </a:ln>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The E. coli genome is a circle with roughly 4.7 million base pairs.</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How many genes?  An estimate.</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a:solidFill>
                  <a:srgbClr val="0066FF"/>
                </a:solidFill>
                <a:latin typeface="Albany" pitchFamily="32" charset="0"/>
              </a:rPr>
              <a:t>The genes related to sugar usage have been one of the most important stories in the history of modern biology and biochemistry (and take us right back to the great debate on vitalism played out with Pasteur in the 1800s).</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a:solidFill>
                  <a:srgbClr val="FF0000"/>
                </a:solidFill>
                <a:latin typeface="Albany" pitchFamily="32" charset="0"/>
              </a:rPr>
              <a:t>“Promoter” region on DNA is subject to intervention by various molecular bouncers that govern the gene.</a:t>
            </a:r>
            <a:endParaRPr lang="en-GB" sz="1800" b="1" i="1">
              <a:solidFill>
                <a:srgbClr val="0066FF"/>
              </a:solidFill>
              <a:latin typeface="Albany" pitchFamily="32" charset="0"/>
            </a:endParaRPr>
          </a:p>
        </p:txBody>
      </p:sp>
      <p:sp>
        <p:nvSpPr>
          <p:cNvPr id="19463" name="Line 11"/>
          <p:cNvSpPr>
            <a:spLocks noChangeShapeType="1"/>
          </p:cNvSpPr>
          <p:nvPr/>
        </p:nvSpPr>
        <p:spPr bwMode="auto">
          <a:xfrm>
            <a:off x="1752600" y="5105400"/>
            <a:ext cx="4876800" cy="8382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pic>
        <p:nvPicPr>
          <p:cNvPr id="19464" name="Picture 12" descr="Ecoli"/>
          <p:cNvPicPr>
            <a:picLocks noChangeAspect="1" noChangeArrowheads="1"/>
          </p:cNvPicPr>
          <p:nvPr/>
        </p:nvPicPr>
        <p:blipFill>
          <a:blip r:embed="rId5"/>
          <a:srcRect/>
          <a:stretch>
            <a:fillRect/>
          </a:stretch>
        </p:blipFill>
        <p:spPr bwMode="auto">
          <a:xfrm>
            <a:off x="8305800" y="1600200"/>
            <a:ext cx="1501775" cy="150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pPr>
              <a:defRPr/>
            </a:pPr>
            <a:r>
              <a:rPr lang="en-US" sz="3600" dirty="0">
                <a:solidFill>
                  <a:srgbClr val="606060"/>
                </a:solidFill>
              </a:rPr>
              <a:t>The Lambda Switch: </a:t>
            </a:r>
            <a:r>
              <a:rPr lang="en-US" sz="3600" dirty="0" err="1">
                <a:solidFill>
                  <a:srgbClr val="606060"/>
                </a:solidFill>
              </a:rPr>
              <a:t>Lysogenic</a:t>
            </a:r>
            <a:r>
              <a:rPr lang="en-US" sz="3600" dirty="0">
                <a:solidFill>
                  <a:srgbClr val="606060"/>
                </a:solidFill>
              </a:rPr>
              <a:t> State </a:t>
            </a:r>
          </a:p>
        </p:txBody>
      </p:sp>
      <p:sp>
        <p:nvSpPr>
          <p:cNvPr id="52227"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52228" name="Picture 4" descr="1"/>
          <p:cNvPicPr>
            <a:picLocks noChangeAspect="1" noChangeArrowheads="1"/>
          </p:cNvPicPr>
          <p:nvPr/>
        </p:nvPicPr>
        <p:blipFill>
          <a:blip r:embed="rId3"/>
          <a:srcRect/>
          <a:stretch>
            <a:fillRect/>
          </a:stretch>
        </p:blipFill>
        <p:spPr bwMode="auto">
          <a:xfrm>
            <a:off x="228600" y="2743200"/>
            <a:ext cx="5105400" cy="2951163"/>
          </a:xfrm>
          <a:prstGeom prst="rect">
            <a:avLst/>
          </a:prstGeom>
          <a:noFill/>
          <a:ln w="9525">
            <a:noFill/>
            <a:miter lim="800000"/>
            <a:headEnd/>
            <a:tailEnd/>
          </a:ln>
        </p:spPr>
      </p:pic>
      <p:pic>
        <p:nvPicPr>
          <p:cNvPr id="52229" name="Picture 5" descr="LysogenicState"/>
          <p:cNvPicPr>
            <a:picLocks noChangeAspect="1" noChangeArrowheads="1"/>
          </p:cNvPicPr>
          <p:nvPr/>
        </p:nvPicPr>
        <p:blipFill>
          <a:blip r:embed="rId4"/>
          <a:srcRect/>
          <a:stretch>
            <a:fillRect/>
          </a:stretch>
        </p:blipFill>
        <p:spPr bwMode="auto">
          <a:xfrm>
            <a:off x="5638800" y="1752600"/>
            <a:ext cx="3733800" cy="3127375"/>
          </a:xfrm>
          <a:prstGeom prst="rect">
            <a:avLst/>
          </a:prstGeom>
          <a:noFill/>
          <a:ln w="9525">
            <a:noFill/>
            <a:miter lim="800000"/>
            <a:headEnd/>
            <a:tailEnd/>
          </a:ln>
        </p:spPr>
      </p:pic>
      <p:pic>
        <p:nvPicPr>
          <p:cNvPr id="52230" name="Picture 6" descr="RepressorPolymeraseLysogen"/>
          <p:cNvPicPr>
            <a:picLocks noChangeAspect="1" noChangeArrowheads="1"/>
          </p:cNvPicPr>
          <p:nvPr/>
        </p:nvPicPr>
        <p:blipFill>
          <a:blip r:embed="rId5"/>
          <a:srcRect/>
          <a:stretch>
            <a:fillRect/>
          </a:stretch>
        </p:blipFill>
        <p:spPr bwMode="auto">
          <a:xfrm>
            <a:off x="5241925" y="5002213"/>
            <a:ext cx="4664075" cy="238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pPr>
              <a:defRPr/>
            </a:pPr>
            <a:r>
              <a:rPr lang="en-US" sz="3600" dirty="0">
                <a:solidFill>
                  <a:srgbClr val="606060"/>
                </a:solidFill>
              </a:rPr>
              <a:t>The Lambda Switch: </a:t>
            </a:r>
            <a:r>
              <a:rPr lang="en-US" sz="3600" dirty="0" err="1">
                <a:solidFill>
                  <a:srgbClr val="606060"/>
                </a:solidFill>
              </a:rPr>
              <a:t>Lytic</a:t>
            </a:r>
            <a:r>
              <a:rPr lang="en-US" sz="3600" dirty="0">
                <a:solidFill>
                  <a:srgbClr val="606060"/>
                </a:solidFill>
              </a:rPr>
              <a:t> State </a:t>
            </a:r>
          </a:p>
        </p:txBody>
      </p:sp>
      <p:pic>
        <p:nvPicPr>
          <p:cNvPr id="54275" name="Picture 4" descr="1"/>
          <p:cNvPicPr>
            <a:picLocks noChangeAspect="1" noChangeArrowheads="1"/>
          </p:cNvPicPr>
          <p:nvPr/>
        </p:nvPicPr>
        <p:blipFill>
          <a:blip r:embed="rId3"/>
          <a:srcRect/>
          <a:stretch>
            <a:fillRect/>
          </a:stretch>
        </p:blipFill>
        <p:spPr bwMode="auto">
          <a:xfrm>
            <a:off x="228600" y="2743200"/>
            <a:ext cx="5105400" cy="2951163"/>
          </a:xfrm>
          <a:prstGeom prst="rect">
            <a:avLst/>
          </a:prstGeom>
          <a:noFill/>
          <a:ln w="9525">
            <a:noFill/>
            <a:miter lim="800000"/>
            <a:headEnd/>
            <a:tailEnd/>
          </a:ln>
        </p:spPr>
      </p:pic>
      <p:pic>
        <p:nvPicPr>
          <p:cNvPr id="54276" name="Picture 7" descr="CroBinding"/>
          <p:cNvPicPr>
            <a:picLocks noChangeAspect="1" noChangeArrowheads="1"/>
          </p:cNvPicPr>
          <p:nvPr/>
        </p:nvPicPr>
        <p:blipFill>
          <a:blip r:embed="rId4"/>
          <a:srcRect/>
          <a:stretch>
            <a:fillRect/>
          </a:stretch>
        </p:blipFill>
        <p:spPr bwMode="auto">
          <a:xfrm>
            <a:off x="5638800" y="1676400"/>
            <a:ext cx="3989388" cy="2381250"/>
          </a:xfrm>
          <a:prstGeom prst="rect">
            <a:avLst/>
          </a:prstGeom>
          <a:noFill/>
          <a:ln w="9525">
            <a:noFill/>
            <a:miter lim="800000"/>
            <a:headEnd/>
            <a:tailEnd/>
          </a:ln>
        </p:spPr>
      </p:pic>
      <p:pic>
        <p:nvPicPr>
          <p:cNvPr id="54277" name="Picture 8" descr="CroEffect"/>
          <p:cNvPicPr>
            <a:picLocks noChangeAspect="1" noChangeArrowheads="1"/>
          </p:cNvPicPr>
          <p:nvPr/>
        </p:nvPicPr>
        <p:blipFill>
          <a:blip r:embed="rId5"/>
          <a:srcRect/>
          <a:stretch>
            <a:fillRect/>
          </a:stretch>
        </p:blipFill>
        <p:spPr bwMode="auto">
          <a:xfrm>
            <a:off x="5988050" y="4235450"/>
            <a:ext cx="3079750" cy="307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p:txBody>
          <a:bodyPr/>
          <a:lstStyle/>
          <a:p>
            <a:pPr>
              <a:defRPr/>
            </a:pPr>
            <a:r>
              <a:rPr lang="en-US" sz="3600" dirty="0">
                <a:solidFill>
                  <a:srgbClr val="606060"/>
                </a:solidFill>
              </a:rPr>
              <a:t>DNA Geography of the Switch </a:t>
            </a:r>
          </a:p>
        </p:txBody>
      </p:sp>
      <p:sp>
        <p:nvSpPr>
          <p:cNvPr id="56323"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56324" name="Picture 8" descr="SwitchGeography"/>
          <p:cNvPicPr>
            <a:picLocks noChangeAspect="1" noChangeArrowheads="1"/>
          </p:cNvPicPr>
          <p:nvPr/>
        </p:nvPicPr>
        <p:blipFill>
          <a:blip r:embed="rId3"/>
          <a:srcRect/>
          <a:stretch>
            <a:fillRect/>
          </a:stretch>
        </p:blipFill>
        <p:spPr bwMode="auto">
          <a:xfrm>
            <a:off x="381000" y="2362200"/>
            <a:ext cx="9448800" cy="381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pPr>
              <a:defRPr/>
            </a:pPr>
            <a:r>
              <a:rPr lang="en-US" sz="3600" dirty="0">
                <a:solidFill>
                  <a:srgbClr val="606060"/>
                </a:solidFill>
              </a:rPr>
              <a:t>Binding of Transcription Factors </a:t>
            </a:r>
          </a:p>
        </p:txBody>
      </p:sp>
      <p:sp>
        <p:nvSpPr>
          <p:cNvPr id="58371"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58372" name="Picture 4" descr="LambdaRepressorBinding"/>
          <p:cNvPicPr>
            <a:picLocks noChangeAspect="1" noChangeArrowheads="1"/>
          </p:cNvPicPr>
          <p:nvPr/>
        </p:nvPicPr>
        <p:blipFill>
          <a:blip r:embed="rId3"/>
          <a:srcRect/>
          <a:stretch>
            <a:fillRect/>
          </a:stretch>
        </p:blipFill>
        <p:spPr bwMode="auto">
          <a:xfrm>
            <a:off x="6019800" y="2971800"/>
            <a:ext cx="3694113" cy="3429000"/>
          </a:xfrm>
          <a:prstGeom prst="rect">
            <a:avLst/>
          </a:prstGeom>
          <a:noFill/>
          <a:ln w="9525">
            <a:noFill/>
            <a:miter lim="800000"/>
            <a:headEnd/>
            <a:tailEnd/>
          </a:ln>
        </p:spPr>
      </p:pic>
      <p:pic>
        <p:nvPicPr>
          <p:cNvPr id="58373" name="Picture 5" descr="RepressorCroBinding"/>
          <p:cNvPicPr>
            <a:picLocks noChangeAspect="1" noChangeArrowheads="1"/>
          </p:cNvPicPr>
          <p:nvPr/>
        </p:nvPicPr>
        <p:blipFill>
          <a:blip r:embed="rId4"/>
          <a:srcRect/>
          <a:stretch>
            <a:fillRect/>
          </a:stretch>
        </p:blipFill>
        <p:spPr bwMode="auto">
          <a:xfrm>
            <a:off x="152400" y="3200400"/>
            <a:ext cx="5715000"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lstStyle/>
          <a:p>
            <a:pPr>
              <a:defRPr/>
            </a:pPr>
            <a:r>
              <a:rPr lang="en-US" sz="3600" dirty="0">
                <a:solidFill>
                  <a:srgbClr val="606060"/>
                </a:solidFill>
              </a:rPr>
              <a:t>Synthetic Genetic Switch </a:t>
            </a:r>
          </a:p>
        </p:txBody>
      </p:sp>
      <p:sp>
        <p:nvSpPr>
          <p:cNvPr id="60419"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60420" name="Picture 6" descr="CollinsSwitch"/>
          <p:cNvPicPr>
            <a:picLocks noChangeAspect="1" noChangeArrowheads="1"/>
          </p:cNvPicPr>
          <p:nvPr/>
        </p:nvPicPr>
        <p:blipFill>
          <a:blip r:embed="rId3"/>
          <a:srcRect/>
          <a:stretch>
            <a:fillRect/>
          </a:stretch>
        </p:blipFill>
        <p:spPr bwMode="auto">
          <a:xfrm>
            <a:off x="2012950" y="2057400"/>
            <a:ext cx="6032500" cy="2051050"/>
          </a:xfrm>
          <a:prstGeom prst="rect">
            <a:avLst/>
          </a:prstGeom>
          <a:noFill/>
          <a:ln w="9525">
            <a:noFill/>
            <a:miter lim="800000"/>
            <a:headEnd/>
            <a:tailEnd/>
          </a:ln>
        </p:spPr>
      </p:pic>
      <p:pic>
        <p:nvPicPr>
          <p:cNvPr id="60421" name="Picture 7" descr="ToggleSwitchPlasmid"/>
          <p:cNvPicPr>
            <a:picLocks noChangeAspect="1" noChangeArrowheads="1"/>
          </p:cNvPicPr>
          <p:nvPr/>
        </p:nvPicPr>
        <p:blipFill>
          <a:blip r:embed="rId4"/>
          <a:srcRect/>
          <a:stretch>
            <a:fillRect/>
          </a:stretch>
        </p:blipFill>
        <p:spPr bwMode="auto">
          <a:xfrm>
            <a:off x="2895600" y="4173538"/>
            <a:ext cx="4648200" cy="3370262"/>
          </a:xfrm>
          <a:prstGeom prst="rect">
            <a:avLst/>
          </a:prstGeom>
          <a:noFill/>
          <a:ln w="9525">
            <a:noFill/>
            <a:miter lim="800000"/>
            <a:headEnd/>
            <a:tailEnd/>
          </a:ln>
        </p:spPr>
      </p:pic>
      <p:sp>
        <p:nvSpPr>
          <p:cNvPr id="60422" name="Rectangle 8"/>
          <p:cNvSpPr>
            <a:spLocks noChangeArrowheads="1"/>
          </p:cNvSpPr>
          <p:nvPr/>
        </p:nvSpPr>
        <p:spPr bwMode="auto">
          <a:xfrm>
            <a:off x="5678488" y="1905000"/>
            <a:ext cx="3236912" cy="366713"/>
          </a:xfrm>
          <a:prstGeom prst="rect">
            <a:avLst/>
          </a:prstGeom>
          <a:noFill/>
          <a:ln w="9525">
            <a:noFill/>
            <a:miter lim="800000"/>
            <a:headEnd/>
            <a:tailEnd/>
          </a:ln>
        </p:spPr>
        <p:txBody>
          <a:bodyPr wrap="none">
            <a:prstTxWarp prst="textNoShape">
              <a:avLst/>
            </a:prstTxWarp>
            <a:spAutoFit/>
          </a:bodyPr>
          <a:lstStyle/>
          <a:p>
            <a:r>
              <a:rPr lang="en-US" sz="1800">
                <a:solidFill>
                  <a:schemeClr val="tx1"/>
                </a:solidFill>
              </a:rPr>
              <a:t>Collins et al. - see course website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pPr>
              <a:defRPr/>
            </a:pPr>
            <a:r>
              <a:rPr lang="en-US" sz="3600" dirty="0">
                <a:solidFill>
                  <a:srgbClr val="606060"/>
                </a:solidFill>
              </a:rPr>
              <a:t>Stable Solutions </a:t>
            </a:r>
          </a:p>
        </p:txBody>
      </p:sp>
      <p:pic>
        <p:nvPicPr>
          <p:cNvPr id="62467" name="Picture 8" descr="switchPoly [Converted]"/>
          <p:cNvPicPr>
            <a:picLocks noChangeAspect="1" noChangeArrowheads="1"/>
          </p:cNvPicPr>
          <p:nvPr/>
        </p:nvPicPr>
        <p:blipFill>
          <a:blip r:embed="rId3"/>
          <a:srcRect/>
          <a:stretch>
            <a:fillRect/>
          </a:stretch>
        </p:blipFill>
        <p:spPr bwMode="auto">
          <a:xfrm>
            <a:off x="304800" y="2895600"/>
            <a:ext cx="9539288"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pPr>
              <a:defRPr/>
            </a:pPr>
            <a:r>
              <a:rPr lang="en-US" sz="3600" dirty="0">
                <a:solidFill>
                  <a:srgbClr val="606060"/>
                </a:solidFill>
              </a:rPr>
              <a:t>Phase Portrait for the Switch </a:t>
            </a:r>
          </a:p>
        </p:txBody>
      </p:sp>
      <p:sp>
        <p:nvSpPr>
          <p:cNvPr id="64515"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64516" name="Picture 4" descr="SwitchPhasePortrait"/>
          <p:cNvPicPr>
            <a:picLocks noChangeAspect="1" noChangeArrowheads="1"/>
          </p:cNvPicPr>
          <p:nvPr/>
        </p:nvPicPr>
        <p:blipFill>
          <a:blip r:embed="rId3"/>
          <a:srcRect/>
          <a:stretch>
            <a:fillRect/>
          </a:stretch>
        </p:blipFill>
        <p:spPr bwMode="auto">
          <a:xfrm>
            <a:off x="533400" y="1747838"/>
            <a:ext cx="9107488" cy="1036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p:txBody>
          <a:bodyPr/>
          <a:lstStyle/>
          <a:p>
            <a:pPr>
              <a:defRPr/>
            </a:pPr>
            <a:r>
              <a:rPr lang="en-US" sz="3600" dirty="0">
                <a:solidFill>
                  <a:srgbClr val="606060"/>
                </a:solidFill>
              </a:rPr>
              <a:t>Synthetic Genetic Switch </a:t>
            </a:r>
          </a:p>
        </p:txBody>
      </p:sp>
      <p:sp>
        <p:nvSpPr>
          <p:cNvPr id="66563"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66564" name="Picture 6" descr="InductionSwitch"/>
          <p:cNvPicPr>
            <a:picLocks noChangeAspect="1" noChangeArrowheads="1"/>
          </p:cNvPicPr>
          <p:nvPr/>
        </p:nvPicPr>
        <p:blipFill>
          <a:blip r:embed="rId3"/>
          <a:srcRect/>
          <a:stretch>
            <a:fillRect/>
          </a:stretch>
        </p:blipFill>
        <p:spPr bwMode="auto">
          <a:xfrm>
            <a:off x="685800" y="1828800"/>
            <a:ext cx="3186113" cy="5410200"/>
          </a:xfrm>
          <a:prstGeom prst="rect">
            <a:avLst/>
          </a:prstGeom>
          <a:noFill/>
          <a:ln w="9525">
            <a:noFill/>
            <a:miter lim="800000"/>
            <a:headEnd/>
            <a:tailEnd/>
          </a:ln>
        </p:spPr>
      </p:pic>
      <p:pic>
        <p:nvPicPr>
          <p:cNvPr id="66565" name="Picture 7" descr="InductionThreshold"/>
          <p:cNvPicPr>
            <a:picLocks noChangeAspect="1" noChangeArrowheads="1"/>
          </p:cNvPicPr>
          <p:nvPr/>
        </p:nvPicPr>
        <p:blipFill>
          <a:blip r:embed="rId4"/>
          <a:srcRect/>
          <a:stretch>
            <a:fillRect/>
          </a:stretch>
        </p:blipFill>
        <p:spPr bwMode="auto">
          <a:xfrm>
            <a:off x="5334000" y="2057400"/>
            <a:ext cx="3597275" cy="5257800"/>
          </a:xfrm>
          <a:prstGeom prst="rect">
            <a:avLst/>
          </a:prstGeom>
          <a:noFill/>
          <a:ln w="9525">
            <a:noFill/>
            <a:miter lim="800000"/>
            <a:headEnd/>
            <a:tailEnd/>
          </a:ln>
        </p:spPr>
      </p:pic>
      <p:sp>
        <p:nvSpPr>
          <p:cNvPr id="66566" name="Rectangle 8"/>
          <p:cNvSpPr>
            <a:spLocks noChangeArrowheads="1"/>
          </p:cNvSpPr>
          <p:nvPr/>
        </p:nvSpPr>
        <p:spPr bwMode="auto">
          <a:xfrm>
            <a:off x="5907088" y="1676400"/>
            <a:ext cx="3236912" cy="366713"/>
          </a:xfrm>
          <a:prstGeom prst="rect">
            <a:avLst/>
          </a:prstGeom>
          <a:noFill/>
          <a:ln w="9525">
            <a:noFill/>
            <a:miter lim="800000"/>
            <a:headEnd/>
            <a:tailEnd/>
          </a:ln>
        </p:spPr>
        <p:txBody>
          <a:bodyPr wrap="none">
            <a:prstTxWarp prst="textNoShape">
              <a:avLst/>
            </a:prstTxWarp>
            <a:spAutoFit/>
          </a:bodyPr>
          <a:lstStyle/>
          <a:p>
            <a:r>
              <a:rPr lang="en-US" sz="1800">
                <a:solidFill>
                  <a:schemeClr val="tx1"/>
                </a:solidFill>
              </a:rPr>
              <a:t>Collins et al. - see course website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63513" y="2713038"/>
            <a:ext cx="4953000" cy="4400550"/>
          </a:xfrm>
          <a:prstGeom prst="rect">
            <a:avLst/>
          </a:prstGeom>
          <a:noFill/>
          <a:ln w="9525">
            <a:noFill/>
            <a:miter lim="800000"/>
            <a:headEnd/>
            <a:tailEnd/>
          </a:ln>
        </p:spPr>
        <p:txBody>
          <a:bodyPr>
            <a:prstTxWarp prst="textNoShape">
              <a:avLst/>
            </a:prstTxWarp>
            <a:spAutoFit/>
          </a:bodyPr>
          <a:lstStyle/>
          <a:p>
            <a:r>
              <a:rPr lang="en-US" sz="1400"/>
              <a:t>a, Snapshots of phase-contrast image showing cell F and its progeny and b, related bioluminescence image at different times t (given in days, a 24 h period of time) from the beginning of the measurement. Pixels in the bioluminescence images were binned 3 times 3 (pseudo-colour, where red is high signal intensity and blue is low signal intensity). Scale bar, 5 microm. c, The size of the cell F and all its progeny as a function of time measured from the phase-contrast images (non-binned pixels). The arrows point to the time where the snapshots in (a) and (b) were taken. d, The total number of pixels occupied by F and its all progeny versus time (black line) plotted in a logarithmic scale. The red line is the corresponding exponential growth fit: total size (t) = initial size times  2t/tau with tau = 23.04 plusminus 0.17 h. e, Density of bioluminescence for the same cell and all its progeny versus time. f, The average density of bioluminescence versus time (black line) and its fit (red line) with: left fenced(t)right fence = B + A cos(2pit/T0 + phi0). The resulting period is T0 = 25.4 plusminus 0.12 h, the initial phase phi0 = 52 plusminus 2.8°, the amplitude A = 12.9 plusminus 0.3 counts per pixel and the offset B = 14.8 plusminus 0.3 counts per pixel.</a:t>
            </a:r>
          </a:p>
        </p:txBody>
      </p:sp>
      <p:pic>
        <p:nvPicPr>
          <p:cNvPr id="68611" name="Picture 2" descr="Leibler1.jpg"/>
          <p:cNvPicPr>
            <a:picLocks noChangeAspect="1"/>
          </p:cNvPicPr>
          <p:nvPr/>
        </p:nvPicPr>
        <p:blipFill>
          <a:blip r:embed="rId2"/>
          <a:srcRect/>
          <a:stretch>
            <a:fillRect/>
          </a:stretch>
        </p:blipFill>
        <p:spPr bwMode="auto">
          <a:xfrm>
            <a:off x="5192713" y="1722438"/>
            <a:ext cx="4621212" cy="5021262"/>
          </a:xfrm>
          <a:prstGeom prst="rect">
            <a:avLst/>
          </a:prstGeom>
          <a:noFill/>
          <a:ln w="9525">
            <a:noFill/>
            <a:miter lim="800000"/>
            <a:headEnd/>
            <a:tailEnd/>
          </a:ln>
        </p:spPr>
      </p:pic>
      <p:sp>
        <p:nvSpPr>
          <p:cNvPr id="4" name="Rectangle 2"/>
          <p:cNvSpPr txBox="1">
            <a:spLocks noChangeArrowheads="1"/>
          </p:cNvSpPr>
          <p:nvPr/>
        </p:nvSpPr>
        <p:spPr bwMode="auto">
          <a:xfrm>
            <a:off x="765175" y="123825"/>
            <a:ext cx="8607425" cy="1262063"/>
          </a:xfrm>
          <a:prstGeom prst="rect">
            <a:avLst/>
          </a:prstGeom>
          <a:noFill/>
          <a:ln w="9525">
            <a:noFill/>
            <a:miter lim="800000"/>
            <a:headEnd/>
            <a:tailEnd/>
          </a:ln>
          <a:effectLst/>
        </p:spPr>
        <p:txBody>
          <a:bodyPr lIns="0" tIns="0" rIns="0" bIns="0" anchor="ctr">
            <a:prstTxWarp prst="textNoShape">
              <a:avLst/>
            </a:prstTxWarp>
          </a:bodyPr>
          <a:lstStyle/>
          <a:p>
            <a:pPr algn="ctr" defTabSz="719138" eaLnBrk="1" hangingPunct="1">
              <a:lnSpc>
                <a:spcPct val="93000"/>
              </a:lnSpc>
              <a:buClr>
                <a:srgbClr val="000000"/>
              </a:buClr>
              <a:buSzPct val="45000"/>
              <a:buFont typeface="StarBats"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4000" i="1" kern="0" dirty="0">
                <a:solidFill>
                  <a:srgbClr val="707070"/>
                </a:solidFill>
                <a:effectLst>
                  <a:outerShdw blurRad="38100" dist="38100" dir="2700000" algn="tl">
                    <a:srgbClr val="DDDDDD"/>
                  </a:outerShdw>
                </a:effectLst>
                <a:latin typeface="Albany" pitchFamily="32" charset="0"/>
                <a:ea typeface="+mj-ea"/>
                <a:cs typeface="+mj-cs"/>
              </a:rPr>
              <a:t>Gene Expression in </a:t>
            </a:r>
            <a:r>
              <a:rPr lang="en-GB" sz="4000" i="1" kern="0" dirty="0" err="1">
                <a:solidFill>
                  <a:srgbClr val="707070"/>
                </a:solidFill>
                <a:effectLst>
                  <a:outerShdw blurRad="38100" dist="38100" dir="2700000" algn="tl">
                    <a:srgbClr val="DDDDDD"/>
                  </a:outerShdw>
                </a:effectLst>
                <a:latin typeface="Albany" pitchFamily="32" charset="0"/>
                <a:ea typeface="+mj-ea"/>
                <a:cs typeface="+mj-cs"/>
              </a:rPr>
              <a:t>Cyanobacteria</a:t>
            </a:r>
            <a:endParaRPr lang="en-GB" sz="4000" kern="0" dirty="0">
              <a:solidFill>
                <a:schemeClr val="bg1"/>
              </a:solidFill>
              <a:effectLst>
                <a:outerShdw blurRad="38100" dist="38100" dir="2700000" algn="tl">
                  <a:srgbClr val="DDDDDD"/>
                </a:outerShdw>
              </a:effectLst>
              <a:latin typeface="Albany" pitchFamily="32" charset="0"/>
              <a:ea typeface="+mj-ea"/>
              <a:cs typeface="+mj-cs"/>
            </a:endParaRPr>
          </a:p>
        </p:txBody>
      </p:sp>
      <p:sp>
        <p:nvSpPr>
          <p:cNvPr id="68613" name="Rectangle 14"/>
          <p:cNvSpPr>
            <a:spLocks noChangeArrowheads="1"/>
          </p:cNvSpPr>
          <p:nvPr/>
        </p:nvSpPr>
        <p:spPr bwMode="auto">
          <a:xfrm>
            <a:off x="2144713" y="1951038"/>
            <a:ext cx="3221037" cy="307975"/>
          </a:xfrm>
          <a:prstGeom prst="rect">
            <a:avLst/>
          </a:prstGeom>
          <a:noFill/>
          <a:ln w="9525">
            <a:noFill/>
            <a:miter lim="800000"/>
            <a:headEnd/>
            <a:tailEnd/>
          </a:ln>
        </p:spPr>
        <p:txBody>
          <a:bodyPr wrap="none">
            <a:prstTxWarp prst="textNoShape">
              <a:avLst/>
            </a:prstTxWarp>
            <a:spAutoFit/>
          </a:bodyPr>
          <a:lstStyle/>
          <a:p>
            <a:r>
              <a:rPr lang="en-US" sz="1100">
                <a:solidFill>
                  <a:schemeClr val="tx1"/>
                </a:solidFill>
              </a:rPr>
              <a:t>(</a:t>
            </a:r>
            <a:r>
              <a:rPr lang="en-US" sz="1400">
                <a:solidFill>
                  <a:schemeClr val="tx1"/>
                </a:solidFill>
              </a:rPr>
              <a:t>Mihalcescu, Hsing, Leibler, Nature 2004)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315913" y="5557838"/>
            <a:ext cx="9525000" cy="2032000"/>
          </a:xfrm>
          <a:prstGeom prst="rect">
            <a:avLst/>
          </a:prstGeom>
          <a:noFill/>
          <a:ln w="9525">
            <a:noFill/>
            <a:miter lim="800000"/>
            <a:headEnd/>
            <a:tailEnd/>
          </a:ln>
        </p:spPr>
        <p:txBody>
          <a:bodyPr>
            <a:prstTxWarp prst="textNoShape">
              <a:avLst/>
            </a:prstTxWarp>
            <a:spAutoFit/>
          </a:bodyPr>
          <a:lstStyle/>
          <a:p>
            <a:r>
              <a:rPr lang="en-US" sz="1400"/>
              <a:t>a, Upper part shows the phase-contrast snapshots of colonies A and B; lower part shows the related bioluminescence images. Scale bar, 5 microm. b, Normalized density of bioluminescence of individual cyanobacterial cells. Each colour corresponds to the progeny from one of the initial cells: red line, colony A; black line, colony B. c, Phase of individual oscillators as a function of their original colony and their evolution in time: red square, colony A; asterisk, colony B. An example of the exact location for three of the cells tracked and their phase evolution is shown, marked by the corresponding coloured lines: magenta, orange and purple. The change of the phase in time was quantified by a fit over a different period of time: the first 2 days (days 5–7), the entire time (days 5–10.5) and the last 2 days of the measurement (days 8.5–10.5). The fit function is left fenced(t)right fence = B + A cos(2pit/T0 + phi), with T0 = 24.78 h. The line segments in each graph, with corresponding colours, represent the resulting vector Pres = sumPi, where Pi is the unit vector whose orientation is the measured angle of the same colony cell i.</a:t>
            </a:r>
          </a:p>
        </p:txBody>
      </p:sp>
      <p:pic>
        <p:nvPicPr>
          <p:cNvPr id="69635" name="Picture 4" descr="Leibler2.jpg"/>
          <p:cNvPicPr>
            <a:picLocks noChangeAspect="1"/>
          </p:cNvPicPr>
          <p:nvPr/>
        </p:nvPicPr>
        <p:blipFill>
          <a:blip r:embed="rId2"/>
          <a:srcRect/>
          <a:stretch>
            <a:fillRect/>
          </a:stretch>
        </p:blipFill>
        <p:spPr bwMode="auto">
          <a:xfrm>
            <a:off x="1230313" y="1570038"/>
            <a:ext cx="7620000" cy="3924300"/>
          </a:xfrm>
          <a:prstGeom prst="rect">
            <a:avLst/>
          </a:prstGeom>
          <a:noFill/>
          <a:ln w="9525">
            <a:noFill/>
            <a:miter lim="800000"/>
            <a:headEnd/>
            <a:tailEnd/>
          </a:ln>
        </p:spPr>
      </p:pic>
      <p:sp>
        <p:nvSpPr>
          <p:cNvPr id="6" name="Rectangle 2"/>
          <p:cNvSpPr txBox="1">
            <a:spLocks noChangeArrowheads="1"/>
          </p:cNvSpPr>
          <p:nvPr/>
        </p:nvSpPr>
        <p:spPr bwMode="auto">
          <a:xfrm>
            <a:off x="765175" y="123825"/>
            <a:ext cx="8607425" cy="1262063"/>
          </a:xfrm>
          <a:prstGeom prst="rect">
            <a:avLst/>
          </a:prstGeom>
          <a:noFill/>
          <a:ln w="9525">
            <a:noFill/>
            <a:miter lim="800000"/>
            <a:headEnd/>
            <a:tailEnd/>
          </a:ln>
          <a:effectLst/>
        </p:spPr>
        <p:txBody>
          <a:bodyPr lIns="0" tIns="0" rIns="0" bIns="0" anchor="ctr">
            <a:prstTxWarp prst="textNoShape">
              <a:avLst/>
            </a:prstTxWarp>
          </a:bodyPr>
          <a:lstStyle/>
          <a:p>
            <a:pPr algn="ctr" defTabSz="719138" eaLnBrk="1" hangingPunct="1">
              <a:lnSpc>
                <a:spcPct val="93000"/>
              </a:lnSpc>
              <a:buClr>
                <a:srgbClr val="000000"/>
              </a:buClr>
              <a:buSzPct val="45000"/>
              <a:buFont typeface="StarBats"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4000" i="1" kern="0" dirty="0">
                <a:solidFill>
                  <a:srgbClr val="707070"/>
                </a:solidFill>
                <a:effectLst>
                  <a:outerShdw blurRad="38100" dist="38100" dir="2700000" algn="tl">
                    <a:srgbClr val="DDDDDD"/>
                  </a:outerShdw>
                </a:effectLst>
                <a:latin typeface="Albany" pitchFamily="32" charset="0"/>
                <a:ea typeface="+mj-ea"/>
                <a:cs typeface="+mj-cs"/>
              </a:rPr>
              <a:t>Gene Expression in </a:t>
            </a:r>
            <a:r>
              <a:rPr lang="en-GB" sz="4000" i="1" kern="0" dirty="0" err="1">
                <a:solidFill>
                  <a:srgbClr val="707070"/>
                </a:solidFill>
                <a:effectLst>
                  <a:outerShdw blurRad="38100" dist="38100" dir="2700000" algn="tl">
                    <a:srgbClr val="DDDDDD"/>
                  </a:outerShdw>
                </a:effectLst>
                <a:latin typeface="Albany" pitchFamily="32" charset="0"/>
                <a:ea typeface="+mj-ea"/>
                <a:cs typeface="+mj-cs"/>
              </a:rPr>
              <a:t>Cyanobacteria</a:t>
            </a:r>
            <a:endParaRPr lang="en-GB" sz="4000" kern="0" dirty="0">
              <a:solidFill>
                <a:schemeClr val="bg1"/>
              </a:solidFill>
              <a:effectLst>
                <a:outerShdw blurRad="38100" dist="38100" dir="2700000" algn="tl">
                  <a:srgbClr val="DDDDDD"/>
                </a:outerShdw>
              </a:effectLst>
              <a:latin typeface="Albany" pitchFamily="32" charset="0"/>
              <a:ea typeface="+mj-ea"/>
              <a:cs typeface="+mj-cs"/>
            </a:endParaRPr>
          </a:p>
        </p:txBody>
      </p:sp>
      <p:sp>
        <p:nvSpPr>
          <p:cNvPr id="69637" name="Rectangle 14"/>
          <p:cNvSpPr>
            <a:spLocks noChangeArrowheads="1"/>
          </p:cNvSpPr>
          <p:nvPr/>
        </p:nvSpPr>
        <p:spPr bwMode="auto">
          <a:xfrm>
            <a:off x="3897313" y="5380038"/>
            <a:ext cx="2579687" cy="261937"/>
          </a:xfrm>
          <a:prstGeom prst="rect">
            <a:avLst/>
          </a:prstGeom>
          <a:noFill/>
          <a:ln w="9525">
            <a:noFill/>
            <a:miter lim="800000"/>
            <a:headEnd/>
            <a:tailEnd/>
          </a:ln>
        </p:spPr>
        <p:txBody>
          <a:bodyPr wrap="none">
            <a:prstTxWarp prst="textNoShape">
              <a:avLst/>
            </a:prstTxWarp>
            <a:spAutoFit/>
          </a:bodyPr>
          <a:lstStyle/>
          <a:p>
            <a:r>
              <a:rPr lang="en-US" sz="1100">
                <a:solidFill>
                  <a:schemeClr val="tx1"/>
                </a:solidFill>
              </a:rPr>
              <a:t>(Mihalcescu, Hsing, Leibler, Nature 2004)</a:t>
            </a:r>
            <a:endParaRPr lang="en-US" sz="140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3027" name="Rectangle 3"/>
          <p:cNvSpPr>
            <a:spLocks noGrp="1" noChangeArrowheads="1"/>
          </p:cNvSpPr>
          <p:nvPr>
            <p:ph type="title"/>
          </p:nvPr>
        </p:nvSpPr>
        <p:spPr>
          <a:xfrm>
            <a:off x="384175" y="123825"/>
            <a:ext cx="8607425" cy="1260475"/>
          </a:xfrm>
        </p:spPr>
        <p:txBody>
          <a:bodyPr/>
          <a:lstStyle/>
          <a:p>
            <a:pPr marL="1439863">
              <a:defRPr/>
            </a:pPr>
            <a:r>
              <a:rPr lang="en-US" sz="3600" dirty="0" smtClean="0">
                <a:ea typeface="+mj-ea"/>
                <a:cs typeface="+mj-cs"/>
              </a:rPr>
              <a:t>Ways to Measure Gene Expression</a:t>
            </a:r>
            <a:endParaRPr lang="en-US" sz="3600" dirty="0">
              <a:ea typeface="+mj-ea"/>
              <a:cs typeface="+mj-cs"/>
            </a:endParaRPr>
          </a:p>
        </p:txBody>
      </p:sp>
      <p:sp>
        <p:nvSpPr>
          <p:cNvPr id="21507" name="Rectangle 4"/>
          <p:cNvSpPr>
            <a:spLocks noChangeArrowheads="1"/>
          </p:cNvSpPr>
          <p:nvPr/>
        </p:nvSpPr>
        <p:spPr bwMode="auto">
          <a:xfrm>
            <a:off x="239713" y="2027238"/>
            <a:ext cx="4125912" cy="4343400"/>
          </a:xfrm>
          <a:prstGeom prst="rect">
            <a:avLst/>
          </a:prstGeom>
          <a:noFill/>
          <a:ln w="9525">
            <a:noFill/>
            <a:miter lim="800000"/>
            <a:headEnd/>
            <a:tailEnd/>
          </a:ln>
        </p:spPr>
        <p:txBody>
          <a:bodyPr lIns="0" tIns="0" rIns="0" bIns="0">
            <a:prstTxWarp prst="textNoShape">
              <a:avLst/>
            </a:prstTxWarp>
          </a:bodyPr>
          <a:lstStyle/>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Basic point: looking for “reporters” of the level of expression of gene of interest.</a:t>
            </a: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Can ask the system to report on the level of gene expression at various steps in the processes linking DNA to active protein.</a:t>
            </a: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Promoter occupancy, level of mRNA, level of active protein.</a:t>
            </a:r>
            <a:endParaRPr lang="en-GB" sz="1800" b="1" i="1">
              <a:solidFill>
                <a:schemeClr val="accent2"/>
              </a:solidFill>
              <a:latin typeface="Albany" pitchFamily="32" charset="0"/>
            </a:endParaRP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1800" b="1" i="1">
              <a:solidFill>
                <a:schemeClr val="accent2"/>
              </a:solidFill>
              <a:latin typeface="Albany" pitchFamily="32" charset="0"/>
            </a:endParaRPr>
          </a:p>
        </p:txBody>
      </p:sp>
      <p:sp>
        <p:nvSpPr>
          <p:cNvPr id="21508" name="Rectangle 7"/>
          <p:cNvSpPr>
            <a:spLocks noChangeArrowheads="1"/>
          </p:cNvSpPr>
          <p:nvPr/>
        </p:nvSpPr>
        <p:spPr bwMode="auto">
          <a:xfrm>
            <a:off x="-1120775" y="1479550"/>
            <a:ext cx="311150" cy="347663"/>
          </a:xfrm>
          <a:prstGeom prst="rect">
            <a:avLst/>
          </a:prstGeom>
          <a:noFill/>
          <a:ln w="9525">
            <a:noFill/>
            <a:miter lim="800000"/>
            <a:headEnd/>
            <a:tailEnd/>
          </a:ln>
        </p:spPr>
        <p:txBody>
          <a:bodyPr wrap="none">
            <a:prstTxWarp prst="textNoShape">
              <a:avLst/>
            </a:prstTxWarp>
            <a:spAutoFit/>
          </a:bodyPr>
          <a:lstStyle/>
          <a:p>
            <a:pPr>
              <a:lnSpc>
                <a:spcPct val="93000"/>
              </a:lnSpc>
              <a:buClr>
                <a:srgbClr val="000000"/>
              </a:buClr>
              <a:buSzPct val="76000"/>
              <a:buFont typeface="StarSymbol" charset="2"/>
              <a:buBlip>
                <a:blip r:embed="rId3"/>
              </a:buBlip>
            </a:pPr>
            <a:endParaRPr lang="en-US" sz="1800" b="1" i="1">
              <a:solidFill>
                <a:schemeClr val="accent2"/>
              </a:solidFill>
              <a:latin typeface="Albany" pitchFamily="32" charset="0"/>
            </a:endParaRPr>
          </a:p>
        </p:txBody>
      </p:sp>
      <p:sp>
        <p:nvSpPr>
          <p:cNvPr id="21509" name="Rectangle 8"/>
          <p:cNvSpPr>
            <a:spLocks noChangeArrowheads="1"/>
          </p:cNvSpPr>
          <p:nvPr/>
        </p:nvSpPr>
        <p:spPr bwMode="auto">
          <a:xfrm>
            <a:off x="4049713" y="6129338"/>
            <a:ext cx="6030912" cy="1384300"/>
          </a:xfrm>
          <a:prstGeom prst="rect">
            <a:avLst/>
          </a:prstGeom>
          <a:noFill/>
          <a:ln w="9525">
            <a:noFill/>
            <a:miter lim="800000"/>
            <a:headEnd/>
            <a:tailEnd/>
          </a:ln>
        </p:spPr>
        <p:txBody>
          <a:bodyPr>
            <a:prstTxWarp prst="textNoShape">
              <a:avLst/>
            </a:prstTxWarp>
            <a:spAutoFit/>
          </a:bodyPr>
          <a:lstStyle/>
          <a:p>
            <a:r>
              <a:rPr lang="en-US" sz="1400"/>
              <a:t>This image shows a Drosophila embryo colored to show the expression patterns of early gene regulators. Each color represents the level of expression of one of three gene regulators, Knirps (green), Kruppel (blue), and Giant (red). Color intensity reflects a higher level of expression. The darker areas of the embryo are cells where none of these gene regulators are expressed, and the yellowish areas indicate that both Knirps and Giant are being expressed.</a:t>
            </a:r>
          </a:p>
        </p:txBody>
      </p:sp>
      <p:pic>
        <p:nvPicPr>
          <p:cNvPr id="21510" name="Picture 9"/>
          <p:cNvPicPr>
            <a:picLocks noChangeAspect="1"/>
          </p:cNvPicPr>
          <p:nvPr/>
        </p:nvPicPr>
        <p:blipFill>
          <a:blip r:embed="rId4"/>
          <a:srcRect/>
          <a:stretch>
            <a:fillRect/>
          </a:stretch>
        </p:blipFill>
        <p:spPr bwMode="auto">
          <a:xfrm>
            <a:off x="5116513" y="2941638"/>
            <a:ext cx="3886200" cy="2992437"/>
          </a:xfrm>
          <a:prstGeom prst="rect">
            <a:avLst/>
          </a:prstGeom>
          <a:noFill/>
          <a:ln w="9525">
            <a:noFill/>
            <a:miter lim="800000"/>
            <a:headEnd/>
            <a:tailEnd/>
          </a:ln>
        </p:spPr>
      </p:pic>
      <p:sp>
        <p:nvSpPr>
          <p:cNvPr id="21511" name="Rectangle 10"/>
          <p:cNvSpPr>
            <a:spLocks noChangeArrowheads="1"/>
          </p:cNvSpPr>
          <p:nvPr/>
        </p:nvSpPr>
        <p:spPr bwMode="auto">
          <a:xfrm>
            <a:off x="4659313" y="2408238"/>
            <a:ext cx="5038725" cy="461962"/>
          </a:xfrm>
          <a:prstGeom prst="rect">
            <a:avLst/>
          </a:prstGeom>
          <a:noFill/>
          <a:ln w="9525">
            <a:noFill/>
            <a:miter lim="800000"/>
            <a:headEnd/>
            <a:tailEnd/>
          </a:ln>
        </p:spPr>
        <p:txBody>
          <a:bodyPr>
            <a:prstTxWarp prst="textNoShape">
              <a:avLst/>
            </a:prstTxWarp>
            <a:spAutoFit/>
          </a:bodyPr>
          <a:lstStyle/>
          <a:p>
            <a:r>
              <a:rPr lang="en-US" sz="1200"/>
              <a:t>http://www.lbl.gov/Science-Articles/Archive/sabl/2008/Feb/genome-mystery.html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2"/>
          <a:srcRect/>
          <a:stretch>
            <a:fillRect/>
          </a:stretch>
        </p:blipFill>
        <p:spPr bwMode="auto">
          <a:xfrm>
            <a:off x="620713" y="1722438"/>
            <a:ext cx="3276600" cy="5510212"/>
          </a:xfrm>
          <a:prstGeom prst="rect">
            <a:avLst/>
          </a:prstGeom>
          <a:noFill/>
          <a:ln w="9525">
            <a:noFill/>
            <a:miter lim="800000"/>
            <a:headEnd/>
            <a:tailEnd/>
          </a:ln>
        </p:spPr>
      </p:pic>
      <p:pic>
        <p:nvPicPr>
          <p:cNvPr id="70659" name="Picture 2"/>
          <p:cNvPicPr>
            <a:picLocks noChangeAspect="1"/>
          </p:cNvPicPr>
          <p:nvPr/>
        </p:nvPicPr>
        <p:blipFill>
          <a:blip r:embed="rId3"/>
          <a:srcRect/>
          <a:stretch>
            <a:fillRect/>
          </a:stretch>
        </p:blipFill>
        <p:spPr bwMode="auto">
          <a:xfrm>
            <a:off x="4202113" y="2027238"/>
            <a:ext cx="5600700" cy="4527550"/>
          </a:xfrm>
          <a:prstGeom prst="rect">
            <a:avLst/>
          </a:prstGeom>
          <a:noFill/>
          <a:ln w="9525">
            <a:noFill/>
            <a:miter lim="800000"/>
            <a:headEnd/>
            <a:tailEnd/>
          </a:ln>
        </p:spPr>
      </p:pic>
      <p:sp>
        <p:nvSpPr>
          <p:cNvPr id="70660" name="Rectangle 14"/>
          <p:cNvSpPr>
            <a:spLocks noChangeArrowheads="1"/>
          </p:cNvSpPr>
          <p:nvPr/>
        </p:nvSpPr>
        <p:spPr bwMode="auto">
          <a:xfrm>
            <a:off x="3668713" y="1722438"/>
            <a:ext cx="1960562" cy="261937"/>
          </a:xfrm>
          <a:prstGeom prst="rect">
            <a:avLst/>
          </a:prstGeom>
          <a:noFill/>
          <a:ln w="9525">
            <a:noFill/>
            <a:miter lim="800000"/>
            <a:headEnd/>
            <a:tailEnd/>
          </a:ln>
        </p:spPr>
        <p:txBody>
          <a:bodyPr wrap="none">
            <a:prstTxWarp prst="textNoShape">
              <a:avLst/>
            </a:prstTxWarp>
            <a:spAutoFit/>
          </a:bodyPr>
          <a:lstStyle/>
          <a:p>
            <a:r>
              <a:rPr lang="en-US" sz="1100">
                <a:solidFill>
                  <a:schemeClr val="tx1"/>
                </a:solidFill>
              </a:rPr>
              <a:t>(Elowitz, Leibler, Nature 2002)</a:t>
            </a:r>
            <a:endParaRPr lang="en-US" sz="1400">
              <a:solidFill>
                <a:schemeClr val="tx1"/>
              </a:solidFill>
            </a:endParaRPr>
          </a:p>
        </p:txBody>
      </p:sp>
      <p:sp>
        <p:nvSpPr>
          <p:cNvPr id="5" name="Rectangle 2"/>
          <p:cNvSpPr txBox="1">
            <a:spLocks noChangeArrowheads="1"/>
          </p:cNvSpPr>
          <p:nvPr/>
        </p:nvSpPr>
        <p:spPr bwMode="auto">
          <a:xfrm>
            <a:off x="765175" y="123825"/>
            <a:ext cx="8607425" cy="1262063"/>
          </a:xfrm>
          <a:prstGeom prst="rect">
            <a:avLst/>
          </a:prstGeom>
          <a:noFill/>
          <a:ln w="9525">
            <a:noFill/>
            <a:miter lim="800000"/>
            <a:headEnd/>
            <a:tailEnd/>
          </a:ln>
          <a:effectLst/>
        </p:spPr>
        <p:txBody>
          <a:bodyPr lIns="0" tIns="0" rIns="0" bIns="0" anchor="ctr">
            <a:prstTxWarp prst="textNoShape">
              <a:avLst/>
            </a:prstTxWarp>
          </a:bodyPr>
          <a:lstStyle/>
          <a:p>
            <a:pPr algn="ctr" defTabSz="719138" eaLnBrk="1" hangingPunct="1">
              <a:lnSpc>
                <a:spcPct val="93000"/>
              </a:lnSpc>
              <a:buClr>
                <a:srgbClr val="000000"/>
              </a:buClr>
              <a:buSzPct val="45000"/>
              <a:buFont typeface="StarBats"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4000" i="1" kern="0" dirty="0">
                <a:solidFill>
                  <a:srgbClr val="707070"/>
                </a:solidFill>
                <a:effectLst>
                  <a:outerShdw blurRad="38100" dist="38100" dir="2700000" algn="tl">
                    <a:srgbClr val="DDDDDD"/>
                  </a:outerShdw>
                </a:effectLst>
                <a:latin typeface="Albany" pitchFamily="32" charset="0"/>
                <a:ea typeface="+mj-ea"/>
                <a:cs typeface="+mj-cs"/>
              </a:rPr>
              <a:t>Synthetic Transcriptional Oscillator</a:t>
            </a:r>
            <a:endParaRPr lang="en-GB" sz="4000" kern="0" dirty="0">
              <a:solidFill>
                <a:schemeClr val="bg1"/>
              </a:solidFill>
              <a:effectLst>
                <a:outerShdw blurRad="38100" dist="38100" dir="2700000" algn="tl">
                  <a:srgbClr val="DDDDDD"/>
                </a:outerShdw>
              </a:effectLst>
              <a:latin typeface="Albany" pitchFamily="32"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p:txBody>
          <a:bodyPr/>
          <a:lstStyle/>
          <a:p>
            <a:pPr>
              <a:defRPr/>
            </a:pPr>
            <a:r>
              <a:rPr lang="en-US" sz="3600" dirty="0">
                <a:solidFill>
                  <a:srgbClr val="606060"/>
                </a:solidFill>
              </a:rPr>
              <a:t>Coupling of Genes in Networks </a:t>
            </a:r>
          </a:p>
        </p:txBody>
      </p:sp>
      <p:sp>
        <p:nvSpPr>
          <p:cNvPr id="71683" name="Rectangle 3"/>
          <p:cNvSpPr>
            <a:spLocks noChangeArrowheads="1"/>
          </p:cNvSpPr>
          <p:nvPr/>
        </p:nvSpPr>
        <p:spPr bwMode="auto">
          <a:xfrm>
            <a:off x="6183313" y="5989638"/>
            <a:ext cx="30480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71684" name="Picture 5" descr="plan5"/>
          <p:cNvPicPr>
            <a:picLocks noChangeAspect="1" noChangeArrowheads="1"/>
          </p:cNvPicPr>
          <p:nvPr/>
        </p:nvPicPr>
        <p:blipFill>
          <a:blip r:embed="rId3"/>
          <a:srcRect/>
          <a:stretch>
            <a:fillRect/>
          </a:stretch>
        </p:blipFill>
        <p:spPr bwMode="auto">
          <a:xfrm>
            <a:off x="1066800" y="1676400"/>
            <a:ext cx="7772400" cy="571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Count the Messenger RNA Molecules</a:t>
            </a:r>
            <a:endParaRPr lang="en-US" dirty="0"/>
          </a:p>
        </p:txBody>
      </p:sp>
      <p:pic>
        <p:nvPicPr>
          <p:cNvPr id="23555" name="Picture 3"/>
          <p:cNvPicPr>
            <a:picLocks noChangeAspect="1"/>
          </p:cNvPicPr>
          <p:nvPr/>
        </p:nvPicPr>
        <p:blipFill>
          <a:blip r:embed="rId2"/>
          <a:srcRect/>
          <a:stretch>
            <a:fillRect/>
          </a:stretch>
        </p:blipFill>
        <p:spPr bwMode="auto">
          <a:xfrm>
            <a:off x="1306513" y="2560638"/>
            <a:ext cx="7607300" cy="337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3027" name="Rectangle 3"/>
          <p:cNvSpPr>
            <a:spLocks noGrp="1" noChangeArrowheads="1"/>
          </p:cNvSpPr>
          <p:nvPr>
            <p:ph type="title"/>
          </p:nvPr>
        </p:nvSpPr>
        <p:spPr>
          <a:xfrm>
            <a:off x="384175" y="123825"/>
            <a:ext cx="8607425" cy="1260475"/>
          </a:xfrm>
        </p:spPr>
        <p:txBody>
          <a:bodyPr/>
          <a:lstStyle/>
          <a:p>
            <a:pPr marL="1439863">
              <a:defRPr/>
            </a:pPr>
            <a:r>
              <a:rPr lang="en-US" sz="3600" dirty="0" smtClean="0">
                <a:ea typeface="+mj-ea"/>
                <a:cs typeface="+mj-cs"/>
              </a:rPr>
              <a:t>Enzymatic Assay or In-Situ Hybridization</a:t>
            </a:r>
            <a:endParaRPr lang="en-US" sz="3600" dirty="0">
              <a:ea typeface="+mj-ea"/>
              <a:cs typeface="+mj-cs"/>
            </a:endParaRPr>
          </a:p>
        </p:txBody>
      </p:sp>
      <p:sp>
        <p:nvSpPr>
          <p:cNvPr id="24579" name="Rectangle 4"/>
          <p:cNvSpPr>
            <a:spLocks noChangeArrowheads="1"/>
          </p:cNvSpPr>
          <p:nvPr/>
        </p:nvSpPr>
        <p:spPr bwMode="auto">
          <a:xfrm>
            <a:off x="239713" y="1646238"/>
            <a:ext cx="9144000" cy="1295400"/>
          </a:xfrm>
          <a:prstGeom prst="rect">
            <a:avLst/>
          </a:prstGeom>
          <a:noFill/>
          <a:ln w="9525">
            <a:noFill/>
            <a:miter lim="800000"/>
            <a:headEnd/>
            <a:tailEnd/>
          </a:ln>
        </p:spPr>
        <p:txBody>
          <a:bodyPr lIns="0" tIns="0" rIns="0" bIns="0">
            <a:prstTxWarp prst="textNoShape">
              <a:avLst/>
            </a:prstTxWarp>
          </a:bodyPr>
          <a:lstStyle/>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Enzymatic assays </a:t>
            </a:r>
            <a:r>
              <a:rPr lang="en-US" sz="1800" b="1" i="1">
                <a:solidFill>
                  <a:srgbClr val="0066FF"/>
                </a:solidFill>
                <a:latin typeface="Arial" pitchFamily="-106" charset="0"/>
              </a:rPr>
              <a:t>–</a:t>
            </a:r>
            <a:r>
              <a:rPr lang="en-GB" sz="1800" b="1" i="1">
                <a:solidFill>
                  <a:srgbClr val="0066FF"/>
                </a:solidFill>
                <a:latin typeface="Arial" pitchFamily="-106" charset="0"/>
              </a:rPr>
              <a:t> promoter leads to the production of a protein that then does some enzymatic action on the substrate which yields a product that can be visualized.</a:t>
            </a: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In-situ hybridization </a:t>
            </a:r>
            <a:r>
              <a:rPr lang="en-US" sz="1800" b="1" i="1">
                <a:solidFill>
                  <a:srgbClr val="0066FF"/>
                </a:solidFill>
                <a:latin typeface="Arial" pitchFamily="-106" charset="0"/>
              </a:rPr>
              <a:t>–</a:t>
            </a:r>
            <a:r>
              <a:rPr lang="en-GB" sz="1800" b="1" i="1">
                <a:solidFill>
                  <a:srgbClr val="0066FF"/>
                </a:solidFill>
                <a:latin typeface="Arial" pitchFamily="-106" charset="0"/>
              </a:rPr>
              <a:t> described the other day </a:t>
            </a:r>
            <a:r>
              <a:rPr lang="en-US" sz="1800" b="1" i="1">
                <a:solidFill>
                  <a:srgbClr val="0066FF"/>
                </a:solidFill>
                <a:latin typeface="Arial" pitchFamily="-106" charset="0"/>
              </a:rPr>
              <a:t>–</a:t>
            </a:r>
            <a:r>
              <a:rPr lang="en-GB" sz="1800" b="1" i="1">
                <a:solidFill>
                  <a:srgbClr val="0066FF"/>
                </a:solidFill>
                <a:latin typeface="Arial" pitchFamily="-106" charset="0"/>
              </a:rPr>
              <a:t> probe is complementary to the RNA of interest and is labelled for detection.</a:t>
            </a:r>
            <a:endParaRPr lang="en-GB" sz="1800" b="1" i="1">
              <a:solidFill>
                <a:schemeClr val="accent2"/>
              </a:solidFill>
              <a:latin typeface="Albany" pitchFamily="32" charset="0"/>
            </a:endParaRP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1800" b="1" i="1">
              <a:solidFill>
                <a:schemeClr val="accent2"/>
              </a:solidFill>
              <a:latin typeface="Albany" pitchFamily="32" charset="0"/>
            </a:endParaRPr>
          </a:p>
        </p:txBody>
      </p:sp>
      <p:sp>
        <p:nvSpPr>
          <p:cNvPr id="24580" name="Rectangle 7"/>
          <p:cNvSpPr>
            <a:spLocks noChangeArrowheads="1"/>
          </p:cNvSpPr>
          <p:nvPr/>
        </p:nvSpPr>
        <p:spPr bwMode="auto">
          <a:xfrm>
            <a:off x="-1120775" y="1479550"/>
            <a:ext cx="311150" cy="347663"/>
          </a:xfrm>
          <a:prstGeom prst="rect">
            <a:avLst/>
          </a:prstGeom>
          <a:noFill/>
          <a:ln w="9525">
            <a:noFill/>
            <a:miter lim="800000"/>
            <a:headEnd/>
            <a:tailEnd/>
          </a:ln>
        </p:spPr>
        <p:txBody>
          <a:bodyPr wrap="none">
            <a:prstTxWarp prst="textNoShape">
              <a:avLst/>
            </a:prstTxWarp>
            <a:spAutoFit/>
          </a:bodyPr>
          <a:lstStyle/>
          <a:p>
            <a:pPr>
              <a:lnSpc>
                <a:spcPct val="93000"/>
              </a:lnSpc>
              <a:buClr>
                <a:srgbClr val="000000"/>
              </a:buClr>
              <a:buSzPct val="76000"/>
              <a:buFont typeface="StarSymbol" charset="2"/>
              <a:buBlip>
                <a:blip r:embed="rId3"/>
              </a:buBlip>
            </a:pPr>
            <a:endParaRPr lang="en-US" sz="1800" b="1" i="1">
              <a:solidFill>
                <a:schemeClr val="accent2"/>
              </a:solidFill>
              <a:latin typeface="Albany" pitchFamily="32" charset="0"/>
            </a:endParaRPr>
          </a:p>
        </p:txBody>
      </p:sp>
      <p:pic>
        <p:nvPicPr>
          <p:cNvPr id="24581" name="Picture 7"/>
          <p:cNvPicPr>
            <a:picLocks noChangeAspect="1"/>
          </p:cNvPicPr>
          <p:nvPr/>
        </p:nvPicPr>
        <p:blipFill>
          <a:blip r:embed="rId4"/>
          <a:srcRect/>
          <a:stretch>
            <a:fillRect/>
          </a:stretch>
        </p:blipFill>
        <p:spPr bwMode="auto">
          <a:xfrm>
            <a:off x="620713" y="3094038"/>
            <a:ext cx="8648700"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3027" name="Rectangle 3"/>
          <p:cNvSpPr>
            <a:spLocks noGrp="1" noChangeArrowheads="1"/>
          </p:cNvSpPr>
          <p:nvPr>
            <p:ph type="title"/>
          </p:nvPr>
        </p:nvSpPr>
        <p:spPr>
          <a:xfrm>
            <a:off x="384175" y="123825"/>
            <a:ext cx="8607425" cy="1260475"/>
          </a:xfrm>
        </p:spPr>
        <p:txBody>
          <a:bodyPr/>
          <a:lstStyle/>
          <a:p>
            <a:pPr marL="1439863">
              <a:defRPr/>
            </a:pPr>
            <a:r>
              <a:rPr lang="en-US" sz="3600" dirty="0" smtClean="0">
                <a:ea typeface="+mj-ea"/>
                <a:cs typeface="+mj-cs"/>
              </a:rPr>
              <a:t>Enzymatic Assay or In-Situ Hybridization</a:t>
            </a:r>
            <a:endParaRPr lang="en-US" sz="3600" dirty="0">
              <a:ea typeface="+mj-ea"/>
              <a:cs typeface="+mj-cs"/>
            </a:endParaRPr>
          </a:p>
        </p:txBody>
      </p:sp>
      <p:sp>
        <p:nvSpPr>
          <p:cNvPr id="26627" name="Rectangle 4"/>
          <p:cNvSpPr>
            <a:spLocks noChangeArrowheads="1"/>
          </p:cNvSpPr>
          <p:nvPr/>
        </p:nvSpPr>
        <p:spPr bwMode="auto">
          <a:xfrm>
            <a:off x="239713" y="1646238"/>
            <a:ext cx="9144000" cy="1295400"/>
          </a:xfrm>
          <a:prstGeom prst="rect">
            <a:avLst/>
          </a:prstGeom>
          <a:noFill/>
          <a:ln w="9525">
            <a:noFill/>
            <a:miter lim="800000"/>
            <a:headEnd/>
            <a:tailEnd/>
          </a:ln>
        </p:spPr>
        <p:txBody>
          <a:bodyPr lIns="0" tIns="0" rIns="0" bIns="0">
            <a:prstTxWarp prst="textNoShape">
              <a:avLst/>
            </a:prstTxWarp>
          </a:bodyPr>
          <a:lstStyle/>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Enzymatic assays </a:t>
            </a:r>
            <a:r>
              <a:rPr lang="en-US" sz="1800" b="1" i="1">
                <a:solidFill>
                  <a:srgbClr val="0066FF"/>
                </a:solidFill>
                <a:latin typeface="Arial" pitchFamily="-106" charset="0"/>
              </a:rPr>
              <a:t>–</a:t>
            </a:r>
            <a:r>
              <a:rPr lang="en-GB" sz="1800" b="1" i="1">
                <a:solidFill>
                  <a:srgbClr val="0066FF"/>
                </a:solidFill>
                <a:latin typeface="Arial" pitchFamily="-106" charset="0"/>
              </a:rPr>
              <a:t> promoter leads to the production of a protein that then does some enzymatic action on the substrate which yields a product that can be visualized.</a:t>
            </a: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i="1">
                <a:solidFill>
                  <a:srgbClr val="0066FF"/>
                </a:solidFill>
                <a:latin typeface="Arial" pitchFamily="-106" charset="0"/>
              </a:rPr>
              <a:t>In-situ hybridization - </a:t>
            </a:r>
            <a:endParaRPr lang="en-GB" sz="1800" b="1" i="1">
              <a:solidFill>
                <a:schemeClr val="accent2"/>
              </a:solidFill>
              <a:latin typeface="Albany" pitchFamily="32" charset="0"/>
            </a:endParaRPr>
          </a:p>
          <a:p>
            <a:pPr marL="431800" indent="-323850" defTabSz="719138">
              <a:lnSpc>
                <a:spcPct val="93000"/>
              </a:lnSpc>
              <a:buClr>
                <a:srgbClr val="000000"/>
              </a:buClr>
              <a:buSzPct val="76000"/>
              <a:buFont typeface="StarSymbol" charset="2"/>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1800" b="1" i="1">
              <a:solidFill>
                <a:schemeClr val="accent2"/>
              </a:solidFill>
              <a:latin typeface="Albany" pitchFamily="32" charset="0"/>
            </a:endParaRPr>
          </a:p>
        </p:txBody>
      </p:sp>
      <p:sp>
        <p:nvSpPr>
          <p:cNvPr id="26628" name="Rectangle 7"/>
          <p:cNvSpPr>
            <a:spLocks noChangeArrowheads="1"/>
          </p:cNvSpPr>
          <p:nvPr/>
        </p:nvSpPr>
        <p:spPr bwMode="auto">
          <a:xfrm>
            <a:off x="-1120775" y="1479550"/>
            <a:ext cx="311150" cy="347663"/>
          </a:xfrm>
          <a:prstGeom prst="rect">
            <a:avLst/>
          </a:prstGeom>
          <a:noFill/>
          <a:ln w="9525">
            <a:noFill/>
            <a:miter lim="800000"/>
            <a:headEnd/>
            <a:tailEnd/>
          </a:ln>
        </p:spPr>
        <p:txBody>
          <a:bodyPr wrap="none">
            <a:prstTxWarp prst="textNoShape">
              <a:avLst/>
            </a:prstTxWarp>
            <a:spAutoFit/>
          </a:bodyPr>
          <a:lstStyle/>
          <a:p>
            <a:pPr>
              <a:lnSpc>
                <a:spcPct val="93000"/>
              </a:lnSpc>
              <a:buClr>
                <a:srgbClr val="000000"/>
              </a:buClr>
              <a:buSzPct val="76000"/>
              <a:buFont typeface="StarSymbol" charset="2"/>
              <a:buBlip>
                <a:blip r:embed="rId3"/>
              </a:buBlip>
            </a:pPr>
            <a:endParaRPr lang="en-US" sz="1800" b="1" i="1">
              <a:solidFill>
                <a:schemeClr val="accent2"/>
              </a:solidFill>
              <a:latin typeface="Albany" pitchFamily="32" charset="0"/>
            </a:endParaRPr>
          </a:p>
        </p:txBody>
      </p:sp>
      <p:pic>
        <p:nvPicPr>
          <p:cNvPr id="26629" name="Picture 5" descr="CIMG3418.JPG"/>
          <p:cNvPicPr>
            <a:picLocks noChangeAspect="1"/>
          </p:cNvPicPr>
          <p:nvPr/>
        </p:nvPicPr>
        <p:blipFill>
          <a:blip r:embed="rId4"/>
          <a:srcRect/>
          <a:stretch>
            <a:fillRect/>
          </a:stretch>
        </p:blipFill>
        <p:spPr bwMode="auto">
          <a:xfrm>
            <a:off x="2525713" y="2941638"/>
            <a:ext cx="5497512" cy="412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Users/rob/Courses/APh161 2009/Lectures/Time Dependent Gene Regulation/Overlay-ido-021308a-step3.avi">
            <a:hlinkClick r:id="" action="ppaction://media"/>
          </p:cNvPr>
          <p:cNvPicPr/>
          <p:nvPr>
            <a:videoFile r:link="rId1"/>
          </p:nvPr>
        </p:nvPicPr>
        <p:blipFill>
          <a:blip r:embed="rId4"/>
          <a:srcRect/>
          <a:stretch>
            <a:fillRect/>
          </a:stretch>
        </p:blipFill>
        <p:spPr bwMode="auto">
          <a:xfrm>
            <a:off x="177800" y="1919288"/>
            <a:ext cx="4359275" cy="4357687"/>
          </a:xfrm>
          <a:prstGeom prst="rect">
            <a:avLst/>
          </a:prstGeom>
          <a:noFill/>
          <a:ln w="9525">
            <a:noFill/>
            <a:miter lim="800000"/>
            <a:headEnd/>
            <a:tailEnd/>
          </a:ln>
        </p:spPr>
      </p:pic>
      <p:sp>
        <p:nvSpPr>
          <p:cNvPr id="28675" name="Rectangle 3"/>
          <p:cNvSpPr>
            <a:spLocks noGrp="1" noChangeArrowheads="1"/>
          </p:cNvSpPr>
          <p:nvPr>
            <p:ph type="subTitle" idx="1"/>
          </p:nvPr>
        </p:nvSpPr>
        <p:spPr>
          <a:xfrm>
            <a:off x="4841875" y="1955800"/>
            <a:ext cx="4830763" cy="712788"/>
          </a:xfrm>
        </p:spPr>
        <p:txBody>
          <a:bodyPr/>
          <a:lstStyle/>
          <a:p>
            <a:r>
              <a:rPr lang="en-US" sz="2600">
                <a:latin typeface="Verdana" pitchFamily="-106" charset="0"/>
                <a:ea typeface="ＭＳ Ｐゴシック" pitchFamily="-106" charset="-128"/>
                <a:cs typeface="ＭＳ Ｐゴシック" pitchFamily="-106" charset="-128"/>
              </a:rPr>
              <a:t>Ido Golding</a:t>
            </a:r>
            <a:endParaRPr lang="en-US" sz="2200">
              <a:latin typeface="Comic Sans MS" pitchFamily="-106" charset="0"/>
              <a:ea typeface="ＭＳ Ｐゴシック" pitchFamily="-106" charset="-128"/>
              <a:cs typeface="ＭＳ Ｐゴシック" pitchFamily="-106" charset="-128"/>
            </a:endParaRPr>
          </a:p>
        </p:txBody>
      </p:sp>
      <p:sp>
        <p:nvSpPr>
          <p:cNvPr id="28676" name="AutoShape 4"/>
          <p:cNvSpPr>
            <a:spLocks noChangeArrowheads="1"/>
          </p:cNvSpPr>
          <p:nvPr/>
        </p:nvSpPr>
        <p:spPr bwMode="auto">
          <a:xfrm rot="10800000" flipV="1">
            <a:off x="5330825" y="2708275"/>
            <a:ext cx="4602163" cy="3419475"/>
          </a:xfrm>
          <a:prstGeom prst="wedgeRectCallout">
            <a:avLst>
              <a:gd name="adj1" fmla="val 67259"/>
              <a:gd name="adj2" fmla="val -43347"/>
            </a:avLst>
          </a:prstGeom>
          <a:solidFill>
            <a:srgbClr val="008080"/>
          </a:solidFill>
          <a:ln w="9525">
            <a:solidFill>
              <a:schemeClr val="tx1"/>
            </a:solidFill>
            <a:miter lim="800000"/>
            <a:headEnd/>
            <a:tailEnd/>
          </a:ln>
        </p:spPr>
        <p:txBody>
          <a:bodyPr lIns="100794" tIns="50397" rIns="100794" bIns="50397">
            <a:prstTxWarp prst="textNoShape">
              <a:avLst/>
            </a:prstTxWarp>
          </a:bodyPr>
          <a:lstStyle/>
          <a:p>
            <a:pPr algn="ctr"/>
            <a:endParaRPr lang="en-US" sz="3500">
              <a:solidFill>
                <a:schemeClr val="tx2"/>
              </a:solidFill>
              <a:latin typeface="Comic Sans MS" pitchFamily="-106" charset="0"/>
            </a:endParaRPr>
          </a:p>
        </p:txBody>
      </p:sp>
      <p:sp>
        <p:nvSpPr>
          <p:cNvPr id="4101" name="Rectangle 5"/>
          <p:cNvSpPr>
            <a:spLocks noGrp="1" noChangeArrowheads="1"/>
          </p:cNvSpPr>
          <p:nvPr>
            <p:ph type="ctrTitle"/>
          </p:nvPr>
        </p:nvSpPr>
        <p:spPr>
          <a:xfrm>
            <a:off x="84138" y="-106363"/>
            <a:ext cx="9944100" cy="1620838"/>
          </a:xfrm>
        </p:spPr>
        <p:txBody>
          <a:bodyPr/>
          <a:lstStyle/>
          <a:p>
            <a:pPr>
              <a:defRPr/>
            </a:pPr>
            <a:r>
              <a:rPr lang="en-US" dirty="0">
                <a:latin typeface="Verdana" pitchFamily="33" charset="0"/>
              </a:rPr>
              <a:t>Information Processing in Living Cells:</a:t>
            </a:r>
            <a:br>
              <a:rPr lang="en-US" dirty="0">
                <a:latin typeface="Verdana" pitchFamily="33" charset="0"/>
              </a:rPr>
            </a:br>
            <a:r>
              <a:rPr lang="en-US" dirty="0">
                <a:latin typeface="Verdana" pitchFamily="33" charset="0"/>
              </a:rPr>
              <a:t>Beyond First Approximations</a:t>
            </a:r>
          </a:p>
        </p:txBody>
      </p:sp>
      <p:pic>
        <p:nvPicPr>
          <p:cNvPr id="28678" name="Picture 6" descr="4_colloquium"/>
          <p:cNvPicPr>
            <a:picLocks noChangeAspect="1" noChangeArrowheads="1"/>
          </p:cNvPicPr>
          <p:nvPr/>
        </p:nvPicPr>
        <p:blipFill>
          <a:blip r:embed="rId5"/>
          <a:srcRect/>
          <a:stretch>
            <a:fillRect/>
          </a:stretch>
        </p:blipFill>
        <p:spPr bwMode="auto">
          <a:xfrm>
            <a:off x="5426075" y="2805113"/>
            <a:ext cx="4408488" cy="3233737"/>
          </a:xfrm>
          <a:prstGeom prst="rect">
            <a:avLst/>
          </a:prstGeom>
          <a:noFill/>
          <a:ln w="9525">
            <a:noFill/>
            <a:miter lim="800000"/>
            <a:headEnd/>
            <a:tailEnd/>
          </a:ln>
        </p:spPr>
      </p:pic>
      <p:sp>
        <p:nvSpPr>
          <p:cNvPr id="28679" name="Text Box 7"/>
          <p:cNvSpPr txBox="1">
            <a:spLocks noChangeArrowheads="1"/>
          </p:cNvSpPr>
          <p:nvPr/>
        </p:nvSpPr>
        <p:spPr bwMode="auto">
          <a:xfrm>
            <a:off x="0" y="7256463"/>
            <a:ext cx="1604963" cy="303212"/>
          </a:xfrm>
          <a:prstGeom prst="rect">
            <a:avLst/>
          </a:prstGeom>
          <a:noFill/>
          <a:ln w="9525">
            <a:noFill/>
            <a:miter lim="800000"/>
            <a:headEnd/>
            <a:tailEnd/>
          </a:ln>
        </p:spPr>
        <p:txBody>
          <a:bodyPr wrap="none" lIns="100794" tIns="50397" rIns="100794" bIns="50397">
            <a:prstTxWarp prst="textNoShape">
              <a:avLst/>
            </a:prstTxWarp>
            <a:spAutoFit/>
          </a:bodyPr>
          <a:lstStyle/>
          <a:p>
            <a:r>
              <a:rPr lang="en-US" sz="1300">
                <a:latin typeface="Verdana" pitchFamily="-106" charset="0"/>
              </a:rPr>
              <a:t>Caltech 11/2008</a:t>
            </a:r>
            <a:endParaRPr lang="en-US" sz="1500">
              <a:latin typeface="Verdana" pitchFamily="-106" charset="0"/>
            </a:endParaRPr>
          </a:p>
        </p:txBody>
      </p:sp>
      <p:grpSp>
        <p:nvGrpSpPr>
          <p:cNvPr id="28680" name="Group 8"/>
          <p:cNvGrpSpPr>
            <a:grpSpLocks/>
          </p:cNvGrpSpPr>
          <p:nvPr/>
        </p:nvGrpSpPr>
        <p:grpSpPr bwMode="auto">
          <a:xfrm>
            <a:off x="2432050" y="6372225"/>
            <a:ext cx="5480050" cy="1138238"/>
            <a:chOff x="2608" y="1667"/>
            <a:chExt cx="3131" cy="651"/>
          </a:xfrm>
        </p:grpSpPr>
        <p:sp>
          <p:nvSpPr>
            <p:cNvPr id="28681" name="Rectangle 9"/>
            <p:cNvSpPr>
              <a:spLocks noChangeArrowheads="1"/>
            </p:cNvSpPr>
            <p:nvPr/>
          </p:nvSpPr>
          <p:spPr bwMode="auto">
            <a:xfrm>
              <a:off x="2608" y="1667"/>
              <a:ext cx="3131" cy="651"/>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pic>
          <p:nvPicPr>
            <p:cNvPr id="28682" name="Picture 10" descr="Center for the Physics of Living Cells at the University of Illinois at Urbana-Champaign">
              <a:hlinkClick r:id="rId6"/>
            </p:cNvPr>
            <p:cNvPicPr>
              <a:picLocks noChangeAspect="1" noChangeArrowheads="1"/>
            </p:cNvPicPr>
            <p:nvPr/>
          </p:nvPicPr>
          <p:blipFill>
            <a:blip r:embed="rId7"/>
            <a:srcRect/>
            <a:stretch>
              <a:fillRect/>
            </a:stretch>
          </p:blipFill>
          <p:spPr bwMode="auto">
            <a:xfrm>
              <a:off x="4306" y="1714"/>
              <a:ext cx="1394" cy="551"/>
            </a:xfrm>
            <a:prstGeom prst="rect">
              <a:avLst/>
            </a:prstGeom>
            <a:noFill/>
            <a:ln w="9525">
              <a:noFill/>
              <a:miter lim="800000"/>
              <a:headEnd/>
              <a:tailEnd/>
            </a:ln>
          </p:spPr>
        </p:pic>
        <p:pic>
          <p:nvPicPr>
            <p:cNvPr id="28683" name="Picture 11" descr="full_mark_horz_bold"/>
            <p:cNvPicPr>
              <a:picLocks noChangeAspect="1" noChangeArrowheads="1"/>
            </p:cNvPicPr>
            <p:nvPr/>
          </p:nvPicPr>
          <p:blipFill>
            <a:blip r:embed="rId8"/>
            <a:srcRect/>
            <a:stretch>
              <a:fillRect/>
            </a:stretch>
          </p:blipFill>
          <p:spPr bwMode="auto">
            <a:xfrm>
              <a:off x="2661" y="1976"/>
              <a:ext cx="1791" cy="294"/>
            </a:xfrm>
            <a:prstGeom prst="rect">
              <a:avLst/>
            </a:prstGeom>
            <a:noFill/>
            <a:ln w="9525">
              <a:noFill/>
              <a:miter lim="800000"/>
              <a:headEnd/>
              <a:tailEnd/>
            </a:ln>
          </p:spPr>
        </p:pic>
        <p:sp>
          <p:nvSpPr>
            <p:cNvPr id="28684" name="Text Box 12"/>
            <p:cNvSpPr txBox="1">
              <a:spLocks noChangeArrowheads="1"/>
            </p:cNvSpPr>
            <p:nvPr/>
          </p:nvSpPr>
          <p:spPr bwMode="auto">
            <a:xfrm>
              <a:off x="2719" y="1726"/>
              <a:ext cx="1690" cy="246"/>
            </a:xfrm>
            <a:prstGeom prst="rect">
              <a:avLst/>
            </a:prstGeom>
            <a:noFill/>
            <a:ln w="9525">
              <a:noFill/>
              <a:miter lim="800000"/>
              <a:headEnd/>
              <a:tailEnd/>
            </a:ln>
          </p:spPr>
          <p:txBody>
            <a:bodyPr wrap="none">
              <a:prstTxWarp prst="textNoShape">
                <a:avLst/>
              </a:prstTxWarp>
              <a:spAutoFit/>
            </a:bodyPr>
            <a:lstStyle/>
            <a:p>
              <a:r>
                <a:rPr lang="en-US" sz="2200" b="1">
                  <a:solidFill>
                    <a:srgbClr val="000066"/>
                  </a:solidFill>
                  <a:latin typeface="Garamond" pitchFamily="-106" charset="0"/>
                </a:rPr>
                <a:t>Department of Physics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2867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8674"/>
                </p:tgtEl>
              </p:cMediaNode>
            </p:video>
            <p:seq concurrent="1" nextAc="seek">
              <p:cTn id="8" restart="whenNotActive" fill="hold" evtFilter="cancelBubble" nodeType="interactiveSeq">
                <p:stCondLst>
                  <p:cond evt="onClick" delay="0">
                    <p:tgtEl>
                      <p:spTgt spid="2867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674"/>
                                        </p:tgtEl>
                                      </p:cBhvr>
                                    </p:cmd>
                                  </p:childTnLst>
                                </p:cTn>
                              </p:par>
                            </p:childTnLst>
                          </p:cTn>
                        </p:par>
                      </p:childTnLst>
                    </p:cTn>
                  </p:par>
                </p:childTnLst>
              </p:cTn>
              <p:nextCondLst>
                <p:cond evt="onClick" delay="0">
                  <p:tgtEl>
                    <p:spTgt spid="28674"/>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Line 4"/>
          <p:cNvSpPr>
            <a:spLocks noChangeShapeType="1"/>
          </p:cNvSpPr>
          <p:nvPr/>
        </p:nvSpPr>
        <p:spPr bwMode="auto">
          <a:xfrm>
            <a:off x="2168525" y="3594100"/>
            <a:ext cx="4884738" cy="0"/>
          </a:xfrm>
          <a:prstGeom prst="line">
            <a:avLst/>
          </a:prstGeom>
          <a:noFill/>
          <a:ln w="6350">
            <a:solidFill>
              <a:schemeClr val="tx1"/>
            </a:solidFill>
            <a:round/>
            <a:headEnd/>
            <a:tailEnd type="triangle" w="lg" len="lg"/>
          </a:ln>
        </p:spPr>
        <p:txBody>
          <a:bodyPr lIns="100794" tIns="50397" rIns="100794" bIns="50397">
            <a:prstTxWarp prst="textNoShape">
              <a:avLst/>
            </a:prstTxWarp>
          </a:bodyPr>
          <a:lstStyle/>
          <a:p>
            <a:endParaRPr lang="en-US"/>
          </a:p>
        </p:txBody>
      </p:sp>
      <p:sp>
        <p:nvSpPr>
          <p:cNvPr id="30723" name="Line 5"/>
          <p:cNvSpPr>
            <a:spLocks noChangeShapeType="1"/>
          </p:cNvSpPr>
          <p:nvPr/>
        </p:nvSpPr>
        <p:spPr bwMode="auto">
          <a:xfrm flipH="1" flipV="1">
            <a:off x="2890838" y="2124075"/>
            <a:ext cx="0" cy="1684338"/>
          </a:xfrm>
          <a:prstGeom prst="line">
            <a:avLst/>
          </a:prstGeom>
          <a:noFill/>
          <a:ln w="6350">
            <a:solidFill>
              <a:schemeClr val="tx1"/>
            </a:solidFill>
            <a:round/>
            <a:headEnd/>
            <a:tailEnd type="triangle" w="lg" len="lg"/>
          </a:ln>
        </p:spPr>
        <p:txBody>
          <a:bodyPr lIns="100794" tIns="50397" rIns="100794" bIns="50397">
            <a:prstTxWarp prst="textNoShape">
              <a:avLst/>
            </a:prstTxWarp>
          </a:bodyPr>
          <a:lstStyle/>
          <a:p>
            <a:endParaRPr lang="en-US"/>
          </a:p>
        </p:txBody>
      </p:sp>
      <p:sp>
        <p:nvSpPr>
          <p:cNvPr id="30724" name="Line 6"/>
          <p:cNvSpPr>
            <a:spLocks noChangeShapeType="1"/>
          </p:cNvSpPr>
          <p:nvPr/>
        </p:nvSpPr>
        <p:spPr bwMode="auto">
          <a:xfrm>
            <a:off x="1800225" y="3590925"/>
            <a:ext cx="1090613" cy="0"/>
          </a:xfrm>
          <a:prstGeom prst="line">
            <a:avLst/>
          </a:prstGeom>
          <a:noFill/>
          <a:ln w="31750">
            <a:solidFill>
              <a:schemeClr val="tx1"/>
            </a:solidFill>
            <a:round/>
            <a:headEnd/>
            <a:tailEnd/>
          </a:ln>
        </p:spPr>
        <p:txBody>
          <a:bodyPr lIns="100794" tIns="50397" rIns="100794" bIns="50397">
            <a:prstTxWarp prst="textNoShape">
              <a:avLst/>
            </a:prstTxWarp>
          </a:bodyPr>
          <a:lstStyle/>
          <a:p>
            <a:endParaRPr lang="en-US"/>
          </a:p>
        </p:txBody>
      </p:sp>
      <p:sp>
        <p:nvSpPr>
          <p:cNvPr id="30725" name="Line 7"/>
          <p:cNvSpPr>
            <a:spLocks noChangeShapeType="1"/>
          </p:cNvSpPr>
          <p:nvPr/>
        </p:nvSpPr>
        <p:spPr bwMode="auto">
          <a:xfrm flipV="1">
            <a:off x="2890838" y="2787650"/>
            <a:ext cx="0" cy="803275"/>
          </a:xfrm>
          <a:prstGeom prst="line">
            <a:avLst/>
          </a:prstGeom>
          <a:noFill/>
          <a:ln w="31750">
            <a:solidFill>
              <a:schemeClr val="tx1"/>
            </a:solidFill>
            <a:round/>
            <a:headEnd/>
            <a:tailEnd/>
          </a:ln>
        </p:spPr>
        <p:txBody>
          <a:bodyPr lIns="100794" tIns="50397" rIns="100794" bIns="50397">
            <a:prstTxWarp prst="textNoShape">
              <a:avLst/>
            </a:prstTxWarp>
          </a:bodyPr>
          <a:lstStyle/>
          <a:p>
            <a:endParaRPr lang="en-US"/>
          </a:p>
        </p:txBody>
      </p:sp>
      <p:sp>
        <p:nvSpPr>
          <p:cNvPr id="30726" name="Line 8"/>
          <p:cNvSpPr>
            <a:spLocks noChangeShapeType="1"/>
          </p:cNvSpPr>
          <p:nvPr/>
        </p:nvSpPr>
        <p:spPr bwMode="auto">
          <a:xfrm>
            <a:off x="2890838" y="2787650"/>
            <a:ext cx="3821112" cy="0"/>
          </a:xfrm>
          <a:prstGeom prst="line">
            <a:avLst/>
          </a:prstGeom>
          <a:noFill/>
          <a:ln w="31750">
            <a:solidFill>
              <a:schemeClr val="tx1"/>
            </a:solidFill>
            <a:round/>
            <a:headEnd/>
            <a:tailEnd/>
          </a:ln>
        </p:spPr>
        <p:txBody>
          <a:bodyPr lIns="100794" tIns="50397" rIns="100794" bIns="50397">
            <a:prstTxWarp prst="textNoShape">
              <a:avLst/>
            </a:prstTxWarp>
          </a:bodyPr>
          <a:lstStyle/>
          <a:p>
            <a:endParaRPr lang="en-US"/>
          </a:p>
        </p:txBody>
      </p:sp>
      <p:sp>
        <p:nvSpPr>
          <p:cNvPr id="30727" name="Text Box 9"/>
          <p:cNvSpPr txBox="1">
            <a:spLocks noChangeArrowheads="1"/>
          </p:cNvSpPr>
          <p:nvPr/>
        </p:nvSpPr>
        <p:spPr bwMode="auto">
          <a:xfrm>
            <a:off x="7053263" y="3341688"/>
            <a:ext cx="676275" cy="504825"/>
          </a:xfrm>
          <a:prstGeom prst="rect">
            <a:avLst/>
          </a:prstGeom>
          <a:noFill/>
          <a:ln w="9525">
            <a:noFill/>
            <a:miter lim="800000"/>
            <a:headEnd/>
            <a:tailEnd/>
          </a:ln>
        </p:spPr>
        <p:txBody>
          <a:bodyPr lIns="100794" tIns="50397" rIns="100794" bIns="50397">
            <a:prstTxWarp prst="textNoShape">
              <a:avLst/>
            </a:prstTxWarp>
            <a:spAutoFit/>
          </a:bodyPr>
          <a:lstStyle/>
          <a:p>
            <a:r>
              <a:rPr lang="en-US" sz="2600"/>
              <a:t>t</a:t>
            </a:r>
          </a:p>
        </p:txBody>
      </p:sp>
      <p:sp>
        <p:nvSpPr>
          <p:cNvPr id="30728" name="Text Box 10"/>
          <p:cNvSpPr txBox="1">
            <a:spLocks noChangeArrowheads="1"/>
          </p:cNvSpPr>
          <p:nvPr/>
        </p:nvSpPr>
        <p:spPr bwMode="auto">
          <a:xfrm>
            <a:off x="2551113" y="1554163"/>
            <a:ext cx="1395412" cy="503237"/>
          </a:xfrm>
          <a:prstGeom prst="rect">
            <a:avLst/>
          </a:prstGeom>
          <a:noFill/>
          <a:ln w="9525">
            <a:noFill/>
            <a:miter lim="800000"/>
            <a:headEnd/>
            <a:tailEnd/>
          </a:ln>
        </p:spPr>
        <p:txBody>
          <a:bodyPr lIns="100794" tIns="50397" rIns="100794" bIns="50397">
            <a:prstTxWarp prst="textNoShape">
              <a:avLst/>
            </a:prstTxWarp>
            <a:spAutoFit/>
          </a:bodyPr>
          <a:lstStyle/>
          <a:p>
            <a:r>
              <a:rPr lang="en-US" sz="2600"/>
              <a:t>s(t)</a:t>
            </a:r>
          </a:p>
        </p:txBody>
      </p:sp>
      <p:sp>
        <p:nvSpPr>
          <p:cNvPr id="30729" name="Line 11"/>
          <p:cNvSpPr>
            <a:spLocks noChangeShapeType="1"/>
          </p:cNvSpPr>
          <p:nvPr/>
        </p:nvSpPr>
        <p:spPr bwMode="auto">
          <a:xfrm>
            <a:off x="2168525" y="5827713"/>
            <a:ext cx="4884738" cy="0"/>
          </a:xfrm>
          <a:prstGeom prst="line">
            <a:avLst/>
          </a:prstGeom>
          <a:noFill/>
          <a:ln w="6350">
            <a:solidFill>
              <a:schemeClr val="tx1"/>
            </a:solidFill>
            <a:round/>
            <a:headEnd/>
            <a:tailEnd type="triangle" w="lg" len="lg"/>
          </a:ln>
        </p:spPr>
        <p:txBody>
          <a:bodyPr lIns="100794" tIns="50397" rIns="100794" bIns="50397">
            <a:prstTxWarp prst="textNoShape">
              <a:avLst/>
            </a:prstTxWarp>
          </a:bodyPr>
          <a:lstStyle/>
          <a:p>
            <a:endParaRPr lang="en-US"/>
          </a:p>
        </p:txBody>
      </p:sp>
      <p:sp>
        <p:nvSpPr>
          <p:cNvPr id="30730" name="Line 12"/>
          <p:cNvSpPr>
            <a:spLocks noChangeShapeType="1"/>
          </p:cNvSpPr>
          <p:nvPr/>
        </p:nvSpPr>
        <p:spPr bwMode="auto">
          <a:xfrm flipH="1" flipV="1">
            <a:off x="2878138" y="4462463"/>
            <a:ext cx="12700" cy="1577975"/>
          </a:xfrm>
          <a:prstGeom prst="line">
            <a:avLst/>
          </a:prstGeom>
          <a:noFill/>
          <a:ln w="6350">
            <a:solidFill>
              <a:schemeClr val="tx1"/>
            </a:solidFill>
            <a:round/>
            <a:headEnd/>
            <a:tailEnd type="triangle" w="lg" len="lg"/>
          </a:ln>
        </p:spPr>
        <p:txBody>
          <a:bodyPr lIns="100794" tIns="50397" rIns="100794" bIns="50397">
            <a:prstTxWarp prst="textNoShape">
              <a:avLst/>
            </a:prstTxWarp>
          </a:bodyPr>
          <a:lstStyle/>
          <a:p>
            <a:endParaRPr lang="en-US"/>
          </a:p>
        </p:txBody>
      </p:sp>
      <p:sp>
        <p:nvSpPr>
          <p:cNvPr id="30731" name="Line 13"/>
          <p:cNvSpPr>
            <a:spLocks noChangeShapeType="1"/>
          </p:cNvSpPr>
          <p:nvPr/>
        </p:nvSpPr>
        <p:spPr bwMode="auto">
          <a:xfrm>
            <a:off x="3368675"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2" name="Line 14"/>
          <p:cNvSpPr>
            <a:spLocks noChangeShapeType="1"/>
          </p:cNvSpPr>
          <p:nvPr/>
        </p:nvSpPr>
        <p:spPr bwMode="auto">
          <a:xfrm>
            <a:off x="3463925"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3" name="Line 15"/>
          <p:cNvSpPr>
            <a:spLocks noChangeShapeType="1"/>
          </p:cNvSpPr>
          <p:nvPr/>
        </p:nvSpPr>
        <p:spPr bwMode="auto">
          <a:xfrm>
            <a:off x="3711575"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4" name="Line 16"/>
          <p:cNvSpPr>
            <a:spLocks noChangeShapeType="1"/>
          </p:cNvSpPr>
          <p:nvPr/>
        </p:nvSpPr>
        <p:spPr bwMode="auto">
          <a:xfrm>
            <a:off x="4376738"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5" name="Line 17"/>
          <p:cNvSpPr>
            <a:spLocks noChangeShapeType="1"/>
          </p:cNvSpPr>
          <p:nvPr/>
        </p:nvSpPr>
        <p:spPr bwMode="auto">
          <a:xfrm>
            <a:off x="4740275"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6" name="Line 18"/>
          <p:cNvSpPr>
            <a:spLocks noChangeShapeType="1"/>
          </p:cNvSpPr>
          <p:nvPr/>
        </p:nvSpPr>
        <p:spPr bwMode="auto">
          <a:xfrm>
            <a:off x="5957888"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7" name="Line 19"/>
          <p:cNvSpPr>
            <a:spLocks noChangeShapeType="1"/>
          </p:cNvSpPr>
          <p:nvPr/>
        </p:nvSpPr>
        <p:spPr bwMode="auto">
          <a:xfrm>
            <a:off x="4881563" y="5124450"/>
            <a:ext cx="0" cy="696913"/>
          </a:xfrm>
          <a:prstGeom prst="line">
            <a:avLst/>
          </a:prstGeom>
          <a:noFill/>
          <a:ln w="25400">
            <a:solidFill>
              <a:schemeClr val="tx1"/>
            </a:solidFill>
            <a:round/>
            <a:headEnd/>
            <a:tailEnd/>
          </a:ln>
        </p:spPr>
        <p:txBody>
          <a:bodyPr lIns="100794" tIns="50397" rIns="100794" bIns="50397">
            <a:prstTxWarp prst="textNoShape">
              <a:avLst/>
            </a:prstTxWarp>
          </a:bodyPr>
          <a:lstStyle/>
          <a:p>
            <a:endParaRPr lang="en-US"/>
          </a:p>
        </p:txBody>
      </p:sp>
      <p:sp>
        <p:nvSpPr>
          <p:cNvPr id="30738" name="Text Box 20"/>
          <p:cNvSpPr txBox="1">
            <a:spLocks noChangeArrowheads="1"/>
          </p:cNvSpPr>
          <p:nvPr/>
        </p:nvSpPr>
        <p:spPr bwMode="auto">
          <a:xfrm>
            <a:off x="957263" y="6977063"/>
            <a:ext cx="8166100" cy="384175"/>
          </a:xfrm>
          <a:prstGeom prst="rect">
            <a:avLst/>
          </a:prstGeom>
          <a:noFill/>
          <a:ln w="9525">
            <a:noFill/>
            <a:miter lim="800000"/>
            <a:headEnd/>
            <a:tailEnd/>
          </a:ln>
        </p:spPr>
        <p:txBody>
          <a:bodyPr lIns="100794" tIns="50397" rIns="100794" bIns="50397">
            <a:prstTxWarp prst="textNoShape">
              <a:avLst/>
            </a:prstTxWarp>
            <a:spAutoFit/>
          </a:bodyPr>
          <a:lstStyle/>
          <a:p>
            <a:pPr>
              <a:lnSpc>
                <a:spcPct val="80000"/>
              </a:lnSpc>
              <a:spcBef>
                <a:spcPct val="20000"/>
              </a:spcBef>
            </a:pPr>
            <a:r>
              <a:rPr lang="en-US" sz="2200">
                <a:latin typeface="Comic Sans MS" pitchFamily="-106" charset="0"/>
              </a:rPr>
              <a:t>Approximations used to describe the process…</a:t>
            </a:r>
          </a:p>
        </p:txBody>
      </p:sp>
      <p:sp>
        <p:nvSpPr>
          <p:cNvPr id="30739" name="Text Box 21"/>
          <p:cNvSpPr txBox="1">
            <a:spLocks noChangeArrowheads="1"/>
          </p:cNvSpPr>
          <p:nvPr/>
        </p:nvSpPr>
        <p:spPr bwMode="auto">
          <a:xfrm>
            <a:off x="7053263" y="5537200"/>
            <a:ext cx="676275" cy="503238"/>
          </a:xfrm>
          <a:prstGeom prst="rect">
            <a:avLst/>
          </a:prstGeom>
          <a:noFill/>
          <a:ln w="9525">
            <a:noFill/>
            <a:miter lim="800000"/>
            <a:headEnd/>
            <a:tailEnd/>
          </a:ln>
        </p:spPr>
        <p:txBody>
          <a:bodyPr lIns="100794" tIns="50397" rIns="100794" bIns="50397">
            <a:prstTxWarp prst="textNoShape">
              <a:avLst/>
            </a:prstTxWarp>
            <a:spAutoFit/>
          </a:bodyPr>
          <a:lstStyle/>
          <a:p>
            <a:r>
              <a:rPr lang="en-US" sz="2600"/>
              <a:t>t</a:t>
            </a:r>
          </a:p>
        </p:txBody>
      </p:sp>
      <p:sp>
        <p:nvSpPr>
          <p:cNvPr id="30740" name="Text Box 22"/>
          <p:cNvSpPr txBox="1">
            <a:spLocks noChangeArrowheads="1"/>
          </p:cNvSpPr>
          <p:nvPr/>
        </p:nvSpPr>
        <p:spPr bwMode="auto">
          <a:xfrm>
            <a:off x="2551113" y="3846513"/>
            <a:ext cx="1395412" cy="503237"/>
          </a:xfrm>
          <a:prstGeom prst="rect">
            <a:avLst/>
          </a:prstGeom>
          <a:noFill/>
          <a:ln w="9525">
            <a:noFill/>
            <a:miter lim="800000"/>
            <a:headEnd/>
            <a:tailEnd/>
          </a:ln>
        </p:spPr>
        <p:txBody>
          <a:bodyPr lIns="100794" tIns="50397" rIns="100794" bIns="50397">
            <a:prstTxWarp prst="textNoShape">
              <a:avLst/>
            </a:prstTxWarp>
            <a:spAutoFit/>
          </a:bodyPr>
          <a:lstStyle/>
          <a:p>
            <a:r>
              <a:rPr lang="en-US" sz="2600"/>
              <a:t>r(t)  </a:t>
            </a:r>
          </a:p>
        </p:txBody>
      </p:sp>
      <p:sp>
        <p:nvSpPr>
          <p:cNvPr id="30741" name="Text Box 23"/>
          <p:cNvSpPr txBox="1">
            <a:spLocks noChangeArrowheads="1"/>
          </p:cNvSpPr>
          <p:nvPr/>
        </p:nvSpPr>
        <p:spPr bwMode="auto">
          <a:xfrm>
            <a:off x="4275138" y="1985963"/>
            <a:ext cx="2247900" cy="471487"/>
          </a:xfrm>
          <a:prstGeom prst="rect">
            <a:avLst/>
          </a:prstGeom>
          <a:noFill/>
          <a:ln w="9525">
            <a:noFill/>
            <a:miter lim="800000"/>
            <a:headEnd/>
            <a:tailEnd/>
          </a:ln>
        </p:spPr>
        <p:txBody>
          <a:bodyPr wrap="none" lIns="100794" tIns="50397" rIns="100794" bIns="50397">
            <a:prstTxWarp prst="textNoShape">
              <a:avLst/>
            </a:prstTxWarp>
            <a:spAutoFit/>
          </a:bodyPr>
          <a:lstStyle/>
          <a:p>
            <a:r>
              <a:rPr lang="en-US"/>
              <a:t>Stimulus (sugar)</a:t>
            </a:r>
          </a:p>
        </p:txBody>
      </p:sp>
      <p:sp>
        <p:nvSpPr>
          <p:cNvPr id="30742" name="Text Box 24"/>
          <p:cNvSpPr txBox="1">
            <a:spLocks noChangeArrowheads="1"/>
          </p:cNvSpPr>
          <p:nvPr/>
        </p:nvSpPr>
        <p:spPr bwMode="auto">
          <a:xfrm>
            <a:off x="4275138" y="4349750"/>
            <a:ext cx="3708400" cy="471488"/>
          </a:xfrm>
          <a:prstGeom prst="rect">
            <a:avLst/>
          </a:prstGeom>
          <a:noFill/>
          <a:ln w="9525">
            <a:noFill/>
            <a:miter lim="800000"/>
            <a:headEnd/>
            <a:tailEnd/>
          </a:ln>
        </p:spPr>
        <p:txBody>
          <a:bodyPr wrap="none" lIns="100794" tIns="50397" rIns="100794" bIns="50397">
            <a:prstTxWarp prst="textNoShape">
              <a:avLst/>
            </a:prstTxWarp>
            <a:spAutoFit/>
          </a:bodyPr>
          <a:lstStyle/>
          <a:p>
            <a:r>
              <a:rPr lang="en-US"/>
              <a:t>Response (RNA production)</a:t>
            </a:r>
          </a:p>
        </p:txBody>
      </p:sp>
      <p:sp>
        <p:nvSpPr>
          <p:cNvPr id="26" name="Rectangle 3"/>
          <p:cNvSpPr>
            <a:spLocks noGrp="1" noChangeArrowheads="1"/>
          </p:cNvSpPr>
          <p:nvPr>
            <p:ph type="title"/>
          </p:nvPr>
        </p:nvSpPr>
        <p:spPr>
          <a:xfrm>
            <a:off x="384175" y="123825"/>
            <a:ext cx="8607425" cy="1260475"/>
          </a:xfrm>
        </p:spPr>
        <p:txBody>
          <a:bodyPr/>
          <a:lstStyle/>
          <a:p>
            <a:pPr marL="1439863">
              <a:defRPr/>
            </a:pPr>
            <a:r>
              <a:rPr lang="en-US" sz="3600" dirty="0" smtClean="0">
                <a:ea typeface="+mj-ea"/>
                <a:cs typeface="+mj-cs"/>
              </a:rPr>
              <a:t>Simple Case of Turning a Gene “On”</a:t>
            </a:r>
            <a:endParaRPr lang="en-US" sz="3600" dirty="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4663" y="2822575"/>
            <a:ext cx="5124450" cy="1450975"/>
            <a:chOff x="271" y="1613"/>
            <a:chExt cx="2928" cy="829"/>
          </a:xfrm>
        </p:grpSpPr>
        <p:sp>
          <p:nvSpPr>
            <p:cNvPr id="31822" name="Rectangle 3" descr="Zig zag"/>
            <p:cNvSpPr>
              <a:spLocks noChangeAspect="1" noChangeArrowheads="1"/>
            </p:cNvSpPr>
            <p:nvPr/>
          </p:nvSpPr>
          <p:spPr bwMode="auto">
            <a:xfrm>
              <a:off x="1524" y="2090"/>
              <a:ext cx="1436" cy="235"/>
            </a:xfrm>
            <a:prstGeom prst="rect">
              <a:avLst/>
            </a:prstGeom>
            <a:pattFill prst="zigZag">
              <a:fgClr>
                <a:srgbClr val="C0C0C0"/>
              </a:fgClr>
              <a:bgClr>
                <a:srgbClr val="FFFFFF"/>
              </a:bgClr>
            </a:pattFill>
            <a:ln w="12700">
              <a:solidFill>
                <a:srgbClr val="000000"/>
              </a:solidFill>
              <a:miter lim="800000"/>
              <a:headEnd/>
              <a:tailEnd/>
            </a:ln>
          </p:spPr>
          <p:txBody>
            <a:bodyPr>
              <a:prstTxWarp prst="textNoShape">
                <a:avLst/>
              </a:prstTxWarp>
            </a:bodyPr>
            <a:lstStyle/>
            <a:p>
              <a:endParaRPr lang="en-US"/>
            </a:p>
          </p:txBody>
        </p:sp>
        <p:sp>
          <p:nvSpPr>
            <p:cNvPr id="31823" name="AutoShape 4"/>
            <p:cNvSpPr>
              <a:spLocks noChangeAspect="1" noChangeArrowheads="1"/>
            </p:cNvSpPr>
            <p:nvPr/>
          </p:nvSpPr>
          <p:spPr bwMode="auto">
            <a:xfrm>
              <a:off x="510" y="1999"/>
              <a:ext cx="612" cy="405"/>
            </a:xfrm>
            <a:prstGeom prst="rightArrow">
              <a:avLst>
                <a:gd name="adj1" fmla="val 50000"/>
                <a:gd name="adj2" fmla="val 37778"/>
              </a:avLst>
            </a:prstGeom>
            <a:solidFill>
              <a:srgbClr val="000000"/>
            </a:solidFill>
            <a:ln w="12700">
              <a:solidFill>
                <a:srgbClr val="000000"/>
              </a:solidFill>
              <a:miter lim="800000"/>
              <a:headEnd/>
              <a:tailEnd/>
            </a:ln>
          </p:spPr>
          <p:txBody>
            <a:bodyPr>
              <a:prstTxWarp prst="textNoShape">
                <a:avLst/>
              </a:prstTxWarp>
            </a:bodyPr>
            <a:lstStyle/>
            <a:p>
              <a:endParaRPr lang="en-US"/>
            </a:p>
          </p:txBody>
        </p:sp>
        <p:sp>
          <p:nvSpPr>
            <p:cNvPr id="31824" name="Text Box 5"/>
            <p:cNvSpPr txBox="1">
              <a:spLocks noChangeAspect="1" noChangeArrowheads="1"/>
            </p:cNvSpPr>
            <p:nvPr/>
          </p:nvSpPr>
          <p:spPr bwMode="auto">
            <a:xfrm>
              <a:off x="512" y="2085"/>
              <a:ext cx="481" cy="291"/>
            </a:xfrm>
            <a:prstGeom prst="rect">
              <a:avLst/>
            </a:prstGeom>
            <a:noFill/>
            <a:ln w="12700">
              <a:noFill/>
              <a:miter lim="800000"/>
              <a:headEnd/>
              <a:tailEnd/>
            </a:ln>
          </p:spPr>
          <p:txBody>
            <a:bodyPr>
              <a:prstTxWarp prst="textNoShape">
                <a:avLst/>
              </a:prstTxWarp>
            </a:bodyPr>
            <a:lstStyle/>
            <a:p>
              <a:r>
                <a:rPr lang="en-US" sz="1500">
                  <a:solidFill>
                    <a:srgbClr val="FFFFFF"/>
                  </a:solidFill>
                  <a:ea typeface="Times New Roman" pitchFamily="-106" charset="0"/>
                  <a:cs typeface="Times New Roman" pitchFamily="-106" charset="0"/>
                </a:rPr>
                <a:t>P</a:t>
              </a:r>
              <a:r>
                <a:rPr lang="en-US" sz="1500" baseline="-30000">
                  <a:solidFill>
                    <a:srgbClr val="FFFFFF"/>
                  </a:solidFill>
                  <a:ea typeface="Times New Roman" pitchFamily="-106" charset="0"/>
                  <a:cs typeface="Times New Roman" pitchFamily="-106" charset="0"/>
                </a:rPr>
                <a:t>lac/ara</a:t>
              </a:r>
              <a:endParaRPr lang="en-US" sz="1500">
                <a:ea typeface="Times New Roman" pitchFamily="-106" charset="0"/>
                <a:cs typeface="Times New Roman" pitchFamily="-106" charset="0"/>
              </a:endParaRPr>
            </a:p>
            <a:p>
              <a:endParaRPr lang="en-US" sz="1500">
                <a:ea typeface="Times New Roman" pitchFamily="-106" charset="0"/>
                <a:cs typeface="Times New Roman" pitchFamily="-106" charset="0"/>
              </a:endParaRPr>
            </a:p>
          </p:txBody>
        </p:sp>
        <p:sp>
          <p:nvSpPr>
            <p:cNvPr id="31825" name="Rectangle 6"/>
            <p:cNvSpPr>
              <a:spLocks noChangeAspect="1" noChangeArrowheads="1"/>
            </p:cNvSpPr>
            <p:nvPr/>
          </p:nvSpPr>
          <p:spPr bwMode="auto">
            <a:xfrm>
              <a:off x="1122" y="2090"/>
              <a:ext cx="402" cy="235"/>
            </a:xfrm>
            <a:prstGeom prst="rect">
              <a:avLst/>
            </a:prstGeom>
            <a:solidFill>
              <a:srgbClr val="FF0000">
                <a:alpha val="50195"/>
              </a:srgbClr>
            </a:solidFill>
            <a:ln w="12700">
              <a:solidFill>
                <a:srgbClr val="000000"/>
              </a:solidFill>
              <a:miter lim="800000"/>
              <a:headEnd/>
              <a:tailEnd/>
            </a:ln>
          </p:spPr>
          <p:txBody>
            <a:bodyPr>
              <a:prstTxWarp prst="textNoShape">
                <a:avLst/>
              </a:prstTxWarp>
            </a:bodyPr>
            <a:lstStyle/>
            <a:p>
              <a:endParaRPr lang="en-US"/>
            </a:p>
          </p:txBody>
        </p:sp>
        <p:sp>
          <p:nvSpPr>
            <p:cNvPr id="31826" name="Text Box 7"/>
            <p:cNvSpPr txBox="1">
              <a:spLocks noChangeAspect="1" noChangeArrowheads="1"/>
            </p:cNvSpPr>
            <p:nvPr/>
          </p:nvSpPr>
          <p:spPr bwMode="auto">
            <a:xfrm>
              <a:off x="1111" y="2116"/>
              <a:ext cx="612" cy="326"/>
            </a:xfrm>
            <a:prstGeom prst="rect">
              <a:avLst/>
            </a:prstGeom>
            <a:noFill/>
            <a:ln w="12700">
              <a:noFill/>
              <a:miter lim="800000"/>
              <a:headEnd/>
              <a:tailEnd/>
            </a:ln>
          </p:spPr>
          <p:txBody>
            <a:bodyPr>
              <a:prstTxWarp prst="textNoShape">
                <a:avLst/>
              </a:prstTxWarp>
            </a:bodyPr>
            <a:lstStyle/>
            <a:p>
              <a:r>
                <a:rPr lang="en-US" sz="1300">
                  <a:ea typeface="Times New Roman" pitchFamily="-106" charset="0"/>
                  <a:cs typeface="Times New Roman" pitchFamily="-106" charset="0"/>
                </a:rPr>
                <a:t> RFP</a:t>
              </a:r>
              <a:r>
                <a:rPr lang="en-US" sz="1300">
                  <a:latin typeface="Symbol" pitchFamily="-106" charset="2"/>
                  <a:ea typeface="Times New Roman" pitchFamily="-106" charset="0"/>
                  <a:cs typeface="Times New Roman" pitchFamily="-106" charset="0"/>
                </a:rPr>
                <a:t> </a:t>
              </a:r>
              <a:endParaRPr lang="en-US" sz="1300">
                <a:ea typeface="Times New Roman" pitchFamily="-106" charset="0"/>
                <a:cs typeface="Times New Roman" pitchFamily="-106" charset="0"/>
              </a:endParaRPr>
            </a:p>
            <a:p>
              <a:endParaRPr lang="en-US" sz="1300">
                <a:ea typeface="Times New Roman" pitchFamily="-106" charset="0"/>
                <a:cs typeface="Times New Roman" pitchFamily="-106" charset="0"/>
              </a:endParaRPr>
            </a:p>
          </p:txBody>
        </p:sp>
        <p:sp>
          <p:nvSpPr>
            <p:cNvPr id="31827" name="Text Box 8"/>
            <p:cNvSpPr txBox="1">
              <a:spLocks noChangeAspect="1" noChangeArrowheads="1"/>
            </p:cNvSpPr>
            <p:nvPr/>
          </p:nvSpPr>
          <p:spPr bwMode="auto">
            <a:xfrm>
              <a:off x="1692" y="2128"/>
              <a:ext cx="1043" cy="276"/>
            </a:xfrm>
            <a:prstGeom prst="rect">
              <a:avLst/>
            </a:prstGeom>
            <a:noFill/>
            <a:ln w="12700">
              <a:noFill/>
              <a:miter lim="800000"/>
              <a:headEnd/>
              <a:tailEnd/>
            </a:ln>
          </p:spPr>
          <p:txBody>
            <a:bodyPr>
              <a:prstTxWarp prst="textNoShape">
                <a:avLst/>
              </a:prstTxWarp>
            </a:bodyPr>
            <a:lstStyle/>
            <a:p>
              <a:r>
                <a:rPr lang="en-US" sz="1300" b="1"/>
                <a:t>96x MS2-bs</a:t>
              </a:r>
              <a:endParaRPr lang="en-US" sz="1300">
                <a:ea typeface="Times New Roman" pitchFamily="-106" charset="0"/>
                <a:cs typeface="Times New Roman" pitchFamily="-106" charset="0"/>
              </a:endParaRPr>
            </a:p>
            <a:p>
              <a:endParaRPr lang="en-US" sz="1300">
                <a:ea typeface="Times New Roman" pitchFamily="-106" charset="0"/>
                <a:cs typeface="Times New Roman" pitchFamily="-106" charset="0"/>
              </a:endParaRPr>
            </a:p>
          </p:txBody>
        </p:sp>
        <p:sp>
          <p:nvSpPr>
            <p:cNvPr id="31828" name="Line 9"/>
            <p:cNvSpPr>
              <a:spLocks noChangeAspect="1" noChangeShapeType="1"/>
            </p:cNvSpPr>
            <p:nvPr/>
          </p:nvSpPr>
          <p:spPr bwMode="auto">
            <a:xfrm>
              <a:off x="271" y="2198"/>
              <a:ext cx="239"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1829" name="Line 10"/>
            <p:cNvSpPr>
              <a:spLocks noChangeAspect="1" noChangeShapeType="1"/>
            </p:cNvSpPr>
            <p:nvPr/>
          </p:nvSpPr>
          <p:spPr bwMode="auto">
            <a:xfrm>
              <a:off x="2960" y="2198"/>
              <a:ext cx="239"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1830" name="Text Box 11"/>
            <p:cNvSpPr txBox="1">
              <a:spLocks noChangeArrowheads="1"/>
            </p:cNvSpPr>
            <p:nvPr/>
          </p:nvSpPr>
          <p:spPr bwMode="auto">
            <a:xfrm>
              <a:off x="409" y="1613"/>
              <a:ext cx="1723" cy="281"/>
            </a:xfrm>
            <a:prstGeom prst="rect">
              <a:avLst/>
            </a:prstGeom>
            <a:solidFill>
              <a:srgbClr val="CCFFFF"/>
            </a:solidFill>
            <a:ln w="9525">
              <a:solidFill>
                <a:schemeClr val="tx1"/>
              </a:solidFill>
              <a:miter lim="800000"/>
              <a:headEnd/>
              <a:tailEnd/>
            </a:ln>
          </p:spPr>
          <p:txBody>
            <a:bodyPr wrap="none">
              <a:prstTxWarp prst="textNoShape">
                <a:avLst/>
              </a:prstTxWarp>
              <a:spAutoFit/>
            </a:bodyPr>
            <a:lstStyle/>
            <a:p>
              <a:r>
                <a:rPr lang="en-US" sz="2600" b="1">
                  <a:latin typeface="Comic Sans MS" pitchFamily="-106" charset="0"/>
                </a:rPr>
                <a:t>Gene of interest:</a:t>
              </a:r>
            </a:p>
          </p:txBody>
        </p:sp>
      </p:grpSp>
      <p:sp>
        <p:nvSpPr>
          <p:cNvPr id="31747" name="Rectangle 12"/>
          <p:cNvSpPr>
            <a:spLocks noChangeArrowheads="1"/>
          </p:cNvSpPr>
          <p:nvPr/>
        </p:nvSpPr>
        <p:spPr bwMode="auto">
          <a:xfrm>
            <a:off x="65088" y="528638"/>
            <a:ext cx="10080625" cy="584200"/>
          </a:xfrm>
          <a:prstGeom prst="rect">
            <a:avLst/>
          </a:prstGeom>
          <a:noFill/>
          <a:ln w="9525">
            <a:noFill/>
            <a:miter lim="800000"/>
            <a:headEnd/>
            <a:tailEnd/>
          </a:ln>
        </p:spPr>
        <p:txBody>
          <a:bodyPr lIns="100794" tIns="50397" rIns="100794" bIns="50397" anchor="ctr">
            <a:prstTxWarp prst="textNoShape">
              <a:avLst/>
            </a:prstTxWarp>
          </a:bodyPr>
          <a:lstStyle/>
          <a:p>
            <a:pPr algn="ctr"/>
            <a:r>
              <a:rPr lang="en-US" sz="3500">
                <a:latin typeface="Comic Sans MS" pitchFamily="-106" charset="0"/>
              </a:rPr>
              <a:t>Engineering bacteria to report on gene activity</a:t>
            </a:r>
          </a:p>
        </p:txBody>
      </p:sp>
      <p:sp>
        <p:nvSpPr>
          <p:cNvPr id="31748" name="Text Box 13"/>
          <p:cNvSpPr txBox="1">
            <a:spLocks noChangeArrowheads="1"/>
          </p:cNvSpPr>
          <p:nvPr/>
        </p:nvSpPr>
        <p:spPr bwMode="auto">
          <a:xfrm>
            <a:off x="136525" y="7050088"/>
            <a:ext cx="2927350" cy="379412"/>
          </a:xfrm>
          <a:prstGeom prst="rect">
            <a:avLst/>
          </a:prstGeom>
          <a:noFill/>
          <a:ln w="9525">
            <a:noFill/>
            <a:miter lim="800000"/>
            <a:headEnd/>
            <a:tailEnd/>
          </a:ln>
        </p:spPr>
        <p:txBody>
          <a:bodyPr wrap="none" lIns="100794" tIns="50397" rIns="100794" bIns="50397">
            <a:prstTxWarp prst="textNoShape">
              <a:avLst/>
            </a:prstTxWarp>
            <a:spAutoFit/>
          </a:bodyPr>
          <a:lstStyle/>
          <a:p>
            <a:r>
              <a:rPr lang="nb-NO" sz="1800">
                <a:latin typeface="Comic Sans MS" pitchFamily="-106" charset="0"/>
              </a:rPr>
              <a:t>Golding et al., </a:t>
            </a:r>
            <a:r>
              <a:rPr lang="nb-NO" sz="1800" i="1">
                <a:latin typeface="Comic Sans MS" pitchFamily="-106" charset="0"/>
              </a:rPr>
              <a:t>Cell</a:t>
            </a:r>
            <a:r>
              <a:rPr lang="nb-NO" sz="1800">
                <a:latin typeface="Comic Sans MS" pitchFamily="-106" charset="0"/>
              </a:rPr>
              <a:t> (2005) </a:t>
            </a:r>
            <a:endParaRPr lang="en-US" sz="1800">
              <a:latin typeface="Comic Sans MS" pitchFamily="-106" charset="0"/>
            </a:endParaRPr>
          </a:p>
        </p:txBody>
      </p:sp>
      <p:grpSp>
        <p:nvGrpSpPr>
          <p:cNvPr id="3" name="Group 14"/>
          <p:cNvGrpSpPr>
            <a:grpSpLocks/>
          </p:cNvGrpSpPr>
          <p:nvPr/>
        </p:nvGrpSpPr>
        <p:grpSpPr bwMode="auto">
          <a:xfrm>
            <a:off x="381000" y="4117975"/>
            <a:ext cx="9544050" cy="1581150"/>
            <a:chOff x="218" y="2353"/>
            <a:chExt cx="5453" cy="904"/>
          </a:xfrm>
        </p:grpSpPr>
        <p:grpSp>
          <p:nvGrpSpPr>
            <p:cNvPr id="31774" name="Group 15"/>
            <p:cNvGrpSpPr>
              <a:grpSpLocks/>
            </p:cNvGrpSpPr>
            <p:nvPr/>
          </p:nvGrpSpPr>
          <p:grpSpPr bwMode="auto">
            <a:xfrm>
              <a:off x="218" y="2356"/>
              <a:ext cx="832" cy="377"/>
              <a:chOff x="122" y="2694"/>
              <a:chExt cx="832" cy="377"/>
            </a:xfrm>
          </p:grpSpPr>
          <p:sp>
            <p:nvSpPr>
              <p:cNvPr id="31820" name="Text Box 16"/>
              <p:cNvSpPr txBox="1">
                <a:spLocks noChangeArrowheads="1"/>
              </p:cNvSpPr>
              <p:nvPr/>
            </p:nvSpPr>
            <p:spPr bwMode="auto">
              <a:xfrm>
                <a:off x="122" y="2898"/>
                <a:ext cx="832" cy="173"/>
              </a:xfrm>
              <a:prstGeom prst="rect">
                <a:avLst/>
              </a:prstGeom>
              <a:noFill/>
              <a:ln w="9525">
                <a:noFill/>
                <a:miter lim="800000"/>
                <a:headEnd/>
                <a:tailEnd/>
              </a:ln>
            </p:spPr>
            <p:txBody>
              <a:bodyPr wrap="none">
                <a:prstTxWarp prst="textNoShape">
                  <a:avLst/>
                </a:prstTxWarp>
                <a:spAutoFit/>
              </a:bodyPr>
              <a:lstStyle/>
              <a:p>
                <a:r>
                  <a:rPr lang="en-US" sz="1300">
                    <a:latin typeface="Comic Sans MS" pitchFamily="-106" charset="0"/>
                    <a:ea typeface="Times New Roman" pitchFamily="-106" charset="0"/>
                    <a:cs typeface="Times New Roman" pitchFamily="-106" charset="0"/>
                  </a:rPr>
                  <a:t>IPTG, arabinose</a:t>
                </a:r>
              </a:p>
            </p:txBody>
          </p:sp>
          <p:sp>
            <p:nvSpPr>
              <p:cNvPr id="31821" name="Line 17"/>
              <p:cNvSpPr>
                <a:spLocks noChangeShapeType="1"/>
              </p:cNvSpPr>
              <p:nvPr/>
            </p:nvSpPr>
            <p:spPr bwMode="auto">
              <a:xfrm flipV="1">
                <a:off x="510" y="2694"/>
                <a:ext cx="72" cy="234"/>
              </a:xfrm>
              <a:prstGeom prst="line">
                <a:avLst/>
              </a:prstGeom>
              <a:noFill/>
              <a:ln w="9525">
                <a:solidFill>
                  <a:schemeClr val="tx1"/>
                </a:solidFill>
                <a:round/>
                <a:headEnd/>
                <a:tailEnd type="arrow" w="lg" len="lg"/>
              </a:ln>
            </p:spPr>
            <p:txBody>
              <a:bodyPr>
                <a:prstTxWarp prst="textNoShape">
                  <a:avLst/>
                </a:prstTxWarp>
              </a:bodyPr>
              <a:lstStyle/>
              <a:p>
                <a:endParaRPr lang="en-US"/>
              </a:p>
            </p:txBody>
          </p:sp>
        </p:grpSp>
        <p:grpSp>
          <p:nvGrpSpPr>
            <p:cNvPr id="31775" name="Group 18"/>
            <p:cNvGrpSpPr>
              <a:grpSpLocks/>
            </p:cNvGrpSpPr>
            <p:nvPr/>
          </p:nvGrpSpPr>
          <p:grpSpPr bwMode="auto">
            <a:xfrm>
              <a:off x="3052" y="2353"/>
              <a:ext cx="2619" cy="904"/>
              <a:chOff x="3052" y="2353"/>
              <a:chExt cx="2619" cy="904"/>
            </a:xfrm>
          </p:grpSpPr>
          <p:sp>
            <p:nvSpPr>
              <p:cNvPr id="31776" name="Freeform 19"/>
              <p:cNvSpPr>
                <a:spLocks/>
              </p:cNvSpPr>
              <p:nvPr/>
            </p:nvSpPr>
            <p:spPr bwMode="auto">
              <a:xfrm rot="-1042139">
                <a:off x="4516" y="2926"/>
                <a:ext cx="93" cy="35"/>
              </a:xfrm>
              <a:custGeom>
                <a:avLst/>
                <a:gdLst>
                  <a:gd name="T0" fmla="*/ 0 w 93"/>
                  <a:gd name="T1" fmla="*/ 35 h 35"/>
                  <a:gd name="T2" fmla="*/ 54 w 93"/>
                  <a:gd name="T3" fmla="*/ 19 h 35"/>
                  <a:gd name="T4" fmla="*/ 93 w 93"/>
                  <a:gd name="T5" fmla="*/ 0 h 35"/>
                  <a:gd name="T6" fmla="*/ 0 60000 65536"/>
                  <a:gd name="T7" fmla="*/ 0 60000 65536"/>
                  <a:gd name="T8" fmla="*/ 0 60000 65536"/>
                  <a:gd name="T9" fmla="*/ 0 w 93"/>
                  <a:gd name="T10" fmla="*/ 0 h 35"/>
                  <a:gd name="T11" fmla="*/ 93 w 93"/>
                  <a:gd name="T12" fmla="*/ 35 h 35"/>
                </a:gdLst>
                <a:ahLst/>
                <a:cxnLst>
                  <a:cxn ang="T6">
                    <a:pos x="T0" y="T1"/>
                  </a:cxn>
                  <a:cxn ang="T7">
                    <a:pos x="T2" y="T3"/>
                  </a:cxn>
                  <a:cxn ang="T8">
                    <a:pos x="T4" y="T5"/>
                  </a:cxn>
                </a:cxnLst>
                <a:rect l="T9" t="T10" r="T11" b="T12"/>
                <a:pathLst>
                  <a:path w="93" h="35">
                    <a:moveTo>
                      <a:pt x="0" y="35"/>
                    </a:moveTo>
                    <a:cubicBezTo>
                      <a:pt x="22" y="32"/>
                      <a:pt x="34" y="23"/>
                      <a:pt x="54" y="19"/>
                    </a:cubicBezTo>
                    <a:cubicBezTo>
                      <a:pt x="63" y="11"/>
                      <a:pt x="80" y="0"/>
                      <a:pt x="93" y="0"/>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31777" name="Freeform 20"/>
              <p:cNvSpPr>
                <a:spLocks/>
              </p:cNvSpPr>
              <p:nvPr/>
            </p:nvSpPr>
            <p:spPr bwMode="auto">
              <a:xfrm rot="-1042139">
                <a:off x="5008" y="2703"/>
                <a:ext cx="84" cy="25"/>
              </a:xfrm>
              <a:custGeom>
                <a:avLst/>
                <a:gdLst>
                  <a:gd name="T0" fmla="*/ 0 w 84"/>
                  <a:gd name="T1" fmla="*/ 0 h 25"/>
                  <a:gd name="T2" fmla="*/ 36 w 84"/>
                  <a:gd name="T3" fmla="*/ 3 h 25"/>
                  <a:gd name="T4" fmla="*/ 74 w 84"/>
                  <a:gd name="T5" fmla="*/ 22 h 25"/>
                  <a:gd name="T6" fmla="*/ 84 w 84"/>
                  <a:gd name="T7" fmla="*/ 25 h 25"/>
                  <a:gd name="T8" fmla="*/ 48 w 84"/>
                  <a:gd name="T9" fmla="*/ 9 h 25"/>
                  <a:gd name="T10" fmla="*/ 0 60000 65536"/>
                  <a:gd name="T11" fmla="*/ 0 60000 65536"/>
                  <a:gd name="T12" fmla="*/ 0 60000 65536"/>
                  <a:gd name="T13" fmla="*/ 0 60000 65536"/>
                  <a:gd name="T14" fmla="*/ 0 60000 65536"/>
                  <a:gd name="T15" fmla="*/ 0 w 84"/>
                  <a:gd name="T16" fmla="*/ 0 h 25"/>
                  <a:gd name="T17" fmla="*/ 84 w 84"/>
                  <a:gd name="T18" fmla="*/ 25 h 25"/>
                </a:gdLst>
                <a:ahLst/>
                <a:cxnLst>
                  <a:cxn ang="T10">
                    <a:pos x="T0" y="T1"/>
                  </a:cxn>
                  <a:cxn ang="T11">
                    <a:pos x="T2" y="T3"/>
                  </a:cxn>
                  <a:cxn ang="T12">
                    <a:pos x="T4" y="T5"/>
                  </a:cxn>
                  <a:cxn ang="T13">
                    <a:pos x="T6" y="T7"/>
                  </a:cxn>
                  <a:cxn ang="T14">
                    <a:pos x="T8" y="T9"/>
                  </a:cxn>
                </a:cxnLst>
                <a:rect l="T15" t="T16" r="T17" b="T18"/>
                <a:pathLst>
                  <a:path w="84" h="25">
                    <a:moveTo>
                      <a:pt x="0" y="0"/>
                    </a:moveTo>
                    <a:cubicBezTo>
                      <a:pt x="14" y="3"/>
                      <a:pt x="22" y="0"/>
                      <a:pt x="36" y="3"/>
                    </a:cubicBezTo>
                    <a:cubicBezTo>
                      <a:pt x="51" y="19"/>
                      <a:pt x="50" y="19"/>
                      <a:pt x="74" y="22"/>
                    </a:cubicBezTo>
                    <a:cubicBezTo>
                      <a:pt x="77" y="23"/>
                      <a:pt x="84" y="25"/>
                      <a:pt x="84" y="25"/>
                    </a:cubicBezTo>
                    <a:lnTo>
                      <a:pt x="48" y="9"/>
                    </a:ln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31778" name="Freeform 21"/>
              <p:cNvSpPr>
                <a:spLocks/>
              </p:cNvSpPr>
              <p:nvPr/>
            </p:nvSpPr>
            <p:spPr bwMode="auto">
              <a:xfrm rot="-1042139">
                <a:off x="5279" y="2657"/>
                <a:ext cx="71" cy="35"/>
              </a:xfrm>
              <a:custGeom>
                <a:avLst/>
                <a:gdLst>
                  <a:gd name="T0" fmla="*/ 0 w 64"/>
                  <a:gd name="T1" fmla="*/ 6 h 38"/>
                  <a:gd name="T2" fmla="*/ 44 w 64"/>
                  <a:gd name="T3" fmla="*/ 6 h 38"/>
                  <a:gd name="T4" fmla="*/ 79 w 64"/>
                  <a:gd name="T5" fmla="*/ 32 h 38"/>
                  <a:gd name="T6" fmla="*/ 0 60000 65536"/>
                  <a:gd name="T7" fmla="*/ 0 60000 65536"/>
                  <a:gd name="T8" fmla="*/ 0 60000 65536"/>
                  <a:gd name="T9" fmla="*/ 0 w 64"/>
                  <a:gd name="T10" fmla="*/ 0 h 38"/>
                  <a:gd name="T11" fmla="*/ 64 w 64"/>
                  <a:gd name="T12" fmla="*/ 38 h 38"/>
                </a:gdLst>
                <a:ahLst/>
                <a:cxnLst>
                  <a:cxn ang="T6">
                    <a:pos x="T0" y="T1"/>
                  </a:cxn>
                  <a:cxn ang="T7">
                    <a:pos x="T2" y="T3"/>
                  </a:cxn>
                  <a:cxn ang="T8">
                    <a:pos x="T4" y="T5"/>
                  </a:cxn>
                </a:cxnLst>
                <a:rect l="T9" t="T10" r="T11" b="T12"/>
                <a:pathLst>
                  <a:path w="64" h="38">
                    <a:moveTo>
                      <a:pt x="0" y="6"/>
                    </a:moveTo>
                    <a:cubicBezTo>
                      <a:pt x="15" y="2"/>
                      <a:pt x="16" y="0"/>
                      <a:pt x="36" y="6"/>
                    </a:cubicBezTo>
                    <a:cubicBezTo>
                      <a:pt x="51" y="11"/>
                      <a:pt x="45" y="38"/>
                      <a:pt x="64" y="38"/>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31779" name="Freeform 22"/>
              <p:cNvSpPr>
                <a:spLocks/>
              </p:cNvSpPr>
              <p:nvPr/>
            </p:nvSpPr>
            <p:spPr bwMode="auto">
              <a:xfrm rot="-1042139">
                <a:off x="4751" y="2777"/>
                <a:ext cx="77" cy="11"/>
              </a:xfrm>
              <a:custGeom>
                <a:avLst/>
                <a:gdLst>
                  <a:gd name="T0" fmla="*/ 0 w 77"/>
                  <a:gd name="T1" fmla="*/ 10 h 11"/>
                  <a:gd name="T2" fmla="*/ 64 w 77"/>
                  <a:gd name="T3" fmla="*/ 4 h 11"/>
                  <a:gd name="T4" fmla="*/ 77 w 77"/>
                  <a:gd name="T5" fmla="*/ 10 h 11"/>
                  <a:gd name="T6" fmla="*/ 45 w 77"/>
                  <a:gd name="T7" fmla="*/ 10 h 11"/>
                  <a:gd name="T8" fmla="*/ 0 60000 65536"/>
                  <a:gd name="T9" fmla="*/ 0 60000 65536"/>
                  <a:gd name="T10" fmla="*/ 0 60000 65536"/>
                  <a:gd name="T11" fmla="*/ 0 60000 65536"/>
                  <a:gd name="T12" fmla="*/ 0 w 77"/>
                  <a:gd name="T13" fmla="*/ 0 h 11"/>
                  <a:gd name="T14" fmla="*/ 77 w 77"/>
                  <a:gd name="T15" fmla="*/ 11 h 11"/>
                </a:gdLst>
                <a:ahLst/>
                <a:cxnLst>
                  <a:cxn ang="T8">
                    <a:pos x="T0" y="T1"/>
                  </a:cxn>
                  <a:cxn ang="T9">
                    <a:pos x="T2" y="T3"/>
                  </a:cxn>
                  <a:cxn ang="T10">
                    <a:pos x="T4" y="T5"/>
                  </a:cxn>
                  <a:cxn ang="T11">
                    <a:pos x="T6" y="T7"/>
                  </a:cxn>
                </a:cxnLst>
                <a:rect l="T12" t="T13" r="T14" b="T15"/>
                <a:pathLst>
                  <a:path w="77" h="11">
                    <a:moveTo>
                      <a:pt x="0" y="10"/>
                    </a:moveTo>
                    <a:cubicBezTo>
                      <a:pt x="31" y="3"/>
                      <a:pt x="21" y="0"/>
                      <a:pt x="64" y="4"/>
                    </a:cubicBezTo>
                    <a:cubicBezTo>
                      <a:pt x="74" y="11"/>
                      <a:pt x="69" y="10"/>
                      <a:pt x="77" y="10"/>
                    </a:cubicBezTo>
                    <a:lnTo>
                      <a:pt x="45" y="10"/>
                    </a:ln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31780" name="Freeform 23"/>
              <p:cNvSpPr>
                <a:spLocks/>
              </p:cNvSpPr>
              <p:nvPr/>
            </p:nvSpPr>
            <p:spPr bwMode="auto">
              <a:xfrm rot="-1042139">
                <a:off x="3248" y="3062"/>
                <a:ext cx="1120" cy="195"/>
              </a:xfrm>
              <a:custGeom>
                <a:avLst/>
                <a:gdLst>
                  <a:gd name="T0" fmla="*/ 1120 w 1120"/>
                  <a:gd name="T1" fmla="*/ 173 h 195"/>
                  <a:gd name="T2" fmla="*/ 1059 w 1120"/>
                  <a:gd name="T3" fmla="*/ 195 h 195"/>
                  <a:gd name="T4" fmla="*/ 950 w 1120"/>
                  <a:gd name="T5" fmla="*/ 176 h 195"/>
                  <a:gd name="T6" fmla="*/ 892 w 1120"/>
                  <a:gd name="T7" fmla="*/ 131 h 195"/>
                  <a:gd name="T8" fmla="*/ 812 w 1120"/>
                  <a:gd name="T9" fmla="*/ 64 h 195"/>
                  <a:gd name="T10" fmla="*/ 716 w 1120"/>
                  <a:gd name="T11" fmla="*/ 13 h 195"/>
                  <a:gd name="T12" fmla="*/ 608 w 1120"/>
                  <a:gd name="T13" fmla="*/ 19 h 195"/>
                  <a:gd name="T14" fmla="*/ 563 w 1120"/>
                  <a:gd name="T15" fmla="*/ 35 h 195"/>
                  <a:gd name="T16" fmla="*/ 457 w 1120"/>
                  <a:gd name="T17" fmla="*/ 86 h 195"/>
                  <a:gd name="T18" fmla="*/ 390 w 1120"/>
                  <a:gd name="T19" fmla="*/ 105 h 195"/>
                  <a:gd name="T20" fmla="*/ 294 w 1120"/>
                  <a:gd name="T21" fmla="*/ 134 h 195"/>
                  <a:gd name="T22" fmla="*/ 220 w 1120"/>
                  <a:gd name="T23" fmla="*/ 144 h 195"/>
                  <a:gd name="T24" fmla="*/ 99 w 1120"/>
                  <a:gd name="T25" fmla="*/ 147 h 195"/>
                  <a:gd name="T26" fmla="*/ 57 w 1120"/>
                  <a:gd name="T27" fmla="*/ 131 h 195"/>
                  <a:gd name="T28" fmla="*/ 35 w 1120"/>
                  <a:gd name="T29" fmla="*/ 121 h 195"/>
                  <a:gd name="T30" fmla="*/ 6 w 1120"/>
                  <a:gd name="T31" fmla="*/ 102 h 195"/>
                  <a:gd name="T32" fmla="*/ 0 w 1120"/>
                  <a:gd name="T33" fmla="*/ 93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0"/>
                  <a:gd name="T52" fmla="*/ 0 h 195"/>
                  <a:gd name="T53" fmla="*/ 1120 w 1120"/>
                  <a:gd name="T54" fmla="*/ 195 h 1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0" h="195">
                    <a:moveTo>
                      <a:pt x="1120" y="173"/>
                    </a:moveTo>
                    <a:cubicBezTo>
                      <a:pt x="1104" y="186"/>
                      <a:pt x="1079" y="191"/>
                      <a:pt x="1059" y="195"/>
                    </a:cubicBezTo>
                    <a:cubicBezTo>
                      <a:pt x="1015" y="191"/>
                      <a:pt x="989" y="183"/>
                      <a:pt x="950" y="176"/>
                    </a:cubicBezTo>
                    <a:cubicBezTo>
                      <a:pt x="928" y="164"/>
                      <a:pt x="913" y="144"/>
                      <a:pt x="892" y="131"/>
                    </a:cubicBezTo>
                    <a:cubicBezTo>
                      <a:pt x="873" y="100"/>
                      <a:pt x="840" y="85"/>
                      <a:pt x="812" y="64"/>
                    </a:cubicBezTo>
                    <a:cubicBezTo>
                      <a:pt x="785" y="44"/>
                      <a:pt x="750" y="19"/>
                      <a:pt x="716" y="13"/>
                    </a:cubicBezTo>
                    <a:cubicBezTo>
                      <a:pt x="686" y="0"/>
                      <a:pt x="641" y="15"/>
                      <a:pt x="608" y="19"/>
                    </a:cubicBezTo>
                    <a:cubicBezTo>
                      <a:pt x="593" y="25"/>
                      <a:pt x="578" y="30"/>
                      <a:pt x="563" y="35"/>
                    </a:cubicBezTo>
                    <a:cubicBezTo>
                      <a:pt x="535" y="59"/>
                      <a:pt x="492" y="76"/>
                      <a:pt x="457" y="86"/>
                    </a:cubicBezTo>
                    <a:cubicBezTo>
                      <a:pt x="438" y="101"/>
                      <a:pt x="413" y="103"/>
                      <a:pt x="390" y="105"/>
                    </a:cubicBezTo>
                    <a:cubicBezTo>
                      <a:pt x="359" y="119"/>
                      <a:pt x="328" y="131"/>
                      <a:pt x="294" y="134"/>
                    </a:cubicBezTo>
                    <a:cubicBezTo>
                      <a:pt x="268" y="142"/>
                      <a:pt x="250" y="142"/>
                      <a:pt x="220" y="144"/>
                    </a:cubicBezTo>
                    <a:cubicBezTo>
                      <a:pt x="168" y="152"/>
                      <a:pt x="185" y="150"/>
                      <a:pt x="99" y="147"/>
                    </a:cubicBezTo>
                    <a:cubicBezTo>
                      <a:pt x="83" y="142"/>
                      <a:pt x="72" y="137"/>
                      <a:pt x="57" y="131"/>
                    </a:cubicBezTo>
                    <a:cubicBezTo>
                      <a:pt x="49" y="128"/>
                      <a:pt x="35" y="121"/>
                      <a:pt x="35" y="121"/>
                    </a:cubicBezTo>
                    <a:cubicBezTo>
                      <a:pt x="25" y="112"/>
                      <a:pt x="19" y="106"/>
                      <a:pt x="6" y="102"/>
                    </a:cubicBezTo>
                    <a:cubicBezTo>
                      <a:pt x="4" y="99"/>
                      <a:pt x="0" y="93"/>
                      <a:pt x="0" y="93"/>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31781" name="Rectangle 24" descr="Light downward diagonal"/>
              <p:cNvSpPr>
                <a:spLocks noChangeArrowheads="1"/>
              </p:cNvSpPr>
              <p:nvPr/>
            </p:nvSpPr>
            <p:spPr bwMode="auto">
              <a:xfrm rot="-1977236">
                <a:off x="3594" y="3093"/>
                <a:ext cx="301" cy="108"/>
              </a:xfrm>
              <a:prstGeom prst="rect">
                <a:avLst/>
              </a:prstGeom>
              <a:pattFill prst="ltDnDiag">
                <a:fgClr>
                  <a:srgbClr val="FF5050"/>
                </a:fgClr>
                <a:bgClr>
                  <a:srgbClr val="FFFFFF"/>
                </a:bgClr>
              </a:pattFill>
              <a:ln w="9525">
                <a:solidFill>
                  <a:schemeClr val="tx1"/>
                </a:solidFill>
                <a:miter lim="800000"/>
                <a:headEnd/>
                <a:tailEnd/>
              </a:ln>
            </p:spPr>
            <p:txBody>
              <a:bodyPr wrap="none" anchor="ctr">
                <a:prstTxWarp prst="textNoShape">
                  <a:avLst/>
                </a:prstTxWarp>
              </a:bodyPr>
              <a:lstStyle/>
              <a:p>
                <a:endParaRPr lang="en-US"/>
              </a:p>
            </p:txBody>
          </p:sp>
          <p:grpSp>
            <p:nvGrpSpPr>
              <p:cNvPr id="31782" name="Group 25"/>
              <p:cNvGrpSpPr>
                <a:grpSpLocks/>
              </p:cNvGrpSpPr>
              <p:nvPr/>
            </p:nvGrpSpPr>
            <p:grpSpPr bwMode="auto">
              <a:xfrm rot="-1828679">
                <a:off x="4287" y="2813"/>
                <a:ext cx="196" cy="224"/>
                <a:chOff x="2937" y="3584"/>
                <a:chExt cx="331" cy="354"/>
              </a:xfrm>
            </p:grpSpPr>
            <p:grpSp>
              <p:nvGrpSpPr>
                <p:cNvPr id="31814" name="Group 26"/>
                <p:cNvGrpSpPr>
                  <a:grpSpLocks/>
                </p:cNvGrpSpPr>
                <p:nvPr/>
              </p:nvGrpSpPr>
              <p:grpSpPr bwMode="auto">
                <a:xfrm>
                  <a:off x="2937" y="3731"/>
                  <a:ext cx="331" cy="207"/>
                  <a:chOff x="1330" y="3369"/>
                  <a:chExt cx="331" cy="207"/>
                </a:xfrm>
              </p:grpSpPr>
              <p:sp>
                <p:nvSpPr>
                  <p:cNvPr id="31816" name="Line 27"/>
                  <p:cNvSpPr>
                    <a:spLocks noChangeShapeType="1"/>
                  </p:cNvSpPr>
                  <p:nvPr/>
                </p:nvSpPr>
                <p:spPr bwMode="auto">
                  <a:xfrm>
                    <a:off x="1330" y="3576"/>
                    <a:ext cx="144"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17" name="Line 28"/>
                  <p:cNvSpPr>
                    <a:spLocks noChangeShapeType="1"/>
                  </p:cNvSpPr>
                  <p:nvPr/>
                </p:nvSpPr>
                <p:spPr bwMode="auto">
                  <a:xfrm flipV="1">
                    <a:off x="1474"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18" name="Line 29"/>
                  <p:cNvSpPr>
                    <a:spLocks noChangeShapeType="1"/>
                  </p:cNvSpPr>
                  <p:nvPr/>
                </p:nvSpPr>
                <p:spPr bwMode="auto">
                  <a:xfrm flipV="1">
                    <a:off x="1517"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19" name="Line 30"/>
                  <p:cNvSpPr>
                    <a:spLocks noChangeShapeType="1"/>
                  </p:cNvSpPr>
                  <p:nvPr/>
                </p:nvSpPr>
                <p:spPr bwMode="auto">
                  <a:xfrm>
                    <a:off x="1517" y="3576"/>
                    <a:ext cx="144"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31815" name="Arc 31"/>
                <p:cNvSpPr>
                  <a:spLocks/>
                </p:cNvSpPr>
                <p:nvPr/>
              </p:nvSpPr>
              <p:spPr bwMode="auto">
                <a:xfrm rot="5400000" flipV="1">
                  <a:off x="3032" y="3571"/>
                  <a:ext cx="154" cy="179"/>
                </a:xfrm>
                <a:custGeom>
                  <a:avLst/>
                  <a:gdLst>
                    <a:gd name="T0" fmla="*/ 0 w 42922"/>
                    <a:gd name="T1" fmla="*/ 0 h 43200"/>
                    <a:gd name="T2" fmla="*/ 0 w 42922"/>
                    <a:gd name="T3" fmla="*/ 0 h 43200"/>
                    <a:gd name="T4" fmla="*/ 0 w 42922"/>
                    <a:gd name="T5" fmla="*/ 0 h 43200"/>
                    <a:gd name="T6" fmla="*/ 0 60000 65536"/>
                    <a:gd name="T7" fmla="*/ 0 60000 65536"/>
                    <a:gd name="T8" fmla="*/ 0 60000 65536"/>
                    <a:gd name="T9" fmla="*/ 0 w 42922"/>
                    <a:gd name="T10" fmla="*/ 0 h 43200"/>
                    <a:gd name="T11" fmla="*/ 42922 w 42922"/>
                    <a:gd name="T12" fmla="*/ 43200 h 43200"/>
                  </a:gdLst>
                  <a:ahLst/>
                  <a:cxnLst>
                    <a:cxn ang="T6">
                      <a:pos x="T0" y="T1"/>
                    </a:cxn>
                    <a:cxn ang="T7">
                      <a:pos x="T2" y="T3"/>
                    </a:cxn>
                    <a:cxn ang="T8">
                      <a:pos x="T4" y="T5"/>
                    </a:cxn>
                  </a:cxnLst>
                  <a:rect l="T9" t="T10" r="T11" b="T12"/>
                  <a:pathLst>
                    <a:path w="42922" h="43200" fill="none"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path>
                    <a:path w="42922" h="43200" stroke="0"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lnTo>
                        <a:pt x="21600" y="21600"/>
                      </a:lnTo>
                      <a:close/>
                    </a:path>
                  </a:pathLst>
                </a:custGeom>
                <a:noFill/>
                <a:ln w="19050">
                  <a:solidFill>
                    <a:schemeClr val="tx1"/>
                  </a:solidFill>
                  <a:round/>
                  <a:headEnd/>
                  <a:tailEnd/>
                </a:ln>
              </p:spPr>
              <p:txBody>
                <a:bodyPr wrap="none" anchor="ctr">
                  <a:prstTxWarp prst="textNoShape">
                    <a:avLst/>
                  </a:prstTxWarp>
                </a:bodyPr>
                <a:lstStyle/>
                <a:p>
                  <a:endParaRPr lang="en-US"/>
                </a:p>
              </p:txBody>
            </p:sp>
          </p:grpSp>
          <p:grpSp>
            <p:nvGrpSpPr>
              <p:cNvPr id="31783" name="Group 32"/>
              <p:cNvGrpSpPr>
                <a:grpSpLocks/>
              </p:cNvGrpSpPr>
              <p:nvPr/>
            </p:nvGrpSpPr>
            <p:grpSpPr bwMode="auto">
              <a:xfrm rot="-192665">
                <a:off x="5333" y="2449"/>
                <a:ext cx="196" cy="224"/>
                <a:chOff x="2937" y="3584"/>
                <a:chExt cx="331" cy="354"/>
              </a:xfrm>
            </p:grpSpPr>
            <p:grpSp>
              <p:nvGrpSpPr>
                <p:cNvPr id="31808" name="Group 33"/>
                <p:cNvGrpSpPr>
                  <a:grpSpLocks/>
                </p:cNvGrpSpPr>
                <p:nvPr/>
              </p:nvGrpSpPr>
              <p:grpSpPr bwMode="auto">
                <a:xfrm>
                  <a:off x="2937" y="3731"/>
                  <a:ext cx="331" cy="207"/>
                  <a:chOff x="1330" y="3369"/>
                  <a:chExt cx="331" cy="207"/>
                </a:xfrm>
              </p:grpSpPr>
              <p:sp>
                <p:nvSpPr>
                  <p:cNvPr id="31810" name="Line 34"/>
                  <p:cNvSpPr>
                    <a:spLocks noChangeShapeType="1"/>
                  </p:cNvSpPr>
                  <p:nvPr/>
                </p:nvSpPr>
                <p:spPr bwMode="auto">
                  <a:xfrm>
                    <a:off x="1330" y="3576"/>
                    <a:ext cx="144"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11" name="Line 35"/>
                  <p:cNvSpPr>
                    <a:spLocks noChangeShapeType="1"/>
                  </p:cNvSpPr>
                  <p:nvPr/>
                </p:nvSpPr>
                <p:spPr bwMode="auto">
                  <a:xfrm flipV="1">
                    <a:off x="1474"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12" name="Line 36"/>
                  <p:cNvSpPr>
                    <a:spLocks noChangeShapeType="1"/>
                  </p:cNvSpPr>
                  <p:nvPr/>
                </p:nvSpPr>
                <p:spPr bwMode="auto">
                  <a:xfrm flipV="1">
                    <a:off x="1517"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13" name="Line 37"/>
                  <p:cNvSpPr>
                    <a:spLocks noChangeShapeType="1"/>
                  </p:cNvSpPr>
                  <p:nvPr/>
                </p:nvSpPr>
                <p:spPr bwMode="auto">
                  <a:xfrm>
                    <a:off x="1517" y="3576"/>
                    <a:ext cx="144"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31809" name="Arc 38"/>
                <p:cNvSpPr>
                  <a:spLocks/>
                </p:cNvSpPr>
                <p:nvPr/>
              </p:nvSpPr>
              <p:spPr bwMode="auto">
                <a:xfrm rot="5400000" flipV="1">
                  <a:off x="3032" y="3571"/>
                  <a:ext cx="154" cy="179"/>
                </a:xfrm>
                <a:custGeom>
                  <a:avLst/>
                  <a:gdLst>
                    <a:gd name="T0" fmla="*/ 0 w 42922"/>
                    <a:gd name="T1" fmla="*/ 0 h 43200"/>
                    <a:gd name="T2" fmla="*/ 0 w 42922"/>
                    <a:gd name="T3" fmla="*/ 0 h 43200"/>
                    <a:gd name="T4" fmla="*/ 0 w 42922"/>
                    <a:gd name="T5" fmla="*/ 0 h 43200"/>
                    <a:gd name="T6" fmla="*/ 0 60000 65536"/>
                    <a:gd name="T7" fmla="*/ 0 60000 65536"/>
                    <a:gd name="T8" fmla="*/ 0 60000 65536"/>
                    <a:gd name="T9" fmla="*/ 0 w 42922"/>
                    <a:gd name="T10" fmla="*/ 0 h 43200"/>
                    <a:gd name="T11" fmla="*/ 42922 w 42922"/>
                    <a:gd name="T12" fmla="*/ 43200 h 43200"/>
                  </a:gdLst>
                  <a:ahLst/>
                  <a:cxnLst>
                    <a:cxn ang="T6">
                      <a:pos x="T0" y="T1"/>
                    </a:cxn>
                    <a:cxn ang="T7">
                      <a:pos x="T2" y="T3"/>
                    </a:cxn>
                    <a:cxn ang="T8">
                      <a:pos x="T4" y="T5"/>
                    </a:cxn>
                  </a:cxnLst>
                  <a:rect l="T9" t="T10" r="T11" b="T12"/>
                  <a:pathLst>
                    <a:path w="42922" h="43200" fill="none"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path>
                    <a:path w="42922" h="43200" stroke="0"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lnTo>
                        <a:pt x="21600" y="21600"/>
                      </a:lnTo>
                      <a:close/>
                    </a:path>
                  </a:pathLst>
                </a:custGeom>
                <a:noFill/>
                <a:ln w="19050">
                  <a:solidFill>
                    <a:schemeClr val="tx1"/>
                  </a:solidFill>
                  <a:round/>
                  <a:headEnd/>
                  <a:tailEnd/>
                </a:ln>
              </p:spPr>
              <p:txBody>
                <a:bodyPr wrap="none" anchor="ctr">
                  <a:prstTxWarp prst="textNoShape">
                    <a:avLst/>
                  </a:prstTxWarp>
                </a:bodyPr>
                <a:lstStyle/>
                <a:p>
                  <a:endParaRPr lang="en-US"/>
                </a:p>
              </p:txBody>
            </p:sp>
          </p:grpSp>
          <p:grpSp>
            <p:nvGrpSpPr>
              <p:cNvPr id="31784" name="Group 39"/>
              <p:cNvGrpSpPr>
                <a:grpSpLocks/>
              </p:cNvGrpSpPr>
              <p:nvPr/>
            </p:nvGrpSpPr>
            <p:grpSpPr bwMode="auto">
              <a:xfrm rot="-1042139">
                <a:off x="4786" y="2526"/>
                <a:ext cx="196" cy="224"/>
                <a:chOff x="2937" y="3584"/>
                <a:chExt cx="331" cy="354"/>
              </a:xfrm>
            </p:grpSpPr>
            <p:grpSp>
              <p:nvGrpSpPr>
                <p:cNvPr id="31802" name="Group 40"/>
                <p:cNvGrpSpPr>
                  <a:grpSpLocks/>
                </p:cNvGrpSpPr>
                <p:nvPr/>
              </p:nvGrpSpPr>
              <p:grpSpPr bwMode="auto">
                <a:xfrm>
                  <a:off x="2937" y="3731"/>
                  <a:ext cx="331" cy="207"/>
                  <a:chOff x="1330" y="3369"/>
                  <a:chExt cx="331" cy="207"/>
                </a:xfrm>
              </p:grpSpPr>
              <p:sp>
                <p:nvSpPr>
                  <p:cNvPr id="31804" name="Line 41"/>
                  <p:cNvSpPr>
                    <a:spLocks noChangeShapeType="1"/>
                  </p:cNvSpPr>
                  <p:nvPr/>
                </p:nvSpPr>
                <p:spPr bwMode="auto">
                  <a:xfrm>
                    <a:off x="1330" y="3576"/>
                    <a:ext cx="144"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05" name="Line 42"/>
                  <p:cNvSpPr>
                    <a:spLocks noChangeShapeType="1"/>
                  </p:cNvSpPr>
                  <p:nvPr/>
                </p:nvSpPr>
                <p:spPr bwMode="auto">
                  <a:xfrm flipV="1">
                    <a:off x="1474"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06" name="Line 43"/>
                  <p:cNvSpPr>
                    <a:spLocks noChangeShapeType="1"/>
                  </p:cNvSpPr>
                  <p:nvPr/>
                </p:nvSpPr>
                <p:spPr bwMode="auto">
                  <a:xfrm flipV="1">
                    <a:off x="1517"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07" name="Line 44"/>
                  <p:cNvSpPr>
                    <a:spLocks noChangeShapeType="1"/>
                  </p:cNvSpPr>
                  <p:nvPr/>
                </p:nvSpPr>
                <p:spPr bwMode="auto">
                  <a:xfrm>
                    <a:off x="1517" y="3576"/>
                    <a:ext cx="144"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31803" name="Arc 45"/>
                <p:cNvSpPr>
                  <a:spLocks/>
                </p:cNvSpPr>
                <p:nvPr/>
              </p:nvSpPr>
              <p:spPr bwMode="auto">
                <a:xfrm rot="5400000" flipV="1">
                  <a:off x="3032" y="3571"/>
                  <a:ext cx="154" cy="179"/>
                </a:xfrm>
                <a:custGeom>
                  <a:avLst/>
                  <a:gdLst>
                    <a:gd name="T0" fmla="*/ 0 w 42922"/>
                    <a:gd name="T1" fmla="*/ 0 h 43200"/>
                    <a:gd name="T2" fmla="*/ 0 w 42922"/>
                    <a:gd name="T3" fmla="*/ 0 h 43200"/>
                    <a:gd name="T4" fmla="*/ 0 w 42922"/>
                    <a:gd name="T5" fmla="*/ 0 h 43200"/>
                    <a:gd name="T6" fmla="*/ 0 60000 65536"/>
                    <a:gd name="T7" fmla="*/ 0 60000 65536"/>
                    <a:gd name="T8" fmla="*/ 0 60000 65536"/>
                    <a:gd name="T9" fmla="*/ 0 w 42922"/>
                    <a:gd name="T10" fmla="*/ 0 h 43200"/>
                    <a:gd name="T11" fmla="*/ 42922 w 42922"/>
                    <a:gd name="T12" fmla="*/ 43200 h 43200"/>
                  </a:gdLst>
                  <a:ahLst/>
                  <a:cxnLst>
                    <a:cxn ang="T6">
                      <a:pos x="T0" y="T1"/>
                    </a:cxn>
                    <a:cxn ang="T7">
                      <a:pos x="T2" y="T3"/>
                    </a:cxn>
                    <a:cxn ang="T8">
                      <a:pos x="T4" y="T5"/>
                    </a:cxn>
                  </a:cxnLst>
                  <a:rect l="T9" t="T10" r="T11" b="T12"/>
                  <a:pathLst>
                    <a:path w="42922" h="43200" fill="none"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path>
                    <a:path w="42922" h="43200" stroke="0"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lnTo>
                        <a:pt x="21600" y="21600"/>
                      </a:lnTo>
                      <a:close/>
                    </a:path>
                  </a:pathLst>
                </a:custGeom>
                <a:noFill/>
                <a:ln w="19050">
                  <a:solidFill>
                    <a:schemeClr val="tx1"/>
                  </a:solidFill>
                  <a:round/>
                  <a:headEnd/>
                  <a:tailEnd/>
                </a:ln>
              </p:spPr>
              <p:txBody>
                <a:bodyPr wrap="none" anchor="ctr">
                  <a:prstTxWarp prst="textNoShape">
                    <a:avLst/>
                  </a:prstTxWarp>
                </a:bodyPr>
                <a:lstStyle/>
                <a:p>
                  <a:endParaRPr lang="en-US"/>
                </a:p>
              </p:txBody>
            </p:sp>
          </p:grpSp>
          <p:grpSp>
            <p:nvGrpSpPr>
              <p:cNvPr id="31785" name="Group 46"/>
              <p:cNvGrpSpPr>
                <a:grpSpLocks/>
              </p:cNvGrpSpPr>
              <p:nvPr/>
            </p:nvGrpSpPr>
            <p:grpSpPr bwMode="auto">
              <a:xfrm rot="-639347">
                <a:off x="5063" y="2472"/>
                <a:ext cx="196" cy="224"/>
                <a:chOff x="2937" y="3584"/>
                <a:chExt cx="331" cy="354"/>
              </a:xfrm>
            </p:grpSpPr>
            <p:grpSp>
              <p:nvGrpSpPr>
                <p:cNvPr id="31796" name="Group 47"/>
                <p:cNvGrpSpPr>
                  <a:grpSpLocks/>
                </p:cNvGrpSpPr>
                <p:nvPr/>
              </p:nvGrpSpPr>
              <p:grpSpPr bwMode="auto">
                <a:xfrm>
                  <a:off x="2937" y="3731"/>
                  <a:ext cx="331" cy="207"/>
                  <a:chOff x="1330" y="3369"/>
                  <a:chExt cx="331" cy="207"/>
                </a:xfrm>
              </p:grpSpPr>
              <p:sp>
                <p:nvSpPr>
                  <p:cNvPr id="31798" name="Line 48"/>
                  <p:cNvSpPr>
                    <a:spLocks noChangeShapeType="1"/>
                  </p:cNvSpPr>
                  <p:nvPr/>
                </p:nvSpPr>
                <p:spPr bwMode="auto">
                  <a:xfrm>
                    <a:off x="1330" y="3576"/>
                    <a:ext cx="144"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799" name="Line 49"/>
                  <p:cNvSpPr>
                    <a:spLocks noChangeShapeType="1"/>
                  </p:cNvSpPr>
                  <p:nvPr/>
                </p:nvSpPr>
                <p:spPr bwMode="auto">
                  <a:xfrm flipV="1">
                    <a:off x="1474"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00" name="Line 50"/>
                  <p:cNvSpPr>
                    <a:spLocks noChangeShapeType="1"/>
                  </p:cNvSpPr>
                  <p:nvPr/>
                </p:nvSpPr>
                <p:spPr bwMode="auto">
                  <a:xfrm flipV="1">
                    <a:off x="1517"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801" name="Line 51"/>
                  <p:cNvSpPr>
                    <a:spLocks noChangeShapeType="1"/>
                  </p:cNvSpPr>
                  <p:nvPr/>
                </p:nvSpPr>
                <p:spPr bwMode="auto">
                  <a:xfrm>
                    <a:off x="1517" y="3576"/>
                    <a:ext cx="144"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31797" name="Arc 52"/>
                <p:cNvSpPr>
                  <a:spLocks/>
                </p:cNvSpPr>
                <p:nvPr/>
              </p:nvSpPr>
              <p:spPr bwMode="auto">
                <a:xfrm rot="5400000" flipV="1">
                  <a:off x="3032" y="3571"/>
                  <a:ext cx="154" cy="179"/>
                </a:xfrm>
                <a:custGeom>
                  <a:avLst/>
                  <a:gdLst>
                    <a:gd name="T0" fmla="*/ 0 w 42922"/>
                    <a:gd name="T1" fmla="*/ 0 h 43200"/>
                    <a:gd name="T2" fmla="*/ 0 w 42922"/>
                    <a:gd name="T3" fmla="*/ 0 h 43200"/>
                    <a:gd name="T4" fmla="*/ 0 w 42922"/>
                    <a:gd name="T5" fmla="*/ 0 h 43200"/>
                    <a:gd name="T6" fmla="*/ 0 60000 65536"/>
                    <a:gd name="T7" fmla="*/ 0 60000 65536"/>
                    <a:gd name="T8" fmla="*/ 0 60000 65536"/>
                    <a:gd name="T9" fmla="*/ 0 w 42922"/>
                    <a:gd name="T10" fmla="*/ 0 h 43200"/>
                    <a:gd name="T11" fmla="*/ 42922 w 42922"/>
                    <a:gd name="T12" fmla="*/ 43200 h 43200"/>
                  </a:gdLst>
                  <a:ahLst/>
                  <a:cxnLst>
                    <a:cxn ang="T6">
                      <a:pos x="T0" y="T1"/>
                    </a:cxn>
                    <a:cxn ang="T7">
                      <a:pos x="T2" y="T3"/>
                    </a:cxn>
                    <a:cxn ang="T8">
                      <a:pos x="T4" y="T5"/>
                    </a:cxn>
                  </a:cxnLst>
                  <a:rect l="T9" t="T10" r="T11" b="T12"/>
                  <a:pathLst>
                    <a:path w="42922" h="43200" fill="none"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path>
                    <a:path w="42922" h="43200" stroke="0"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lnTo>
                        <a:pt x="21600" y="21600"/>
                      </a:lnTo>
                      <a:close/>
                    </a:path>
                  </a:pathLst>
                </a:custGeom>
                <a:noFill/>
                <a:ln w="19050">
                  <a:solidFill>
                    <a:schemeClr val="tx1"/>
                  </a:solidFill>
                  <a:round/>
                  <a:headEnd/>
                  <a:tailEnd/>
                </a:ln>
              </p:spPr>
              <p:txBody>
                <a:bodyPr wrap="none" anchor="ctr">
                  <a:prstTxWarp prst="textNoShape">
                    <a:avLst/>
                  </a:prstTxWarp>
                </a:bodyPr>
                <a:lstStyle/>
                <a:p>
                  <a:endParaRPr lang="en-US"/>
                </a:p>
              </p:txBody>
            </p:sp>
          </p:grpSp>
          <p:grpSp>
            <p:nvGrpSpPr>
              <p:cNvPr id="31786" name="Group 53"/>
              <p:cNvGrpSpPr>
                <a:grpSpLocks/>
              </p:cNvGrpSpPr>
              <p:nvPr/>
            </p:nvGrpSpPr>
            <p:grpSpPr bwMode="auto">
              <a:xfrm rot="-2235612">
                <a:off x="4512" y="2652"/>
                <a:ext cx="196" cy="224"/>
                <a:chOff x="2937" y="3584"/>
                <a:chExt cx="331" cy="354"/>
              </a:xfrm>
            </p:grpSpPr>
            <p:grpSp>
              <p:nvGrpSpPr>
                <p:cNvPr id="31790" name="Group 54"/>
                <p:cNvGrpSpPr>
                  <a:grpSpLocks/>
                </p:cNvGrpSpPr>
                <p:nvPr/>
              </p:nvGrpSpPr>
              <p:grpSpPr bwMode="auto">
                <a:xfrm>
                  <a:off x="2937" y="3731"/>
                  <a:ext cx="331" cy="207"/>
                  <a:chOff x="1330" y="3369"/>
                  <a:chExt cx="331" cy="207"/>
                </a:xfrm>
              </p:grpSpPr>
              <p:sp>
                <p:nvSpPr>
                  <p:cNvPr id="31792" name="Line 55"/>
                  <p:cNvSpPr>
                    <a:spLocks noChangeShapeType="1"/>
                  </p:cNvSpPr>
                  <p:nvPr/>
                </p:nvSpPr>
                <p:spPr bwMode="auto">
                  <a:xfrm>
                    <a:off x="1330" y="3576"/>
                    <a:ext cx="144"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793" name="Line 56"/>
                  <p:cNvSpPr>
                    <a:spLocks noChangeShapeType="1"/>
                  </p:cNvSpPr>
                  <p:nvPr/>
                </p:nvSpPr>
                <p:spPr bwMode="auto">
                  <a:xfrm flipV="1">
                    <a:off x="1474"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794" name="Line 57"/>
                  <p:cNvSpPr>
                    <a:spLocks noChangeShapeType="1"/>
                  </p:cNvSpPr>
                  <p:nvPr/>
                </p:nvSpPr>
                <p:spPr bwMode="auto">
                  <a:xfrm flipV="1">
                    <a:off x="1517" y="3369"/>
                    <a:ext cx="0" cy="207"/>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795" name="Line 58"/>
                  <p:cNvSpPr>
                    <a:spLocks noChangeShapeType="1"/>
                  </p:cNvSpPr>
                  <p:nvPr/>
                </p:nvSpPr>
                <p:spPr bwMode="auto">
                  <a:xfrm>
                    <a:off x="1517" y="3576"/>
                    <a:ext cx="144"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31791" name="Arc 59"/>
                <p:cNvSpPr>
                  <a:spLocks/>
                </p:cNvSpPr>
                <p:nvPr/>
              </p:nvSpPr>
              <p:spPr bwMode="auto">
                <a:xfrm rot="5400000" flipV="1">
                  <a:off x="3032" y="3571"/>
                  <a:ext cx="154" cy="179"/>
                </a:xfrm>
                <a:custGeom>
                  <a:avLst/>
                  <a:gdLst>
                    <a:gd name="T0" fmla="*/ 0 w 42922"/>
                    <a:gd name="T1" fmla="*/ 0 h 43200"/>
                    <a:gd name="T2" fmla="*/ 0 w 42922"/>
                    <a:gd name="T3" fmla="*/ 0 h 43200"/>
                    <a:gd name="T4" fmla="*/ 0 w 42922"/>
                    <a:gd name="T5" fmla="*/ 0 h 43200"/>
                    <a:gd name="T6" fmla="*/ 0 60000 65536"/>
                    <a:gd name="T7" fmla="*/ 0 60000 65536"/>
                    <a:gd name="T8" fmla="*/ 0 60000 65536"/>
                    <a:gd name="T9" fmla="*/ 0 w 42922"/>
                    <a:gd name="T10" fmla="*/ 0 h 43200"/>
                    <a:gd name="T11" fmla="*/ 42922 w 42922"/>
                    <a:gd name="T12" fmla="*/ 43200 h 43200"/>
                  </a:gdLst>
                  <a:ahLst/>
                  <a:cxnLst>
                    <a:cxn ang="T6">
                      <a:pos x="T0" y="T1"/>
                    </a:cxn>
                    <a:cxn ang="T7">
                      <a:pos x="T2" y="T3"/>
                    </a:cxn>
                    <a:cxn ang="T8">
                      <a:pos x="T4" y="T5"/>
                    </a:cxn>
                  </a:cxnLst>
                  <a:rect l="T9" t="T10" r="T11" b="T12"/>
                  <a:pathLst>
                    <a:path w="42922" h="43200" fill="none"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path>
                    <a:path w="42922" h="43200" stroke="0" extrusionOk="0">
                      <a:moveTo>
                        <a:pt x="42922" y="25054"/>
                      </a:moveTo>
                      <a:cubicBezTo>
                        <a:pt x="41227" y="35513"/>
                        <a:pt x="32196" y="43199"/>
                        <a:pt x="21600" y="43199"/>
                      </a:cubicBezTo>
                      <a:cubicBezTo>
                        <a:pt x="9670" y="43200"/>
                        <a:pt x="0" y="33529"/>
                        <a:pt x="0" y="21600"/>
                      </a:cubicBezTo>
                      <a:cubicBezTo>
                        <a:pt x="0" y="9670"/>
                        <a:pt x="9670" y="0"/>
                        <a:pt x="21600" y="0"/>
                      </a:cubicBezTo>
                      <a:cubicBezTo>
                        <a:pt x="31525" y="-1"/>
                        <a:pt x="40173" y="6764"/>
                        <a:pt x="42564" y="16397"/>
                      </a:cubicBezTo>
                      <a:lnTo>
                        <a:pt x="21600" y="21600"/>
                      </a:lnTo>
                      <a:close/>
                    </a:path>
                  </a:pathLst>
                </a:custGeom>
                <a:noFill/>
                <a:ln w="19050">
                  <a:solidFill>
                    <a:schemeClr val="tx1"/>
                  </a:solidFill>
                  <a:round/>
                  <a:headEnd/>
                  <a:tailEnd/>
                </a:ln>
              </p:spPr>
              <p:txBody>
                <a:bodyPr wrap="none" anchor="ctr">
                  <a:prstTxWarp prst="textNoShape">
                    <a:avLst/>
                  </a:prstTxWarp>
                </a:bodyPr>
                <a:lstStyle/>
                <a:p>
                  <a:endParaRPr lang="en-US"/>
                </a:p>
              </p:txBody>
            </p:sp>
          </p:grpSp>
          <p:sp>
            <p:nvSpPr>
              <p:cNvPr id="31787" name="AutoShape 60" descr="20%"/>
              <p:cNvSpPr>
                <a:spLocks noChangeArrowheads="1"/>
              </p:cNvSpPr>
              <p:nvPr/>
            </p:nvSpPr>
            <p:spPr bwMode="auto">
              <a:xfrm rot="1444955">
                <a:off x="3246" y="2353"/>
                <a:ext cx="847" cy="269"/>
              </a:xfrm>
              <a:prstGeom prst="rightArrow">
                <a:avLst>
                  <a:gd name="adj1" fmla="val 50000"/>
                  <a:gd name="adj2" fmla="val 78717"/>
                </a:avLst>
              </a:prstGeom>
              <a:pattFill prst="pct2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31788" name="Text Box 61"/>
              <p:cNvSpPr txBox="1">
                <a:spLocks noChangeArrowheads="1"/>
              </p:cNvSpPr>
              <p:nvPr/>
            </p:nvSpPr>
            <p:spPr bwMode="auto">
              <a:xfrm>
                <a:off x="4844" y="2780"/>
                <a:ext cx="827" cy="211"/>
              </a:xfrm>
              <a:prstGeom prst="rect">
                <a:avLst/>
              </a:prstGeom>
              <a:noFill/>
              <a:ln w="9525">
                <a:noFill/>
                <a:miter lim="800000"/>
                <a:headEnd/>
                <a:tailEnd/>
              </a:ln>
            </p:spPr>
            <p:txBody>
              <a:bodyPr wrap="none">
                <a:prstTxWarp prst="textNoShape">
                  <a:avLst/>
                </a:prstTxWarp>
                <a:spAutoFit/>
              </a:bodyPr>
              <a:lstStyle/>
              <a:p>
                <a:pPr algn="ctr"/>
                <a:r>
                  <a:rPr lang="en-US" sz="1800">
                    <a:latin typeface="Comic Sans MS" pitchFamily="-106" charset="0"/>
                    <a:ea typeface="Times New Roman" pitchFamily="-106" charset="0"/>
                    <a:cs typeface="Times New Roman" pitchFamily="-106" charset="0"/>
                  </a:rPr>
                  <a:t>RNA target</a:t>
                </a:r>
              </a:p>
            </p:txBody>
          </p:sp>
          <p:sp>
            <p:nvSpPr>
              <p:cNvPr id="31789" name="Text Box 62"/>
              <p:cNvSpPr txBox="1">
                <a:spLocks noChangeArrowheads="1"/>
              </p:cNvSpPr>
              <p:nvPr/>
            </p:nvSpPr>
            <p:spPr bwMode="auto">
              <a:xfrm rot="1279261">
                <a:off x="3052" y="2513"/>
                <a:ext cx="772" cy="211"/>
              </a:xfrm>
              <a:prstGeom prst="rect">
                <a:avLst/>
              </a:prstGeom>
              <a:noFill/>
              <a:ln w="9525">
                <a:noFill/>
                <a:miter lim="800000"/>
                <a:headEnd/>
                <a:tailEnd/>
              </a:ln>
            </p:spPr>
            <p:txBody>
              <a:bodyPr wrap="none">
                <a:prstTxWarp prst="textNoShape">
                  <a:avLst/>
                </a:prstTxWarp>
                <a:spAutoFit/>
              </a:bodyPr>
              <a:lstStyle/>
              <a:p>
                <a:r>
                  <a:rPr lang="en-US" sz="1800"/>
                  <a:t>transcription</a:t>
                </a:r>
              </a:p>
            </p:txBody>
          </p:sp>
        </p:grpSp>
      </p:grpSp>
      <p:grpSp>
        <p:nvGrpSpPr>
          <p:cNvPr id="16" name="Group 63"/>
          <p:cNvGrpSpPr>
            <a:grpSpLocks/>
          </p:cNvGrpSpPr>
          <p:nvPr/>
        </p:nvGrpSpPr>
        <p:grpSpPr bwMode="auto">
          <a:xfrm>
            <a:off x="4305300" y="1417638"/>
            <a:ext cx="5418138" cy="3125787"/>
            <a:chOff x="2460" y="728"/>
            <a:chExt cx="3096" cy="1786"/>
          </a:xfrm>
        </p:grpSpPr>
        <p:grpSp>
          <p:nvGrpSpPr>
            <p:cNvPr id="31762" name="Group 64"/>
            <p:cNvGrpSpPr>
              <a:grpSpLocks/>
            </p:cNvGrpSpPr>
            <p:nvPr/>
          </p:nvGrpSpPr>
          <p:grpSpPr bwMode="auto">
            <a:xfrm>
              <a:off x="3976" y="888"/>
              <a:ext cx="1018" cy="972"/>
              <a:chOff x="3107" y="952"/>
              <a:chExt cx="1018" cy="972"/>
            </a:xfrm>
          </p:grpSpPr>
          <p:sp>
            <p:nvSpPr>
              <p:cNvPr id="31769" name="Oval 65"/>
              <p:cNvSpPr>
                <a:spLocks noChangeArrowheads="1"/>
              </p:cNvSpPr>
              <p:nvPr/>
            </p:nvSpPr>
            <p:spPr bwMode="auto">
              <a:xfrm rot="-427501">
                <a:off x="3485" y="952"/>
                <a:ext cx="168" cy="217"/>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31770" name="Oval 66"/>
              <p:cNvSpPr>
                <a:spLocks noChangeArrowheads="1"/>
              </p:cNvSpPr>
              <p:nvPr/>
            </p:nvSpPr>
            <p:spPr bwMode="auto">
              <a:xfrm rot="-427501">
                <a:off x="3369" y="1707"/>
                <a:ext cx="168" cy="217"/>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31771" name="Oval 67"/>
              <p:cNvSpPr>
                <a:spLocks noChangeArrowheads="1"/>
              </p:cNvSpPr>
              <p:nvPr/>
            </p:nvSpPr>
            <p:spPr bwMode="auto">
              <a:xfrm rot="-427501">
                <a:off x="3107" y="1220"/>
                <a:ext cx="168" cy="217"/>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31772" name="Oval 68"/>
              <p:cNvSpPr>
                <a:spLocks noChangeArrowheads="1"/>
              </p:cNvSpPr>
              <p:nvPr/>
            </p:nvSpPr>
            <p:spPr bwMode="auto">
              <a:xfrm rot="-427501">
                <a:off x="3497" y="1329"/>
                <a:ext cx="168" cy="217"/>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31773" name="Oval 69"/>
              <p:cNvSpPr>
                <a:spLocks noChangeArrowheads="1"/>
              </p:cNvSpPr>
              <p:nvPr/>
            </p:nvSpPr>
            <p:spPr bwMode="auto">
              <a:xfrm rot="-427501">
                <a:off x="3957" y="1304"/>
                <a:ext cx="168" cy="217"/>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grpSp>
        <p:sp>
          <p:nvSpPr>
            <p:cNvPr id="31763" name="Text Box 70"/>
            <p:cNvSpPr txBox="1">
              <a:spLocks noChangeArrowheads="1"/>
            </p:cNvSpPr>
            <p:nvPr/>
          </p:nvSpPr>
          <p:spPr bwMode="auto">
            <a:xfrm>
              <a:off x="2460" y="728"/>
              <a:ext cx="1913" cy="475"/>
            </a:xfrm>
            <a:prstGeom prst="rect">
              <a:avLst/>
            </a:prstGeom>
            <a:noFill/>
            <a:ln w="9525">
              <a:noFill/>
              <a:miter lim="800000"/>
              <a:headEnd/>
              <a:tailEnd/>
            </a:ln>
          </p:spPr>
          <p:txBody>
            <a:bodyPr wrap="none">
              <a:prstTxWarp prst="textNoShape">
                <a:avLst/>
              </a:prstTxWarp>
              <a:spAutoFit/>
            </a:bodyPr>
            <a:lstStyle/>
            <a:p>
              <a:r>
                <a:rPr lang="en-US">
                  <a:latin typeface="Comic Sans MS" pitchFamily="-106" charset="0"/>
                  <a:ea typeface="Times New Roman" pitchFamily="-106" charset="0"/>
                  <a:cs typeface="Times New Roman" pitchFamily="-106" charset="0"/>
                </a:rPr>
                <a:t>(RNA-tagging protein;</a:t>
              </a:r>
            </a:p>
            <a:p>
              <a:r>
                <a:rPr lang="en-US">
                  <a:latin typeface="Comic Sans MS" pitchFamily="-106" charset="0"/>
                  <a:ea typeface="Times New Roman" pitchFamily="-106" charset="0"/>
                  <a:cs typeface="Times New Roman" pitchFamily="-106" charset="0"/>
                </a:rPr>
                <a:t>in excess in the cell)</a:t>
              </a:r>
            </a:p>
          </p:txBody>
        </p:sp>
        <p:sp>
          <p:nvSpPr>
            <p:cNvPr id="31764" name="Text Box 71"/>
            <p:cNvSpPr txBox="1">
              <a:spLocks noChangeArrowheads="1"/>
            </p:cNvSpPr>
            <p:nvPr/>
          </p:nvSpPr>
          <p:spPr bwMode="auto">
            <a:xfrm>
              <a:off x="4719" y="992"/>
              <a:ext cx="681" cy="212"/>
            </a:xfrm>
            <a:prstGeom prst="rect">
              <a:avLst/>
            </a:prstGeom>
            <a:noFill/>
            <a:ln w="9525">
              <a:noFill/>
              <a:miter lim="800000"/>
              <a:headEnd/>
              <a:tailEnd/>
            </a:ln>
          </p:spPr>
          <p:txBody>
            <a:bodyPr wrap="none">
              <a:prstTxWarp prst="textNoShape">
                <a:avLst/>
              </a:prstTxWarp>
              <a:spAutoFit/>
            </a:bodyPr>
            <a:lstStyle/>
            <a:p>
              <a:r>
                <a:rPr lang="en-US" sz="1800">
                  <a:latin typeface="Comic Sans MS" pitchFamily="-106" charset="0"/>
                </a:rPr>
                <a:t>MS2-GFP</a:t>
              </a:r>
            </a:p>
          </p:txBody>
        </p:sp>
        <p:sp>
          <p:nvSpPr>
            <p:cNvPr id="31765" name="Freeform 72"/>
            <p:cNvSpPr>
              <a:spLocks/>
            </p:cNvSpPr>
            <p:nvPr/>
          </p:nvSpPr>
          <p:spPr bwMode="auto">
            <a:xfrm rot="-471199">
              <a:off x="4622" y="1448"/>
              <a:ext cx="607" cy="1010"/>
            </a:xfrm>
            <a:custGeom>
              <a:avLst/>
              <a:gdLst>
                <a:gd name="T0" fmla="*/ 0 w 453"/>
                <a:gd name="T1" fmla="*/ 0 h 996"/>
                <a:gd name="T2" fmla="*/ 706 w 453"/>
                <a:gd name="T3" fmla="*/ 412 h 996"/>
                <a:gd name="T4" fmla="*/ 645 w 453"/>
                <a:gd name="T5" fmla="*/ 1024 h 996"/>
                <a:gd name="T6" fmla="*/ 0 60000 65536"/>
                <a:gd name="T7" fmla="*/ 0 60000 65536"/>
                <a:gd name="T8" fmla="*/ 0 60000 65536"/>
                <a:gd name="T9" fmla="*/ 0 w 453"/>
                <a:gd name="T10" fmla="*/ 0 h 996"/>
                <a:gd name="T11" fmla="*/ 453 w 453"/>
                <a:gd name="T12" fmla="*/ 996 h 996"/>
              </a:gdLst>
              <a:ahLst/>
              <a:cxnLst>
                <a:cxn ang="T6">
                  <a:pos x="T0" y="T1"/>
                </a:cxn>
                <a:cxn ang="T7">
                  <a:pos x="T2" y="T3"/>
                </a:cxn>
                <a:cxn ang="T8">
                  <a:pos x="T4" y="T5"/>
                </a:cxn>
              </a:cxnLst>
              <a:rect l="T9" t="T10" r="T11" b="T12"/>
              <a:pathLst>
                <a:path w="453" h="996">
                  <a:moveTo>
                    <a:pt x="0" y="0"/>
                  </a:moveTo>
                  <a:cubicBezTo>
                    <a:pt x="166" y="117"/>
                    <a:pt x="333" y="234"/>
                    <a:pt x="393" y="400"/>
                  </a:cubicBezTo>
                  <a:cubicBezTo>
                    <a:pt x="453" y="566"/>
                    <a:pt x="406" y="781"/>
                    <a:pt x="359" y="996"/>
                  </a:cubicBezTo>
                </a:path>
              </a:pathLst>
            </a:custGeom>
            <a:noFill/>
            <a:ln w="9525">
              <a:solidFill>
                <a:schemeClr val="tx1"/>
              </a:solidFill>
              <a:round/>
              <a:headEnd/>
              <a:tailEnd type="arrow" w="lg" len="lg"/>
            </a:ln>
          </p:spPr>
          <p:txBody>
            <a:bodyPr>
              <a:prstTxWarp prst="textNoShape">
                <a:avLst/>
              </a:prstTxWarp>
            </a:bodyPr>
            <a:lstStyle/>
            <a:p>
              <a:endParaRPr lang="en-US"/>
            </a:p>
          </p:txBody>
        </p:sp>
        <p:sp>
          <p:nvSpPr>
            <p:cNvPr id="31766" name="Freeform 73"/>
            <p:cNvSpPr>
              <a:spLocks/>
            </p:cNvSpPr>
            <p:nvPr/>
          </p:nvSpPr>
          <p:spPr bwMode="auto">
            <a:xfrm>
              <a:off x="5083" y="1492"/>
              <a:ext cx="473" cy="915"/>
            </a:xfrm>
            <a:custGeom>
              <a:avLst/>
              <a:gdLst>
                <a:gd name="T0" fmla="*/ 0 w 453"/>
                <a:gd name="T1" fmla="*/ 0 h 996"/>
                <a:gd name="T2" fmla="*/ 428 w 453"/>
                <a:gd name="T3" fmla="*/ 337 h 996"/>
                <a:gd name="T4" fmla="*/ 392 w 453"/>
                <a:gd name="T5" fmla="*/ 841 h 996"/>
                <a:gd name="T6" fmla="*/ 0 60000 65536"/>
                <a:gd name="T7" fmla="*/ 0 60000 65536"/>
                <a:gd name="T8" fmla="*/ 0 60000 65536"/>
                <a:gd name="T9" fmla="*/ 0 w 453"/>
                <a:gd name="T10" fmla="*/ 0 h 996"/>
                <a:gd name="T11" fmla="*/ 453 w 453"/>
                <a:gd name="T12" fmla="*/ 996 h 996"/>
              </a:gdLst>
              <a:ahLst/>
              <a:cxnLst>
                <a:cxn ang="T6">
                  <a:pos x="T0" y="T1"/>
                </a:cxn>
                <a:cxn ang="T7">
                  <a:pos x="T2" y="T3"/>
                </a:cxn>
                <a:cxn ang="T8">
                  <a:pos x="T4" y="T5"/>
                </a:cxn>
              </a:cxnLst>
              <a:rect l="T9" t="T10" r="T11" b="T12"/>
              <a:pathLst>
                <a:path w="453" h="996">
                  <a:moveTo>
                    <a:pt x="0" y="0"/>
                  </a:moveTo>
                  <a:cubicBezTo>
                    <a:pt x="166" y="117"/>
                    <a:pt x="333" y="234"/>
                    <a:pt x="393" y="400"/>
                  </a:cubicBezTo>
                  <a:cubicBezTo>
                    <a:pt x="453" y="566"/>
                    <a:pt x="406" y="781"/>
                    <a:pt x="359" y="996"/>
                  </a:cubicBezTo>
                </a:path>
              </a:pathLst>
            </a:custGeom>
            <a:noFill/>
            <a:ln w="9525">
              <a:solidFill>
                <a:schemeClr val="tx1"/>
              </a:solidFill>
              <a:round/>
              <a:headEnd/>
              <a:tailEnd type="arrow" w="lg" len="lg"/>
            </a:ln>
          </p:spPr>
          <p:txBody>
            <a:bodyPr>
              <a:prstTxWarp prst="textNoShape">
                <a:avLst/>
              </a:prstTxWarp>
            </a:bodyPr>
            <a:lstStyle/>
            <a:p>
              <a:endParaRPr lang="en-US"/>
            </a:p>
          </p:txBody>
        </p:sp>
        <p:sp>
          <p:nvSpPr>
            <p:cNvPr id="31767" name="Freeform 74"/>
            <p:cNvSpPr>
              <a:spLocks/>
            </p:cNvSpPr>
            <p:nvPr/>
          </p:nvSpPr>
          <p:spPr bwMode="auto">
            <a:xfrm rot="-880162">
              <a:off x="4578" y="1784"/>
              <a:ext cx="215" cy="730"/>
            </a:xfrm>
            <a:custGeom>
              <a:avLst/>
              <a:gdLst>
                <a:gd name="T0" fmla="*/ 0 w 453"/>
                <a:gd name="T1" fmla="*/ 0 h 996"/>
                <a:gd name="T2" fmla="*/ 89 w 453"/>
                <a:gd name="T3" fmla="*/ 215 h 996"/>
                <a:gd name="T4" fmla="*/ 81 w 453"/>
                <a:gd name="T5" fmla="*/ 535 h 996"/>
                <a:gd name="T6" fmla="*/ 0 60000 65536"/>
                <a:gd name="T7" fmla="*/ 0 60000 65536"/>
                <a:gd name="T8" fmla="*/ 0 60000 65536"/>
                <a:gd name="T9" fmla="*/ 0 w 453"/>
                <a:gd name="T10" fmla="*/ 0 h 996"/>
                <a:gd name="T11" fmla="*/ 453 w 453"/>
                <a:gd name="T12" fmla="*/ 996 h 996"/>
              </a:gdLst>
              <a:ahLst/>
              <a:cxnLst>
                <a:cxn ang="T6">
                  <a:pos x="T0" y="T1"/>
                </a:cxn>
                <a:cxn ang="T7">
                  <a:pos x="T2" y="T3"/>
                </a:cxn>
                <a:cxn ang="T8">
                  <a:pos x="T4" y="T5"/>
                </a:cxn>
              </a:cxnLst>
              <a:rect l="T9" t="T10" r="T11" b="T12"/>
              <a:pathLst>
                <a:path w="453" h="996">
                  <a:moveTo>
                    <a:pt x="0" y="0"/>
                  </a:moveTo>
                  <a:cubicBezTo>
                    <a:pt x="166" y="117"/>
                    <a:pt x="333" y="234"/>
                    <a:pt x="393" y="400"/>
                  </a:cubicBezTo>
                  <a:cubicBezTo>
                    <a:pt x="453" y="566"/>
                    <a:pt x="406" y="781"/>
                    <a:pt x="359" y="996"/>
                  </a:cubicBezTo>
                </a:path>
              </a:pathLst>
            </a:custGeom>
            <a:noFill/>
            <a:ln w="9525">
              <a:solidFill>
                <a:schemeClr val="tx1"/>
              </a:solidFill>
              <a:round/>
              <a:headEnd/>
              <a:tailEnd type="arrow" w="lg" len="lg"/>
            </a:ln>
          </p:spPr>
          <p:txBody>
            <a:bodyPr>
              <a:prstTxWarp prst="textNoShape">
                <a:avLst/>
              </a:prstTxWarp>
            </a:bodyPr>
            <a:lstStyle/>
            <a:p>
              <a:endParaRPr lang="en-US"/>
            </a:p>
          </p:txBody>
        </p:sp>
        <p:sp>
          <p:nvSpPr>
            <p:cNvPr id="31768" name="Text Box 75"/>
            <p:cNvSpPr txBox="1">
              <a:spLocks noChangeArrowheads="1"/>
            </p:cNvSpPr>
            <p:nvPr/>
          </p:nvSpPr>
          <p:spPr bwMode="auto">
            <a:xfrm rot="2499624">
              <a:off x="4628" y="1811"/>
              <a:ext cx="527" cy="212"/>
            </a:xfrm>
            <a:prstGeom prst="rect">
              <a:avLst/>
            </a:prstGeom>
            <a:noFill/>
            <a:ln w="9525">
              <a:noFill/>
              <a:miter lim="800000"/>
              <a:headEnd/>
              <a:tailEnd/>
            </a:ln>
          </p:spPr>
          <p:txBody>
            <a:bodyPr wrap="none">
              <a:prstTxWarp prst="textNoShape">
                <a:avLst/>
              </a:prstTxWarp>
              <a:spAutoFit/>
            </a:bodyPr>
            <a:lstStyle/>
            <a:p>
              <a:r>
                <a:rPr lang="en-US" sz="1800"/>
                <a:t>binding</a:t>
              </a:r>
            </a:p>
          </p:txBody>
        </p:sp>
      </p:grpSp>
      <p:grpSp>
        <p:nvGrpSpPr>
          <p:cNvPr id="18" name="Group 76"/>
          <p:cNvGrpSpPr>
            <a:grpSpLocks/>
          </p:cNvGrpSpPr>
          <p:nvPr/>
        </p:nvGrpSpPr>
        <p:grpSpPr bwMode="auto">
          <a:xfrm>
            <a:off x="6111875" y="5838825"/>
            <a:ext cx="3536950" cy="1474788"/>
            <a:chOff x="3492" y="3337"/>
            <a:chExt cx="2021" cy="842"/>
          </a:xfrm>
        </p:grpSpPr>
        <p:sp>
          <p:nvSpPr>
            <p:cNvPr id="31752" name="AutoShape 77"/>
            <p:cNvSpPr>
              <a:spLocks noChangeArrowheads="1"/>
            </p:cNvSpPr>
            <p:nvPr/>
          </p:nvSpPr>
          <p:spPr bwMode="auto">
            <a:xfrm rot="-1042139">
              <a:off x="4418" y="3868"/>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3" name="AutoShape 78"/>
            <p:cNvSpPr>
              <a:spLocks noChangeArrowheads="1"/>
            </p:cNvSpPr>
            <p:nvPr/>
          </p:nvSpPr>
          <p:spPr bwMode="auto">
            <a:xfrm rot="-1042139">
              <a:off x="4572" y="4090"/>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4" name="AutoShape 79"/>
            <p:cNvSpPr>
              <a:spLocks noChangeArrowheads="1"/>
            </p:cNvSpPr>
            <p:nvPr/>
          </p:nvSpPr>
          <p:spPr bwMode="auto">
            <a:xfrm rot="-1042139">
              <a:off x="4618" y="3645"/>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5" name="AutoShape 80"/>
            <p:cNvSpPr>
              <a:spLocks noChangeArrowheads="1"/>
            </p:cNvSpPr>
            <p:nvPr/>
          </p:nvSpPr>
          <p:spPr bwMode="auto">
            <a:xfrm rot="-1042139">
              <a:off x="4183" y="3927"/>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6" name="AutoShape 81"/>
            <p:cNvSpPr>
              <a:spLocks noChangeArrowheads="1"/>
            </p:cNvSpPr>
            <p:nvPr/>
          </p:nvSpPr>
          <p:spPr bwMode="auto">
            <a:xfrm rot="-1042139">
              <a:off x="4858" y="3855"/>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7" name="AutoShape 82"/>
            <p:cNvSpPr>
              <a:spLocks noChangeArrowheads="1"/>
            </p:cNvSpPr>
            <p:nvPr/>
          </p:nvSpPr>
          <p:spPr bwMode="auto">
            <a:xfrm rot="-1042139">
              <a:off x="4248" y="3686"/>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8" name="AutoShape 83"/>
            <p:cNvSpPr>
              <a:spLocks noChangeArrowheads="1"/>
            </p:cNvSpPr>
            <p:nvPr/>
          </p:nvSpPr>
          <p:spPr bwMode="auto">
            <a:xfrm rot="-1042139">
              <a:off x="3949" y="3788"/>
              <a:ext cx="84" cy="89"/>
            </a:xfrm>
            <a:prstGeom prst="octagon">
              <a:avLst>
                <a:gd name="adj" fmla="val 29287"/>
              </a:avLst>
            </a:prstGeom>
            <a:solidFill>
              <a:srgbClr val="FF5050"/>
            </a:solidFill>
            <a:ln w="9525">
              <a:solidFill>
                <a:schemeClr val="tx1"/>
              </a:solidFill>
              <a:miter lim="800000"/>
              <a:headEnd/>
              <a:tailEnd/>
            </a:ln>
          </p:spPr>
          <p:txBody>
            <a:bodyPr wrap="none" anchor="ctr">
              <a:prstTxWarp prst="textNoShape">
                <a:avLst/>
              </a:prstTxWarp>
            </a:bodyPr>
            <a:lstStyle/>
            <a:p>
              <a:endParaRPr lang="en-US"/>
            </a:p>
          </p:txBody>
        </p:sp>
        <p:sp>
          <p:nvSpPr>
            <p:cNvPr id="31759" name="Text Box 84"/>
            <p:cNvSpPr txBox="1">
              <a:spLocks noChangeArrowheads="1"/>
            </p:cNvSpPr>
            <p:nvPr/>
          </p:nvSpPr>
          <p:spPr bwMode="auto">
            <a:xfrm>
              <a:off x="4693" y="3473"/>
              <a:ext cx="820" cy="211"/>
            </a:xfrm>
            <a:prstGeom prst="rect">
              <a:avLst/>
            </a:prstGeom>
            <a:noFill/>
            <a:ln w="9525">
              <a:noFill/>
              <a:miter lim="800000"/>
              <a:headEnd/>
              <a:tailEnd/>
            </a:ln>
          </p:spPr>
          <p:txBody>
            <a:bodyPr wrap="none">
              <a:prstTxWarp prst="textNoShape">
                <a:avLst/>
              </a:prstTxWarp>
              <a:spAutoFit/>
            </a:bodyPr>
            <a:lstStyle/>
            <a:p>
              <a:pPr algn="ctr"/>
              <a:r>
                <a:rPr lang="en-US" sz="1800">
                  <a:latin typeface="Comic Sans MS" pitchFamily="-106" charset="0"/>
                  <a:ea typeface="Times New Roman" pitchFamily="-106" charset="0"/>
                  <a:cs typeface="Times New Roman" pitchFamily="-106" charset="0"/>
                </a:rPr>
                <a:t>RFP protein</a:t>
              </a:r>
            </a:p>
          </p:txBody>
        </p:sp>
        <p:sp>
          <p:nvSpPr>
            <p:cNvPr id="31760" name="AutoShape 85" descr="20%"/>
            <p:cNvSpPr>
              <a:spLocks noChangeArrowheads="1"/>
            </p:cNvSpPr>
            <p:nvPr/>
          </p:nvSpPr>
          <p:spPr bwMode="auto">
            <a:xfrm rot="2494827">
              <a:off x="3742" y="3337"/>
              <a:ext cx="524" cy="226"/>
            </a:xfrm>
            <a:prstGeom prst="rightArrow">
              <a:avLst>
                <a:gd name="adj1" fmla="val 50000"/>
                <a:gd name="adj2" fmla="val 57965"/>
              </a:avLst>
            </a:prstGeom>
            <a:pattFill prst="pct2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31761" name="Text Box 86"/>
            <p:cNvSpPr txBox="1">
              <a:spLocks noChangeArrowheads="1"/>
            </p:cNvSpPr>
            <p:nvPr/>
          </p:nvSpPr>
          <p:spPr bwMode="auto">
            <a:xfrm rot="2364895">
              <a:off x="3492" y="3423"/>
              <a:ext cx="569" cy="185"/>
            </a:xfrm>
            <a:prstGeom prst="rect">
              <a:avLst/>
            </a:prstGeom>
            <a:noFill/>
            <a:ln w="9525">
              <a:noFill/>
              <a:miter lim="800000"/>
              <a:headEnd/>
              <a:tailEnd/>
            </a:ln>
          </p:spPr>
          <p:txBody>
            <a:bodyPr wrap="none">
              <a:prstTxWarp prst="textNoShape">
                <a:avLst/>
              </a:prstTxWarp>
              <a:spAutoFit/>
            </a:bodyPr>
            <a:lstStyle/>
            <a:p>
              <a:r>
                <a:rPr lang="en-US" sz="1500"/>
                <a:t>translation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FONTSIZE" val="10"/>
  <p:tag name="DEFAULTWIDTH" val="526"/>
  <p:tag name="DEFAULTHEIGHT" val="30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3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157971</TotalTime>
  <Words>1541</Words>
  <PresentationFormat>Custom</PresentationFormat>
  <Paragraphs>124</Paragraphs>
  <Slides>31</Slides>
  <Notes>24</Notes>
  <HiddenSlides>0</HiddenSlides>
  <MMClips>1</MMClips>
  <ScaleCrop>false</ScaleCrop>
  <HeadingPairs>
    <vt:vector size="6" baseType="variant">
      <vt:variant>
        <vt:lpstr>Fonts Used</vt:lpstr>
      </vt:variant>
      <vt:variant>
        <vt:i4>10</vt:i4>
      </vt:variant>
      <vt:variant>
        <vt:lpstr>Design Template</vt:lpstr>
      </vt:variant>
      <vt:variant>
        <vt:i4>1</vt:i4>
      </vt:variant>
      <vt:variant>
        <vt:lpstr>Slide Titles</vt:lpstr>
      </vt:variant>
      <vt:variant>
        <vt:i4>31</vt:i4>
      </vt:variant>
    </vt:vector>
  </HeadingPairs>
  <TitlesOfParts>
    <vt:vector size="42" baseType="lpstr">
      <vt:lpstr>Times New Roman</vt:lpstr>
      <vt:lpstr>ＭＳ Ｐゴシック</vt:lpstr>
      <vt:lpstr>Arial</vt:lpstr>
      <vt:lpstr>StarBats</vt:lpstr>
      <vt:lpstr>StarSymbol</vt:lpstr>
      <vt:lpstr>Albany</vt:lpstr>
      <vt:lpstr>Verdana</vt:lpstr>
      <vt:lpstr>Comic Sans MS</vt:lpstr>
      <vt:lpstr>Garamond</vt:lpstr>
      <vt:lpstr>Symbol</vt:lpstr>
      <vt:lpstr>Default Design</vt:lpstr>
      <vt:lpstr>The Central Dogma of Molecular Biology: How Genes Lead to Proteins</vt:lpstr>
      <vt:lpstr>Not All DNA Codes for Proteins</vt:lpstr>
      <vt:lpstr>Ways to Measure Gene Expression</vt:lpstr>
      <vt:lpstr>Count the Messenger RNA Molecules</vt:lpstr>
      <vt:lpstr>Enzymatic Assay or In-Situ Hybridization</vt:lpstr>
      <vt:lpstr>Enzymatic Assay or In-Situ Hybridization</vt:lpstr>
      <vt:lpstr>Information Processing in Living Cells: Beyond First Approximations</vt:lpstr>
      <vt:lpstr>Simple Case of Turning a Gene “On”</vt:lpstr>
      <vt:lpstr>Slide 9</vt:lpstr>
      <vt:lpstr>Measuring mRNA &amp; protein numbers</vt:lpstr>
      <vt:lpstr>Slide 11</vt:lpstr>
      <vt:lpstr>Transcriptional bursting in eukaryotes</vt:lpstr>
      <vt:lpstr>The Lambda Switch: The Other Hydrogen Atom of Gene Regulation </vt:lpstr>
      <vt:lpstr>Bacteriophage and Their Genomes</vt:lpstr>
      <vt:lpstr>Physical Consequences of the Tight Squeeze in the Life Cycle of a Bacteriophage</vt:lpstr>
      <vt:lpstr>The Life Cycle of Bacteriophage Lambda </vt:lpstr>
      <vt:lpstr>A Genetic Switch </vt:lpstr>
      <vt:lpstr>The Lambda Genome </vt:lpstr>
      <vt:lpstr>A More Detailed Example of the Parrts List </vt:lpstr>
      <vt:lpstr>The Lambda Switch: Lysogenic State </vt:lpstr>
      <vt:lpstr>The Lambda Switch: Lytic State </vt:lpstr>
      <vt:lpstr>DNA Geography of the Switch </vt:lpstr>
      <vt:lpstr>Binding of Transcription Factors </vt:lpstr>
      <vt:lpstr>Synthetic Genetic Switch </vt:lpstr>
      <vt:lpstr>Stable Solutions </vt:lpstr>
      <vt:lpstr>Phase Portrait for the Switch </vt:lpstr>
      <vt:lpstr>Synthetic Genetic Switch </vt:lpstr>
      <vt:lpstr>Slide 28</vt:lpstr>
      <vt:lpstr>Slide 29</vt:lpstr>
      <vt:lpstr>Slide 30</vt:lpstr>
      <vt:lpstr>Coupling of Genes in Networks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Coarse-Graining of Macromolecules</dc:title>
  <cp:lastModifiedBy>Stephanie Johnson</cp:lastModifiedBy>
  <cp:revision>1662</cp:revision>
  <dcterms:created xsi:type="dcterms:W3CDTF">2009-02-19T20:49:30Z</dcterms:created>
  <dcterms:modified xsi:type="dcterms:W3CDTF">2009-02-19T20:50:25Z</dcterms:modified>
</cp:coreProperties>
</file>