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308" r:id="rId2"/>
    <p:sldId id="387" r:id="rId3"/>
    <p:sldId id="388" r:id="rId4"/>
    <p:sldId id="407" r:id="rId5"/>
    <p:sldId id="389" r:id="rId6"/>
    <p:sldId id="402" r:id="rId7"/>
    <p:sldId id="403" r:id="rId8"/>
    <p:sldId id="390" r:id="rId9"/>
    <p:sldId id="404" r:id="rId10"/>
    <p:sldId id="405" r:id="rId11"/>
    <p:sldId id="391" r:id="rId12"/>
    <p:sldId id="392" r:id="rId13"/>
    <p:sldId id="393" r:id="rId14"/>
  </p:sldIdLst>
  <p:sldSz cx="9144000" cy="6858000" type="screen4x3"/>
  <p:notesSz cx="6858000" cy="9144000"/>
  <p:defaultTextStyle>
    <a:defPPr>
      <a:defRPr lang="en-US"/>
    </a:defPPr>
    <a:lvl1pPr algn="l" rtl="0" fontAlgn="base">
      <a:spcBef>
        <a:spcPct val="50000"/>
      </a:spcBef>
      <a:spcAft>
        <a:spcPct val="0"/>
      </a:spcAft>
      <a:defRPr i="1" kern="1200">
        <a:solidFill>
          <a:schemeClr val="tx1"/>
        </a:solidFill>
        <a:latin typeface="Times New Roman" charset="0"/>
        <a:ea typeface="+mn-ea"/>
        <a:cs typeface="+mn-cs"/>
      </a:defRPr>
    </a:lvl1pPr>
    <a:lvl2pPr marL="457200" algn="l" rtl="0" fontAlgn="base">
      <a:spcBef>
        <a:spcPct val="50000"/>
      </a:spcBef>
      <a:spcAft>
        <a:spcPct val="0"/>
      </a:spcAft>
      <a:defRPr i="1" kern="1200">
        <a:solidFill>
          <a:schemeClr val="tx1"/>
        </a:solidFill>
        <a:latin typeface="Times New Roman" charset="0"/>
        <a:ea typeface="+mn-ea"/>
        <a:cs typeface="+mn-cs"/>
      </a:defRPr>
    </a:lvl2pPr>
    <a:lvl3pPr marL="914400" algn="l" rtl="0" fontAlgn="base">
      <a:spcBef>
        <a:spcPct val="50000"/>
      </a:spcBef>
      <a:spcAft>
        <a:spcPct val="0"/>
      </a:spcAft>
      <a:defRPr i="1" kern="1200">
        <a:solidFill>
          <a:schemeClr val="tx1"/>
        </a:solidFill>
        <a:latin typeface="Times New Roman" charset="0"/>
        <a:ea typeface="+mn-ea"/>
        <a:cs typeface="+mn-cs"/>
      </a:defRPr>
    </a:lvl3pPr>
    <a:lvl4pPr marL="1371600" algn="l" rtl="0" fontAlgn="base">
      <a:spcBef>
        <a:spcPct val="50000"/>
      </a:spcBef>
      <a:spcAft>
        <a:spcPct val="0"/>
      </a:spcAft>
      <a:defRPr i="1" kern="1200">
        <a:solidFill>
          <a:schemeClr val="tx1"/>
        </a:solidFill>
        <a:latin typeface="Times New Roman" charset="0"/>
        <a:ea typeface="+mn-ea"/>
        <a:cs typeface="+mn-cs"/>
      </a:defRPr>
    </a:lvl4pPr>
    <a:lvl5pPr marL="1828800" algn="l" rtl="0" fontAlgn="base">
      <a:spcBef>
        <a:spcPct val="50000"/>
      </a:spcBef>
      <a:spcAft>
        <a:spcPct val="0"/>
      </a:spcAft>
      <a:defRPr i="1" kern="1200">
        <a:solidFill>
          <a:schemeClr val="tx1"/>
        </a:solidFill>
        <a:latin typeface="Times New Roman" charset="0"/>
        <a:ea typeface="+mn-ea"/>
        <a:cs typeface="+mn-cs"/>
      </a:defRPr>
    </a:lvl5pPr>
    <a:lvl6pPr marL="2286000" algn="l" defTabSz="457200" rtl="0" eaLnBrk="1" latinLnBrk="0" hangingPunct="1">
      <a:defRPr i="1" kern="1200">
        <a:solidFill>
          <a:schemeClr val="tx1"/>
        </a:solidFill>
        <a:latin typeface="Times New Roman" charset="0"/>
        <a:ea typeface="+mn-ea"/>
        <a:cs typeface="+mn-cs"/>
      </a:defRPr>
    </a:lvl6pPr>
    <a:lvl7pPr marL="2743200" algn="l" defTabSz="457200" rtl="0" eaLnBrk="1" latinLnBrk="0" hangingPunct="1">
      <a:defRPr i="1" kern="1200">
        <a:solidFill>
          <a:schemeClr val="tx1"/>
        </a:solidFill>
        <a:latin typeface="Times New Roman" charset="0"/>
        <a:ea typeface="+mn-ea"/>
        <a:cs typeface="+mn-cs"/>
      </a:defRPr>
    </a:lvl7pPr>
    <a:lvl8pPr marL="3200400" algn="l" defTabSz="457200" rtl="0" eaLnBrk="1" latinLnBrk="0" hangingPunct="1">
      <a:defRPr i="1" kern="1200">
        <a:solidFill>
          <a:schemeClr val="tx1"/>
        </a:solidFill>
        <a:latin typeface="Times New Roman" charset="0"/>
        <a:ea typeface="+mn-ea"/>
        <a:cs typeface="+mn-cs"/>
      </a:defRPr>
    </a:lvl8pPr>
    <a:lvl9pPr marL="3657600" algn="l" defTabSz="457200" rtl="0" eaLnBrk="1" latinLnBrk="0" hangingPunct="1">
      <a:defRPr i="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33FF"/>
    <a:srgbClr val="FF6600"/>
    <a:srgbClr val="FF6633"/>
    <a:srgbClr val="990099"/>
    <a:srgbClr val="0066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41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44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i="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i="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i="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i="0"/>
            </a:lvl1pPr>
          </a:lstStyle>
          <a:p>
            <a:pPr>
              <a:defRPr/>
            </a:pPr>
            <a:fld id="{9C0589C5-B416-A64E-883C-5AA035629C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BEBD86C-5FA5-A048-B257-3A09FB5B3D8B}" type="slidenum">
              <a:rPr lang="en-US"/>
              <a:pPr/>
              <a:t>10</a:t>
            </a:fld>
            <a:endParaRPr lang="en-US"/>
          </a:p>
        </p:txBody>
      </p:sp>
      <p:sp>
        <p:nvSpPr>
          <p:cNvPr id="87043" name="Rectangle 2"/>
          <p:cNvSpPr>
            <a:spLocks noGrp="1" noRot="1" noChangeAspect="1" noChangeArrowheads="1" noTextEdit="1"/>
          </p:cNvSpPr>
          <p:nvPr>
            <p:ph type="sldImg"/>
          </p:nvPr>
        </p:nvSpPr>
        <p:spPr>
          <a:xfrm>
            <a:off x="1198563" y="717550"/>
            <a:ext cx="4518025" cy="3387725"/>
          </a:xfrm>
          <a:noFill/>
          <a:ln/>
        </p:spPr>
      </p:sp>
      <p:sp>
        <p:nvSpPr>
          <p:cNvPr id="87044"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RP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F2125D4-7E47-784A-BE6B-B9AAA65C481A}" type="slidenum">
              <a:rPr lang="en-US"/>
              <a:pPr/>
              <a:t>11</a:t>
            </a:fld>
            <a:endParaRPr lang="en-US"/>
          </a:p>
        </p:txBody>
      </p:sp>
      <p:sp>
        <p:nvSpPr>
          <p:cNvPr id="82947" name="Rectangle 2"/>
          <p:cNvSpPr>
            <a:spLocks noGrp="1" noRot="1" noChangeAspect="1" noChangeArrowheads="1" noTextEdit="1"/>
          </p:cNvSpPr>
          <p:nvPr>
            <p:ph type="sldImg"/>
          </p:nvPr>
        </p:nvSpPr>
        <p:spPr>
          <a:xfrm>
            <a:off x="1198563" y="717550"/>
            <a:ext cx="4518025" cy="3387725"/>
          </a:xfrm>
          <a:noFill/>
          <a:ln/>
        </p:spPr>
      </p:sp>
      <p:sp>
        <p:nvSpPr>
          <p:cNvPr id="82948"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RP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20F7B7A-0FDF-C349-8481-9CC6CB282509}" type="slidenum">
              <a:rPr lang="en-US"/>
              <a:pPr/>
              <a:t>12</a:t>
            </a:fld>
            <a:endParaRPr lang="en-US"/>
          </a:p>
        </p:txBody>
      </p:sp>
      <p:sp>
        <p:nvSpPr>
          <p:cNvPr id="84995" name="Rectangle 2"/>
          <p:cNvSpPr>
            <a:spLocks noGrp="1" noRot="1" noChangeAspect="1" noChangeArrowheads="1" noTextEdit="1"/>
          </p:cNvSpPr>
          <p:nvPr>
            <p:ph type="sldImg"/>
          </p:nvPr>
        </p:nvSpPr>
        <p:spPr>
          <a:xfrm>
            <a:off x="1198563" y="717550"/>
            <a:ext cx="4518025" cy="3387725"/>
          </a:xfrm>
          <a:noFill/>
          <a:ln/>
        </p:spPr>
      </p:sp>
      <p:sp>
        <p:nvSpPr>
          <p:cNvPr id="84996"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RP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BEBD86C-5FA5-A048-B257-3A09FB5B3D8B}" type="slidenum">
              <a:rPr lang="en-US"/>
              <a:pPr/>
              <a:t>13</a:t>
            </a:fld>
            <a:endParaRPr lang="en-US"/>
          </a:p>
        </p:txBody>
      </p:sp>
      <p:sp>
        <p:nvSpPr>
          <p:cNvPr id="87043" name="Rectangle 2"/>
          <p:cNvSpPr>
            <a:spLocks noGrp="1" noRot="1" noChangeAspect="1" noChangeArrowheads="1" noTextEdit="1"/>
          </p:cNvSpPr>
          <p:nvPr>
            <p:ph type="sldImg"/>
          </p:nvPr>
        </p:nvSpPr>
        <p:spPr>
          <a:xfrm>
            <a:off x="1198563" y="717550"/>
            <a:ext cx="4518025" cy="3387725"/>
          </a:xfrm>
          <a:noFill/>
          <a:ln/>
        </p:spPr>
      </p:sp>
      <p:sp>
        <p:nvSpPr>
          <p:cNvPr id="87044"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RP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Text Box 3"/>
          <p:cNvSpPr>
            <a:spLocks noGrp="1" noChangeArrowheads="1"/>
          </p:cNvSpPr>
          <p:nvPr>
            <p:ph type="body" idx="1"/>
          </p:nvPr>
        </p:nvSpPr>
        <p:spPr>
          <a:xfrm>
            <a:off x="1062038" y="4349750"/>
            <a:ext cx="4741862" cy="3513138"/>
          </a:xfrm>
          <a:noFill/>
          <a:ln/>
        </p:spPr>
        <p:txBody>
          <a:bodyPr wrap="none" anchor="ct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319CB2F-1A68-AC49-A84A-072DBC618FA5}" type="slidenum">
              <a:rPr lang="en-US"/>
              <a:pPr/>
              <a:t>3</a:t>
            </a:fld>
            <a:endParaRPr lang="en-US"/>
          </a:p>
        </p:txBody>
      </p:sp>
      <p:sp>
        <p:nvSpPr>
          <p:cNvPr id="76803" name="Rectangle 2"/>
          <p:cNvSpPr>
            <a:spLocks noGrp="1" noRot="1" noChangeAspect="1" noChangeArrowheads="1" noTextEdit="1"/>
          </p:cNvSpPr>
          <p:nvPr>
            <p:ph type="sldImg"/>
          </p:nvPr>
        </p:nvSpPr>
        <p:spPr>
          <a:xfrm>
            <a:off x="1198563" y="717550"/>
            <a:ext cx="4518025" cy="3387725"/>
          </a:xfrm>
          <a:noFill/>
          <a:ln/>
        </p:spPr>
      </p:sp>
      <p:sp>
        <p:nvSpPr>
          <p:cNvPr id="76804"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JT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bwMode="auto">
          <a:xfrm>
            <a:off x="1198563" y="717550"/>
            <a:ext cx="4518025" cy="3387725"/>
          </a:xfrm>
          <a:prstGeom prst="rect">
            <a:avLst/>
          </a:prstGeom>
          <a:noFill/>
          <a:ln>
            <a:solidFill>
              <a:srgbClr val="000000"/>
            </a:solidFill>
            <a:miter lim="800000"/>
            <a:headEnd/>
            <a:tailEnd/>
          </a:ln>
        </p:spPr>
      </p:sp>
      <p:sp>
        <p:nvSpPr>
          <p:cNvPr id="310275" name="Text Box 3"/>
          <p:cNvSpPr txBox="1">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2EB42DD-3D68-6C4F-A8A6-E59E14EFCC92}" type="slidenum">
              <a:rPr lang="en-US"/>
              <a:pPr/>
              <a:t>5</a:t>
            </a:fld>
            <a:endParaRPr lang="en-US"/>
          </a:p>
        </p:txBody>
      </p:sp>
      <p:sp>
        <p:nvSpPr>
          <p:cNvPr id="78851" name="Rectangle 2"/>
          <p:cNvSpPr>
            <a:spLocks noGrp="1" noRot="1" noChangeAspect="1" noChangeArrowheads="1" noTextEdit="1"/>
          </p:cNvSpPr>
          <p:nvPr>
            <p:ph type="sldImg"/>
          </p:nvPr>
        </p:nvSpPr>
        <p:spPr>
          <a:xfrm>
            <a:off x="1198563" y="717550"/>
            <a:ext cx="4518025" cy="3387725"/>
          </a:xfrm>
          <a:noFill/>
          <a:ln/>
        </p:spPr>
      </p:sp>
      <p:sp>
        <p:nvSpPr>
          <p:cNvPr id="78852"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JT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98563" y="717550"/>
            <a:ext cx="4518025" cy="3387725"/>
          </a:xfrm>
          <a:prstGeom prst="rect">
            <a:avLst/>
          </a:prstGeom>
          <a:noFill/>
          <a:ln>
            <a:solidFill>
              <a:srgbClr val="000000"/>
            </a:solidFill>
            <a:miter lim="800000"/>
            <a:headEnd/>
            <a:tailEnd/>
          </a:ln>
        </p:spPr>
      </p:sp>
      <p:sp>
        <p:nvSpPr>
          <p:cNvPr id="304131" name="Text Box 3"/>
          <p:cNvSpPr txBox="1">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bwMode="auto">
          <a:xfrm>
            <a:off x="1198563" y="717550"/>
            <a:ext cx="4518025" cy="3387725"/>
          </a:xfrm>
          <a:prstGeom prst="rect">
            <a:avLst/>
          </a:prstGeom>
          <a:noFill/>
          <a:ln>
            <a:solidFill>
              <a:srgbClr val="000000"/>
            </a:solidFill>
            <a:miter lim="800000"/>
            <a:headEnd/>
            <a:tailEnd/>
          </a:ln>
        </p:spPr>
      </p:sp>
      <p:sp>
        <p:nvSpPr>
          <p:cNvPr id="306179" name="Text Box 3"/>
          <p:cNvSpPr txBox="1">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D29F03B-5669-8643-A00D-C7E742314224}" type="slidenum">
              <a:rPr lang="en-US"/>
              <a:pPr/>
              <a:t>8</a:t>
            </a:fld>
            <a:endParaRPr lang="en-US"/>
          </a:p>
        </p:txBody>
      </p:sp>
      <p:sp>
        <p:nvSpPr>
          <p:cNvPr id="80899" name="Rectangle 2"/>
          <p:cNvSpPr>
            <a:spLocks noGrp="1" noRot="1" noChangeAspect="1" noChangeArrowheads="1" noTextEdit="1"/>
          </p:cNvSpPr>
          <p:nvPr>
            <p:ph type="sldImg"/>
          </p:nvPr>
        </p:nvSpPr>
        <p:spPr>
          <a:xfrm>
            <a:off x="1198563" y="717550"/>
            <a:ext cx="4518025" cy="3387725"/>
          </a:xfrm>
          <a:noFill/>
          <a:ln/>
        </p:spPr>
      </p:sp>
      <p:sp>
        <p:nvSpPr>
          <p:cNvPr id="80900"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JT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BEBD86C-5FA5-A048-B257-3A09FB5B3D8B}" type="slidenum">
              <a:rPr lang="en-US"/>
              <a:pPr/>
              <a:t>9</a:t>
            </a:fld>
            <a:endParaRPr lang="en-US"/>
          </a:p>
        </p:txBody>
      </p:sp>
      <p:sp>
        <p:nvSpPr>
          <p:cNvPr id="87043" name="Rectangle 2"/>
          <p:cNvSpPr>
            <a:spLocks noGrp="1" noRot="1" noChangeAspect="1" noChangeArrowheads="1" noTextEdit="1"/>
          </p:cNvSpPr>
          <p:nvPr>
            <p:ph type="sldImg"/>
          </p:nvPr>
        </p:nvSpPr>
        <p:spPr>
          <a:xfrm>
            <a:off x="1198563" y="717550"/>
            <a:ext cx="4518025" cy="3387725"/>
          </a:xfrm>
          <a:noFill/>
          <a:ln/>
        </p:spPr>
      </p:sp>
      <p:sp>
        <p:nvSpPr>
          <p:cNvPr id="87044" name="Text Box 3"/>
          <p:cNvSpPr>
            <a:spLocks noGrp="1" noChangeArrowheads="1"/>
          </p:cNvSpPr>
          <p:nvPr>
            <p:ph type="body" idx="1"/>
          </p:nvPr>
        </p:nvSpPr>
        <p:spPr>
          <a:xfrm>
            <a:off x="1062038" y="4349750"/>
            <a:ext cx="4741862" cy="3511550"/>
          </a:xfrm>
          <a:solidFill>
            <a:srgbClr val="FFFFFF"/>
          </a:solidFill>
          <a:ln>
            <a:solidFill>
              <a:srgbClr val="000000"/>
            </a:solidFill>
          </a:ln>
        </p:spPr>
        <p:txBody>
          <a:bodyPr lIns="80177" tIns="40088" rIns="80177" bIns="40088"/>
          <a:lstStyle/>
          <a:p>
            <a:pPr eaLnBrk="1" hangingPunct="1"/>
            <a:r>
              <a:rPr lang="en-US"/>
              <a:t>RP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44124-3BCC-6548-9FD0-95121FBD14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00E53-62F9-444C-A654-9F7F88D03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5B82D7-B193-3041-ADF2-1F3D26DD04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02A70-2212-F744-987D-EAC832BA1E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B51D6-181E-F544-B4DF-5CB77B2E32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BC2E63-914F-9547-9FAB-31C47BE507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2E0E2-01E5-054E-A8BD-ECAA2660A8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87DEF-DFC1-3448-B308-10D6967A85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EB78FD-85DF-9C48-9B6D-8EC2D1E75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8C2FC-591D-5C41-AB22-3A14A77EAF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AA3C2-3EA8-CA41-BE21-C7EA0E0F46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atin typeface="+mn-lt"/>
              </a:defRPr>
            </a:lvl1pPr>
          </a:lstStyle>
          <a:p>
            <a:pPr>
              <a:defRPr/>
            </a:pPr>
            <a:fld id="{818A1C9A-0ACA-664B-9564-69BBD2BEC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video" Target="file://localhost/Users/rob/phillips/Talks/Talks2009/Caltech%20Physics/Fig_03.03.mov" TargetMode="Externa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9" Type="http://schemas.openxmlformats.org/officeDocument/2006/relationships/image" Target="../media/image6.png"/><Relationship Id="rId1" Type="http://schemas.openxmlformats.org/officeDocument/2006/relationships/video" Target="file://localhost/Users/rob/phillips/Talks/Talks2009/Caltech%20Physics/Fig_15.02.mov" TargetMode="External"/><Relationship Id="rId2" Type="http://schemas.openxmlformats.org/officeDocument/2006/relationships/video" Target="file://localhost/Users/rob/ECB%20Videos/17.9-listeria_parasites.m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2" name="Rectangle 24"/>
          <p:cNvSpPr>
            <a:spLocks noGrp="1" noChangeArrowheads="1"/>
          </p:cNvSpPr>
          <p:nvPr/>
        </p:nvSpPr>
        <p:spPr bwMode="auto">
          <a:xfrm>
            <a:off x="609600" y="2286000"/>
            <a:ext cx="8229600" cy="884238"/>
          </a:xfrm>
          <a:prstGeom prst="rect">
            <a:avLst/>
          </a:prstGeom>
          <a:noFill/>
          <a:ln w="9525">
            <a:noFill/>
            <a:miter lim="800000"/>
            <a:headEnd/>
            <a:tailEnd/>
          </a:ln>
          <a:effectLst>
            <a:outerShdw blurRad="63500" dist="38099" dir="2700000" algn="ctr" rotWithShape="0">
              <a:schemeClr val="bg2">
                <a:alpha val="74998"/>
              </a:schemeClr>
            </a:outerShdw>
          </a:effectLst>
        </p:spPr>
        <p:txBody>
          <a:bodyPr anchor="ctr">
            <a:prstTxWarp prst="textNoShape">
              <a:avLst/>
            </a:prstTxWarp>
          </a:bodyPr>
          <a:lstStyle/>
          <a:p>
            <a:pPr algn="ctr" eaLnBrk="0" hangingPunct="0">
              <a:spcBef>
                <a:spcPct val="0"/>
              </a:spcBef>
              <a:defRPr/>
            </a:pPr>
            <a:r>
              <a:rPr lang="en-US" sz="3200" i="0" dirty="0">
                <a:solidFill>
                  <a:srgbClr val="FF6600"/>
                </a:solidFill>
                <a:latin typeface="Herculanum" charset="0"/>
                <a:ea typeface="Times New Roman" charset="0"/>
                <a:cs typeface="Times New Roman" charset="0"/>
              </a:rPr>
              <a:t>BE/APh161 – Physical Biology of the Cell</a:t>
            </a:r>
            <a:endParaRPr lang="en-US" sz="3200" i="0" dirty="0">
              <a:solidFill>
                <a:schemeClr val="tx2"/>
              </a:solidFill>
              <a:latin typeface="Herculanum" charset="0"/>
              <a:ea typeface="ヒラギノ角ゴ Pro W3" charset="-128"/>
              <a:cs typeface="ヒラギノ角ゴ Pro W3" charset="-128"/>
            </a:endParaRPr>
          </a:p>
        </p:txBody>
      </p:sp>
      <p:sp>
        <p:nvSpPr>
          <p:cNvPr id="14339" name="Rectangle 25"/>
          <p:cNvSpPr>
            <a:spLocks noGrp="1" noChangeArrowheads="1"/>
          </p:cNvSpPr>
          <p:nvPr/>
        </p:nvSpPr>
        <p:spPr bwMode="auto">
          <a:xfrm>
            <a:off x="381000" y="3657600"/>
            <a:ext cx="8229600" cy="884238"/>
          </a:xfrm>
          <a:prstGeom prst="rect">
            <a:avLst/>
          </a:prstGeom>
          <a:noFill/>
          <a:ln w="9525">
            <a:noFill/>
            <a:miter lim="800000"/>
            <a:headEnd/>
            <a:tailEnd/>
          </a:ln>
        </p:spPr>
        <p:txBody>
          <a:bodyPr anchor="ctr">
            <a:prstTxWarp prst="textNoShape">
              <a:avLst/>
            </a:prstTxWarp>
          </a:bodyPr>
          <a:lstStyle/>
          <a:p>
            <a:pPr algn="ctr" eaLnBrk="0" hangingPunct="0">
              <a:spcBef>
                <a:spcPct val="0"/>
              </a:spcBef>
            </a:pPr>
            <a:r>
              <a:rPr lang="en-US" sz="2800" i="0">
                <a:ea typeface="Times New Roman" charset="0"/>
                <a:cs typeface="Times New Roman" charset="0"/>
              </a:rPr>
              <a:t>Rob Phillips</a:t>
            </a:r>
            <a:endParaRPr lang="en-US" sz="3200" i="0">
              <a:ea typeface="Times New Roman" charset="0"/>
              <a:cs typeface="Times New Roman" charset="0"/>
            </a:endParaRPr>
          </a:p>
          <a:p>
            <a:pPr algn="ctr" eaLnBrk="0" hangingPunct="0">
              <a:spcBef>
                <a:spcPct val="0"/>
              </a:spcBef>
            </a:pPr>
            <a:r>
              <a:rPr lang="en-US" i="0">
                <a:ea typeface="Times New Roman" charset="0"/>
                <a:cs typeface="Times New Roman" charset="0"/>
              </a:rPr>
              <a:t>Applied Physics and Bioengineering</a:t>
            </a:r>
          </a:p>
          <a:p>
            <a:pPr algn="ctr" eaLnBrk="0" hangingPunct="0">
              <a:spcBef>
                <a:spcPct val="0"/>
              </a:spcBef>
            </a:pPr>
            <a:r>
              <a:rPr lang="en-US" i="0">
                <a:ea typeface="Times New Roman" charset="0"/>
                <a:cs typeface="Times New Roman" charset="0"/>
              </a:rPr>
              <a:t>California Institute of Technology</a:t>
            </a:r>
            <a:endParaRPr lang="en-US" i="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52400"/>
            <a:ext cx="8229600" cy="1143000"/>
          </a:xfrm>
        </p:spPr>
        <p:txBody>
          <a:bodyPr/>
          <a:lstStyle/>
          <a:p>
            <a:pPr eaLnBrk="1" hangingPunct="1"/>
            <a:r>
              <a:rPr lang="en-US" sz="3200" dirty="0" smtClean="0">
                <a:solidFill>
                  <a:srgbClr val="FF6600"/>
                </a:solidFill>
                <a:latin typeface="Herculanum" charset="0"/>
                <a:ea typeface="Herculanum" charset="0"/>
                <a:cs typeface="Herculanum" charset="0"/>
              </a:rPr>
              <a:t>Structural studies of Arp2/3</a:t>
            </a:r>
            <a:endParaRPr lang="en-US" sz="3200" dirty="0">
              <a:solidFill>
                <a:srgbClr val="FF6600"/>
              </a:solidFill>
              <a:latin typeface="Herculanum" charset="0"/>
              <a:ea typeface="Herculanum" charset="0"/>
              <a:cs typeface="Herculanum" charset="0"/>
            </a:endParaRPr>
          </a:p>
        </p:txBody>
      </p:sp>
      <p:sp>
        <p:nvSpPr>
          <p:cNvPr id="86019" name="Rectangle 3"/>
          <p:cNvSpPr>
            <a:spLocks noChangeArrowheads="1"/>
          </p:cNvSpPr>
          <p:nvPr/>
        </p:nvSpPr>
        <p:spPr bwMode="auto">
          <a:xfrm>
            <a:off x="147638" y="1219200"/>
            <a:ext cx="4195762" cy="3962400"/>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dirty="0" smtClean="0">
                <a:latin typeface="Albany" charset="0"/>
              </a:rPr>
              <a:t>Electron microscopy images reveal the nature of Arp2/3 action on </a:t>
            </a:r>
            <a:r>
              <a:rPr lang="en-GB" sz="1600" b="1" dirty="0" err="1" smtClean="0">
                <a:latin typeface="Albany" charset="0"/>
              </a:rPr>
              <a:t>actin</a:t>
            </a:r>
            <a:r>
              <a:rPr lang="en-GB" sz="1600" b="1" dirty="0" smtClean="0">
                <a:latin typeface="Albany" charset="0"/>
              </a:rPr>
              <a:t> filaments.</a:t>
            </a: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p:txBody>
      </p:sp>
      <p:pic>
        <p:nvPicPr>
          <p:cNvPr id="5" name="Picture 4" descr="Arp2_3EM.jpg"/>
          <p:cNvPicPr>
            <a:picLocks noChangeAspect="1"/>
          </p:cNvPicPr>
          <p:nvPr/>
        </p:nvPicPr>
        <p:blipFill>
          <a:blip r:embed="rId4"/>
          <a:stretch>
            <a:fillRect/>
          </a:stretch>
        </p:blipFill>
        <p:spPr>
          <a:xfrm>
            <a:off x="4648200" y="1219200"/>
            <a:ext cx="3503643" cy="5330952"/>
          </a:xfrm>
          <a:prstGeom prst="rect">
            <a:avLst/>
          </a:prstGeom>
        </p:spPr>
      </p:pic>
      <p:sp>
        <p:nvSpPr>
          <p:cNvPr id="6" name="Rectangle 5"/>
          <p:cNvSpPr/>
          <p:nvPr/>
        </p:nvSpPr>
        <p:spPr>
          <a:xfrm>
            <a:off x="228600" y="2395478"/>
            <a:ext cx="4267200" cy="2862322"/>
          </a:xfrm>
          <a:prstGeom prst="rect">
            <a:avLst/>
          </a:prstGeom>
        </p:spPr>
        <p:txBody>
          <a:bodyPr wrap="square">
            <a:spAutoFit/>
          </a:bodyPr>
          <a:lstStyle/>
          <a:p>
            <a:r>
              <a:rPr lang="en-US" sz="1200" dirty="0" smtClean="0"/>
              <a:t> </a:t>
            </a:r>
            <a:r>
              <a:rPr lang="en-US" sz="1200" dirty="0" smtClean="0"/>
              <a:t>(D) Top, electron micrographs of branched </a:t>
            </a:r>
            <a:r>
              <a:rPr lang="en-US" sz="1200" dirty="0" err="1" smtClean="0"/>
              <a:t>actin</a:t>
            </a:r>
            <a:r>
              <a:rPr lang="en-US" sz="1200" dirty="0" smtClean="0"/>
              <a:t> filaments formed by mixing purified </a:t>
            </a:r>
            <a:r>
              <a:rPr lang="en-US" sz="1200" dirty="0" err="1" smtClean="0"/>
              <a:t>actin</a:t>
            </a:r>
            <a:r>
              <a:rPr lang="en-US" sz="1200" dirty="0" smtClean="0"/>
              <a:t> subunits with purified ARP complexes. Bottom, reconstructed image of a branch where the crystal structures of </a:t>
            </a:r>
            <a:r>
              <a:rPr lang="en-US" sz="1200" dirty="0" err="1" smtClean="0"/>
              <a:t>actin</a:t>
            </a:r>
            <a:r>
              <a:rPr lang="en-US" sz="1200" dirty="0" smtClean="0"/>
              <a:t> and the ARP complex have been fitted to the electron density. The mother filament runs from top to bottom, and the daughter filament branches off to the right where the ARP complex binds to three </a:t>
            </a:r>
            <a:r>
              <a:rPr lang="en-US" sz="1200" dirty="0" err="1" smtClean="0"/>
              <a:t>actin</a:t>
            </a:r>
            <a:r>
              <a:rPr lang="en-US" sz="1200" dirty="0" smtClean="0"/>
              <a:t> subunits in the mother filament (D, from R.D. Mullins et al., Proc. </a:t>
            </a:r>
            <a:r>
              <a:rPr lang="en-US" sz="1200" dirty="0" err="1" smtClean="0"/>
              <a:t>Natl</a:t>
            </a:r>
            <a:r>
              <a:rPr lang="en-US" sz="1200" dirty="0" smtClean="0"/>
              <a:t> Acad. Sci. U.S.A. 95:6181-6186, 1998. With permission from National Academy of Sciences, and from N. Volkmann et al., Science 293:2456-2459, 2001. With permission from Macmillan Publishers Ltd.)</a:t>
            </a:r>
          </a:p>
          <a:p>
            <a:endParaRPr lang="en-US" sz="1200" dirty="0" smtClean="0"/>
          </a:p>
          <a:p>
            <a:r>
              <a:rPr lang="en-US" sz="1200" dirty="0" smtClean="0"/>
              <a:t>Author: Bruce </a:t>
            </a:r>
            <a:r>
              <a:rPr lang="en-US" sz="1200" dirty="0" err="1" smtClean="0"/>
              <a:t>Alberts</a:t>
            </a:r>
            <a:r>
              <a:rPr lang="en-US" sz="1200" dirty="0" smtClean="0"/>
              <a:t>, Alexander Johnson, Julian Lewis, Martin Raff, Keith Roberts, Peter </a:t>
            </a:r>
            <a:r>
              <a:rPr lang="en-US" sz="1200" dirty="0" smtClean="0"/>
              <a:t>Walter</a:t>
            </a:r>
            <a:endParaRPr lang="en-US"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369050" y="4259263"/>
            <a:ext cx="1847850" cy="330200"/>
          </a:xfrm>
          <a:prstGeom prst="rect">
            <a:avLst/>
          </a:prstGeom>
          <a:noFill/>
          <a:ln w="9525">
            <a:noFill/>
            <a:miter lim="800000"/>
            <a:headEnd/>
            <a:tailEnd/>
          </a:ln>
        </p:spPr>
        <p:txBody>
          <a:bodyPr wrap="none" lIns="82936" tIns="41469" rIns="82936" bIns="41469">
            <a:prstTxWarp prst="textNoShape">
              <a:avLst/>
            </a:prstTxWarp>
            <a:spAutoFit/>
          </a:bodyPr>
          <a:lstStyle/>
          <a:p>
            <a:pPr defTabSz="828675"/>
            <a:r>
              <a:rPr lang="en-US" sz="1600">
                <a:solidFill>
                  <a:srgbClr val="000000"/>
                </a:solidFill>
              </a:rPr>
              <a:t>(Lim et al., Science)</a:t>
            </a:r>
          </a:p>
        </p:txBody>
      </p:sp>
      <p:sp>
        <p:nvSpPr>
          <p:cNvPr id="81923" name="Rectangle 3"/>
          <p:cNvSpPr>
            <a:spLocks noChangeArrowheads="1"/>
          </p:cNvSpPr>
          <p:nvPr/>
        </p:nvSpPr>
        <p:spPr bwMode="auto">
          <a:xfrm>
            <a:off x="76200" y="1371600"/>
            <a:ext cx="3998913" cy="2724150"/>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External signals activate Arp2/3 which in turn nucleates actin polymerization.</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Group of Wendell Lim has used a Lego approach to mix and match components so that signals normally reserved for other circuits can induce polymerization.</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Do we really “understand” how these molecules work?  Let theory and predictions be the judge of that!</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p:txBody>
      </p:sp>
      <p:sp>
        <p:nvSpPr>
          <p:cNvPr id="81924" name="Rectangle 4"/>
          <p:cNvSpPr>
            <a:spLocks noGrp="1" noChangeArrowheads="1"/>
          </p:cNvSpPr>
          <p:nvPr>
            <p:ph type="title"/>
          </p:nvPr>
        </p:nvSpPr>
        <p:spPr>
          <a:xfrm>
            <a:off x="152400" y="0"/>
            <a:ext cx="8839200" cy="1143000"/>
          </a:xfrm>
        </p:spPr>
        <p:txBody>
          <a:bodyPr/>
          <a:lstStyle/>
          <a:p>
            <a:pPr eaLnBrk="1" hangingPunct="1"/>
            <a:r>
              <a:rPr lang="en-US" sz="3600" smtClean="0">
                <a:solidFill>
                  <a:srgbClr val="FF6600"/>
                </a:solidFill>
                <a:latin typeface="Herculanum" charset="0"/>
                <a:ea typeface="Herculanum" charset="0"/>
                <a:cs typeface="Herculanum" charset="0"/>
              </a:rPr>
              <a:t>Signaling and Polymerization</a:t>
            </a:r>
          </a:p>
        </p:txBody>
      </p:sp>
      <p:pic>
        <p:nvPicPr>
          <p:cNvPr id="81925" name="Picture 5"/>
          <p:cNvPicPr>
            <a:picLocks noChangeAspect="1" noChangeArrowheads="1"/>
          </p:cNvPicPr>
          <p:nvPr/>
        </p:nvPicPr>
        <p:blipFill>
          <a:blip r:embed="rId4"/>
          <a:srcRect r="58907"/>
          <a:stretch>
            <a:fillRect/>
          </a:stretch>
        </p:blipFill>
        <p:spPr bwMode="auto">
          <a:xfrm>
            <a:off x="4419600" y="1752600"/>
            <a:ext cx="4141788" cy="1866900"/>
          </a:xfrm>
          <a:prstGeom prst="rect">
            <a:avLst/>
          </a:prstGeom>
          <a:noFill/>
          <a:ln w="9525">
            <a:noFill/>
            <a:miter lim="800000"/>
            <a:headEnd/>
            <a:tailEnd/>
          </a:ln>
        </p:spPr>
      </p:pic>
      <p:pic>
        <p:nvPicPr>
          <p:cNvPr id="81926" name="Picture 6"/>
          <p:cNvPicPr>
            <a:picLocks noChangeAspect="1" noChangeArrowheads="1"/>
          </p:cNvPicPr>
          <p:nvPr/>
        </p:nvPicPr>
        <p:blipFill>
          <a:blip r:embed="rId5"/>
          <a:srcRect l="40265"/>
          <a:stretch>
            <a:fillRect/>
          </a:stretch>
        </p:blipFill>
        <p:spPr bwMode="auto">
          <a:xfrm>
            <a:off x="3525838" y="4630738"/>
            <a:ext cx="5618162"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76200"/>
            <a:ext cx="8229600" cy="1143000"/>
          </a:xfrm>
        </p:spPr>
        <p:txBody>
          <a:bodyPr/>
          <a:lstStyle/>
          <a:p>
            <a:pPr eaLnBrk="1" hangingPunct="1"/>
            <a:r>
              <a:rPr lang="en-US" sz="3200">
                <a:solidFill>
                  <a:srgbClr val="FF6600"/>
                </a:solidFill>
                <a:latin typeface="Herculanum" charset="0"/>
                <a:ea typeface="Herculanum" charset="0"/>
                <a:cs typeface="Herculanum" charset="0"/>
              </a:rPr>
              <a:t>Computing the Activity of the Switch</a:t>
            </a:r>
          </a:p>
        </p:txBody>
      </p:sp>
      <p:sp>
        <p:nvSpPr>
          <p:cNvPr id="83971" name="Rectangle 3"/>
          <p:cNvSpPr>
            <a:spLocks noChangeArrowheads="1"/>
          </p:cNvSpPr>
          <p:nvPr/>
        </p:nvSpPr>
        <p:spPr bwMode="auto">
          <a:xfrm>
            <a:off x="0" y="914400"/>
            <a:ext cx="9144000" cy="1219200"/>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Competition between tethered ligand and free ligands.</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Use simple ideas from statistical mechanics to reckon the free energy of the various contributions.</a:t>
            </a: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p:txBody>
      </p:sp>
      <p:sp>
        <p:nvSpPr>
          <p:cNvPr id="83972" name="Rectangle 6"/>
          <p:cNvSpPr>
            <a:spLocks noChangeArrowheads="1"/>
          </p:cNvSpPr>
          <p:nvPr/>
        </p:nvSpPr>
        <p:spPr bwMode="auto">
          <a:xfrm>
            <a:off x="9191625" y="-984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8" name="Picture 30"/>
          <p:cNvPicPr>
            <a:picLocks noChangeAspect="1" noChangeArrowheads="1"/>
          </p:cNvPicPr>
          <p:nvPr/>
        </p:nvPicPr>
        <p:blipFill>
          <a:blip r:embed="rId4"/>
          <a:srcRect/>
          <a:stretch>
            <a:fillRect/>
          </a:stretch>
        </p:blipFill>
        <p:spPr bwMode="auto">
          <a:xfrm>
            <a:off x="8382000" y="76200"/>
            <a:ext cx="685800" cy="7889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83974" name="Picture 3" descr="figure_19_37"/>
          <p:cNvPicPr>
            <a:picLocks noChangeAspect="1" noChangeArrowheads="1"/>
          </p:cNvPicPr>
          <p:nvPr/>
        </p:nvPicPr>
        <p:blipFill>
          <a:blip r:embed="rId5"/>
          <a:srcRect/>
          <a:stretch>
            <a:fillRect/>
          </a:stretch>
        </p:blipFill>
        <p:spPr bwMode="auto">
          <a:xfrm>
            <a:off x="838200" y="1981200"/>
            <a:ext cx="74549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52400"/>
            <a:ext cx="8229600" cy="1143000"/>
          </a:xfrm>
        </p:spPr>
        <p:txBody>
          <a:bodyPr/>
          <a:lstStyle/>
          <a:p>
            <a:pPr eaLnBrk="1" hangingPunct="1"/>
            <a:r>
              <a:rPr lang="en-US" sz="3200">
                <a:solidFill>
                  <a:srgbClr val="FF6600"/>
                </a:solidFill>
                <a:latin typeface="Herculanum" charset="0"/>
                <a:ea typeface="Herculanum" charset="0"/>
                <a:cs typeface="Herculanum" charset="0"/>
              </a:rPr>
              <a:t>Tuning Tethers to Alter Signaling</a:t>
            </a:r>
          </a:p>
        </p:txBody>
      </p:sp>
      <p:sp>
        <p:nvSpPr>
          <p:cNvPr id="86019" name="Rectangle 3"/>
          <p:cNvSpPr>
            <a:spLocks noChangeArrowheads="1"/>
          </p:cNvSpPr>
          <p:nvPr/>
        </p:nvSpPr>
        <p:spPr bwMode="auto">
          <a:xfrm>
            <a:off x="147638" y="1219200"/>
            <a:ext cx="8767762" cy="447675"/>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We view the tether length as a dial that can be tuned in order to vary the probability that N-Wasp will activate Arp2/3.</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As with many free energy stories, the point here is a competition between the free and tethered ligands and their entropies (especially).</a:t>
            </a: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p:txBody>
      </p:sp>
      <p:pic>
        <p:nvPicPr>
          <p:cNvPr id="86020" name="Picture 2" descr="figure_19_39"/>
          <p:cNvPicPr>
            <a:picLocks noChangeAspect="1" noChangeArrowheads="1"/>
          </p:cNvPicPr>
          <p:nvPr/>
        </p:nvPicPr>
        <p:blipFill>
          <a:blip r:embed="rId4"/>
          <a:srcRect/>
          <a:stretch>
            <a:fillRect/>
          </a:stretch>
        </p:blipFill>
        <p:spPr bwMode="auto">
          <a:xfrm>
            <a:off x="304800" y="2716213"/>
            <a:ext cx="8531225" cy="360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93738" y="-76200"/>
            <a:ext cx="7807325" cy="1144588"/>
          </a:xfrm>
        </p:spPr>
        <p:txBody>
          <a:bodyPr/>
          <a:lstStyle/>
          <a:p>
            <a:pPr eaLnBrk="1" hangingPunct="1">
              <a:lnSpc>
                <a:spcPct val="93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800" smtClean="0">
                <a:solidFill>
                  <a:srgbClr val="FF6600"/>
                </a:solidFill>
                <a:latin typeface="Herculanum" charset="0"/>
                <a:ea typeface="Herculanum" charset="0"/>
                <a:cs typeface="Herculanum" charset="0"/>
              </a:rPr>
              <a:t>Cells Decide: Where to Go</a:t>
            </a:r>
          </a:p>
        </p:txBody>
      </p:sp>
      <p:sp>
        <p:nvSpPr>
          <p:cNvPr id="73731" name="Text Box 3"/>
          <p:cNvSpPr txBox="1">
            <a:spLocks noChangeArrowheads="1"/>
          </p:cNvSpPr>
          <p:nvPr/>
        </p:nvSpPr>
        <p:spPr bwMode="auto">
          <a:xfrm>
            <a:off x="5262563" y="1838325"/>
            <a:ext cx="1439862" cy="315913"/>
          </a:xfrm>
          <a:prstGeom prst="rect">
            <a:avLst/>
          </a:prstGeom>
          <a:noFill/>
          <a:ln w="9525">
            <a:noFill/>
            <a:miter lim="800000"/>
            <a:headEnd/>
            <a:tailEnd/>
          </a:ln>
        </p:spPr>
        <p:txBody>
          <a:bodyPr wrap="none" lIns="82945" tIns="41473" rIns="82945" bIns="41473">
            <a:prstTxWarp prst="textNoShape">
              <a:avLst/>
            </a:prstTxWarp>
            <a:spAutoFit/>
          </a:bodyPr>
          <a:lstStyle/>
          <a:p>
            <a:r>
              <a:rPr lang="en-US" sz="1500">
                <a:solidFill>
                  <a:schemeClr val="bg1"/>
                </a:solidFill>
              </a:rPr>
              <a:t>(Berman et al.)</a:t>
            </a:r>
          </a:p>
        </p:txBody>
      </p:sp>
      <p:sp>
        <p:nvSpPr>
          <p:cNvPr id="73732" name="Text Box 11"/>
          <p:cNvSpPr txBox="1">
            <a:spLocks noChangeArrowheads="1"/>
          </p:cNvSpPr>
          <p:nvPr/>
        </p:nvSpPr>
        <p:spPr bwMode="auto">
          <a:xfrm>
            <a:off x="2570163" y="1143000"/>
            <a:ext cx="4135437" cy="360363"/>
          </a:xfrm>
          <a:prstGeom prst="rect">
            <a:avLst/>
          </a:prstGeom>
          <a:noFill/>
          <a:ln w="9525">
            <a:solidFill>
              <a:srgbClr val="FF6600"/>
            </a:solidFill>
            <a:miter lim="800000"/>
            <a:headEnd/>
            <a:tailEnd/>
          </a:ln>
        </p:spPr>
        <p:txBody>
          <a:bodyPr wrap="none" lIns="82945" tIns="41473" rIns="82945" bIns="41473">
            <a:prstTxWarp prst="textNoShape">
              <a:avLst/>
            </a:prstTxWarp>
            <a:spAutoFit/>
          </a:bodyPr>
          <a:lstStyle/>
          <a:p>
            <a:r>
              <a:rPr lang="en-US">
                <a:solidFill>
                  <a:srgbClr val="FF6600"/>
                </a:solidFill>
                <a:latin typeface="Albany" charset="0"/>
              </a:rPr>
              <a:t>The Hunters of the Immune Response</a:t>
            </a:r>
          </a:p>
        </p:txBody>
      </p:sp>
      <p:sp>
        <p:nvSpPr>
          <p:cNvPr id="73733" name="Rectangle 12"/>
          <p:cNvSpPr>
            <a:spLocks noChangeArrowheads="1"/>
          </p:cNvSpPr>
          <p:nvPr/>
        </p:nvSpPr>
        <p:spPr bwMode="auto">
          <a:xfrm>
            <a:off x="228600" y="4876800"/>
            <a:ext cx="8763000" cy="1447800"/>
          </a:xfrm>
          <a:prstGeom prst="rect">
            <a:avLst/>
          </a:prstGeom>
          <a:noFill/>
          <a:ln w="9525">
            <a:noFill/>
            <a:miter lim="800000"/>
            <a:headEnd/>
            <a:tailEnd/>
          </a:ln>
        </p:spPr>
        <p:txBody>
          <a:bodyPr lIns="0" tIns="0" rIns="0" bIns="0">
            <a:prstTxWarp prst="textNoShape">
              <a:avLst/>
            </a:prstTxWarp>
          </a:bodyPr>
          <a:lstStyle/>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a:latin typeface="Albany" charset="0"/>
              </a:rPr>
              <a:t>There is another kind of rapid response to environmental cues that is much faster than gene regulation.</a:t>
            </a: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a:latin typeface="Albany" charset="0"/>
              </a:rPr>
              <a:t>The “decision” about where to go next is highly regulated and results in the synthesis of new cytoskeletal filaments at the leading edge of the cell.</a:t>
            </a: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a:latin typeface="Albany" charset="0"/>
              </a:rPr>
              <a:t>Once again, there is an interesting random walk story behind the scenes.</a:t>
            </a: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endParaRPr lang="en-GB" sz="1600" b="1">
              <a:solidFill>
                <a:srgbClr val="0066FF"/>
              </a:solidFill>
              <a:latin typeface="Albany" charset="0"/>
            </a:endParaRPr>
          </a:p>
        </p:txBody>
      </p:sp>
      <p:pic>
        <p:nvPicPr>
          <p:cNvPr id="73734" name="Picture 6" descr="/Users/rob/phillips/Talks/Talks2009/Caltech Physics/Fig_03.03.mov">
            <a:hlinkClick r:id="" action="ppaction://media"/>
          </p:cNvPr>
          <p:cNvPicPr/>
          <p:nvPr>
            <a:videoFile r:link="rId1"/>
          </p:nvPr>
        </p:nvPicPr>
        <p:blipFill>
          <a:blip r:embed="rId5"/>
          <a:srcRect/>
          <a:stretch>
            <a:fillRect/>
          </a:stretch>
        </p:blipFill>
        <p:spPr bwMode="auto">
          <a:xfrm>
            <a:off x="2768600" y="1828800"/>
            <a:ext cx="3784600" cy="2838450"/>
          </a:xfrm>
          <a:prstGeom prst="rect">
            <a:avLst/>
          </a:prstGeom>
          <a:noFill/>
          <a:ln w="9525">
            <a:noFill/>
            <a:miter lim="800000"/>
            <a:headEnd/>
            <a:tailEnd/>
          </a:ln>
        </p:spPr>
      </p:pic>
      <p:sp>
        <p:nvSpPr>
          <p:cNvPr id="7" name="Text Box 13"/>
          <p:cNvSpPr txBox="1">
            <a:spLocks noChangeArrowheads="1"/>
          </p:cNvSpPr>
          <p:nvPr/>
        </p:nvSpPr>
        <p:spPr bwMode="auto">
          <a:xfrm>
            <a:off x="5029200" y="1828800"/>
            <a:ext cx="1422340" cy="314580"/>
          </a:xfrm>
          <a:prstGeom prst="rect">
            <a:avLst/>
          </a:prstGeom>
          <a:noFill/>
          <a:ln w="9525">
            <a:noFill/>
            <a:miter lim="800000"/>
            <a:headEnd/>
            <a:tailEnd/>
          </a:ln>
          <a:effectLst/>
        </p:spPr>
        <p:txBody>
          <a:bodyPr wrap="none" lIns="82936" tIns="41469" rIns="82936" bIns="41469">
            <a:prstTxWarp prst="textNoShape">
              <a:avLst/>
            </a:prstTxWarp>
            <a:spAutoFit/>
          </a:bodyPr>
          <a:lstStyle/>
          <a:p>
            <a:pPr defTabSz="828675">
              <a:defRPr/>
            </a:pPr>
            <a:r>
              <a:rPr lang="en-US" sz="1500" dirty="0">
                <a:ln>
                  <a:solidFill>
                    <a:schemeClr val="bg1"/>
                  </a:solidFill>
                </a:ln>
                <a:solidFill>
                  <a:srgbClr val="000000"/>
                </a:solidFill>
                <a:latin typeface="Times New Roman" pitchFamily="26" charset="0"/>
              </a:rPr>
              <a:t>(David Rogers)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266" fill="hold"/>
                                        <p:tgtEl>
                                          <p:spTgt spid="737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3734"/>
                </p:tgtEl>
              </p:cMediaNode>
            </p:video>
            <p:seq concurrent="1" nextAc="seek">
              <p:cTn id="8" restart="whenNotActive" fill="hold" evtFilter="cancelBubble" nodeType="interactiveSeq">
                <p:stCondLst>
                  <p:cond evt="onClick" delay="0">
                    <p:tgtEl>
                      <p:spTgt spid="737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3734"/>
                                        </p:tgtEl>
                                      </p:cBhvr>
                                    </p:cmd>
                                  </p:childTnLst>
                                </p:cTn>
                              </p:par>
                            </p:childTnLst>
                          </p:cTn>
                        </p:par>
                      </p:childTnLst>
                    </p:cTn>
                  </p:par>
                </p:childTnLst>
              </p:cTn>
              <p:nextCondLst>
                <p:cond evt="onClick" delay="0">
                  <p:tgtEl>
                    <p:spTgt spid="73734"/>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a:xfrm>
            <a:off x="0" y="-228600"/>
            <a:ext cx="9144000" cy="1066800"/>
          </a:xfrm>
        </p:spPr>
        <p:txBody>
          <a:bodyPr/>
          <a:lstStyle/>
          <a:p>
            <a:pPr eaLnBrk="1" hangingPunct="1"/>
            <a:r>
              <a:rPr lang="en-US" sz="3200" dirty="0" smtClean="0">
                <a:solidFill>
                  <a:srgbClr val="FF6600"/>
                </a:solidFill>
                <a:latin typeface="Herculanum" charset="0"/>
                <a:ea typeface="Herculanum" charset="0"/>
                <a:cs typeface="Herculanum" charset="0"/>
              </a:rPr>
              <a:t>Cell Motility and </a:t>
            </a:r>
            <a:r>
              <a:rPr lang="en-US" sz="3200" dirty="0" err="1" smtClean="0">
                <a:solidFill>
                  <a:srgbClr val="FF6600"/>
                </a:solidFill>
                <a:latin typeface="Herculanum" charset="0"/>
                <a:ea typeface="Herculanum" charset="0"/>
                <a:cs typeface="Herculanum" charset="0"/>
              </a:rPr>
              <a:t>Actin</a:t>
            </a:r>
            <a:r>
              <a:rPr lang="en-US" sz="3200" dirty="0" smtClean="0">
                <a:solidFill>
                  <a:srgbClr val="FF6600"/>
                </a:solidFill>
                <a:latin typeface="Herculanum" charset="0"/>
                <a:ea typeface="Herculanum" charset="0"/>
                <a:cs typeface="Herculanum" charset="0"/>
              </a:rPr>
              <a:t> Polymerization</a:t>
            </a:r>
          </a:p>
        </p:txBody>
      </p:sp>
      <p:pic>
        <p:nvPicPr>
          <p:cNvPr id="75779" name="Picture 2" descr="figure_15_03"/>
          <p:cNvPicPr>
            <a:picLocks noChangeAspect="1" noChangeArrowheads="1"/>
          </p:cNvPicPr>
          <p:nvPr/>
        </p:nvPicPr>
        <p:blipFill>
          <a:blip r:embed="rId5"/>
          <a:srcRect/>
          <a:stretch>
            <a:fillRect/>
          </a:stretch>
        </p:blipFill>
        <p:spPr bwMode="auto">
          <a:xfrm>
            <a:off x="4114800" y="3352800"/>
            <a:ext cx="3733800" cy="3292475"/>
          </a:xfrm>
          <a:prstGeom prst="rect">
            <a:avLst/>
          </a:prstGeom>
          <a:noFill/>
          <a:ln w="9525">
            <a:noFill/>
            <a:miter lim="800000"/>
            <a:headEnd/>
            <a:tailEnd/>
          </a:ln>
        </p:spPr>
      </p:pic>
      <p:pic>
        <p:nvPicPr>
          <p:cNvPr id="75780" name="Picture 9"/>
          <p:cNvPicPr>
            <a:picLocks noChangeAspect="1"/>
          </p:cNvPicPr>
          <p:nvPr/>
        </p:nvPicPr>
        <p:blipFill>
          <a:blip r:embed="rId6"/>
          <a:srcRect/>
          <a:stretch>
            <a:fillRect/>
          </a:stretch>
        </p:blipFill>
        <p:spPr bwMode="auto">
          <a:xfrm>
            <a:off x="4419600" y="1676400"/>
            <a:ext cx="2755900" cy="1600200"/>
          </a:xfrm>
          <a:prstGeom prst="rect">
            <a:avLst/>
          </a:prstGeom>
          <a:noFill/>
          <a:ln w="9525">
            <a:noFill/>
            <a:miter lim="800000"/>
            <a:headEnd/>
            <a:tailEnd/>
          </a:ln>
        </p:spPr>
      </p:pic>
      <p:pic>
        <p:nvPicPr>
          <p:cNvPr id="75781" name="Picture 5" descr="/Users/rob/phillips/Talks/Talks2009/Caltech Physics/Fig_15.02.mov">
            <a:hlinkClick r:id="" action="ppaction://media"/>
          </p:cNvPr>
          <p:cNvPicPr/>
          <p:nvPr>
            <a:videoFile r:link="rId1"/>
          </p:nvPr>
        </p:nvPicPr>
        <p:blipFill>
          <a:blip r:embed="rId7"/>
          <a:srcRect/>
          <a:stretch>
            <a:fillRect/>
          </a:stretch>
        </p:blipFill>
        <p:spPr bwMode="auto">
          <a:xfrm>
            <a:off x="457200" y="3810000"/>
            <a:ext cx="2071688" cy="2711450"/>
          </a:xfrm>
          <a:prstGeom prst="rect">
            <a:avLst/>
          </a:prstGeom>
          <a:noFill/>
          <a:ln w="9525">
            <a:noFill/>
            <a:miter lim="800000"/>
            <a:headEnd/>
            <a:tailEnd/>
          </a:ln>
        </p:spPr>
      </p:pic>
      <p:sp>
        <p:nvSpPr>
          <p:cNvPr id="75782" name="Rectangle 12"/>
          <p:cNvSpPr>
            <a:spLocks noChangeArrowheads="1"/>
          </p:cNvSpPr>
          <p:nvPr/>
        </p:nvSpPr>
        <p:spPr bwMode="auto">
          <a:xfrm>
            <a:off x="228600" y="685800"/>
            <a:ext cx="8763000" cy="1447800"/>
          </a:xfrm>
          <a:prstGeom prst="rect">
            <a:avLst/>
          </a:prstGeom>
          <a:noFill/>
          <a:ln w="9525">
            <a:noFill/>
            <a:miter lim="800000"/>
            <a:headEnd/>
            <a:tailEnd/>
          </a:ln>
        </p:spPr>
        <p:txBody>
          <a:bodyPr lIns="0" tIns="0" rIns="0" bIns="0">
            <a:prstTxWarp prst="textNoShape">
              <a:avLst/>
            </a:prstTxWarp>
          </a:bodyPr>
          <a:lstStyle/>
          <a:p>
            <a:pPr marL="390525" indent="-293688" defTabSz="650875">
              <a:lnSpc>
                <a:spcPct val="93000"/>
              </a:lnSpc>
              <a:buClr>
                <a:srgbClr val="000000"/>
              </a:buClr>
              <a:buSzPct val="66000"/>
              <a:buFontTx/>
              <a:buBlip>
                <a:blip r:embed="rId8"/>
              </a:buBlip>
              <a:tabLst>
                <a:tab pos="655638" algn="l"/>
                <a:tab pos="1312863" algn="l"/>
                <a:tab pos="1968500" algn="l"/>
                <a:tab pos="2625725" algn="l"/>
                <a:tab pos="3282950" algn="l"/>
                <a:tab pos="3938588" algn="l"/>
                <a:tab pos="4595813" algn="l"/>
              </a:tabLst>
            </a:pPr>
            <a:r>
              <a:rPr lang="en-GB" sz="1600" b="1" dirty="0">
                <a:latin typeface="Albany" charset="0"/>
              </a:rPr>
              <a:t>Motility is driven by the protein </a:t>
            </a:r>
            <a:r>
              <a:rPr lang="en-GB" sz="1600" b="1" dirty="0" err="1">
                <a:latin typeface="Albany" charset="0"/>
              </a:rPr>
              <a:t>actin</a:t>
            </a:r>
            <a:r>
              <a:rPr lang="en-GB" sz="1600" b="1" dirty="0">
                <a:latin typeface="Albany" charset="0"/>
              </a:rPr>
              <a:t>.  </a:t>
            </a:r>
            <a:r>
              <a:rPr lang="en-GB" sz="1600" b="1" dirty="0" err="1">
                <a:latin typeface="Albany" charset="0"/>
              </a:rPr>
              <a:t>Actin</a:t>
            </a:r>
            <a:r>
              <a:rPr lang="en-GB" sz="1600" b="1" dirty="0">
                <a:latin typeface="Albany" charset="0"/>
              </a:rPr>
              <a:t> assembles into long filaments.</a:t>
            </a:r>
          </a:p>
          <a:p>
            <a:pPr marL="390525" indent="-293688" defTabSz="650875">
              <a:lnSpc>
                <a:spcPct val="93000"/>
              </a:lnSpc>
              <a:buClr>
                <a:srgbClr val="000000"/>
              </a:buClr>
              <a:buSzPct val="66000"/>
              <a:buFontTx/>
              <a:buBlip>
                <a:blip r:embed="rId8"/>
              </a:buBlip>
              <a:tabLst>
                <a:tab pos="655638" algn="l"/>
                <a:tab pos="1312863" algn="l"/>
                <a:tab pos="1968500" algn="l"/>
                <a:tab pos="2625725" algn="l"/>
                <a:tab pos="3282950" algn="l"/>
                <a:tab pos="3938588" algn="l"/>
                <a:tab pos="4595813" algn="l"/>
              </a:tabLst>
            </a:pPr>
            <a:r>
              <a:rPr lang="en-GB" sz="1600" b="1" dirty="0">
                <a:latin typeface="Albany" charset="0"/>
              </a:rPr>
              <a:t>Through hydrolysis of ATP, these filaments can actually do work as a result of this polymerization process by pushing on membranes, for example.</a:t>
            </a:r>
          </a:p>
          <a:p>
            <a:pPr marL="390525" indent="-293688" defTabSz="650875">
              <a:lnSpc>
                <a:spcPct val="93000"/>
              </a:lnSpc>
              <a:buClr>
                <a:srgbClr val="000000"/>
              </a:buClr>
              <a:buSzPct val="66000"/>
              <a:buFontTx/>
              <a:buBlip>
                <a:blip r:embed="rId8"/>
              </a:buBlip>
              <a:tabLst>
                <a:tab pos="655638" algn="l"/>
                <a:tab pos="1312863" algn="l"/>
                <a:tab pos="1968500" algn="l"/>
                <a:tab pos="2625725" algn="l"/>
                <a:tab pos="3282950" algn="l"/>
                <a:tab pos="3938588" algn="l"/>
                <a:tab pos="4595813" algn="l"/>
              </a:tabLst>
            </a:pPr>
            <a:endParaRPr lang="en-GB" sz="1600" b="1" dirty="0">
              <a:solidFill>
                <a:srgbClr val="0066FF"/>
              </a:solidFill>
              <a:latin typeface="Albany" charset="0"/>
            </a:endParaRPr>
          </a:p>
        </p:txBody>
      </p:sp>
      <p:pic>
        <p:nvPicPr>
          <p:cNvPr id="75783" name="Picture 7" descr="/Users/rob/ECB Videos/17.9-listeria_parasites.mov">
            <a:hlinkClick r:id="" action="ppaction://media"/>
          </p:cNvPr>
          <p:cNvPicPr/>
          <p:nvPr>
            <a:videoFile r:link="rId2"/>
          </p:nvPr>
        </p:nvPicPr>
        <p:blipFill>
          <a:blip r:embed="rId9"/>
          <a:srcRect/>
          <a:stretch>
            <a:fillRect/>
          </a:stretch>
        </p:blipFill>
        <p:spPr bwMode="auto">
          <a:xfrm>
            <a:off x="381000" y="1828800"/>
            <a:ext cx="2133600" cy="1600200"/>
          </a:xfrm>
          <a:prstGeom prst="rect">
            <a:avLst/>
          </a:prstGeom>
          <a:noFill/>
          <a:ln w="9525">
            <a:noFill/>
            <a:miter lim="800000"/>
            <a:headEnd/>
            <a:tailEnd/>
          </a:ln>
        </p:spPr>
      </p:pic>
      <p:sp>
        <p:nvSpPr>
          <p:cNvPr id="75784" name="Text Box 13"/>
          <p:cNvSpPr txBox="1">
            <a:spLocks noChangeArrowheads="1"/>
          </p:cNvSpPr>
          <p:nvPr/>
        </p:nvSpPr>
        <p:spPr bwMode="auto">
          <a:xfrm>
            <a:off x="685800" y="1524000"/>
            <a:ext cx="1293813" cy="314325"/>
          </a:xfrm>
          <a:prstGeom prst="rect">
            <a:avLst/>
          </a:prstGeom>
          <a:noFill/>
          <a:ln w="9525">
            <a:noFill/>
            <a:miter lim="800000"/>
            <a:headEnd/>
            <a:tailEnd/>
          </a:ln>
        </p:spPr>
        <p:txBody>
          <a:bodyPr wrap="none" lIns="82936" tIns="41469" rIns="82936" bIns="41469">
            <a:prstTxWarp prst="textNoShape">
              <a:avLst/>
            </a:prstTxWarp>
            <a:spAutoFit/>
          </a:bodyPr>
          <a:lstStyle/>
          <a:p>
            <a:pPr defTabSz="828675"/>
            <a:r>
              <a:rPr lang="en-US" sz="1500">
                <a:solidFill>
                  <a:srgbClr val="000000"/>
                </a:solidFill>
              </a:rPr>
              <a:t>(Theriot et 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00" fill="hold"/>
                                        <p:tgtEl>
                                          <p:spTgt spid="757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5781"/>
                </p:tgtEl>
              </p:cMediaNode>
            </p:video>
            <p:seq concurrent="1" nextAc="seek">
              <p:cTn id="8" restart="whenNotActive" fill="hold" evtFilter="cancelBubble" nodeType="interactiveSeq">
                <p:stCondLst>
                  <p:cond evt="onClick" delay="0">
                    <p:tgtEl>
                      <p:spTgt spid="7578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5781"/>
                                        </p:tgtEl>
                                      </p:cBhvr>
                                    </p:cmd>
                                  </p:childTnLst>
                                </p:cTn>
                              </p:par>
                            </p:childTnLst>
                          </p:cTn>
                        </p:par>
                      </p:childTnLst>
                    </p:cTn>
                  </p:par>
                </p:childTnLst>
              </p:cTn>
              <p:nextCondLst>
                <p:cond evt="onClick" delay="0">
                  <p:tgtEl>
                    <p:spTgt spid="75781"/>
                  </p:tgtEl>
                </p:cond>
              </p:nextCondLst>
            </p:seq>
            <p:seq concurrent="1" nextAc="seek">
              <p:cTn id="13" restart="whenNotActive" fill="hold" evtFilter="cancelBubble" nodeType="interactiveSeq">
                <p:stCondLst>
                  <p:cond evt="onClick" delay="0">
                    <p:tgtEl>
                      <p:spTgt spid="7578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5783"/>
                                        </p:tgtEl>
                                      </p:cBhvr>
                                    </p:cmd>
                                  </p:childTnLst>
                                </p:cTn>
                              </p:par>
                            </p:childTnLst>
                          </p:cTn>
                        </p:par>
                      </p:childTnLst>
                    </p:cTn>
                  </p:par>
                </p:childTnLst>
              </p:cTn>
              <p:nextCondLst>
                <p:cond evt="onClick" delay="0">
                  <p:tgtEl>
                    <p:spTgt spid="75783"/>
                  </p:tgtEl>
                </p:cond>
              </p:nextCondLst>
            </p:seq>
            <p:video>
              <p:cMediaNode>
                <p:cTn id="18" fill="hold" display="0">
                  <p:stCondLst>
                    <p:cond delay="indefinite"/>
                  </p:stCondLst>
                  <p:endCondLst>
                    <p:cond evt="onNext" delay="0">
                      <p:tgtEl>
                        <p:sldTgt/>
                      </p:tgtEl>
                    </p:cond>
                    <p:cond evt="onPrev" delay="0">
                      <p:tgtEl>
                        <p:sldTgt/>
                      </p:tgtEl>
                    </p:cond>
                  </p:endCondLst>
                </p:cTn>
                <p:tgtEl>
                  <p:spTgt spid="75783"/>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i="1">
                <a:solidFill>
                  <a:schemeClr val="bg1"/>
                </a:solidFill>
              </a:rPr>
              <a:t>The Story of ParM</a:t>
            </a:r>
            <a:endParaRPr lang="en-US"/>
          </a:p>
        </p:txBody>
      </p:sp>
      <p:pic>
        <p:nvPicPr>
          <p:cNvPr id="274436" name="Picture 4" descr="306_1021_F1"/>
          <p:cNvPicPr>
            <a:picLocks noChangeAspect="1" noChangeArrowheads="1"/>
          </p:cNvPicPr>
          <p:nvPr/>
        </p:nvPicPr>
        <p:blipFill>
          <a:blip r:embed="rId3"/>
          <a:srcRect/>
          <a:stretch>
            <a:fillRect/>
          </a:stretch>
        </p:blipFill>
        <p:spPr bwMode="auto">
          <a:xfrm>
            <a:off x="5263200" y="1562565"/>
            <a:ext cx="2878560" cy="5295435"/>
          </a:xfrm>
          <a:prstGeom prst="rect">
            <a:avLst/>
          </a:prstGeom>
          <a:noFill/>
        </p:spPr>
      </p:pic>
      <p:pic>
        <p:nvPicPr>
          <p:cNvPr id="274437" name="Picture 5" descr="306_1021_F4"/>
          <p:cNvPicPr>
            <a:picLocks noChangeAspect="1" noChangeArrowheads="1"/>
          </p:cNvPicPr>
          <p:nvPr/>
        </p:nvPicPr>
        <p:blipFill>
          <a:blip r:embed="rId4"/>
          <a:srcRect/>
          <a:stretch>
            <a:fillRect/>
          </a:stretch>
        </p:blipFill>
        <p:spPr bwMode="auto">
          <a:xfrm>
            <a:off x="1254241" y="1908201"/>
            <a:ext cx="2783520" cy="4769781"/>
          </a:xfrm>
          <a:prstGeom prst="rect">
            <a:avLst/>
          </a:prstGeom>
          <a:noFill/>
        </p:spPr>
      </p:pic>
      <p:sp>
        <p:nvSpPr>
          <p:cNvPr id="274438" name="Text Box 6"/>
          <p:cNvSpPr txBox="1">
            <a:spLocks noChangeArrowheads="1"/>
          </p:cNvSpPr>
          <p:nvPr/>
        </p:nvSpPr>
        <p:spPr bwMode="auto">
          <a:xfrm>
            <a:off x="1792801" y="1600008"/>
            <a:ext cx="2271589"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a:t>(Dyche Mullins </a:t>
            </a:r>
            <a:r>
              <a:rPr lang="en-US" i="1"/>
              <a:t>et al</a:t>
            </a:r>
            <a:r>
              <a:rPr lang="en-US"/>
              <a:t>.)</a:t>
            </a:r>
          </a:p>
        </p:txBody>
      </p:sp>
      <p:sp>
        <p:nvSpPr>
          <p:cNvPr id="6" name="Rectangle 5"/>
          <p:cNvSpPr txBox="1">
            <a:spLocks noChangeArrowheads="1"/>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6600"/>
                </a:solidFill>
                <a:effectLst/>
                <a:uLnTx/>
                <a:uFillTx/>
                <a:latin typeface="Herculanum" charset="0"/>
                <a:ea typeface="Herculanum" charset="0"/>
                <a:cs typeface="Herculanum" charset="0"/>
              </a:rPr>
              <a:t>The story of Par-</a:t>
            </a:r>
            <a:r>
              <a:rPr kumimoji="0" lang="en-US" sz="3200" b="0" i="0" u="none" strike="noStrike" kern="0" cap="none" spc="0" normalizeH="0" baseline="0" noProof="0" dirty="0" err="1" smtClean="0">
                <a:ln>
                  <a:noFill/>
                </a:ln>
                <a:solidFill>
                  <a:srgbClr val="FF6600"/>
                </a:solidFill>
                <a:effectLst/>
                <a:uLnTx/>
                <a:uFillTx/>
                <a:latin typeface="Herculanum" charset="0"/>
                <a:ea typeface="Herculanum" charset="0"/>
                <a:cs typeface="Herculanum" charset="0"/>
              </a:rPr>
              <a:t>m</a:t>
            </a:r>
            <a:endParaRPr kumimoji="0" lang="en-US" sz="3200" b="0" i="0" u="none" strike="noStrike" kern="0" cap="none" spc="0" normalizeH="0" baseline="0" noProof="0" dirty="0" smtClean="0">
              <a:ln>
                <a:noFill/>
              </a:ln>
              <a:solidFill>
                <a:srgbClr val="FF6600"/>
              </a:solidFill>
              <a:effectLst/>
              <a:uLnTx/>
              <a:uFillTx/>
              <a:latin typeface="Herculanum" charset="0"/>
              <a:ea typeface="Herculanum" charset="0"/>
              <a:cs typeface="Herculanum" charset="0"/>
            </a:endParaRPr>
          </a:p>
        </p:txBody>
      </p:sp>
      <p:sp>
        <p:nvSpPr>
          <p:cNvPr id="7" name="Rectangle 12"/>
          <p:cNvSpPr>
            <a:spLocks noChangeArrowheads="1"/>
          </p:cNvSpPr>
          <p:nvPr/>
        </p:nvSpPr>
        <p:spPr bwMode="auto">
          <a:xfrm>
            <a:off x="228600" y="685800"/>
            <a:ext cx="8763000" cy="1447800"/>
          </a:xfrm>
          <a:prstGeom prst="rect">
            <a:avLst/>
          </a:prstGeom>
          <a:noFill/>
          <a:ln w="9525">
            <a:noFill/>
            <a:miter lim="800000"/>
            <a:headEnd/>
            <a:tailEnd/>
          </a:ln>
        </p:spPr>
        <p:txBody>
          <a:bodyPr lIns="0" tIns="0" rIns="0" bIns="0">
            <a:prstTxWarp prst="textNoShape">
              <a:avLst/>
            </a:prstTxWarp>
          </a:bodyPr>
          <a:lstStyle/>
          <a:p>
            <a:pPr marL="390525" indent="-293688" defTabSz="650875">
              <a:lnSpc>
                <a:spcPct val="93000"/>
              </a:lnSpc>
              <a:buClr>
                <a:srgbClr val="000000"/>
              </a:buClr>
              <a:buSzPct val="66000"/>
              <a:buFontTx/>
              <a:buBlip>
                <a:blip r:embed="rId5"/>
              </a:buBlip>
              <a:tabLst>
                <a:tab pos="655638" algn="l"/>
                <a:tab pos="1312863" algn="l"/>
                <a:tab pos="1968500" algn="l"/>
                <a:tab pos="2625725" algn="l"/>
                <a:tab pos="3282950" algn="l"/>
                <a:tab pos="3938588" algn="l"/>
                <a:tab pos="4595813" algn="l"/>
              </a:tabLst>
            </a:pPr>
            <a:r>
              <a:rPr lang="en-GB" sz="1600" b="1" dirty="0" smtClean="0">
                <a:latin typeface="Albany" charset="0"/>
              </a:rPr>
              <a:t>One of the most interesting stories </a:t>
            </a:r>
            <a:r>
              <a:rPr lang="en-GB" sz="1600" b="1" dirty="0" smtClean="0">
                <a:latin typeface="Albany" charset="0"/>
              </a:rPr>
              <a:t>for me is that of plasmid segregation in bacteria.</a:t>
            </a:r>
          </a:p>
          <a:p>
            <a:pPr marL="390525" indent="-293688" defTabSz="650875">
              <a:lnSpc>
                <a:spcPct val="93000"/>
              </a:lnSpc>
              <a:buClr>
                <a:srgbClr val="000000"/>
              </a:buClr>
              <a:buSzPct val="66000"/>
              <a:buFontTx/>
              <a:buBlip>
                <a:blip r:embed="rId5"/>
              </a:buBlip>
              <a:tabLst>
                <a:tab pos="655638" algn="l"/>
                <a:tab pos="1312863" algn="l"/>
                <a:tab pos="1968500" algn="l"/>
                <a:tab pos="2625725" algn="l"/>
                <a:tab pos="3282950" algn="l"/>
                <a:tab pos="3938588" algn="l"/>
                <a:tab pos="4595813" algn="l"/>
              </a:tabLst>
            </a:pPr>
            <a:r>
              <a:rPr lang="en-GB" sz="1600" b="1" dirty="0" smtClean="0">
                <a:latin typeface="Albany" charset="0"/>
              </a:rPr>
              <a:t>This process is mediated by the </a:t>
            </a:r>
            <a:r>
              <a:rPr lang="en-GB" sz="1600" b="1" dirty="0" smtClean="0">
                <a:latin typeface="Albany" charset="0"/>
              </a:rPr>
              <a:t>bacterial cytoskeleton protein </a:t>
            </a:r>
            <a:r>
              <a:rPr lang="en-GB" sz="1600" b="1" dirty="0" err="1" smtClean="0">
                <a:latin typeface="Albany" charset="0"/>
              </a:rPr>
              <a:t>ParM</a:t>
            </a:r>
            <a:r>
              <a:rPr lang="en-GB" sz="1600" b="1" dirty="0" smtClean="0">
                <a:latin typeface="Albany" charset="0"/>
              </a:rPr>
              <a:t>.</a:t>
            </a:r>
            <a:endParaRPr lang="en-GB" sz="1600" b="1" dirty="0" smtClean="0">
              <a:latin typeface="Albany" charset="0"/>
            </a:endParaRPr>
          </a:p>
          <a:p>
            <a:pPr marL="390525" indent="-293688" defTabSz="650875">
              <a:lnSpc>
                <a:spcPct val="93000"/>
              </a:lnSpc>
              <a:buClr>
                <a:srgbClr val="000000"/>
              </a:buClr>
              <a:buSzPct val="66000"/>
              <a:buFontTx/>
              <a:buBlip>
                <a:blip r:embed="rId5"/>
              </a:buBlip>
              <a:tabLst>
                <a:tab pos="655638" algn="l"/>
                <a:tab pos="1312863" algn="l"/>
                <a:tab pos="1968500" algn="l"/>
                <a:tab pos="2625725" algn="l"/>
                <a:tab pos="3282950" algn="l"/>
                <a:tab pos="3938588" algn="l"/>
                <a:tab pos="4595813" algn="l"/>
              </a:tabLst>
            </a:pPr>
            <a:endParaRPr lang="en-GB" sz="1600" b="1" dirty="0">
              <a:solidFill>
                <a:srgbClr val="0066FF"/>
              </a:solidFill>
              <a:latin typeface="Albany"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a:xfrm>
            <a:off x="457200" y="76200"/>
            <a:ext cx="8229600" cy="1143000"/>
          </a:xfrm>
        </p:spPr>
        <p:txBody>
          <a:bodyPr/>
          <a:lstStyle/>
          <a:p>
            <a:pPr eaLnBrk="1" hangingPunct="1"/>
            <a:r>
              <a:rPr lang="en-US" sz="3200" dirty="0" smtClean="0">
                <a:solidFill>
                  <a:srgbClr val="FF6600"/>
                </a:solidFill>
                <a:latin typeface="Herculanum" charset="0"/>
                <a:ea typeface="Herculanum" charset="0"/>
                <a:cs typeface="Herculanum" charset="0"/>
              </a:rPr>
              <a:t>How Is Polymerization Controlled in Space and Time?</a:t>
            </a:r>
          </a:p>
        </p:txBody>
      </p:sp>
      <p:sp>
        <p:nvSpPr>
          <p:cNvPr id="77827" name="Rectangle 6"/>
          <p:cNvSpPr>
            <a:spLocks noChangeArrowheads="1"/>
          </p:cNvSpPr>
          <p:nvPr/>
        </p:nvSpPr>
        <p:spPr bwMode="auto">
          <a:xfrm>
            <a:off x="0" y="1219200"/>
            <a:ext cx="5257800" cy="2667000"/>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Just as with the measurement of cell growth described earlier, bulk  growth assays using light absorption (or fluorescence) as a readout have spoken volumes on mechanism.  </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One of the outcomes of such experiments is the discovery of molecules that nucleate polymerization of new filaments (or branches off of existing filaments).</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Using these experiments, they proved the existence of protein nucleating factors.</a:t>
            </a: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p:txBody>
      </p:sp>
      <p:pic>
        <p:nvPicPr>
          <p:cNvPr id="77828" name="Picture 7" descr="Arp23.tiff"/>
          <p:cNvPicPr>
            <a:picLocks noChangeAspect="1"/>
          </p:cNvPicPr>
          <p:nvPr/>
        </p:nvPicPr>
        <p:blipFill>
          <a:blip r:embed="rId4"/>
          <a:srcRect/>
          <a:stretch>
            <a:fillRect/>
          </a:stretch>
        </p:blipFill>
        <p:spPr bwMode="auto">
          <a:xfrm>
            <a:off x="1219200" y="3810000"/>
            <a:ext cx="2898775" cy="2590800"/>
          </a:xfrm>
          <a:prstGeom prst="rect">
            <a:avLst/>
          </a:prstGeom>
          <a:noFill/>
          <a:ln w="9525">
            <a:noFill/>
            <a:miter lim="800000"/>
            <a:headEnd/>
            <a:tailEnd/>
          </a:ln>
        </p:spPr>
      </p:pic>
      <p:pic>
        <p:nvPicPr>
          <p:cNvPr id="77829" name="Picture 8" descr="Arp23Nucleation.jpg"/>
          <p:cNvPicPr>
            <a:picLocks noChangeAspect="1"/>
          </p:cNvPicPr>
          <p:nvPr/>
        </p:nvPicPr>
        <p:blipFill>
          <a:blip r:embed="rId5"/>
          <a:srcRect/>
          <a:stretch>
            <a:fillRect/>
          </a:stretch>
        </p:blipFill>
        <p:spPr bwMode="auto">
          <a:xfrm>
            <a:off x="5181600" y="1676400"/>
            <a:ext cx="4010025" cy="4953000"/>
          </a:xfrm>
          <a:prstGeom prst="rect">
            <a:avLst/>
          </a:prstGeom>
          <a:noFill/>
          <a:ln w="9525">
            <a:noFill/>
            <a:miter lim="800000"/>
            <a:headEnd/>
            <a:tailEnd/>
          </a:ln>
        </p:spPr>
      </p:pic>
      <p:sp>
        <p:nvSpPr>
          <p:cNvPr id="77830" name="Rectangle 12"/>
          <p:cNvSpPr>
            <a:spLocks noChangeArrowheads="1"/>
          </p:cNvSpPr>
          <p:nvPr/>
        </p:nvSpPr>
        <p:spPr bwMode="auto">
          <a:xfrm>
            <a:off x="7497763" y="1574800"/>
            <a:ext cx="1493837" cy="330200"/>
          </a:xfrm>
          <a:prstGeom prst="rect">
            <a:avLst/>
          </a:prstGeom>
          <a:noFill/>
          <a:ln w="9525">
            <a:noFill/>
            <a:miter lim="800000"/>
            <a:headEnd/>
            <a:tailEnd/>
          </a:ln>
        </p:spPr>
        <p:txBody>
          <a:bodyPr wrap="none" lIns="82945" tIns="41473" rIns="82945" bIns="41473">
            <a:prstTxWarp prst="textNoShape">
              <a:avLst/>
            </a:prstTxWarp>
            <a:spAutoFit/>
          </a:bodyPr>
          <a:lstStyle/>
          <a:p>
            <a:r>
              <a:rPr lang="en-US" sz="1600">
                <a:solidFill>
                  <a:srgbClr val="FF6600"/>
                </a:solidFill>
                <a:latin typeface="Albany" charset="0"/>
              </a:rPr>
              <a:t>30 s into expt.</a:t>
            </a:r>
          </a:p>
        </p:txBody>
      </p:sp>
      <p:sp>
        <p:nvSpPr>
          <p:cNvPr id="77831" name="Text Box 7"/>
          <p:cNvSpPr txBox="1">
            <a:spLocks noChangeArrowheads="1"/>
          </p:cNvSpPr>
          <p:nvPr/>
        </p:nvSpPr>
        <p:spPr bwMode="auto">
          <a:xfrm>
            <a:off x="5954713" y="1704975"/>
            <a:ext cx="1055687" cy="276225"/>
          </a:xfrm>
          <a:prstGeom prst="rect">
            <a:avLst/>
          </a:prstGeom>
          <a:noFill/>
          <a:ln w="9525">
            <a:noFill/>
            <a:miter lim="800000"/>
            <a:headEnd/>
            <a:tailEnd/>
          </a:ln>
        </p:spPr>
        <p:txBody>
          <a:bodyPr wrap="none" lIns="91420" tIns="45711" rIns="91420" bIns="45711">
            <a:prstTxWarp prst="textNoShape">
              <a:avLst/>
            </a:prstTxWarp>
            <a:spAutoFit/>
          </a:bodyPr>
          <a:lstStyle/>
          <a:p>
            <a:r>
              <a:rPr lang="da-DK" sz="1200">
                <a:ea typeface="Arial" charset="0"/>
                <a:cs typeface="Arial" charset="0"/>
              </a:rPr>
              <a:t>(Welch et al.</a:t>
            </a:r>
            <a:r>
              <a:rPr lang="en-US" sz="1200">
                <a:ea typeface="Arial" charset="0"/>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i="1">
                <a:solidFill>
                  <a:schemeClr val="bg1"/>
                </a:solidFill>
              </a:rPr>
              <a:t>Actin Polymerization Rate in vitro</a:t>
            </a:r>
            <a:endParaRPr lang="en-US" i="1"/>
          </a:p>
        </p:txBody>
      </p:sp>
      <p:pic>
        <p:nvPicPr>
          <p:cNvPr id="295940" name="Picture 4" descr="ActinPolymerizationRate"/>
          <p:cNvPicPr>
            <a:picLocks noChangeAspect="1" noChangeArrowheads="1"/>
          </p:cNvPicPr>
          <p:nvPr/>
        </p:nvPicPr>
        <p:blipFill>
          <a:blip r:embed="rId3"/>
          <a:srcRect/>
          <a:stretch>
            <a:fillRect/>
          </a:stretch>
        </p:blipFill>
        <p:spPr bwMode="auto">
          <a:xfrm>
            <a:off x="4953000" y="1143000"/>
            <a:ext cx="3257280" cy="4838908"/>
          </a:xfrm>
          <a:prstGeom prst="rect">
            <a:avLst/>
          </a:prstGeom>
          <a:noFill/>
        </p:spPr>
      </p:pic>
      <p:sp>
        <p:nvSpPr>
          <p:cNvPr id="4" name="Rectangle 5"/>
          <p:cNvSpPr txBox="1">
            <a:spLocks noChangeArrowheads="1"/>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smtClean="0">
                <a:ln>
                  <a:noFill/>
                </a:ln>
                <a:solidFill>
                  <a:srgbClr val="FF6600"/>
                </a:solidFill>
                <a:effectLst/>
                <a:uLnTx/>
                <a:uFillTx/>
                <a:latin typeface="Herculanum" charset="0"/>
                <a:ea typeface="Herculanum" charset="0"/>
                <a:cs typeface="Herculanum" charset="0"/>
              </a:rPr>
              <a:t>Actin</a:t>
            </a:r>
            <a:r>
              <a:rPr kumimoji="0" lang="en-US" sz="3200" b="0" i="0" u="none" strike="noStrike" kern="0" cap="none" spc="0" normalizeH="0" baseline="0" noProof="0" dirty="0" smtClean="0">
                <a:ln>
                  <a:noFill/>
                </a:ln>
                <a:solidFill>
                  <a:srgbClr val="FF6600"/>
                </a:solidFill>
                <a:effectLst/>
                <a:uLnTx/>
                <a:uFillTx/>
                <a:latin typeface="Herculanum" charset="0"/>
                <a:ea typeface="Herculanum" charset="0"/>
                <a:cs typeface="Herculanum" charset="0"/>
              </a:rPr>
              <a:t> polymerization dynamics</a:t>
            </a:r>
          </a:p>
        </p:txBody>
      </p:sp>
      <p:sp>
        <p:nvSpPr>
          <p:cNvPr id="5" name="Rectangle 12"/>
          <p:cNvSpPr>
            <a:spLocks noChangeArrowheads="1"/>
          </p:cNvSpPr>
          <p:nvPr/>
        </p:nvSpPr>
        <p:spPr bwMode="auto">
          <a:xfrm>
            <a:off x="228600" y="914400"/>
            <a:ext cx="4038600" cy="5257800"/>
          </a:xfrm>
          <a:prstGeom prst="rect">
            <a:avLst/>
          </a:prstGeom>
          <a:noFill/>
          <a:ln w="9525">
            <a:noFill/>
            <a:miter lim="800000"/>
            <a:headEnd/>
            <a:tailEnd/>
          </a:ln>
        </p:spPr>
        <p:txBody>
          <a:bodyPr lIns="0" tIns="0" rIns="0" bIns="0">
            <a:prstTxWarp prst="textNoShape">
              <a:avLst/>
            </a:prstTxWarp>
          </a:bodyPr>
          <a:lstStyle/>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dirty="0" smtClean="0">
                <a:latin typeface="Albany" charset="0"/>
              </a:rPr>
              <a:t>In vitro assay for measuring the amount of </a:t>
            </a:r>
            <a:r>
              <a:rPr lang="en-GB" sz="1600" b="1" dirty="0" err="1" smtClean="0">
                <a:latin typeface="Albany" charset="0"/>
              </a:rPr>
              <a:t>actin</a:t>
            </a:r>
            <a:r>
              <a:rPr lang="en-GB" sz="1600" b="1" dirty="0" smtClean="0">
                <a:latin typeface="Albany" charset="0"/>
              </a:rPr>
              <a:t> filaments as a function of time.</a:t>
            </a: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dirty="0" smtClean="0">
                <a:latin typeface="Albany" charset="0"/>
              </a:rPr>
              <a:t> The nucleation process leads to a lag phase.</a:t>
            </a:r>
            <a:endParaRPr lang="en-GB" sz="1600" b="1" dirty="0" smtClean="0">
              <a:latin typeface="Albany" charset="0"/>
            </a:endParaRP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endParaRPr lang="en-GB" sz="1600" b="1" dirty="0">
              <a:solidFill>
                <a:srgbClr val="0066FF"/>
              </a:solidFill>
              <a:latin typeface="Albany"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i="1">
                <a:solidFill>
                  <a:schemeClr val="bg1"/>
                </a:solidFill>
              </a:rPr>
              <a:t>Actin and its Partners</a:t>
            </a:r>
            <a:endParaRPr lang="en-US"/>
          </a:p>
        </p:txBody>
      </p:sp>
      <p:pic>
        <p:nvPicPr>
          <p:cNvPr id="294916" name="Picture 4" descr="17_032"/>
          <p:cNvPicPr>
            <a:picLocks noChangeAspect="1" noChangeArrowheads="1"/>
          </p:cNvPicPr>
          <p:nvPr/>
        </p:nvPicPr>
        <p:blipFill>
          <a:blip r:embed="rId3"/>
          <a:srcRect/>
          <a:stretch>
            <a:fillRect/>
          </a:stretch>
        </p:blipFill>
        <p:spPr bwMode="auto">
          <a:xfrm>
            <a:off x="1254240" y="1700819"/>
            <a:ext cx="6680160" cy="4968522"/>
          </a:xfrm>
          <a:prstGeom prst="rect">
            <a:avLst/>
          </a:prstGeom>
          <a:noFill/>
          <a:ln w="9525">
            <a:noFill/>
            <a:miter lim="800000"/>
            <a:headEnd/>
            <a:tailEnd/>
          </a:ln>
          <a:effectLst/>
        </p:spPr>
      </p:pic>
      <p:sp>
        <p:nvSpPr>
          <p:cNvPr id="4" name="Rectangle 12"/>
          <p:cNvSpPr>
            <a:spLocks noChangeArrowheads="1"/>
          </p:cNvSpPr>
          <p:nvPr/>
        </p:nvSpPr>
        <p:spPr bwMode="auto">
          <a:xfrm>
            <a:off x="76200" y="1447800"/>
            <a:ext cx="8915400" cy="990600"/>
          </a:xfrm>
          <a:prstGeom prst="rect">
            <a:avLst/>
          </a:prstGeom>
          <a:noFill/>
          <a:ln w="9525">
            <a:noFill/>
            <a:miter lim="800000"/>
            <a:headEnd/>
            <a:tailEnd/>
          </a:ln>
        </p:spPr>
        <p:txBody>
          <a:bodyPr lIns="0" tIns="0" rIns="0" bIns="0">
            <a:prstTxWarp prst="textNoShape">
              <a:avLst/>
            </a:prstTxWarp>
          </a:bodyPr>
          <a:lstStyle/>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r>
              <a:rPr lang="en-GB" sz="1600" b="1" dirty="0" smtClean="0">
                <a:latin typeface="Albany" charset="0"/>
              </a:rPr>
              <a:t>There are a host of “accessory” proteins that participate in the REGULATION of the </a:t>
            </a:r>
            <a:r>
              <a:rPr lang="en-GB" sz="1600" b="1" dirty="0" err="1" smtClean="0">
                <a:latin typeface="Albany" charset="0"/>
              </a:rPr>
              <a:t>actin</a:t>
            </a:r>
            <a:r>
              <a:rPr lang="en-GB" sz="1600" b="1" dirty="0" smtClean="0">
                <a:latin typeface="Albany" charset="0"/>
              </a:rPr>
              <a:t> polymerization process.</a:t>
            </a:r>
          </a:p>
          <a:p>
            <a:pPr marL="390525" indent="-293688" defTabSz="650875">
              <a:lnSpc>
                <a:spcPct val="93000"/>
              </a:lnSpc>
              <a:buClr>
                <a:srgbClr val="000000"/>
              </a:buClr>
              <a:buSzPct val="66000"/>
              <a:buFontTx/>
              <a:buBlip>
                <a:blip r:embed="rId4"/>
              </a:buBlip>
              <a:tabLst>
                <a:tab pos="655638" algn="l"/>
                <a:tab pos="1312863" algn="l"/>
                <a:tab pos="1968500" algn="l"/>
                <a:tab pos="2625725" algn="l"/>
                <a:tab pos="3282950" algn="l"/>
                <a:tab pos="3938588" algn="l"/>
                <a:tab pos="4595813" algn="l"/>
              </a:tabLst>
            </a:pPr>
            <a:endParaRPr lang="en-GB" sz="1600" b="1" dirty="0">
              <a:solidFill>
                <a:srgbClr val="0066FF"/>
              </a:solidFill>
              <a:latin typeface="Albany" charset="0"/>
            </a:endParaRPr>
          </a:p>
        </p:txBody>
      </p:sp>
      <p:sp>
        <p:nvSpPr>
          <p:cNvPr id="5" name="Rectangle 5"/>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6600"/>
                </a:solidFill>
                <a:effectLst/>
                <a:uLnTx/>
                <a:uFillTx/>
                <a:latin typeface="Herculanum" charset="0"/>
                <a:ea typeface="Herculanum" charset="0"/>
                <a:cs typeface="Herculanum" charset="0"/>
              </a:rPr>
              <a:t>How Is Polymerization Controlled in Space and Time?</a:t>
            </a:r>
            <a:endParaRPr kumimoji="0" lang="en-US" sz="3200" b="0" i="0" u="none" strike="noStrike" kern="0" cap="none" spc="0" normalizeH="0" baseline="0" noProof="0" dirty="0" smtClean="0">
              <a:ln>
                <a:noFill/>
              </a:ln>
              <a:solidFill>
                <a:srgbClr val="FF6600"/>
              </a:solidFill>
              <a:effectLst/>
              <a:uLnTx/>
              <a:uFillTx/>
              <a:latin typeface="Herculanum" charset="0"/>
              <a:ea typeface="Herculanum" charset="0"/>
              <a:cs typeface="Herculanum"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3" descr="intro-scheme"/>
          <p:cNvPicPr>
            <a:picLocks noChangeAspect="1" noChangeArrowheads="1"/>
          </p:cNvPicPr>
          <p:nvPr/>
        </p:nvPicPr>
        <p:blipFill>
          <a:blip r:embed="rId3"/>
          <a:srcRect/>
          <a:stretch>
            <a:fillRect/>
          </a:stretch>
        </p:blipFill>
        <p:spPr bwMode="auto">
          <a:xfrm>
            <a:off x="3440113" y="1905000"/>
            <a:ext cx="5703887" cy="3810000"/>
          </a:xfrm>
          <a:prstGeom prst="rect">
            <a:avLst/>
          </a:prstGeom>
          <a:noFill/>
          <a:ln w="9525">
            <a:noFill/>
            <a:miter lim="800000"/>
            <a:headEnd/>
            <a:tailEnd/>
          </a:ln>
        </p:spPr>
      </p:pic>
      <p:sp>
        <p:nvSpPr>
          <p:cNvPr id="79875" name="Rectangle 5"/>
          <p:cNvSpPr>
            <a:spLocks noGrp="1" noChangeArrowheads="1"/>
          </p:cNvSpPr>
          <p:nvPr>
            <p:ph type="title"/>
          </p:nvPr>
        </p:nvSpPr>
        <p:spPr>
          <a:xfrm>
            <a:off x="457200" y="0"/>
            <a:ext cx="8229600" cy="1143000"/>
          </a:xfrm>
        </p:spPr>
        <p:txBody>
          <a:bodyPr/>
          <a:lstStyle/>
          <a:p>
            <a:pPr eaLnBrk="1" hangingPunct="1"/>
            <a:r>
              <a:rPr lang="en-US" sz="3200" smtClean="0">
                <a:solidFill>
                  <a:srgbClr val="FF6600"/>
                </a:solidFill>
                <a:latin typeface="Herculanum" charset="0"/>
                <a:ea typeface="Herculanum" charset="0"/>
                <a:cs typeface="Herculanum" charset="0"/>
              </a:rPr>
              <a:t>The Control of Actin Polymerization at the Leading Edge</a:t>
            </a:r>
          </a:p>
        </p:txBody>
      </p:sp>
      <p:sp>
        <p:nvSpPr>
          <p:cNvPr id="79876" name="Rectangle 6"/>
          <p:cNvSpPr>
            <a:spLocks noChangeArrowheads="1"/>
          </p:cNvSpPr>
          <p:nvPr/>
        </p:nvSpPr>
        <p:spPr bwMode="auto">
          <a:xfrm>
            <a:off x="0" y="1295400"/>
            <a:ext cx="3505200" cy="4419600"/>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4"/>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Spacetime control of polymerization is mediated by a host of different proteins that do stuff such as: cap, nucleate, branch, sequester, etc. the actin itself.</a:t>
            </a:r>
          </a:p>
          <a:p>
            <a:pPr marL="392113" indent="-293688" defTabSz="652463">
              <a:lnSpc>
                <a:spcPct val="93000"/>
              </a:lnSpc>
              <a:buClr>
                <a:srgbClr val="000000"/>
              </a:buClr>
              <a:buSzPct val="76000"/>
              <a:buFont typeface="StarSymbol" charset="0"/>
              <a:buBlip>
                <a:blip r:embed="rId4"/>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Our story will focus on one litt</a:t>
            </a:r>
            <a:r>
              <a:rPr lang="en-US" sz="1600" b="1">
                <a:latin typeface="Albany" charset="0"/>
              </a:rPr>
              <a:t>le</a:t>
            </a:r>
            <a:r>
              <a:rPr lang="en-GB" sz="1600" b="1">
                <a:latin typeface="Albany" charset="0"/>
              </a:rPr>
              <a:t> piece of this complex system, namely, the way in which Arp2/3 leads to the  synthesis of new filaments.</a:t>
            </a:r>
          </a:p>
          <a:p>
            <a:pPr marL="392113" indent="-293688" defTabSz="652463">
              <a:lnSpc>
                <a:spcPct val="93000"/>
              </a:lnSpc>
              <a:buClr>
                <a:srgbClr val="000000"/>
              </a:buClr>
              <a:buSzPct val="76000"/>
              <a:buFont typeface="StarSymbol" charset="0"/>
              <a:buBlip>
                <a:blip r:embed="rId4"/>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a:latin typeface="Albany" charset="0"/>
              </a:rPr>
              <a:t>Key point: signal integration – how do cells know when and where to put in new actin filaments?</a:t>
            </a: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a:p>
            <a:pPr marL="392113" indent="-293688" defTabSz="652463">
              <a:lnSpc>
                <a:spcPct val="93000"/>
              </a:lnSpc>
              <a:buClr>
                <a:srgbClr val="000000"/>
              </a:buClr>
              <a:buSzPct val="76000"/>
              <a:buFont typeface="StarSymbol" charset="0"/>
              <a:buBlip>
                <a:blip r:embed="rId4"/>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a:solidFill>
                <a:srgbClr val="0066FF"/>
              </a:solidFill>
              <a:latin typeface="Albany" charset="0"/>
            </a:endParaRPr>
          </a:p>
        </p:txBody>
      </p:sp>
      <p:sp>
        <p:nvSpPr>
          <p:cNvPr id="79877" name="Text Box 7"/>
          <p:cNvSpPr txBox="1">
            <a:spLocks noChangeArrowheads="1"/>
          </p:cNvSpPr>
          <p:nvPr/>
        </p:nvSpPr>
        <p:spPr bwMode="auto">
          <a:xfrm>
            <a:off x="5410200" y="1752600"/>
            <a:ext cx="1268413" cy="274638"/>
          </a:xfrm>
          <a:prstGeom prst="rect">
            <a:avLst/>
          </a:prstGeom>
          <a:noFill/>
          <a:ln w="9525">
            <a:noFill/>
            <a:miter lim="800000"/>
            <a:headEnd/>
            <a:tailEnd/>
          </a:ln>
        </p:spPr>
        <p:txBody>
          <a:bodyPr wrap="none" lIns="91420" tIns="45711" rIns="91420" bIns="45711">
            <a:prstTxWarp prst="textNoShape">
              <a:avLst/>
            </a:prstTxWarp>
            <a:spAutoFit/>
          </a:bodyPr>
          <a:lstStyle/>
          <a:p>
            <a:r>
              <a:rPr lang="da-DK" sz="1200">
                <a:ea typeface="Arial" charset="0"/>
                <a:cs typeface="Arial" charset="0"/>
              </a:rPr>
              <a:t>Pollard &amp; Borisy</a:t>
            </a:r>
            <a:endParaRPr lang="en-US" sz="1200">
              <a:ea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52400"/>
            <a:ext cx="8229600" cy="1143000"/>
          </a:xfrm>
        </p:spPr>
        <p:txBody>
          <a:bodyPr/>
          <a:lstStyle/>
          <a:p>
            <a:pPr eaLnBrk="1" hangingPunct="1"/>
            <a:r>
              <a:rPr lang="en-US" sz="3200" dirty="0" smtClean="0">
                <a:solidFill>
                  <a:srgbClr val="FF6600"/>
                </a:solidFill>
                <a:latin typeface="Herculanum" charset="0"/>
                <a:ea typeface="Herculanum" charset="0"/>
                <a:cs typeface="Herculanum" charset="0"/>
              </a:rPr>
              <a:t>Arp2/3 and </a:t>
            </a:r>
            <a:r>
              <a:rPr lang="en-US" sz="3200" dirty="0" err="1" smtClean="0">
                <a:solidFill>
                  <a:srgbClr val="FF6600"/>
                </a:solidFill>
                <a:latin typeface="Herculanum" charset="0"/>
                <a:ea typeface="Herculanum" charset="0"/>
                <a:cs typeface="Herculanum" charset="0"/>
              </a:rPr>
              <a:t>actin</a:t>
            </a:r>
            <a:r>
              <a:rPr lang="en-US" sz="3200" dirty="0" smtClean="0">
                <a:solidFill>
                  <a:srgbClr val="FF6600"/>
                </a:solidFill>
                <a:latin typeface="Herculanum" charset="0"/>
                <a:ea typeface="Herculanum" charset="0"/>
                <a:cs typeface="Herculanum" charset="0"/>
              </a:rPr>
              <a:t> nucleation</a:t>
            </a:r>
            <a:endParaRPr lang="en-US" sz="3200" dirty="0">
              <a:solidFill>
                <a:srgbClr val="FF6600"/>
              </a:solidFill>
              <a:latin typeface="Herculanum" charset="0"/>
              <a:ea typeface="Herculanum" charset="0"/>
              <a:cs typeface="Herculanum" charset="0"/>
            </a:endParaRPr>
          </a:p>
        </p:txBody>
      </p:sp>
      <p:sp>
        <p:nvSpPr>
          <p:cNvPr id="86019" name="Rectangle 3"/>
          <p:cNvSpPr>
            <a:spLocks noChangeArrowheads="1"/>
          </p:cNvSpPr>
          <p:nvPr/>
        </p:nvSpPr>
        <p:spPr bwMode="auto">
          <a:xfrm>
            <a:off x="147638" y="1219200"/>
            <a:ext cx="8767762" cy="447675"/>
          </a:xfrm>
          <a:prstGeom prst="rect">
            <a:avLst/>
          </a:prstGeom>
          <a:noFill/>
          <a:ln w="9525">
            <a:noFill/>
            <a:miter lim="800000"/>
            <a:headEnd/>
            <a:tailEnd/>
          </a:ln>
        </p:spPr>
        <p:txBody>
          <a:bodyPr lIns="0" tIns="0" rIns="0" bIns="0">
            <a:prstTxWarp prst="textNoShape">
              <a:avLst/>
            </a:prstTxWarp>
          </a:bodyPr>
          <a:lstStyle/>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dirty="0" smtClean="0">
                <a:latin typeface="Albany" charset="0"/>
              </a:rPr>
              <a:t>Arp2/3 needs to be activated itself as a result of signal integration.</a:t>
            </a: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r>
              <a:rPr lang="en-GB" sz="1600" b="1" dirty="0" smtClean="0">
                <a:latin typeface="Albany" charset="0"/>
              </a:rPr>
              <a:t> Once activated Arp2/3 promotes </a:t>
            </a:r>
            <a:r>
              <a:rPr lang="en-GB" sz="1600" b="1" dirty="0" err="1" smtClean="0">
                <a:latin typeface="Albany" charset="0"/>
              </a:rPr>
              <a:t>actin</a:t>
            </a:r>
            <a:r>
              <a:rPr lang="en-GB" sz="1600" b="1" dirty="0" smtClean="0">
                <a:latin typeface="Albany" charset="0"/>
              </a:rPr>
              <a:t> filament nucleation and growth.</a:t>
            </a:r>
            <a:endParaRPr lang="en-GB" sz="1600" b="1" dirty="0" smtClean="0">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a:p>
            <a:pPr marL="392113" indent="-293688" defTabSz="652463">
              <a:lnSpc>
                <a:spcPct val="93000"/>
              </a:lnSpc>
              <a:buClr>
                <a:srgbClr val="000000"/>
              </a:buClr>
              <a:buSzPct val="76000"/>
              <a:buFont typeface="StarSymbol" charset="0"/>
              <a:buBlip>
                <a:blip r:embed="rId3"/>
              </a:buBlip>
              <a:tabLst>
                <a:tab pos="657225" algn="l"/>
                <a:tab pos="1312863" algn="l"/>
                <a:tab pos="1970088" algn="l"/>
                <a:tab pos="2627313" algn="l"/>
                <a:tab pos="3282950" algn="l"/>
                <a:tab pos="3940175" algn="l"/>
                <a:tab pos="4595813" algn="l"/>
                <a:tab pos="5253038" algn="l"/>
                <a:tab pos="5910263" algn="l"/>
                <a:tab pos="6564313" algn="l"/>
                <a:tab pos="7221538" algn="l"/>
              </a:tabLst>
            </a:pPr>
            <a:endParaRPr lang="en-GB" sz="1600" b="1" dirty="0">
              <a:solidFill>
                <a:srgbClr val="0066FF"/>
              </a:solidFill>
              <a:latin typeface="Albany" charset="0"/>
            </a:endParaRPr>
          </a:p>
        </p:txBody>
      </p:sp>
      <p:pic>
        <p:nvPicPr>
          <p:cNvPr id="5" name="Picture 4" descr="Arp2_3.jpg"/>
          <p:cNvPicPr>
            <a:picLocks noChangeAspect="1"/>
          </p:cNvPicPr>
          <p:nvPr/>
        </p:nvPicPr>
        <p:blipFill>
          <a:blip r:embed="rId4"/>
          <a:stretch>
            <a:fillRect/>
          </a:stretch>
        </p:blipFill>
        <p:spPr>
          <a:xfrm>
            <a:off x="0" y="1828800"/>
            <a:ext cx="8534400" cy="2432304"/>
          </a:xfrm>
          <a:prstGeom prst="rect">
            <a:avLst/>
          </a:prstGeom>
        </p:spPr>
      </p:pic>
      <p:sp>
        <p:nvSpPr>
          <p:cNvPr id="6" name="Rectangle 5"/>
          <p:cNvSpPr/>
          <p:nvPr/>
        </p:nvSpPr>
        <p:spPr>
          <a:xfrm>
            <a:off x="228600" y="4215349"/>
            <a:ext cx="8915400" cy="2677656"/>
          </a:xfrm>
          <a:prstGeom prst="rect">
            <a:avLst/>
          </a:prstGeom>
        </p:spPr>
        <p:txBody>
          <a:bodyPr wrap="square">
            <a:spAutoFit/>
          </a:bodyPr>
          <a:lstStyle/>
          <a:p>
            <a:r>
              <a:rPr lang="en-US" sz="1200" dirty="0" smtClean="0"/>
              <a:t>. </a:t>
            </a:r>
            <a:r>
              <a:rPr lang="en-US" sz="1200" dirty="0" smtClean="0"/>
              <a:t>(B) A model for </a:t>
            </a:r>
            <a:r>
              <a:rPr lang="en-US" sz="1200" dirty="0" err="1" smtClean="0"/>
              <a:t>actin</a:t>
            </a:r>
            <a:r>
              <a:rPr lang="en-US" sz="1200" dirty="0" smtClean="0"/>
              <a:t> filament nucleation by the ARP complex. In the absence of an activating factor, Arp2 and Arp3 are held by their accessory proteins in an orientation that prevents them from nucleating a new </a:t>
            </a:r>
            <a:r>
              <a:rPr lang="en-US" sz="1200" dirty="0" err="1" smtClean="0"/>
              <a:t>actin</a:t>
            </a:r>
            <a:r>
              <a:rPr lang="en-US" sz="1200" dirty="0" smtClean="0"/>
              <a:t> filament. When an activating factor indicated by the blue triangle binds the complex, Arp2 and Arp3 are brought together into a new configuration that resembles the plus end of an </a:t>
            </a:r>
            <a:r>
              <a:rPr lang="en-US" sz="1200" dirty="0" err="1" smtClean="0"/>
              <a:t>actin</a:t>
            </a:r>
            <a:r>
              <a:rPr lang="en-US" sz="1200" dirty="0" smtClean="0"/>
              <a:t> filament. </a:t>
            </a:r>
            <a:r>
              <a:rPr lang="en-US" sz="1200" dirty="0" err="1" smtClean="0"/>
              <a:t>Actin</a:t>
            </a:r>
            <a:r>
              <a:rPr lang="en-US" sz="1200" dirty="0" smtClean="0"/>
              <a:t> subunits can then assemble onto this structure, bypassing the rate-limiting step of filament nucleation (see Figure 16-10). (C) The ARP complex nucleates filaments most efficiently when it is bound to the side of a preexisting </a:t>
            </a:r>
            <a:r>
              <a:rPr lang="en-US" sz="1200" dirty="0" err="1" smtClean="0"/>
              <a:t>actin</a:t>
            </a:r>
            <a:r>
              <a:rPr lang="en-US" sz="1200" dirty="0" smtClean="0"/>
              <a:t> filament. The result is a filament branch that grows at a 70o angle relative to the original filament. Repeated rounds of branching nucleation result in a treelike web of </a:t>
            </a:r>
            <a:r>
              <a:rPr lang="en-US" sz="1200" dirty="0" err="1" smtClean="0"/>
              <a:t>actin</a:t>
            </a:r>
            <a:r>
              <a:rPr lang="en-US" sz="1200" dirty="0" smtClean="0"/>
              <a:t> filaments. (D) Top, electron micrographs of branched </a:t>
            </a:r>
            <a:r>
              <a:rPr lang="en-US" sz="1200" dirty="0" err="1" smtClean="0"/>
              <a:t>actin</a:t>
            </a:r>
            <a:r>
              <a:rPr lang="en-US" sz="1200" dirty="0" smtClean="0"/>
              <a:t> filaments formed by mixing purified </a:t>
            </a:r>
            <a:r>
              <a:rPr lang="en-US" sz="1200" dirty="0" err="1" smtClean="0"/>
              <a:t>actin</a:t>
            </a:r>
            <a:r>
              <a:rPr lang="en-US" sz="1200" dirty="0" smtClean="0"/>
              <a:t> subunits with purified ARP complexes. Bottom, reconstructed image of a branch where the crystal structures of </a:t>
            </a:r>
            <a:r>
              <a:rPr lang="en-US" sz="1200" dirty="0" err="1" smtClean="0"/>
              <a:t>actin</a:t>
            </a:r>
            <a:r>
              <a:rPr lang="en-US" sz="1200" dirty="0" smtClean="0"/>
              <a:t> and the ARP complex have been fitted to the electron density. The mother filament runs from top to bottom, and the daughter filament branches off to the right where the ARP complex binds to three </a:t>
            </a:r>
            <a:r>
              <a:rPr lang="en-US" sz="1200" dirty="0" err="1" smtClean="0"/>
              <a:t>actin</a:t>
            </a:r>
            <a:r>
              <a:rPr lang="en-US" sz="1200" dirty="0" smtClean="0"/>
              <a:t> subunits in the mother filament (D, from R.D. Mullins et al., Proc. </a:t>
            </a:r>
            <a:r>
              <a:rPr lang="en-US" sz="1200" dirty="0" err="1" smtClean="0"/>
              <a:t>Natl</a:t>
            </a:r>
            <a:r>
              <a:rPr lang="en-US" sz="1200" dirty="0" smtClean="0"/>
              <a:t> Acad. Sci. U.S.A. 95:6181-6186, 1998. With permission from National Academy of Sciences, and from N. Volkmann et al., Science 293:2456-2459, 2001. With permission from Macmillan Publishers Ltd.)</a:t>
            </a:r>
          </a:p>
          <a:p>
            <a:endParaRPr lang="en-US" sz="1200" dirty="0" smtClean="0"/>
          </a:p>
          <a:p>
            <a:r>
              <a:rPr lang="en-US" sz="1200" dirty="0" smtClean="0"/>
              <a:t>Author: Bruce </a:t>
            </a:r>
            <a:r>
              <a:rPr lang="en-US" sz="1200" dirty="0" err="1" smtClean="0"/>
              <a:t>Alberts</a:t>
            </a:r>
            <a:r>
              <a:rPr lang="en-US" sz="1200" dirty="0" smtClean="0"/>
              <a:t>, Alexander Johnson, Julian Lewis, Martin Raff, Keith Roberts, Peter </a:t>
            </a:r>
            <a:r>
              <a:rPr lang="en-US" sz="1200" dirty="0" smtClean="0"/>
              <a:t>Walter</a:t>
            </a:r>
            <a:endParaRPr lang="en-US" sz="1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26290</TotalTime>
  <Words>1158</Words>
  <Application>Microsoft Macintosh PowerPoint</Application>
  <PresentationFormat>On-screen Show (4:3)</PresentationFormat>
  <Paragraphs>83</Paragraphs>
  <Slides>13</Slides>
  <Notes>13</Notes>
  <HiddenSlides>0</HiddenSlides>
  <MMClips>3</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Default Design</vt:lpstr>
      <vt:lpstr>Slide 1</vt:lpstr>
      <vt:lpstr>Cells Decide: Where to Go</vt:lpstr>
      <vt:lpstr>Cell Motility and Actin Polymerization</vt:lpstr>
      <vt:lpstr>The Story of ParM</vt:lpstr>
      <vt:lpstr>How Is Polymerization Controlled in Space and Time?</vt:lpstr>
      <vt:lpstr>Actin Polymerization Rate in vitro</vt:lpstr>
      <vt:lpstr>Actin and its Partners</vt:lpstr>
      <vt:lpstr>The Control of Actin Polymerization at the Leading Edge</vt:lpstr>
      <vt:lpstr>Arp2/3 and actin nucleation</vt:lpstr>
      <vt:lpstr>Structural studies of Arp2/3</vt:lpstr>
      <vt:lpstr>Signaling and Polymerization</vt:lpstr>
      <vt:lpstr>Computing the Activity of the Switch</vt:lpstr>
      <vt:lpstr>Tuning Tethers to Alter Signaling</vt:lpstr>
    </vt:vector>
  </TitlesOfParts>
  <Company>Physics 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properties: Diffusion. Viscosity. Thermal conduction.</dc:title>
  <dc:creator>Physics UCSD</dc:creator>
  <cp:lastModifiedBy>Rob Phillips</cp:lastModifiedBy>
  <cp:revision>1465</cp:revision>
  <cp:lastPrinted>2009-02-24T21:33:56Z</cp:lastPrinted>
  <dcterms:created xsi:type="dcterms:W3CDTF">2010-01-20T16:04:19Z</dcterms:created>
  <dcterms:modified xsi:type="dcterms:W3CDTF">2010-01-22T06:54:35Z</dcterms:modified>
</cp:coreProperties>
</file>