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308" r:id="rId2"/>
    <p:sldId id="374" r:id="rId3"/>
    <p:sldId id="375" r:id="rId4"/>
    <p:sldId id="380" r:id="rId5"/>
    <p:sldId id="376" r:id="rId6"/>
    <p:sldId id="377" r:id="rId7"/>
    <p:sldId id="378" r:id="rId8"/>
    <p:sldId id="361" r:id="rId9"/>
    <p:sldId id="381" r:id="rId10"/>
    <p:sldId id="370" r:id="rId11"/>
    <p:sldId id="362" r:id="rId12"/>
    <p:sldId id="353" r:id="rId13"/>
    <p:sldId id="351" r:id="rId14"/>
    <p:sldId id="372" r:id="rId15"/>
    <p:sldId id="373" r:id="rId16"/>
    <p:sldId id="368" r:id="rId17"/>
    <p:sldId id="382" r:id="rId18"/>
    <p:sldId id="379" r:id="rId19"/>
    <p:sldId id="365" r:id="rId20"/>
    <p:sldId id="384" r:id="rId21"/>
    <p:sldId id="363" r:id="rId22"/>
    <p:sldId id="364" r:id="rId23"/>
    <p:sldId id="369" r:id="rId24"/>
    <p:sldId id="383" r:id="rId25"/>
    <p:sldId id="386" r:id="rId26"/>
    <p:sldId id="385" r:id="rId27"/>
    <p:sldId id="387" r:id="rId28"/>
    <p:sldId id="388" r:id="rId29"/>
    <p:sldId id="389" r:id="rId30"/>
    <p:sldId id="390" r:id="rId31"/>
    <p:sldId id="391" r:id="rId32"/>
    <p:sldId id="392" r:id="rId33"/>
    <p:sldId id="39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033FF"/>
    <a:srgbClr val="FF6600"/>
    <a:srgbClr val="FF6633"/>
    <a:srgbClr val="990099"/>
    <a:srgbClr val="0066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1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4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/>
            </a:lvl1pPr>
          </a:lstStyle>
          <a:p>
            <a:pPr>
              <a:defRPr/>
            </a:pPr>
            <a:fld id="{9C0589C5-B416-A64E-883C-5AA035629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1EF79-ED71-A34B-B143-E92448BAEEE5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12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16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17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350" y="4352637"/>
            <a:ext cx="4770904" cy="20848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76930" indent="-76930" eaLnBrk="1">
              <a:lnSpc>
                <a:spcPct val="94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Gothic" charset="0"/>
                <a:cs typeface="Gothic" charset="0"/>
              </a:rPr>
              <a:t>Changes in interactions between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labeled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proteins observed by FRET on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chemotactic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stimulation of E. coli cells. (A) Addition or removal of attractant changes the level of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CheY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phosphorylation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, and thus the interaction between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CheY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and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FliM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. As a result, there is a change in energy transfer from CFP-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FliM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(donor) to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CheY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-YFP (acceptor), and a corresponding change in cyan and yellow emission levels. (B and C) Stepwise addition and subsequent removal of attractant to the cells attached to a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coverslip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resulted in changes of energy transfer, expressed here as the fractional decrement in CFP fluorescence (FRET), in (B) wild-type (wt) and (C)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cheZ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cells. Arrows indicate the time of addition (+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Attr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) or removal (-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Attr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) of attractant [30 μM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α-methylaspartate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(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MeAsp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)].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19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8A8C033-14FA-D54C-89D5-914DB5E1A03B}" type="slidenum">
              <a:rPr lang="en-US" sz="1200">
                <a:latin typeface="Arial" pitchFamily="-109" charset="0"/>
              </a:rPr>
              <a:pPr algn="r"/>
              <a:t>2</a:t>
            </a:fld>
            <a:endParaRPr lang="en-US" sz="1200">
              <a:latin typeface="Arial" pitchFamily="-109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3C1620B-6705-3241-9165-BCB1E2D2FE03}" type="slidenum">
              <a:rPr lang="en-US" sz="1200">
                <a:latin typeface="Arial" pitchFamily="-109" charset="0"/>
              </a:rPr>
              <a:pPr algn="r"/>
              <a:t>2</a:t>
            </a:fld>
            <a:endParaRPr lang="en-US" sz="1200">
              <a:latin typeface="Arial" pitchFamily="-109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20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21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22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20848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76930" indent="-76930" eaLnBrk="1">
              <a:lnSpc>
                <a:spcPct val="94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Gothic" charset="0"/>
                <a:cs typeface="Gothic" charset="0"/>
              </a:rPr>
              <a:t>Changes in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FliM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occupancy after flash-release of caged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chemoeffectors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. Attractant was released by UV flash at the times indicated by the arrows and thin vertical dashed lines. The smooth curves are exponential fits to the data; see Materials and Methods.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FliM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occupancy was calculated from the FRET signals as in Fig. 2B. (A) Response of wild-type cells to release of 10 μM caged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l-aspartate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. The horizontal solid line indicates the average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prestimulus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FliM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occupancy. The data points just before and after the flash are shown with greater time resolution in the Inset. (B) Response of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cheZ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cells to release of 10 μM caged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l-aspartate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. (C) Changes in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FliM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occupancy after flash release of caged proton, resulting in a pH decrement of about 0.45.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24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25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26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9CB2F-1A68-AC49-A84A-072DBC618FA5}" type="slidenum">
              <a:rPr lang="en-US"/>
              <a:pPr/>
              <a:t>28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17550"/>
            <a:ext cx="4518025" cy="3387725"/>
          </a:xfrm>
          <a:noFill/>
          <a:ln/>
        </p:spPr>
      </p:sp>
      <p:sp>
        <p:nvSpPr>
          <p:cNvPr id="7680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511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0177" tIns="40088" rIns="80177" bIns="40088"/>
          <a:lstStyle/>
          <a:p>
            <a:pPr eaLnBrk="1" hangingPunct="1"/>
            <a:r>
              <a:rPr lang="en-US"/>
              <a:t>JT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B42DD-3D68-6C4F-A8A6-E59E14EFCC92}" type="slidenum">
              <a:rPr lang="en-US"/>
              <a:pPr/>
              <a:t>29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17550"/>
            <a:ext cx="4518025" cy="3387725"/>
          </a:xfrm>
          <a:noFill/>
          <a:ln/>
        </p:spPr>
      </p:sp>
      <p:sp>
        <p:nvSpPr>
          <p:cNvPr id="788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511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0177" tIns="40088" rIns="80177" bIns="40088"/>
          <a:lstStyle/>
          <a:p>
            <a:pPr eaLnBrk="1" hangingPunct="1"/>
            <a:r>
              <a:rPr lang="en-US"/>
              <a:t>JT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0AE7996-7748-894A-915B-39842D964AEB}" type="slidenum">
              <a:rPr lang="en-US" sz="1200">
                <a:latin typeface="Arial" pitchFamily="-109" charset="0"/>
              </a:rPr>
              <a:pPr algn="r"/>
              <a:t>3</a:t>
            </a:fld>
            <a:endParaRPr lang="en-US" sz="1200">
              <a:latin typeface="Arial" pitchFamily="-109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9F03B-5669-8643-A00D-C7E742314224}" type="slidenum">
              <a:rPr lang="en-US"/>
              <a:pPr/>
              <a:t>30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17550"/>
            <a:ext cx="4518025" cy="3387725"/>
          </a:xfrm>
          <a:noFill/>
          <a:ln/>
        </p:spPr>
      </p:sp>
      <p:sp>
        <p:nvSpPr>
          <p:cNvPr id="8090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511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0177" tIns="40088" rIns="80177" bIns="40088"/>
          <a:lstStyle/>
          <a:p>
            <a:pPr eaLnBrk="1" hangingPunct="1"/>
            <a:r>
              <a:rPr lang="en-US"/>
              <a:t>JT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125D4-7E47-784A-BE6B-B9AAA65C481A}" type="slidenum">
              <a:rPr lang="en-US"/>
              <a:pPr/>
              <a:t>31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17550"/>
            <a:ext cx="4518025" cy="3387725"/>
          </a:xfrm>
          <a:noFill/>
          <a:ln/>
        </p:spPr>
      </p:sp>
      <p:sp>
        <p:nvSpPr>
          <p:cNvPr id="8294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511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0177" tIns="40088" rIns="80177" bIns="40088"/>
          <a:lstStyle/>
          <a:p>
            <a:pPr eaLnBrk="1" hangingPunct="1"/>
            <a:r>
              <a:rPr lang="en-US"/>
              <a:t>RP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F7B7A-0FDF-C349-8481-9CC6CB282509}" type="slidenum">
              <a:rPr lang="en-US"/>
              <a:pPr/>
              <a:t>32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17550"/>
            <a:ext cx="4518025" cy="3387725"/>
          </a:xfrm>
          <a:noFill/>
          <a:ln/>
        </p:spPr>
      </p:sp>
      <p:sp>
        <p:nvSpPr>
          <p:cNvPr id="8499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511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0177" tIns="40088" rIns="80177" bIns="40088"/>
          <a:lstStyle/>
          <a:p>
            <a:pPr eaLnBrk="1" hangingPunct="1"/>
            <a:r>
              <a:rPr lang="en-US"/>
              <a:t>RP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BD86C-5FA5-A048-B257-3A09FB5B3D8B}" type="slidenum">
              <a:rPr lang="en-US"/>
              <a:pPr/>
              <a:t>33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17550"/>
            <a:ext cx="4518025" cy="3387725"/>
          </a:xfrm>
          <a:noFill/>
          <a:ln/>
        </p:spPr>
      </p:sp>
      <p:sp>
        <p:nvSpPr>
          <p:cNvPr id="8704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511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0177" tIns="40088" rIns="80177" bIns="40088"/>
          <a:lstStyle/>
          <a:p>
            <a:pPr eaLnBrk="1" hangingPunct="1"/>
            <a:r>
              <a:rPr lang="en-US"/>
              <a:t>RP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1C609F4-38E7-9E45-A494-82334172A692}" type="slidenum">
              <a:rPr lang="en-US" sz="1200">
                <a:latin typeface="Arial" pitchFamily="-109" charset="0"/>
              </a:rPr>
              <a:pPr algn="r"/>
              <a:t>4</a:t>
            </a:fld>
            <a:endParaRPr lang="en-US" sz="1200">
              <a:latin typeface="Arial" pitchFamily="-109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1C609F4-38E7-9E45-A494-82334172A692}" type="slidenum">
              <a:rPr lang="en-US" sz="1200">
                <a:latin typeface="Arial" pitchFamily="-109" charset="0"/>
              </a:rPr>
              <a:pPr algn="r"/>
              <a:t>5</a:t>
            </a:fld>
            <a:endParaRPr lang="en-US" sz="1200">
              <a:latin typeface="Arial" pitchFamily="-109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A49316A-0F06-7646-85AD-FFD21D64F795}" type="slidenum">
              <a:rPr lang="en-US" sz="1200">
                <a:latin typeface="Arial" pitchFamily="-109" charset="0"/>
              </a:rPr>
              <a:pPr algn="r"/>
              <a:t>6</a:t>
            </a:fld>
            <a:endParaRPr lang="en-US" sz="1200">
              <a:latin typeface="Arial" pitchFamily="-109" charset="0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FA29873-2211-764B-AD50-9C41137B5F4A}" type="slidenum">
              <a:rPr lang="en-US" sz="1200">
                <a:latin typeface="Arial" pitchFamily="-109" charset="0"/>
              </a:rPr>
              <a:pPr algn="r"/>
              <a:t>6</a:t>
            </a:fld>
            <a:endParaRPr lang="en-US" sz="1200">
              <a:latin typeface="Arial" pitchFamily="-109" charset="0"/>
            </a:endParaRPr>
          </a:p>
        </p:txBody>
      </p:sp>
      <p:sp>
        <p:nvSpPr>
          <p:cNvPr id="2867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991A023-EA95-1241-8D49-7F752CE27D23}" type="slidenum">
              <a:rPr lang="en-US" sz="1200">
                <a:latin typeface="Arial" pitchFamily="-109" charset="0"/>
              </a:rPr>
              <a:pPr algn="r"/>
              <a:t>6</a:t>
            </a:fld>
            <a:endParaRPr lang="en-US" sz="1200">
              <a:latin typeface="Arial" pitchFamily="-109" charset="0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CC95-69B8-7C4C-94F4-7233F4690FF7}" type="slidenum">
              <a:rPr lang="en-US"/>
              <a:pPr/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4124-3BCC-6548-9FD0-95121FBD1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00E53-62F9-444C-A654-9F7F88D03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82D7-B193-3041-ADF2-1F3D26DD0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2A70-2212-F744-987D-EAC832BA1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51D6-181E-F544-B4DF-5CB77B2E3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C2E63-914F-9547-9FAB-31C47BE50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E0E2-01E5-054E-A8BD-ECAA2660A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7DEF-DFC1-3448-B308-10D6967A8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78FD-85DF-9C48-9B6D-8EC2D1E75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C2FC-591D-5C41-AB22-3A14A77EA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A3C2-3EA8-CA41-BE21-C7EA0E0F4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latin typeface="+mn-lt"/>
              </a:defRPr>
            </a:lvl1pPr>
          </a:lstStyle>
          <a:p>
            <a:pPr>
              <a:defRPr/>
            </a:pPr>
            <a:fld id="{818A1C9A-0ACA-664B-9564-69BBD2BEC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5" Type="http://schemas.openxmlformats.org/officeDocument/2006/relationships/image" Target="../media/image27.pdf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video" Target="file://localhost/Users/rob/phillips/Talks/Talks2009/Caltech%20Physics/Fig_03.03.mov" TargetMode="Externa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36.png"/><Relationship Id="rId9" Type="http://schemas.openxmlformats.org/officeDocument/2006/relationships/image" Target="../media/image41.png"/><Relationship Id="rId1" Type="http://schemas.openxmlformats.org/officeDocument/2006/relationships/video" Target="file://localhost/Users/rob/phillips/Talks/Talks2009/Caltech%20Physics/Fig_15.02.mov" TargetMode="External"/><Relationship Id="rId2" Type="http://schemas.openxmlformats.org/officeDocument/2006/relationships/video" Target="file://localhost/Users/rob/ECB%20Videos/17.9-listeria_parasites.m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9.png"/><Relationship Id="rId1" Type="http://schemas.openxmlformats.org/officeDocument/2006/relationships/video" Target="file://localhost/Users/rob/Courses/APh161%20-%202010/Lectures/Chemotaxis/ChemotaxisRunTumble.avi" TargetMode="Externa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4"/>
          <p:cNvSpPr>
            <a:spLocks noGrp="1" noChangeArrowheads="1"/>
          </p:cNvSpPr>
          <p:nvPr/>
        </p:nvSpPr>
        <p:spPr bwMode="auto">
          <a:xfrm>
            <a:off x="609600" y="22860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200" i="0" dirty="0">
                <a:solidFill>
                  <a:srgbClr val="FF6600"/>
                </a:solidFill>
                <a:latin typeface="Herculanum" charset="0"/>
                <a:ea typeface="Times New Roman" charset="0"/>
                <a:cs typeface="Times New Roman" charset="0"/>
              </a:rPr>
              <a:t>BE/APh161 – Physical Biology of the Cell</a:t>
            </a:r>
            <a:endParaRPr lang="en-US" sz="3200" i="0" dirty="0">
              <a:solidFill>
                <a:schemeClr val="tx2"/>
              </a:solidFill>
              <a:latin typeface="Herculanum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339" name="Rectangle 25"/>
          <p:cNvSpPr>
            <a:spLocks noGrp="1" noChangeArrowheads="1"/>
          </p:cNvSpPr>
          <p:nvPr/>
        </p:nvSpPr>
        <p:spPr bwMode="auto">
          <a:xfrm>
            <a:off x="381000" y="36576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800" i="0">
                <a:ea typeface="Times New Roman" charset="0"/>
                <a:cs typeface="Times New Roman" charset="0"/>
              </a:rPr>
              <a:t>Rob Phillips</a:t>
            </a:r>
            <a:endParaRPr lang="en-US" sz="3200" i="0">
              <a:ea typeface="Times New Roman" charset="0"/>
              <a:cs typeface="Times New Roman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i="0">
                <a:ea typeface="Times New Roman" charset="0"/>
                <a:cs typeface="Times New Roman" charset="0"/>
              </a:rPr>
              <a:t>Applied Physics and Bioengineering</a:t>
            </a:r>
          </a:p>
          <a:p>
            <a:pPr algn="ctr" eaLnBrk="0" hangingPunct="0">
              <a:spcBef>
                <a:spcPct val="0"/>
              </a:spcBef>
            </a:pPr>
            <a:r>
              <a:rPr lang="en-US" i="0">
                <a:ea typeface="Times New Roman" charset="0"/>
                <a:cs typeface="Times New Roman" charset="0"/>
              </a:rPr>
              <a:t>California Institute of Technology</a:t>
            </a:r>
            <a:endParaRPr lang="en-US" i="0"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76200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Cellular decisions and swimming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27200"/>
            <a:ext cx="4891059" cy="4902200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895600" y="1361820"/>
            <a:ext cx="3676939" cy="31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prstTxWarp prst="textNoShape">
              <a:avLst/>
            </a:prstTxWarp>
            <a:spAutoFit/>
          </a:bodyPr>
          <a:lstStyle/>
          <a:p>
            <a:pPr defTabSz="828675"/>
            <a:r>
              <a:rPr lang="en-US" sz="1500" dirty="0" smtClean="0">
                <a:solidFill>
                  <a:srgbClr val="000000"/>
                </a:solidFill>
              </a:rPr>
              <a:t>(see Turner, </a:t>
            </a:r>
            <a:r>
              <a:rPr lang="en-US" sz="1500" dirty="0" err="1" smtClean="0">
                <a:solidFill>
                  <a:srgbClr val="000000"/>
                </a:solidFill>
              </a:rPr>
              <a:t>Ryu</a:t>
            </a:r>
            <a:r>
              <a:rPr lang="en-US" sz="1500" dirty="0" smtClean="0">
                <a:solidFill>
                  <a:srgbClr val="000000"/>
                </a:solidFill>
              </a:rPr>
              <a:t>, Berg – J. </a:t>
            </a:r>
            <a:r>
              <a:rPr lang="en-US" sz="1500" dirty="0" err="1" smtClean="0">
                <a:solidFill>
                  <a:srgbClr val="000000"/>
                </a:solidFill>
              </a:rPr>
              <a:t>Bacteriol</a:t>
            </a:r>
            <a:r>
              <a:rPr lang="en-US" sz="1500" dirty="0" smtClean="0">
                <a:solidFill>
                  <a:srgbClr val="000000"/>
                </a:solidFill>
              </a:rPr>
              <a:t>. 2000 .</a:t>
            </a:r>
            <a:r>
              <a:rPr lang="en-US" sz="15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76200" y="849868"/>
            <a:ext cx="86106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See the movies from Howard Berg website.</a:t>
            </a:r>
            <a:endParaRPr 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04800" y="136525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A general view of bacterial </a:t>
            </a:r>
            <a:r>
              <a:rPr lang="en-US" sz="3000" i="0" dirty="0" err="1" smtClean="0">
                <a:solidFill>
                  <a:srgbClr val="FF6600"/>
                </a:solidFill>
                <a:latin typeface="Herculanum" charset="0"/>
              </a:rPr>
              <a:t>chemotaxis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pic>
        <p:nvPicPr>
          <p:cNvPr id="5" name="Picture 2" descr="figure_04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32434"/>
            <a:ext cx="6172200" cy="482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6106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We will return to this figure several times in order to clarify various aspects of the bacterial </a:t>
            </a:r>
            <a:r>
              <a:rPr lang="en-US" i="0" dirty="0" err="1" smtClean="0"/>
              <a:t>chemotactic</a:t>
            </a:r>
            <a:r>
              <a:rPr lang="en-US" i="0" dirty="0" smtClean="0"/>
              <a:t> response.</a:t>
            </a:r>
            <a:endParaRPr 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An amazing molecular machine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610600" cy="1338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The </a:t>
            </a:r>
            <a:r>
              <a:rPr lang="en-US" i="0" dirty="0" err="1" smtClean="0"/>
              <a:t>flagellar</a:t>
            </a:r>
            <a:r>
              <a:rPr lang="en-US" i="0" dirty="0" smtClean="0"/>
              <a:t> motor uses a proton gradient to rotate at roughly the angular speed of a jet engine. 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This motor is a darling of the creationists as an example of something that “couldn’t have evolved” because of its supposed “irreducible complexity”.</a:t>
            </a:r>
          </a:p>
        </p:txBody>
      </p:sp>
      <p:pic>
        <p:nvPicPr>
          <p:cNvPr id="4" name="Picture 3" descr="E.coliFlagell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89196"/>
            <a:ext cx="3054846" cy="4468803"/>
          </a:xfrm>
          <a:prstGeom prst="rect">
            <a:avLst/>
          </a:prstGeom>
        </p:spPr>
      </p:pic>
      <p:pic>
        <p:nvPicPr>
          <p:cNvPr id="5" name="Picture 4" descr="FlagellarMo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454388"/>
            <a:ext cx="4334256" cy="3489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Bacterial </a:t>
            </a:r>
            <a:r>
              <a:rPr lang="en-US" sz="3000" i="0" dirty="0" err="1" smtClean="0">
                <a:solidFill>
                  <a:srgbClr val="FF6600"/>
                </a:solidFill>
                <a:latin typeface="Herculanum" charset="0"/>
              </a:rPr>
              <a:t>chemotaxis</a:t>
            </a: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 circuit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5344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The circuit for bacterial </a:t>
            </a:r>
            <a:r>
              <a:rPr lang="en-US" i="0" dirty="0" err="1" smtClean="0"/>
              <a:t>chemotaxis</a:t>
            </a:r>
            <a:r>
              <a:rPr lang="en-US" i="0" dirty="0" smtClean="0"/>
              <a:t> involves precisely the kind of two-component signal transduction system that we discussed earlier. </a:t>
            </a:r>
          </a:p>
        </p:txBody>
      </p:sp>
      <p:pic>
        <p:nvPicPr>
          <p:cNvPr id="4" name="Picture 3" descr="ChemotaxisCirc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50848"/>
            <a:ext cx="3135451" cy="517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Cellular decisions and swimming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971800" y="1895220"/>
            <a:ext cx="3552018" cy="31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prstTxWarp prst="textNoShape">
              <a:avLst/>
            </a:prstTxWarp>
            <a:spAutoFit/>
          </a:bodyPr>
          <a:lstStyle/>
          <a:p>
            <a:pPr defTabSz="828675"/>
            <a:r>
              <a:rPr lang="en-US" sz="1500" dirty="0" smtClean="0">
                <a:solidFill>
                  <a:srgbClr val="000000"/>
                </a:solidFill>
              </a:rPr>
              <a:t>(see </a:t>
            </a:r>
            <a:r>
              <a:rPr lang="en-US" sz="1500" dirty="0" err="1" smtClean="0">
                <a:solidFill>
                  <a:srgbClr val="000000"/>
                </a:solidFill>
              </a:rPr>
              <a:t>Cluzel</a:t>
            </a:r>
            <a:r>
              <a:rPr lang="en-US" sz="1500" dirty="0" smtClean="0">
                <a:solidFill>
                  <a:srgbClr val="000000"/>
                </a:solidFill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</a:rPr>
              <a:t>Surrette</a:t>
            </a:r>
            <a:r>
              <a:rPr lang="en-US" sz="1500" dirty="0" smtClean="0">
                <a:solidFill>
                  <a:srgbClr val="000000"/>
                </a:solidFill>
              </a:rPr>
              <a:t> and </a:t>
            </a:r>
            <a:r>
              <a:rPr lang="en-US" sz="1500" dirty="0" err="1" smtClean="0">
                <a:solidFill>
                  <a:srgbClr val="000000"/>
                </a:solidFill>
              </a:rPr>
              <a:t>Leibler</a:t>
            </a:r>
            <a:r>
              <a:rPr lang="en-US" sz="1500" dirty="0" smtClean="0">
                <a:solidFill>
                  <a:srgbClr val="000000"/>
                </a:solidFill>
              </a:rPr>
              <a:t>, Science.</a:t>
            </a:r>
            <a:r>
              <a:rPr lang="en-US" sz="15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6106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Concept of experiment: tether cell to surface and watch the rotation of the motor.  They use a second color to watch the </a:t>
            </a:r>
            <a:r>
              <a:rPr lang="en-US" i="0" dirty="0" err="1" smtClean="0"/>
              <a:t>CheY</a:t>
            </a:r>
            <a:r>
              <a:rPr lang="en-US" i="0" dirty="0" smtClean="0"/>
              <a:t>-P in the cell.  The result is a plot that shows the frequency of motor tumble rate as a function of </a:t>
            </a:r>
            <a:r>
              <a:rPr lang="en-US" i="0" dirty="0" err="1" smtClean="0"/>
              <a:t>CheY</a:t>
            </a:r>
            <a:r>
              <a:rPr lang="en-US" i="0" dirty="0" smtClean="0"/>
              <a:t>-P.</a:t>
            </a:r>
            <a:endParaRPr lang="en-US" i="0" dirty="0" smtClean="0"/>
          </a:p>
        </p:txBody>
      </p:sp>
      <p:pic>
        <p:nvPicPr>
          <p:cNvPr id="6" name="Picture 5" descr="Pages from cluzel_science_0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90600" y="2247900"/>
            <a:ext cx="71120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Cellular decisions and swimming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971800" y="1895220"/>
            <a:ext cx="3552018" cy="31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prstTxWarp prst="textNoShape">
              <a:avLst/>
            </a:prstTxWarp>
            <a:spAutoFit/>
          </a:bodyPr>
          <a:lstStyle/>
          <a:p>
            <a:pPr defTabSz="828675"/>
            <a:r>
              <a:rPr lang="en-US" sz="1500" dirty="0" smtClean="0">
                <a:solidFill>
                  <a:srgbClr val="000000"/>
                </a:solidFill>
              </a:rPr>
              <a:t>(see </a:t>
            </a:r>
            <a:r>
              <a:rPr lang="en-US" sz="1500" dirty="0" err="1" smtClean="0">
                <a:solidFill>
                  <a:srgbClr val="000000"/>
                </a:solidFill>
              </a:rPr>
              <a:t>Cluzel</a:t>
            </a:r>
            <a:r>
              <a:rPr lang="en-US" sz="1500" dirty="0" smtClean="0">
                <a:solidFill>
                  <a:srgbClr val="000000"/>
                </a:solidFill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</a:rPr>
              <a:t>Surrette</a:t>
            </a:r>
            <a:r>
              <a:rPr lang="en-US" sz="1500" dirty="0" smtClean="0">
                <a:solidFill>
                  <a:srgbClr val="000000"/>
                </a:solidFill>
              </a:rPr>
              <a:t> and </a:t>
            </a:r>
            <a:r>
              <a:rPr lang="en-US" sz="1500" dirty="0" err="1" smtClean="0">
                <a:solidFill>
                  <a:srgbClr val="000000"/>
                </a:solidFill>
              </a:rPr>
              <a:t>Leibler</a:t>
            </a:r>
            <a:r>
              <a:rPr lang="en-US" sz="1500" dirty="0" smtClean="0">
                <a:solidFill>
                  <a:srgbClr val="000000"/>
                </a:solidFill>
              </a:rPr>
              <a:t>, Science.</a:t>
            </a:r>
            <a:r>
              <a:rPr lang="en-US" sz="15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610600" cy="1061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Measure the response of the motor as a function of the concentration of </a:t>
            </a:r>
            <a:r>
              <a:rPr lang="en-US" i="0" dirty="0" err="1" smtClean="0"/>
              <a:t>CheY</a:t>
            </a:r>
            <a:r>
              <a:rPr lang="en-US" i="0" dirty="0" smtClean="0"/>
              <a:t>-P.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Clockwise bias (CW) is obtained by taking fraction of time spent in clockwise state divided by the total time</a:t>
            </a:r>
            <a:r>
              <a:rPr lang="en-US" i="0" dirty="0" smtClean="0"/>
              <a:t>.</a:t>
            </a:r>
            <a:endParaRPr lang="en-US" i="0" dirty="0" smtClean="0"/>
          </a:p>
        </p:txBody>
      </p:sp>
      <p:pic>
        <p:nvPicPr>
          <p:cNvPr id="7" name="Picture 6" descr="Pages from cluzel_science_00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89000" y="2311400"/>
            <a:ext cx="7112000" cy="416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The fret technique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534400" cy="784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Fluorescence resonance energy transfer is an amazing molecular ruler</a:t>
            </a:r>
            <a:r>
              <a:rPr lang="en-US" i="0" dirty="0" smtClean="0"/>
              <a:t>.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Proximity of acceptor and donor is readout by the efficiency of the transfer. </a:t>
            </a:r>
            <a:endParaRPr lang="en-US" i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1600200"/>
            <a:ext cx="57404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715001"/>
            <a:ext cx="792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</a:t>
            </a:r>
            <a:r>
              <a:rPr lang="en-US" sz="1600" dirty="0" err="1" smtClean="0"/>
              <a:t>netfiles.uiuc.edu/tjha/www/images/FRET_concept.jpg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Fret and </a:t>
            </a:r>
            <a:r>
              <a:rPr lang="en-US" sz="3000" i="0" dirty="0" err="1" smtClean="0">
                <a:solidFill>
                  <a:srgbClr val="FF6600"/>
                </a:solidFill>
                <a:latin typeface="Herculanum" charset="0"/>
              </a:rPr>
              <a:t>chemotaxis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534400" cy="1061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FRET between </a:t>
            </a:r>
            <a:r>
              <a:rPr lang="en-US" i="0" dirty="0" err="1" smtClean="0"/>
              <a:t>CheY</a:t>
            </a:r>
            <a:r>
              <a:rPr lang="en-US" i="0" dirty="0" smtClean="0"/>
              <a:t>-P and </a:t>
            </a:r>
            <a:r>
              <a:rPr lang="en-US" i="0" dirty="0" err="1" smtClean="0"/>
              <a:t>CheZ</a:t>
            </a:r>
            <a:r>
              <a:rPr lang="en-US" i="0" dirty="0" smtClean="0"/>
              <a:t>.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This is from the paper of </a:t>
            </a:r>
            <a:r>
              <a:rPr lang="en-US" i="0" dirty="0" err="1" smtClean="0"/>
              <a:t>Sourjik</a:t>
            </a:r>
            <a:r>
              <a:rPr lang="en-US" i="0" dirty="0" smtClean="0"/>
              <a:t> and Berg, PNAS, 2002.  They have two papers in PNAS that year, this is the first one.</a:t>
            </a:r>
            <a:endParaRPr lang="en-US" i="0" dirty="0" smtClean="0"/>
          </a:p>
        </p:txBody>
      </p:sp>
      <p:pic>
        <p:nvPicPr>
          <p:cNvPr id="7" name="Picture 6" descr="Pages from BergSourjikPNA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24150" y="1789471"/>
            <a:ext cx="4286250" cy="4916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152400"/>
            <a:ext cx="8494560" cy="5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FF6600"/>
                </a:solidFill>
                <a:latin typeface="Herculanum"/>
                <a:cs typeface="Herculanum"/>
              </a:rPr>
              <a:t>Changes in interactions between </a:t>
            </a:r>
            <a:r>
              <a:rPr lang="en-GB" sz="2000" b="1" dirty="0" err="1">
                <a:solidFill>
                  <a:srgbClr val="FF6600"/>
                </a:solidFill>
                <a:latin typeface="Herculanum"/>
                <a:cs typeface="Herculanum"/>
              </a:rPr>
              <a:t>labeled</a:t>
            </a:r>
            <a:r>
              <a:rPr lang="en-GB" sz="2000" b="1" dirty="0">
                <a:solidFill>
                  <a:srgbClr val="FF6600"/>
                </a:solidFill>
                <a:latin typeface="Herculanum"/>
                <a:cs typeface="Herculanum"/>
              </a:rPr>
              <a:t> proteins observed by FRET on </a:t>
            </a:r>
            <a:r>
              <a:rPr lang="en-GB" sz="2000" b="1" dirty="0" err="1">
                <a:solidFill>
                  <a:srgbClr val="FF6600"/>
                </a:solidFill>
                <a:latin typeface="Herculanum"/>
                <a:cs typeface="Herculanum"/>
              </a:rPr>
              <a:t>chemotactic</a:t>
            </a:r>
            <a:r>
              <a:rPr lang="en-GB" sz="2000" b="1" dirty="0">
                <a:solidFill>
                  <a:srgbClr val="FF6600"/>
                </a:solidFill>
                <a:latin typeface="Herculanum"/>
                <a:cs typeface="Herculanum"/>
              </a:rPr>
              <a:t> stimulation of E. coli cells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" y="5943504"/>
            <a:ext cx="9108000" cy="94329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3654" y="1588903"/>
            <a:ext cx="4425746" cy="4507097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71520" y="6235755"/>
            <a:ext cx="3918240" cy="1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Sourjik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 V, Berg H C PNAS 2002;99:12669-12674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1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77761" indent="-77761">
              <a:lnSpc>
                <a:spcPct val="94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700" dirty="0">
                <a:solidFill>
                  <a:srgbClr val="000000"/>
                </a:solidFill>
                <a:latin typeface="Arial" charset="0"/>
              </a:rPr>
              <a:t>©2002 by The National Academy of Sciences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76200" y="838200"/>
            <a:ext cx="85344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The circuit for bacterial </a:t>
            </a:r>
            <a:r>
              <a:rPr lang="en-US" i="0" dirty="0" err="1" smtClean="0"/>
              <a:t>chemotaxis</a:t>
            </a:r>
            <a:r>
              <a:rPr lang="en-US" i="0" dirty="0" smtClean="0"/>
              <a:t> involves precisely the kind of two-component signal transduction system that we discussed earlier.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81000" y="136525"/>
            <a:ext cx="853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Receptor activity and </a:t>
            </a:r>
            <a:r>
              <a:rPr lang="en-US" sz="3000" i="0" dirty="0" err="1" smtClean="0">
                <a:solidFill>
                  <a:srgbClr val="FF6600"/>
                </a:solidFill>
                <a:latin typeface="Herculanum" charset="0"/>
              </a:rPr>
              <a:t>chemoattractant</a:t>
            </a: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 concentration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228600" y="1143000"/>
            <a:ext cx="8229600" cy="784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Measure the FRET activity for different </a:t>
            </a:r>
            <a:r>
              <a:rPr lang="en-US" i="0" dirty="0" err="1" smtClean="0"/>
              <a:t>chemoattractant</a:t>
            </a:r>
            <a:r>
              <a:rPr lang="en-US" i="0" dirty="0" smtClean="0"/>
              <a:t> concentrations.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Different mutants have different adaptive responses.</a:t>
            </a:r>
            <a:r>
              <a:rPr lang="en-US" i="0" dirty="0" smtClean="0"/>
              <a:t> </a:t>
            </a:r>
            <a:endParaRPr lang="en-US" i="0" dirty="0" smtClean="0"/>
          </a:p>
        </p:txBody>
      </p:sp>
      <p:pic>
        <p:nvPicPr>
          <p:cNvPr id="5" name="Picture 2" descr="figure_19_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63737"/>
            <a:ext cx="853122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71600" y="207963"/>
            <a:ext cx="67341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i="0" dirty="0">
                <a:solidFill>
                  <a:srgbClr val="FF6600"/>
                </a:solidFill>
                <a:latin typeface="Herculanum"/>
                <a:cs typeface="Herculanum"/>
              </a:rPr>
              <a:t>Two-Component Signal Transduction</a:t>
            </a:r>
          </a:p>
        </p:txBody>
      </p:sp>
      <p:pic>
        <p:nvPicPr>
          <p:cNvPr id="19459" name="Picture 7" descr="signaling_intro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2133600"/>
            <a:ext cx="80597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76200" y="762000"/>
            <a:ext cx="8915400" cy="1061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 Next few slides are courtesy of Michael </a:t>
            </a:r>
            <a:r>
              <a:rPr lang="en-US" i="0" dirty="0" err="1" smtClean="0"/>
              <a:t>Laub</a:t>
            </a:r>
            <a:r>
              <a:rPr lang="en-US" i="0" dirty="0" smtClean="0"/>
              <a:t> (MIT) and Mark </a:t>
            </a:r>
            <a:r>
              <a:rPr lang="en-US" i="0" dirty="0" err="1" smtClean="0"/>
              <a:t>Goulian</a:t>
            </a:r>
            <a:r>
              <a:rPr lang="en-US" i="0" dirty="0" smtClean="0"/>
              <a:t> (</a:t>
            </a:r>
            <a:r>
              <a:rPr lang="en-US" i="0" dirty="0" err="1" smtClean="0"/>
              <a:t>Upenn</a:t>
            </a:r>
            <a:r>
              <a:rPr lang="en-US" i="0" dirty="0" smtClean="0"/>
              <a:t>) – experts in the quantitative dissection of signaling networks.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This figure shows the generic features of the two-component signal transduction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Motor Binding and Bias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pic>
        <p:nvPicPr>
          <p:cNvPr id="6" name="Picture 5" descr="Pages from SourjikBergPNAS-2002-Sourjik-12669-7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1722" y="1981200"/>
            <a:ext cx="4572000" cy="2971800"/>
          </a:xfrm>
          <a:prstGeom prst="rect">
            <a:avLst/>
          </a:prstGeom>
        </p:spPr>
      </p:pic>
      <p:pic>
        <p:nvPicPr>
          <p:cNvPr id="8" name="Picture 7" descr="Pages from SourjikBergPNAS-2002-Sourjik-12669-74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24400" y="1219200"/>
            <a:ext cx="3581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09600" y="136525"/>
            <a:ext cx="822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Building a statistical mechanics model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76200" y="762000"/>
            <a:ext cx="86868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Our goal is to find the probability that the receptor will be in the on state as a function of the </a:t>
            </a:r>
            <a:r>
              <a:rPr lang="en-US" i="0" dirty="0" err="1" smtClean="0"/>
              <a:t>chemoattractant</a:t>
            </a:r>
            <a:r>
              <a:rPr lang="en-US" i="0" dirty="0" smtClean="0"/>
              <a:t> concentration. </a:t>
            </a:r>
            <a:endParaRPr lang="en-US" i="0" dirty="0" smtClean="0"/>
          </a:p>
        </p:txBody>
      </p:sp>
      <p:pic>
        <p:nvPicPr>
          <p:cNvPr id="5" name="Picture 2" descr="figure_19_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9050"/>
            <a:ext cx="5638800" cy="51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States and weights 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458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Each of the states has a corresponding statistical weight.</a:t>
            </a:r>
            <a:endParaRPr lang="en-US" i="0" dirty="0" smtClean="0"/>
          </a:p>
        </p:txBody>
      </p:sp>
      <p:pic>
        <p:nvPicPr>
          <p:cNvPr id="5" name="Picture 3" descr="figure_19_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69250"/>
            <a:ext cx="5548312" cy="543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152400"/>
            <a:ext cx="8494560" cy="7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b="1" dirty="0">
                <a:solidFill>
                  <a:srgbClr val="FF6600"/>
                </a:solidFill>
                <a:latin typeface="Herculanum"/>
                <a:cs typeface="Herculanum"/>
              </a:rPr>
              <a:t>Changes in </a:t>
            </a:r>
            <a:r>
              <a:rPr lang="en-GB" sz="2400" b="1" dirty="0" err="1">
                <a:solidFill>
                  <a:srgbClr val="FF6600"/>
                </a:solidFill>
                <a:latin typeface="Herculanum"/>
                <a:cs typeface="Herculanum"/>
              </a:rPr>
              <a:t>FliM</a:t>
            </a:r>
            <a:r>
              <a:rPr lang="en-GB" sz="2400" b="1" dirty="0">
                <a:solidFill>
                  <a:srgbClr val="FF6600"/>
                </a:solidFill>
                <a:latin typeface="Herculanum"/>
                <a:cs typeface="Herculanum"/>
              </a:rPr>
              <a:t> occupancy after flash-release of caged </a:t>
            </a:r>
            <a:r>
              <a:rPr lang="en-GB" sz="2400" b="1" dirty="0" err="1">
                <a:solidFill>
                  <a:srgbClr val="FF6600"/>
                </a:solidFill>
                <a:latin typeface="Herculanum"/>
                <a:cs typeface="Herculanum"/>
              </a:rPr>
              <a:t>chemoeffectors</a:t>
            </a:r>
            <a:endParaRPr lang="en-GB" sz="2400" b="1" dirty="0">
              <a:solidFill>
                <a:srgbClr val="FF6600"/>
              </a:solidFill>
              <a:latin typeface="Herculanum"/>
              <a:cs typeface="Herculanum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" y="5943504"/>
            <a:ext cx="9108000" cy="94329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40" y="2237996"/>
            <a:ext cx="7804800" cy="2376249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1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Sourjik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 V, Berg H C PNAS 2002;99:12669-12674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1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77761" indent="-77761">
              <a:lnSpc>
                <a:spcPct val="94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700" dirty="0">
                <a:solidFill>
                  <a:srgbClr val="000000"/>
                </a:solidFill>
                <a:latin typeface="Arial" charset="0"/>
              </a:rPr>
              <a:t>©2002 by The National Academy of Sciences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990600"/>
            <a:ext cx="86868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After addition of a </a:t>
            </a:r>
            <a:r>
              <a:rPr lang="en-US" i="0" dirty="0" err="1" smtClean="0"/>
              <a:t>chemoattractant</a:t>
            </a:r>
            <a:r>
              <a:rPr lang="en-US" i="0" dirty="0" smtClean="0"/>
              <a:t>, the FRET measurements permit direct determination of the kinetics of the process.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Adaptation of the circuit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534400" cy="1338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</a:t>
            </a:r>
            <a:r>
              <a:rPr lang="en-US" i="0" dirty="0" err="1" smtClean="0"/>
              <a:t>Methylation</a:t>
            </a:r>
            <a:r>
              <a:rPr lang="en-US" i="0" dirty="0" smtClean="0"/>
              <a:t> provides a scheme for tuning the </a:t>
            </a:r>
            <a:r>
              <a:rPr lang="en-US" i="0" dirty="0" smtClean="0"/>
              <a:t>energy difference between the on and off states of the receptor complex.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 Quantitative </a:t>
            </a:r>
            <a:r>
              <a:rPr lang="en-US" i="0" dirty="0" smtClean="0"/>
              <a:t>measurements leave us with many interesting questions: mutants and their responses, sharpness of response, adaptation, motor binding </a:t>
            </a:r>
            <a:r>
              <a:rPr lang="en-US" i="0" dirty="0" err="1" smtClean="0"/>
              <a:t>vs</a:t>
            </a:r>
            <a:r>
              <a:rPr lang="en-US" i="0" dirty="0" smtClean="0"/>
              <a:t> switching, etc…</a:t>
            </a:r>
            <a:endParaRPr lang="en-US" i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09800"/>
            <a:ext cx="4876800" cy="43434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6616755"/>
            <a:ext cx="3918240" cy="1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smtClean="0">
                <a:solidFill>
                  <a:srgbClr val="000000"/>
                </a:solidFill>
                <a:latin typeface="Arial" charset="0"/>
              </a:rPr>
              <a:t>Parkinson lab - Utah</a:t>
            </a:r>
            <a:endParaRPr lang="en-GB" sz="11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High resolution imaging of </a:t>
            </a:r>
            <a:r>
              <a:rPr lang="en-US" sz="3000" i="0" dirty="0" err="1" smtClean="0">
                <a:solidFill>
                  <a:srgbClr val="FF6600"/>
                </a:solidFill>
                <a:latin typeface="Herculanum" charset="0"/>
              </a:rPr>
              <a:t>chemotaxis</a:t>
            </a: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 proteins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228600" y="1219200"/>
            <a:ext cx="8915400" cy="784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PALM is a high-resolution technique that permits beating the diffraction limit.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In this case, they are looking at </a:t>
            </a:r>
            <a:r>
              <a:rPr lang="en-US" i="0" dirty="0" err="1" smtClean="0"/>
              <a:t>chemotaxis</a:t>
            </a:r>
            <a:r>
              <a:rPr lang="en-US" i="0" dirty="0" smtClean="0"/>
              <a:t> proteins in </a:t>
            </a:r>
            <a:r>
              <a:rPr lang="en-US" dirty="0" smtClean="0"/>
              <a:t>E. coli</a:t>
            </a:r>
            <a:r>
              <a:rPr lang="en-US" i="0" dirty="0" smtClean="0"/>
              <a:t>.</a:t>
            </a:r>
          </a:p>
        </p:txBody>
      </p:sp>
      <p:pic>
        <p:nvPicPr>
          <p:cNvPr id="6" name="Picture 5" descr="journal.pbio.1000137.g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581431" cy="3408328"/>
          </a:xfrm>
          <a:prstGeom prst="rect">
            <a:avLst/>
          </a:prstGeom>
        </p:spPr>
      </p:pic>
      <p:pic>
        <p:nvPicPr>
          <p:cNvPr id="7" name="Picture 6" descr="journal.pbio.1000137.g0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286000"/>
            <a:ext cx="4343431" cy="3351681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800600" y="1981200"/>
            <a:ext cx="3999593" cy="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sz="1500" dirty="0" smtClean="0"/>
              <a:t>(Greenfield, </a:t>
            </a:r>
            <a:r>
              <a:rPr lang="en-US" sz="1500" dirty="0" err="1" smtClean="0"/>
              <a:t>Liphardt</a:t>
            </a:r>
            <a:r>
              <a:rPr lang="en-US" sz="1500" dirty="0" smtClean="0"/>
              <a:t> </a:t>
            </a:r>
            <a:r>
              <a:rPr lang="en-US" sz="1500" dirty="0"/>
              <a:t>et </a:t>
            </a:r>
            <a:r>
              <a:rPr lang="en-US" sz="1500" dirty="0" smtClean="0"/>
              <a:t>al, </a:t>
            </a:r>
            <a:r>
              <a:rPr lang="en-US" sz="1500" dirty="0" err="1" smtClean="0"/>
              <a:t>PLoS</a:t>
            </a:r>
            <a:r>
              <a:rPr lang="en-US" sz="1500" dirty="0" smtClean="0"/>
              <a:t> Biology, 2009.</a:t>
            </a:r>
            <a:r>
              <a:rPr lang="en-US" sz="15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8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Nature of the receptors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382000" cy="784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Receptors assemble into </a:t>
            </a:r>
            <a:r>
              <a:rPr lang="en-US" i="0" dirty="0" err="1" smtClean="0"/>
              <a:t>trimers</a:t>
            </a:r>
            <a:r>
              <a:rPr lang="en-US" i="0" dirty="0" smtClean="0"/>
              <a:t> of </a:t>
            </a:r>
            <a:r>
              <a:rPr lang="en-US" i="0" dirty="0" err="1" smtClean="0"/>
              <a:t>dimers</a:t>
            </a:r>
            <a:r>
              <a:rPr lang="en-US" i="0" dirty="0" smtClean="0"/>
              <a:t>.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Receptor clustering is part of the overall story. </a:t>
            </a:r>
            <a:endParaRPr lang="en-US" i="0" dirty="0" smtClean="0"/>
          </a:p>
        </p:txBody>
      </p:sp>
      <p:pic>
        <p:nvPicPr>
          <p:cNvPr id="4" name="Picture 3" descr="ChemotaxisStructu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12029"/>
            <a:ext cx="7101840" cy="5269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-76200"/>
            <a:ext cx="7807325" cy="1144588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800" smtClean="0">
                <a:solidFill>
                  <a:srgbClr val="FF6600"/>
                </a:solidFill>
                <a:latin typeface="Herculanum" charset="0"/>
                <a:ea typeface="Herculanum" charset="0"/>
                <a:cs typeface="Herculanum" charset="0"/>
              </a:rPr>
              <a:t>Cells Decide: Where to Go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262563" y="1838325"/>
            <a:ext cx="14398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(Berman et al.)</a:t>
            </a:r>
          </a:p>
        </p:txBody>
      </p:sp>
      <p:sp>
        <p:nvSpPr>
          <p:cNvPr id="73732" name="Text Box 11"/>
          <p:cNvSpPr txBox="1">
            <a:spLocks noChangeArrowheads="1"/>
          </p:cNvSpPr>
          <p:nvPr/>
        </p:nvSpPr>
        <p:spPr bwMode="auto">
          <a:xfrm>
            <a:off x="2570163" y="1143000"/>
            <a:ext cx="4135437" cy="3603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6600"/>
                </a:solidFill>
                <a:latin typeface="Albany" charset="0"/>
              </a:rPr>
              <a:t>The Hunters of the Immune Response</a:t>
            </a:r>
          </a:p>
        </p:txBody>
      </p:sp>
      <p:sp>
        <p:nvSpPr>
          <p:cNvPr id="73733" name="Rectangle 12"/>
          <p:cNvSpPr>
            <a:spLocks noChangeArrowheads="1"/>
          </p:cNvSpPr>
          <p:nvPr/>
        </p:nvSpPr>
        <p:spPr bwMode="auto">
          <a:xfrm>
            <a:off x="228600" y="48768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90525" indent="-293688" defTabSz="650875">
              <a:lnSpc>
                <a:spcPct val="93000"/>
              </a:lnSpc>
              <a:buClr>
                <a:srgbClr val="000000"/>
              </a:buClr>
              <a:buSzPct val="66000"/>
              <a:buFontTx/>
              <a:buBlip>
                <a:blip r:embed="rId4"/>
              </a:buBlip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1600" b="1">
                <a:latin typeface="Albany" charset="0"/>
              </a:rPr>
              <a:t>There is another kind of rapid response to environmental cues that is much faster than gene regulation.</a:t>
            </a:r>
          </a:p>
          <a:p>
            <a:pPr marL="390525" indent="-293688" defTabSz="650875">
              <a:lnSpc>
                <a:spcPct val="93000"/>
              </a:lnSpc>
              <a:buClr>
                <a:srgbClr val="000000"/>
              </a:buClr>
              <a:buSzPct val="66000"/>
              <a:buFontTx/>
              <a:buBlip>
                <a:blip r:embed="rId4"/>
              </a:buBlip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1600" b="1">
                <a:latin typeface="Albany" charset="0"/>
              </a:rPr>
              <a:t>The “decision” about where to go next is highly regulated and results in the synthesis of new cytoskeletal filaments at the leading edge of the cell.</a:t>
            </a:r>
          </a:p>
          <a:p>
            <a:pPr marL="390525" indent="-293688" defTabSz="650875">
              <a:lnSpc>
                <a:spcPct val="93000"/>
              </a:lnSpc>
              <a:buClr>
                <a:srgbClr val="000000"/>
              </a:buClr>
              <a:buSzPct val="66000"/>
              <a:buFontTx/>
              <a:buBlip>
                <a:blip r:embed="rId4"/>
              </a:buBlip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1600" b="1">
                <a:latin typeface="Albany" charset="0"/>
              </a:rPr>
              <a:t>Once again, there is an interesting random walk story behind the scenes.</a:t>
            </a:r>
          </a:p>
          <a:p>
            <a:pPr marL="390525" indent="-293688" defTabSz="650875">
              <a:lnSpc>
                <a:spcPct val="93000"/>
              </a:lnSpc>
              <a:buClr>
                <a:srgbClr val="000000"/>
              </a:buClr>
              <a:buSzPct val="66000"/>
              <a:buFontTx/>
              <a:buBlip>
                <a:blip r:embed="rId4"/>
              </a:buBlip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</p:txBody>
      </p:sp>
      <p:pic>
        <p:nvPicPr>
          <p:cNvPr id="73734" name="Picture 6" descr="/Users/rob/phillips/Talks/Talks2009/Caltech Physics/Fig_03.03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768600" y="1828800"/>
            <a:ext cx="3784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029200" y="1828800"/>
            <a:ext cx="1422340" cy="31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36" tIns="41469" rIns="82936" bIns="41469">
            <a:prstTxWarp prst="textNoShape">
              <a:avLst/>
            </a:prstTxWarp>
            <a:spAutoFit/>
          </a:bodyPr>
          <a:lstStyle/>
          <a:p>
            <a:pPr defTabSz="828675">
              <a:defRPr/>
            </a:pPr>
            <a:r>
              <a:rPr lang="en-US" sz="15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Times New Roman" pitchFamily="26" charset="0"/>
              </a:rPr>
              <a:t>(David Rogers)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66" fill="hold"/>
                                        <p:tgtEl>
                                          <p:spTgt spid="73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3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066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6600"/>
                </a:solidFill>
                <a:latin typeface="Herculanum" charset="0"/>
                <a:ea typeface="Herculanum" charset="0"/>
                <a:cs typeface="Herculanum" charset="0"/>
              </a:rPr>
              <a:t>Cell Motility and Actin Polymerization</a:t>
            </a:r>
          </a:p>
        </p:txBody>
      </p:sp>
      <p:pic>
        <p:nvPicPr>
          <p:cNvPr id="75779" name="Picture 2" descr="figure_15_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352800"/>
            <a:ext cx="3733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676400"/>
            <a:ext cx="2755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/Users/rob/phillips/Talks/Talks2009/Caltech Physics/Fig_15.02.mo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3810000"/>
            <a:ext cx="207168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12"/>
          <p:cNvSpPr>
            <a:spLocks noChangeArrowheads="1"/>
          </p:cNvSpPr>
          <p:nvPr/>
        </p:nvSpPr>
        <p:spPr bwMode="auto">
          <a:xfrm>
            <a:off x="228600" y="6858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90525" indent="-293688" defTabSz="650875">
              <a:lnSpc>
                <a:spcPct val="93000"/>
              </a:lnSpc>
              <a:buClr>
                <a:srgbClr val="000000"/>
              </a:buClr>
              <a:buSzPct val="66000"/>
              <a:buFontTx/>
              <a:buBlip>
                <a:blip r:embed="rId8"/>
              </a:buBlip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1600" b="1">
                <a:latin typeface="Albany" charset="0"/>
              </a:rPr>
              <a:t>Motility is driven by the protein actin.  Actin assembles into long filaments.</a:t>
            </a:r>
          </a:p>
          <a:p>
            <a:pPr marL="390525" indent="-293688" defTabSz="650875">
              <a:lnSpc>
                <a:spcPct val="93000"/>
              </a:lnSpc>
              <a:buClr>
                <a:srgbClr val="000000"/>
              </a:buClr>
              <a:buSzPct val="66000"/>
              <a:buFontTx/>
              <a:buBlip>
                <a:blip r:embed="rId8"/>
              </a:buBlip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1600" b="1">
                <a:latin typeface="Albany" charset="0"/>
              </a:rPr>
              <a:t>Through hydrolysis of ATP, these filaments can actually do work as a result of this polymerization process by pushing on membranes, for example.</a:t>
            </a:r>
          </a:p>
          <a:p>
            <a:pPr marL="390525" indent="-293688" defTabSz="650875">
              <a:lnSpc>
                <a:spcPct val="93000"/>
              </a:lnSpc>
              <a:buClr>
                <a:srgbClr val="000000"/>
              </a:buClr>
              <a:buSzPct val="66000"/>
              <a:buFontTx/>
              <a:buBlip>
                <a:blip r:embed="rId8"/>
              </a:buBlip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</p:txBody>
      </p:sp>
      <p:pic>
        <p:nvPicPr>
          <p:cNvPr id="75783" name="Picture 7" descr="/Users/rob/ECB Videos/17.9-listeria_parasites.mov">
            <a:hlinkClick r:id="" action="ppaction://media"/>
          </p:cNvPr>
          <p:cNvPicPr/>
          <p:nvPr>
            <a:vide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1000" y="1828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 Box 13"/>
          <p:cNvSpPr txBox="1">
            <a:spLocks noChangeArrowheads="1"/>
          </p:cNvSpPr>
          <p:nvPr/>
        </p:nvSpPr>
        <p:spPr bwMode="auto">
          <a:xfrm>
            <a:off x="685800" y="1524000"/>
            <a:ext cx="12938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prstTxWarp prst="textNoShape">
              <a:avLst/>
            </a:prstTxWarp>
            <a:spAutoFit/>
          </a:bodyPr>
          <a:lstStyle/>
          <a:p>
            <a:pPr defTabSz="828675"/>
            <a:r>
              <a:rPr lang="en-US" sz="1500">
                <a:solidFill>
                  <a:srgbClr val="000000"/>
                </a:solidFill>
              </a:rPr>
              <a:t>(Theriot et al.)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00" fill="hold"/>
                                        <p:tgtEl>
                                          <p:spTgt spid="75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8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5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5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57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8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6600"/>
                </a:solidFill>
                <a:latin typeface="Herculanum" charset="0"/>
                <a:ea typeface="Herculanum" charset="0"/>
                <a:cs typeface="Herculanum" charset="0"/>
              </a:rPr>
              <a:t>How Is Polymerization Controlled in Space and Time?</a:t>
            </a:r>
          </a:p>
        </p:txBody>
      </p: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0" y="1219200"/>
            <a:ext cx="5257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Just as with the measurement of cell growth described earlier, bulk  growth assays using light absorption (or fluorescence) as a readout have spoken volumes on mechanism.  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One of the outcomes of such experiments is the discovery of molecules that nucleate polymerization of new filaments (or branches off of existing filaments).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Using these experiments, they proved the existence of protein nucleating factors.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</p:txBody>
      </p:sp>
      <p:pic>
        <p:nvPicPr>
          <p:cNvPr id="77828" name="Picture 7" descr="Arp23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810000"/>
            <a:ext cx="2898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8" descr="Arp23Nucleati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676400"/>
            <a:ext cx="40100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Rectangle 12"/>
          <p:cNvSpPr>
            <a:spLocks noChangeArrowheads="1"/>
          </p:cNvSpPr>
          <p:nvPr/>
        </p:nvSpPr>
        <p:spPr bwMode="auto">
          <a:xfrm>
            <a:off x="7497763" y="1574800"/>
            <a:ext cx="14938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6600"/>
                </a:solidFill>
                <a:latin typeface="Albany" charset="0"/>
              </a:rPr>
              <a:t>30 s into expt.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954713" y="1704975"/>
            <a:ext cx="1055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r>
              <a:rPr lang="da-DK" sz="1200">
                <a:ea typeface="Arial" charset="0"/>
                <a:cs typeface="Arial" charset="0"/>
              </a:rPr>
              <a:t>(Welch et al.</a:t>
            </a:r>
            <a:r>
              <a:rPr lang="en-US" sz="1200">
                <a:ea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85725" y="1120775"/>
            <a:ext cx="8943975" cy="4619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omic Sans MS" pitchFamily="-109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70075" y="3960813"/>
            <a:ext cx="509588" cy="277812"/>
            <a:chOff x="4238" y="247"/>
            <a:chExt cx="321" cy="175"/>
          </a:xfrm>
        </p:grpSpPr>
        <p:sp>
          <p:nvSpPr>
            <p:cNvPr id="132227" name="Oval 4"/>
            <p:cNvSpPr>
              <a:spLocks noChangeAspect="1" noChangeArrowheads="1"/>
            </p:cNvSpPr>
            <p:nvPr/>
          </p:nvSpPr>
          <p:spPr bwMode="auto">
            <a:xfrm>
              <a:off x="4271" y="247"/>
              <a:ext cx="288" cy="17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132228" name="Text Box 5"/>
            <p:cNvSpPr txBox="1">
              <a:spLocks noChangeArrowheads="1"/>
            </p:cNvSpPr>
            <p:nvPr/>
          </p:nvSpPr>
          <p:spPr bwMode="auto">
            <a:xfrm>
              <a:off x="4238" y="249"/>
              <a:ext cx="2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SprE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913188" y="898525"/>
            <a:ext cx="579437" cy="1012825"/>
            <a:chOff x="2582" y="466"/>
            <a:chExt cx="365" cy="638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582" y="466"/>
              <a:ext cx="365" cy="638"/>
              <a:chOff x="2582" y="466"/>
              <a:chExt cx="365" cy="638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582" y="927"/>
                <a:ext cx="365" cy="177"/>
                <a:chOff x="2582" y="1161"/>
                <a:chExt cx="365" cy="177"/>
              </a:xfrm>
            </p:grpSpPr>
            <p:sp>
              <p:nvSpPr>
                <p:cNvPr id="132225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2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82" y="1161"/>
                  <a:ext cx="36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OmpR</a:t>
                  </a:r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2665" y="466"/>
                <a:ext cx="177" cy="317"/>
                <a:chOff x="2643" y="700"/>
                <a:chExt cx="177" cy="317"/>
              </a:xfrm>
            </p:grpSpPr>
            <p:sp>
              <p:nvSpPr>
                <p:cNvPr id="132223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224" name="Text Box 13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77" y="777"/>
                  <a:ext cx="30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EnvZ</a:t>
                  </a:r>
                </a:p>
              </p:txBody>
            </p:sp>
          </p:grpSp>
        </p:grpSp>
        <p:sp>
          <p:nvSpPr>
            <p:cNvPr id="132220" name="Line 14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 rot="-494854">
            <a:off x="3265488" y="933450"/>
            <a:ext cx="515937" cy="1028700"/>
            <a:chOff x="2581" y="456"/>
            <a:chExt cx="325" cy="648"/>
          </a:xfrm>
        </p:grpSpPr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2581" y="456"/>
              <a:ext cx="325" cy="648"/>
              <a:chOff x="2581" y="456"/>
              <a:chExt cx="325" cy="648"/>
            </a:xfrm>
          </p:grpSpPr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2581" y="924"/>
                <a:ext cx="325" cy="180"/>
                <a:chOff x="2581" y="1158"/>
                <a:chExt cx="325" cy="180"/>
              </a:xfrm>
            </p:grpSpPr>
            <p:sp>
              <p:nvSpPr>
                <p:cNvPr id="132217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21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581" y="1158"/>
                  <a:ext cx="32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PhoB</a:t>
                  </a:r>
                </a:p>
              </p:txBody>
            </p: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2663" y="456"/>
                <a:ext cx="179" cy="325"/>
                <a:chOff x="2641" y="690"/>
                <a:chExt cx="179" cy="325"/>
              </a:xfrm>
            </p:grpSpPr>
            <p:sp>
              <p:nvSpPr>
                <p:cNvPr id="132215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216" name="Text Box 2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65" y="766"/>
                  <a:ext cx="32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PhoR</a:t>
                  </a:r>
                </a:p>
              </p:txBody>
            </p:sp>
          </p:grpSp>
        </p:grpSp>
        <p:sp>
          <p:nvSpPr>
            <p:cNvPr id="132212" name="Line 23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-693255">
            <a:off x="2651125" y="1055688"/>
            <a:ext cx="504825" cy="1012825"/>
            <a:chOff x="2582" y="466"/>
            <a:chExt cx="318" cy="638"/>
          </a:xfrm>
        </p:grpSpPr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2582" y="466"/>
              <a:ext cx="318" cy="638"/>
              <a:chOff x="2582" y="466"/>
              <a:chExt cx="318" cy="638"/>
            </a:xfrm>
          </p:grpSpPr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2582" y="925"/>
                <a:ext cx="318" cy="179"/>
                <a:chOff x="2582" y="1159"/>
                <a:chExt cx="318" cy="179"/>
              </a:xfrm>
            </p:grpSpPr>
            <p:sp>
              <p:nvSpPr>
                <p:cNvPr id="132209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21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582" y="1159"/>
                  <a:ext cx="31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CusR</a:t>
                  </a:r>
                </a:p>
              </p:txBody>
            </p:sp>
          </p:grpSp>
          <p:grpSp>
            <p:nvGrpSpPr>
              <p:cNvPr id="14" name="Group 29"/>
              <p:cNvGrpSpPr>
                <a:grpSpLocks/>
              </p:cNvGrpSpPr>
              <p:nvPr/>
            </p:nvGrpSpPr>
            <p:grpSpPr bwMode="auto">
              <a:xfrm>
                <a:off x="2663" y="466"/>
                <a:ext cx="179" cy="314"/>
                <a:chOff x="2641" y="700"/>
                <a:chExt cx="179" cy="314"/>
              </a:xfrm>
            </p:grpSpPr>
            <p:sp>
              <p:nvSpPr>
                <p:cNvPr id="132207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208" name="Text Box 3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77" y="776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CusS</a:t>
                  </a:r>
                </a:p>
              </p:txBody>
            </p:sp>
          </p:grpSp>
        </p:grpSp>
        <p:sp>
          <p:nvSpPr>
            <p:cNvPr id="132204" name="Line 32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33"/>
          <p:cNvGrpSpPr>
            <a:grpSpLocks/>
          </p:cNvGrpSpPr>
          <p:nvPr/>
        </p:nvGrpSpPr>
        <p:grpSpPr bwMode="auto">
          <a:xfrm rot="-1179350">
            <a:off x="2012950" y="1227138"/>
            <a:ext cx="512763" cy="1012825"/>
            <a:chOff x="2579" y="466"/>
            <a:chExt cx="323" cy="638"/>
          </a:xfrm>
        </p:grpSpPr>
        <p:grpSp>
          <p:nvGrpSpPr>
            <p:cNvPr id="16" name="Group 34"/>
            <p:cNvGrpSpPr>
              <a:grpSpLocks/>
            </p:cNvGrpSpPr>
            <p:nvPr/>
          </p:nvGrpSpPr>
          <p:grpSpPr bwMode="auto">
            <a:xfrm>
              <a:off x="2579" y="466"/>
              <a:ext cx="323" cy="638"/>
              <a:chOff x="2579" y="466"/>
              <a:chExt cx="323" cy="638"/>
            </a:xfrm>
          </p:grpSpPr>
          <p:grpSp>
            <p:nvGrpSpPr>
              <p:cNvPr id="17" name="Group 35"/>
              <p:cNvGrpSpPr>
                <a:grpSpLocks/>
              </p:cNvGrpSpPr>
              <p:nvPr/>
            </p:nvGrpSpPr>
            <p:grpSpPr bwMode="auto">
              <a:xfrm>
                <a:off x="2579" y="926"/>
                <a:ext cx="323" cy="178"/>
                <a:chOff x="2579" y="1160"/>
                <a:chExt cx="323" cy="178"/>
              </a:xfrm>
            </p:grpSpPr>
            <p:sp>
              <p:nvSpPr>
                <p:cNvPr id="132201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20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579" y="1160"/>
                  <a:ext cx="32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DcuR</a:t>
                  </a:r>
                </a:p>
              </p:txBody>
            </p:sp>
          </p:grpSp>
          <p:grpSp>
            <p:nvGrpSpPr>
              <p:cNvPr id="18" name="Group 38"/>
              <p:cNvGrpSpPr>
                <a:grpSpLocks/>
              </p:cNvGrpSpPr>
              <p:nvPr/>
            </p:nvGrpSpPr>
            <p:grpSpPr bwMode="auto">
              <a:xfrm>
                <a:off x="2664" y="466"/>
                <a:ext cx="178" cy="316"/>
                <a:chOff x="2642" y="700"/>
                <a:chExt cx="178" cy="316"/>
              </a:xfrm>
            </p:grpSpPr>
            <p:sp>
              <p:nvSpPr>
                <p:cNvPr id="132199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200" name="Text Box 4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72" y="772"/>
                  <a:ext cx="31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DcuS</a:t>
                  </a:r>
                </a:p>
              </p:txBody>
            </p:sp>
          </p:grpSp>
        </p:grpSp>
        <p:sp>
          <p:nvSpPr>
            <p:cNvPr id="132196" name="Line 41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42"/>
          <p:cNvGrpSpPr>
            <a:grpSpLocks/>
          </p:cNvGrpSpPr>
          <p:nvPr/>
        </p:nvGrpSpPr>
        <p:grpSpPr bwMode="auto">
          <a:xfrm rot="-1520540">
            <a:off x="1366838" y="1479550"/>
            <a:ext cx="508000" cy="1012825"/>
            <a:chOff x="2580" y="466"/>
            <a:chExt cx="320" cy="638"/>
          </a:xfrm>
        </p:grpSpPr>
        <p:grpSp>
          <p:nvGrpSpPr>
            <p:cNvPr id="20" name="Group 43"/>
            <p:cNvGrpSpPr>
              <a:grpSpLocks/>
            </p:cNvGrpSpPr>
            <p:nvPr/>
          </p:nvGrpSpPr>
          <p:grpSpPr bwMode="auto">
            <a:xfrm>
              <a:off x="2580" y="466"/>
              <a:ext cx="320" cy="638"/>
              <a:chOff x="2580" y="466"/>
              <a:chExt cx="320" cy="638"/>
            </a:xfrm>
          </p:grpSpPr>
          <p:grpSp>
            <p:nvGrpSpPr>
              <p:cNvPr id="21" name="Group 44"/>
              <p:cNvGrpSpPr>
                <a:grpSpLocks/>
              </p:cNvGrpSpPr>
              <p:nvPr/>
            </p:nvGrpSpPr>
            <p:grpSpPr bwMode="auto">
              <a:xfrm>
                <a:off x="2580" y="925"/>
                <a:ext cx="320" cy="179"/>
                <a:chOff x="2580" y="1159"/>
                <a:chExt cx="320" cy="179"/>
              </a:xfrm>
            </p:grpSpPr>
            <p:sp>
              <p:nvSpPr>
                <p:cNvPr id="132193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9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580" y="1159"/>
                  <a:ext cx="30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NarL</a:t>
                  </a:r>
                </a:p>
              </p:txBody>
            </p:sp>
          </p:grpSp>
          <p:grpSp>
            <p:nvGrpSpPr>
              <p:cNvPr id="22" name="Group 47"/>
              <p:cNvGrpSpPr>
                <a:grpSpLocks/>
              </p:cNvGrpSpPr>
              <p:nvPr/>
            </p:nvGrpSpPr>
            <p:grpSpPr bwMode="auto">
              <a:xfrm>
                <a:off x="2665" y="466"/>
                <a:ext cx="177" cy="316"/>
                <a:chOff x="2643" y="700"/>
                <a:chExt cx="177" cy="316"/>
              </a:xfrm>
            </p:grpSpPr>
            <p:sp>
              <p:nvSpPr>
                <p:cNvPr id="132191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92" name="Text Box 4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73" y="773"/>
                  <a:ext cx="31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NarX</a:t>
                  </a:r>
                </a:p>
              </p:txBody>
            </p:sp>
          </p:grpSp>
        </p:grpSp>
        <p:sp>
          <p:nvSpPr>
            <p:cNvPr id="132188" name="Line 50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51"/>
          <p:cNvGrpSpPr>
            <a:grpSpLocks/>
          </p:cNvGrpSpPr>
          <p:nvPr/>
        </p:nvGrpSpPr>
        <p:grpSpPr bwMode="auto">
          <a:xfrm rot="-2225728">
            <a:off x="781050" y="1835150"/>
            <a:ext cx="506413" cy="1030288"/>
            <a:chOff x="2581" y="455"/>
            <a:chExt cx="319" cy="649"/>
          </a:xfrm>
        </p:grpSpPr>
        <p:grpSp>
          <p:nvGrpSpPr>
            <p:cNvPr id="24" name="Group 52"/>
            <p:cNvGrpSpPr>
              <a:grpSpLocks/>
            </p:cNvGrpSpPr>
            <p:nvPr/>
          </p:nvGrpSpPr>
          <p:grpSpPr bwMode="auto">
            <a:xfrm>
              <a:off x="2581" y="455"/>
              <a:ext cx="319" cy="649"/>
              <a:chOff x="2581" y="455"/>
              <a:chExt cx="319" cy="649"/>
            </a:xfrm>
          </p:grpSpPr>
          <p:grpSp>
            <p:nvGrpSpPr>
              <p:cNvPr id="25" name="Group 53"/>
              <p:cNvGrpSpPr>
                <a:grpSpLocks/>
              </p:cNvGrpSpPr>
              <p:nvPr/>
            </p:nvGrpSpPr>
            <p:grpSpPr bwMode="auto">
              <a:xfrm>
                <a:off x="2581" y="926"/>
                <a:ext cx="319" cy="178"/>
                <a:chOff x="2581" y="1160"/>
                <a:chExt cx="319" cy="178"/>
              </a:xfrm>
            </p:grpSpPr>
            <p:sp>
              <p:nvSpPr>
                <p:cNvPr id="13218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8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581" y="1160"/>
                  <a:ext cx="31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NarP</a:t>
                  </a:r>
                </a:p>
              </p:txBody>
            </p:sp>
          </p:grpSp>
          <p:grpSp>
            <p:nvGrpSpPr>
              <p:cNvPr id="26" name="Group 56"/>
              <p:cNvGrpSpPr>
                <a:grpSpLocks/>
              </p:cNvGrpSpPr>
              <p:nvPr/>
            </p:nvGrpSpPr>
            <p:grpSpPr bwMode="auto">
              <a:xfrm>
                <a:off x="2662" y="455"/>
                <a:ext cx="180" cy="326"/>
                <a:chOff x="2640" y="689"/>
                <a:chExt cx="180" cy="326"/>
              </a:xfrm>
            </p:grpSpPr>
            <p:sp>
              <p:nvSpPr>
                <p:cNvPr id="132183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84" name="Text Box 5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64" y="765"/>
                  <a:ext cx="32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NarQ</a:t>
                  </a:r>
                </a:p>
              </p:txBody>
            </p:sp>
          </p:grpSp>
        </p:grpSp>
        <p:sp>
          <p:nvSpPr>
            <p:cNvPr id="132180" name="Line 59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60"/>
          <p:cNvGrpSpPr>
            <a:grpSpLocks/>
          </p:cNvGrpSpPr>
          <p:nvPr/>
        </p:nvGrpSpPr>
        <p:grpSpPr bwMode="auto">
          <a:xfrm rot="-3350786">
            <a:off x="323851" y="2271712"/>
            <a:ext cx="508000" cy="1044575"/>
            <a:chOff x="2582" y="446"/>
            <a:chExt cx="320" cy="658"/>
          </a:xfrm>
        </p:grpSpPr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2582" y="446"/>
              <a:ext cx="320" cy="658"/>
              <a:chOff x="2582" y="446"/>
              <a:chExt cx="320" cy="658"/>
            </a:xfrm>
          </p:grpSpPr>
          <p:grpSp>
            <p:nvGrpSpPr>
              <p:cNvPr id="29" name="Group 62"/>
              <p:cNvGrpSpPr>
                <a:grpSpLocks/>
              </p:cNvGrpSpPr>
              <p:nvPr/>
            </p:nvGrpSpPr>
            <p:grpSpPr bwMode="auto">
              <a:xfrm>
                <a:off x="2582" y="924"/>
                <a:ext cx="320" cy="180"/>
                <a:chOff x="2582" y="1158"/>
                <a:chExt cx="320" cy="180"/>
              </a:xfrm>
            </p:grpSpPr>
            <p:sp>
              <p:nvSpPr>
                <p:cNvPr id="132177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7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582" y="1158"/>
                  <a:ext cx="320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KdpE</a:t>
                  </a:r>
                </a:p>
              </p:txBody>
            </p:sp>
          </p:grpSp>
          <p:grpSp>
            <p:nvGrpSpPr>
              <p:cNvPr id="30" name="Group 65"/>
              <p:cNvGrpSpPr>
                <a:grpSpLocks/>
              </p:cNvGrpSpPr>
              <p:nvPr/>
            </p:nvGrpSpPr>
            <p:grpSpPr bwMode="auto">
              <a:xfrm>
                <a:off x="2662" y="446"/>
                <a:ext cx="180" cy="334"/>
                <a:chOff x="2640" y="680"/>
                <a:chExt cx="180" cy="334"/>
              </a:xfrm>
            </p:grpSpPr>
            <p:sp>
              <p:nvSpPr>
                <p:cNvPr id="132175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76" name="Text Box 6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60" y="760"/>
                  <a:ext cx="33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KdpD</a:t>
                  </a:r>
                </a:p>
              </p:txBody>
            </p:sp>
          </p:grpSp>
        </p:grpSp>
        <p:sp>
          <p:nvSpPr>
            <p:cNvPr id="132172" name="Line 68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69"/>
          <p:cNvGrpSpPr>
            <a:grpSpLocks/>
          </p:cNvGrpSpPr>
          <p:nvPr/>
        </p:nvGrpSpPr>
        <p:grpSpPr bwMode="auto">
          <a:xfrm flipH="1" flipV="1">
            <a:off x="4691063" y="4941888"/>
            <a:ext cx="511175" cy="1077912"/>
            <a:chOff x="2608" y="431"/>
            <a:chExt cx="322" cy="679"/>
          </a:xfrm>
        </p:grpSpPr>
        <p:grpSp>
          <p:nvGrpSpPr>
            <p:cNvPr id="23616" name="Group 70"/>
            <p:cNvGrpSpPr>
              <a:grpSpLocks/>
            </p:cNvGrpSpPr>
            <p:nvPr/>
          </p:nvGrpSpPr>
          <p:grpSpPr bwMode="auto">
            <a:xfrm>
              <a:off x="2608" y="431"/>
              <a:ext cx="322" cy="679"/>
              <a:chOff x="2608" y="431"/>
              <a:chExt cx="322" cy="679"/>
            </a:xfrm>
          </p:grpSpPr>
          <p:grpSp>
            <p:nvGrpSpPr>
              <p:cNvPr id="23617" name="Group 71"/>
              <p:cNvGrpSpPr>
                <a:grpSpLocks/>
              </p:cNvGrpSpPr>
              <p:nvPr/>
            </p:nvGrpSpPr>
            <p:grpSpPr bwMode="auto">
              <a:xfrm>
                <a:off x="2608" y="931"/>
                <a:ext cx="322" cy="179"/>
                <a:chOff x="2608" y="1165"/>
                <a:chExt cx="322" cy="179"/>
              </a:xfrm>
            </p:grpSpPr>
            <p:sp>
              <p:nvSpPr>
                <p:cNvPr id="132169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70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608" y="1171"/>
                  <a:ext cx="3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QseB</a:t>
                  </a:r>
                </a:p>
              </p:txBody>
            </p:sp>
          </p:grpSp>
          <p:grpSp>
            <p:nvGrpSpPr>
              <p:cNvPr id="23618" name="Group 74"/>
              <p:cNvGrpSpPr>
                <a:grpSpLocks/>
              </p:cNvGrpSpPr>
              <p:nvPr/>
            </p:nvGrpSpPr>
            <p:grpSpPr bwMode="auto">
              <a:xfrm>
                <a:off x="2648" y="431"/>
                <a:ext cx="194" cy="323"/>
                <a:chOff x="2626" y="665"/>
                <a:chExt cx="194" cy="323"/>
              </a:xfrm>
            </p:grpSpPr>
            <p:sp>
              <p:nvSpPr>
                <p:cNvPr id="132167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68" name="Text Box 7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53" y="738"/>
                  <a:ext cx="31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QseC</a:t>
                  </a:r>
                </a:p>
              </p:txBody>
            </p:sp>
          </p:grpSp>
        </p:grpSp>
        <p:sp>
          <p:nvSpPr>
            <p:cNvPr id="132164" name="Line 77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619" name="Group 80"/>
          <p:cNvGrpSpPr>
            <a:grpSpLocks/>
          </p:cNvGrpSpPr>
          <p:nvPr/>
        </p:nvGrpSpPr>
        <p:grpSpPr bwMode="auto">
          <a:xfrm rot="-494854" flipH="1" flipV="1">
            <a:off x="5224463" y="4856163"/>
            <a:ext cx="560387" cy="284162"/>
            <a:chOff x="2576" y="1165"/>
            <a:chExt cx="353" cy="179"/>
          </a:xfrm>
        </p:grpSpPr>
        <p:sp>
          <p:nvSpPr>
            <p:cNvPr id="132161" name="Oval 81"/>
            <p:cNvSpPr>
              <a:spLocks noChangeAspect="1" noChangeArrowheads="1"/>
            </p:cNvSpPr>
            <p:nvPr/>
          </p:nvSpPr>
          <p:spPr bwMode="auto">
            <a:xfrm>
              <a:off x="2612" y="1165"/>
              <a:ext cx="288" cy="17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132162" name="Text Box 82"/>
            <p:cNvSpPr txBox="1">
              <a:spLocks noChangeArrowheads="1"/>
            </p:cNvSpPr>
            <p:nvPr/>
          </p:nvSpPr>
          <p:spPr bwMode="auto">
            <a:xfrm>
              <a:off x="2576" y="1171"/>
              <a:ext cx="3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YedW</a:t>
              </a:r>
            </a:p>
          </p:txBody>
        </p:sp>
      </p:grpSp>
      <p:sp>
        <p:nvSpPr>
          <p:cNvPr id="23565" name="Rectangle 84"/>
          <p:cNvSpPr>
            <a:spLocks noChangeAspect="1" noChangeArrowheads="1"/>
          </p:cNvSpPr>
          <p:nvPr/>
        </p:nvSpPr>
        <p:spPr bwMode="auto">
          <a:xfrm rot="-494854" flipH="1" flipV="1">
            <a:off x="5454650" y="5459413"/>
            <a:ext cx="274638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en-US">
              <a:latin typeface="Comic Sans MS" pitchFamily="-109" charset="0"/>
            </a:endParaRPr>
          </a:p>
        </p:txBody>
      </p:sp>
      <p:sp>
        <p:nvSpPr>
          <p:cNvPr id="23566" name="Text Box 85"/>
          <p:cNvSpPr txBox="1">
            <a:spLocks noChangeArrowheads="1"/>
          </p:cNvSpPr>
          <p:nvPr/>
        </p:nvSpPr>
        <p:spPr bwMode="auto">
          <a:xfrm rot="-5894854" flipH="1" flipV="1">
            <a:off x="5354638" y="5537200"/>
            <a:ext cx="512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YedV</a:t>
            </a:r>
          </a:p>
        </p:txBody>
      </p:sp>
      <p:sp>
        <p:nvSpPr>
          <p:cNvPr id="23567" name="Line 86"/>
          <p:cNvSpPr>
            <a:spLocks noChangeShapeType="1"/>
          </p:cNvSpPr>
          <p:nvPr/>
        </p:nvSpPr>
        <p:spPr bwMode="auto">
          <a:xfrm rot="-494854" flipH="1" flipV="1">
            <a:off x="5551488" y="5167313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620" name="Group 1250"/>
          <p:cNvGrpSpPr>
            <a:grpSpLocks/>
          </p:cNvGrpSpPr>
          <p:nvPr/>
        </p:nvGrpSpPr>
        <p:grpSpPr bwMode="auto">
          <a:xfrm>
            <a:off x="5870575" y="4732338"/>
            <a:ext cx="568325" cy="1039812"/>
            <a:chOff x="3698" y="2887"/>
            <a:chExt cx="358" cy="655"/>
          </a:xfrm>
        </p:grpSpPr>
        <p:grpSp>
          <p:nvGrpSpPr>
            <p:cNvPr id="23749" name="Group 89"/>
            <p:cNvGrpSpPr>
              <a:grpSpLocks/>
            </p:cNvGrpSpPr>
            <p:nvPr/>
          </p:nvGrpSpPr>
          <p:grpSpPr bwMode="auto">
            <a:xfrm rot="-693255" flipH="1" flipV="1">
              <a:off x="3698" y="2887"/>
              <a:ext cx="316" cy="185"/>
              <a:chOff x="2612" y="1165"/>
              <a:chExt cx="316" cy="185"/>
            </a:xfrm>
          </p:grpSpPr>
          <p:sp>
            <p:nvSpPr>
              <p:cNvPr id="132159" name="Oval 90"/>
              <p:cNvSpPr>
                <a:spLocks noChangeAspect="1" noChangeArrowheads="1"/>
              </p:cNvSpPr>
              <p:nvPr/>
            </p:nvSpPr>
            <p:spPr bwMode="auto">
              <a:xfrm>
                <a:off x="2612" y="1165"/>
                <a:ext cx="288" cy="173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-109" charset="0"/>
                </a:endParaRPr>
              </a:p>
            </p:txBody>
          </p:sp>
          <p:sp>
            <p:nvSpPr>
              <p:cNvPr id="132160" name="Text Box 91"/>
              <p:cNvSpPr txBox="1">
                <a:spLocks noChangeArrowheads="1"/>
              </p:cNvSpPr>
              <p:nvPr/>
            </p:nvSpPr>
            <p:spPr bwMode="auto">
              <a:xfrm>
                <a:off x="2646" y="1177"/>
                <a:ext cx="2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YfJR</a:t>
                </a:r>
              </a:p>
            </p:txBody>
          </p:sp>
        </p:grpSp>
        <p:sp>
          <p:nvSpPr>
            <p:cNvPr id="132156" name="Rectangle 93"/>
            <p:cNvSpPr>
              <a:spLocks noChangeAspect="1" noChangeArrowheads="1"/>
            </p:cNvSpPr>
            <p:nvPr/>
          </p:nvSpPr>
          <p:spPr bwMode="auto">
            <a:xfrm rot="-693255" flipH="1" flipV="1">
              <a:off x="3866" y="3237"/>
              <a:ext cx="173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132157" name="Text Box 94"/>
            <p:cNvSpPr txBox="1">
              <a:spLocks noChangeArrowheads="1"/>
            </p:cNvSpPr>
            <p:nvPr/>
          </p:nvSpPr>
          <p:spPr bwMode="auto">
            <a:xfrm rot="-6093255" flipH="1" flipV="1">
              <a:off x="3819" y="3305"/>
              <a:ext cx="3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YfhK</a:t>
              </a:r>
            </a:p>
          </p:txBody>
        </p:sp>
        <p:sp>
          <p:nvSpPr>
            <p:cNvPr id="132158" name="Line 95"/>
            <p:cNvSpPr>
              <a:spLocks noChangeShapeType="1"/>
            </p:cNvSpPr>
            <p:nvPr/>
          </p:nvSpPr>
          <p:spPr bwMode="auto">
            <a:xfrm rot="-693255" flipH="1" flipV="1">
              <a:off x="3914" y="3076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79" name="Group 1257"/>
          <p:cNvGrpSpPr>
            <a:grpSpLocks/>
          </p:cNvGrpSpPr>
          <p:nvPr/>
        </p:nvGrpSpPr>
        <p:grpSpPr bwMode="auto">
          <a:xfrm>
            <a:off x="6445250" y="4576763"/>
            <a:ext cx="631825" cy="982662"/>
            <a:chOff x="4060" y="2789"/>
            <a:chExt cx="398" cy="619"/>
          </a:xfrm>
        </p:grpSpPr>
        <p:grpSp>
          <p:nvGrpSpPr>
            <p:cNvPr id="23838" name="Group 98"/>
            <p:cNvGrpSpPr>
              <a:grpSpLocks/>
            </p:cNvGrpSpPr>
            <p:nvPr/>
          </p:nvGrpSpPr>
          <p:grpSpPr bwMode="auto">
            <a:xfrm rot="-1179350" flipH="1" flipV="1">
              <a:off x="4060" y="2789"/>
              <a:ext cx="314" cy="179"/>
              <a:chOff x="2611" y="1165"/>
              <a:chExt cx="314" cy="179"/>
            </a:xfrm>
          </p:grpSpPr>
          <p:sp>
            <p:nvSpPr>
              <p:cNvPr id="132153" name="Oval 99"/>
              <p:cNvSpPr>
                <a:spLocks noChangeAspect="1" noChangeArrowheads="1"/>
              </p:cNvSpPr>
              <p:nvPr/>
            </p:nvSpPr>
            <p:spPr bwMode="auto">
              <a:xfrm>
                <a:off x="2612" y="1165"/>
                <a:ext cx="288" cy="173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-109" charset="0"/>
                </a:endParaRPr>
              </a:p>
            </p:txBody>
          </p:sp>
          <p:sp>
            <p:nvSpPr>
              <p:cNvPr id="132154" name="Text Box 100"/>
              <p:cNvSpPr txBox="1">
                <a:spLocks noChangeArrowheads="1"/>
              </p:cNvSpPr>
              <p:nvPr/>
            </p:nvSpPr>
            <p:spPr bwMode="auto">
              <a:xfrm>
                <a:off x="2611" y="1171"/>
                <a:ext cx="3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YehT</a:t>
                </a:r>
              </a:p>
            </p:txBody>
          </p:sp>
        </p:grpSp>
        <p:sp>
          <p:nvSpPr>
            <p:cNvPr id="132150" name="Rectangle 102"/>
            <p:cNvSpPr>
              <a:spLocks noChangeAspect="1" noChangeArrowheads="1"/>
            </p:cNvSpPr>
            <p:nvPr/>
          </p:nvSpPr>
          <p:spPr bwMode="auto">
            <a:xfrm rot="-1179350" flipH="1" flipV="1">
              <a:off x="4280" y="3102"/>
              <a:ext cx="173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132151" name="Text Box 103"/>
            <p:cNvSpPr txBox="1">
              <a:spLocks noChangeArrowheads="1"/>
            </p:cNvSpPr>
            <p:nvPr/>
          </p:nvSpPr>
          <p:spPr bwMode="auto">
            <a:xfrm rot="-6579350" flipH="1" flipV="1">
              <a:off x="4207" y="3157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YehU</a:t>
              </a:r>
            </a:p>
          </p:txBody>
        </p:sp>
        <p:sp>
          <p:nvSpPr>
            <p:cNvPr id="132152" name="Line 104"/>
            <p:cNvSpPr>
              <a:spLocks noChangeShapeType="1"/>
            </p:cNvSpPr>
            <p:nvPr/>
          </p:nvSpPr>
          <p:spPr bwMode="auto">
            <a:xfrm rot="-1179350" flipH="1" flipV="1">
              <a:off x="4295" y="2970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839" name="Group 114"/>
          <p:cNvGrpSpPr>
            <a:grpSpLocks/>
          </p:cNvGrpSpPr>
          <p:nvPr/>
        </p:nvGrpSpPr>
        <p:grpSpPr bwMode="auto">
          <a:xfrm rot="-3741387" flipH="1" flipV="1">
            <a:off x="8023225" y="3627438"/>
            <a:ext cx="496887" cy="280988"/>
            <a:chOff x="2612" y="1161"/>
            <a:chExt cx="313" cy="177"/>
          </a:xfrm>
        </p:grpSpPr>
        <p:sp>
          <p:nvSpPr>
            <p:cNvPr id="132147" name="Oval 115"/>
            <p:cNvSpPr>
              <a:spLocks noChangeAspect="1" noChangeArrowheads="1"/>
            </p:cNvSpPr>
            <p:nvPr/>
          </p:nvSpPr>
          <p:spPr bwMode="auto">
            <a:xfrm>
              <a:off x="2612" y="1165"/>
              <a:ext cx="288" cy="17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132148" name="Text Box 116"/>
            <p:cNvSpPr txBox="1">
              <a:spLocks noChangeArrowheads="1"/>
            </p:cNvSpPr>
            <p:nvPr/>
          </p:nvSpPr>
          <p:spPr bwMode="auto">
            <a:xfrm>
              <a:off x="2623" y="1161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RcsB</a:t>
              </a:r>
            </a:p>
          </p:txBody>
        </p:sp>
      </p:grpSp>
      <p:grpSp>
        <p:nvGrpSpPr>
          <p:cNvPr id="23840" name="Group 117"/>
          <p:cNvGrpSpPr>
            <a:grpSpLocks/>
          </p:cNvGrpSpPr>
          <p:nvPr/>
        </p:nvGrpSpPr>
        <p:grpSpPr bwMode="auto">
          <a:xfrm rot="-3741387" flipH="1" flipV="1">
            <a:off x="8673307" y="3831431"/>
            <a:ext cx="279400" cy="503237"/>
            <a:chOff x="2644" y="671"/>
            <a:chExt cx="176" cy="317"/>
          </a:xfrm>
        </p:grpSpPr>
        <p:sp>
          <p:nvSpPr>
            <p:cNvPr id="132145" name="Rectangle 118"/>
            <p:cNvSpPr>
              <a:spLocks noChangeAspect="1" noChangeArrowheads="1"/>
            </p:cNvSpPr>
            <p:nvPr/>
          </p:nvSpPr>
          <p:spPr bwMode="auto">
            <a:xfrm>
              <a:off x="2647" y="700"/>
              <a:ext cx="173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132146" name="Text Box 119"/>
            <p:cNvSpPr txBox="1">
              <a:spLocks noChangeArrowheads="1"/>
            </p:cNvSpPr>
            <p:nvPr/>
          </p:nvSpPr>
          <p:spPr bwMode="auto">
            <a:xfrm rot="-5400000">
              <a:off x="2581" y="734"/>
              <a:ext cx="2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RcsC</a:t>
              </a:r>
            </a:p>
          </p:txBody>
        </p:sp>
      </p:grpSp>
      <p:sp>
        <p:nvSpPr>
          <p:cNvPr id="23572" name="Line 120"/>
          <p:cNvSpPr>
            <a:spLocks noChangeShapeType="1"/>
          </p:cNvSpPr>
          <p:nvPr/>
        </p:nvSpPr>
        <p:spPr bwMode="auto">
          <a:xfrm rot="-3741387" flipH="1" flipV="1">
            <a:off x="8516938" y="3800475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841" name="Group 121"/>
          <p:cNvGrpSpPr>
            <a:grpSpLocks/>
          </p:cNvGrpSpPr>
          <p:nvPr/>
        </p:nvGrpSpPr>
        <p:grpSpPr bwMode="auto">
          <a:xfrm rot="3508263">
            <a:off x="8328819" y="2431256"/>
            <a:ext cx="579438" cy="1012825"/>
            <a:chOff x="2579" y="466"/>
            <a:chExt cx="365" cy="638"/>
          </a:xfrm>
        </p:grpSpPr>
        <p:grpSp>
          <p:nvGrpSpPr>
            <p:cNvPr id="23842" name="Group 122"/>
            <p:cNvGrpSpPr>
              <a:grpSpLocks/>
            </p:cNvGrpSpPr>
            <p:nvPr/>
          </p:nvGrpSpPr>
          <p:grpSpPr bwMode="auto">
            <a:xfrm>
              <a:off x="2579" y="466"/>
              <a:ext cx="365" cy="638"/>
              <a:chOff x="2579" y="466"/>
              <a:chExt cx="365" cy="638"/>
            </a:xfrm>
          </p:grpSpPr>
          <p:grpSp>
            <p:nvGrpSpPr>
              <p:cNvPr id="23843" name="Group 123"/>
              <p:cNvGrpSpPr>
                <a:grpSpLocks/>
              </p:cNvGrpSpPr>
              <p:nvPr/>
            </p:nvGrpSpPr>
            <p:grpSpPr bwMode="auto">
              <a:xfrm>
                <a:off x="2579" y="928"/>
                <a:ext cx="365" cy="176"/>
                <a:chOff x="2579" y="1162"/>
                <a:chExt cx="365" cy="176"/>
              </a:xfrm>
            </p:grpSpPr>
            <p:sp>
              <p:nvSpPr>
                <p:cNvPr id="132143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4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2579" y="1162"/>
                  <a:ext cx="36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OmpR</a:t>
                  </a:r>
                </a:p>
              </p:txBody>
            </p:sp>
          </p:grpSp>
          <p:grpSp>
            <p:nvGrpSpPr>
              <p:cNvPr id="23844" name="Group 126"/>
              <p:cNvGrpSpPr>
                <a:grpSpLocks/>
              </p:cNvGrpSpPr>
              <p:nvPr/>
            </p:nvGrpSpPr>
            <p:grpSpPr bwMode="auto">
              <a:xfrm>
                <a:off x="2662" y="466"/>
                <a:ext cx="180" cy="317"/>
                <a:chOff x="2640" y="700"/>
                <a:chExt cx="180" cy="317"/>
              </a:xfrm>
            </p:grpSpPr>
            <p:sp>
              <p:nvSpPr>
                <p:cNvPr id="132141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42" name="Text Box 12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76" y="779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ArcB</a:t>
                  </a:r>
                </a:p>
              </p:txBody>
            </p:sp>
          </p:grpSp>
        </p:grpSp>
        <p:sp>
          <p:nvSpPr>
            <p:cNvPr id="132138" name="Line 129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845" name="Group 130"/>
          <p:cNvGrpSpPr>
            <a:grpSpLocks/>
          </p:cNvGrpSpPr>
          <p:nvPr/>
        </p:nvGrpSpPr>
        <p:grpSpPr bwMode="auto">
          <a:xfrm rot="2363290">
            <a:off x="7907338" y="1892300"/>
            <a:ext cx="509587" cy="1012825"/>
            <a:chOff x="2579" y="466"/>
            <a:chExt cx="321" cy="638"/>
          </a:xfrm>
        </p:grpSpPr>
        <p:grpSp>
          <p:nvGrpSpPr>
            <p:cNvPr id="23974" name="Group 131"/>
            <p:cNvGrpSpPr>
              <a:grpSpLocks/>
            </p:cNvGrpSpPr>
            <p:nvPr/>
          </p:nvGrpSpPr>
          <p:grpSpPr bwMode="auto">
            <a:xfrm>
              <a:off x="2579" y="466"/>
              <a:ext cx="321" cy="638"/>
              <a:chOff x="2579" y="466"/>
              <a:chExt cx="321" cy="638"/>
            </a:xfrm>
          </p:grpSpPr>
          <p:grpSp>
            <p:nvGrpSpPr>
              <p:cNvPr id="24004" name="Group 132"/>
              <p:cNvGrpSpPr>
                <a:grpSpLocks/>
              </p:cNvGrpSpPr>
              <p:nvPr/>
            </p:nvGrpSpPr>
            <p:grpSpPr bwMode="auto">
              <a:xfrm>
                <a:off x="2579" y="924"/>
                <a:ext cx="321" cy="180"/>
                <a:chOff x="2579" y="1158"/>
                <a:chExt cx="321" cy="180"/>
              </a:xfrm>
            </p:grpSpPr>
            <p:sp>
              <p:nvSpPr>
                <p:cNvPr id="132135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36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579" y="1158"/>
                  <a:ext cx="29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RstA</a:t>
                  </a:r>
                </a:p>
              </p:txBody>
            </p:sp>
          </p:grpSp>
          <p:grpSp>
            <p:nvGrpSpPr>
              <p:cNvPr id="24063" name="Group 135"/>
              <p:cNvGrpSpPr>
                <a:grpSpLocks/>
              </p:cNvGrpSpPr>
              <p:nvPr/>
            </p:nvGrpSpPr>
            <p:grpSpPr bwMode="auto">
              <a:xfrm>
                <a:off x="2667" y="466"/>
                <a:ext cx="175" cy="311"/>
                <a:chOff x="2645" y="700"/>
                <a:chExt cx="175" cy="311"/>
              </a:xfrm>
            </p:grpSpPr>
            <p:sp>
              <p:nvSpPr>
                <p:cNvPr id="132133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34" name="Text Box 13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84" y="777"/>
                  <a:ext cx="29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RstB</a:t>
                  </a:r>
                </a:p>
              </p:txBody>
            </p:sp>
          </p:grpSp>
        </p:grpSp>
        <p:sp>
          <p:nvSpPr>
            <p:cNvPr id="132130" name="Line 138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064" name="Group 139"/>
          <p:cNvGrpSpPr>
            <a:grpSpLocks/>
          </p:cNvGrpSpPr>
          <p:nvPr/>
        </p:nvGrpSpPr>
        <p:grpSpPr bwMode="auto">
          <a:xfrm rot="1775122">
            <a:off x="7342188" y="1509713"/>
            <a:ext cx="530225" cy="1044575"/>
            <a:chOff x="2578" y="446"/>
            <a:chExt cx="334" cy="658"/>
          </a:xfrm>
        </p:grpSpPr>
        <p:grpSp>
          <p:nvGrpSpPr>
            <p:cNvPr id="24065" name="Group 140"/>
            <p:cNvGrpSpPr>
              <a:grpSpLocks/>
            </p:cNvGrpSpPr>
            <p:nvPr/>
          </p:nvGrpSpPr>
          <p:grpSpPr bwMode="auto">
            <a:xfrm>
              <a:off x="2578" y="446"/>
              <a:ext cx="334" cy="658"/>
              <a:chOff x="2578" y="446"/>
              <a:chExt cx="334" cy="658"/>
            </a:xfrm>
          </p:grpSpPr>
          <p:grpSp>
            <p:nvGrpSpPr>
              <p:cNvPr id="24066" name="Group 141"/>
              <p:cNvGrpSpPr>
                <a:grpSpLocks/>
              </p:cNvGrpSpPr>
              <p:nvPr/>
            </p:nvGrpSpPr>
            <p:grpSpPr bwMode="auto">
              <a:xfrm>
                <a:off x="2578" y="926"/>
                <a:ext cx="334" cy="178"/>
                <a:chOff x="2578" y="1160"/>
                <a:chExt cx="334" cy="178"/>
              </a:xfrm>
            </p:grpSpPr>
            <p:sp>
              <p:nvSpPr>
                <p:cNvPr id="132127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28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2578" y="1160"/>
                  <a:ext cx="33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UhpC</a:t>
                  </a:r>
                </a:p>
              </p:txBody>
            </p:sp>
          </p:grpSp>
          <p:grpSp>
            <p:nvGrpSpPr>
              <p:cNvPr id="24067" name="Group 144"/>
              <p:cNvGrpSpPr>
                <a:grpSpLocks/>
              </p:cNvGrpSpPr>
              <p:nvPr/>
            </p:nvGrpSpPr>
            <p:grpSpPr bwMode="auto">
              <a:xfrm>
                <a:off x="2666" y="446"/>
                <a:ext cx="176" cy="337"/>
                <a:chOff x="2644" y="680"/>
                <a:chExt cx="176" cy="337"/>
              </a:xfrm>
            </p:grpSpPr>
            <p:sp>
              <p:nvSpPr>
                <p:cNvPr id="132125" name="Rectangl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26" name="Text Box 14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62" y="762"/>
                  <a:ext cx="33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UhpB</a:t>
                  </a:r>
                </a:p>
              </p:txBody>
            </p:sp>
          </p:grpSp>
        </p:grpSp>
        <p:sp>
          <p:nvSpPr>
            <p:cNvPr id="132122" name="Line 147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068" name="Group 148"/>
          <p:cNvGrpSpPr>
            <a:grpSpLocks/>
          </p:cNvGrpSpPr>
          <p:nvPr/>
        </p:nvGrpSpPr>
        <p:grpSpPr bwMode="auto">
          <a:xfrm rot="1299355">
            <a:off x="6719888" y="1284288"/>
            <a:ext cx="511175" cy="1012825"/>
            <a:chOff x="2578" y="466"/>
            <a:chExt cx="322" cy="638"/>
          </a:xfrm>
        </p:grpSpPr>
        <p:grpSp>
          <p:nvGrpSpPr>
            <p:cNvPr id="24069" name="Group 149"/>
            <p:cNvGrpSpPr>
              <a:grpSpLocks/>
            </p:cNvGrpSpPr>
            <p:nvPr/>
          </p:nvGrpSpPr>
          <p:grpSpPr bwMode="auto">
            <a:xfrm>
              <a:off x="2578" y="466"/>
              <a:ext cx="322" cy="638"/>
              <a:chOff x="2578" y="466"/>
              <a:chExt cx="322" cy="638"/>
            </a:xfrm>
          </p:grpSpPr>
          <p:grpSp>
            <p:nvGrpSpPr>
              <p:cNvPr id="24070" name="Group 150"/>
              <p:cNvGrpSpPr>
                <a:grpSpLocks/>
              </p:cNvGrpSpPr>
              <p:nvPr/>
            </p:nvGrpSpPr>
            <p:grpSpPr bwMode="auto">
              <a:xfrm>
                <a:off x="2578" y="923"/>
                <a:ext cx="322" cy="181"/>
                <a:chOff x="2578" y="1157"/>
                <a:chExt cx="322" cy="181"/>
              </a:xfrm>
            </p:grpSpPr>
            <p:sp>
              <p:nvSpPr>
                <p:cNvPr id="132119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20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2578" y="1157"/>
                  <a:ext cx="30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TorR</a:t>
                  </a:r>
                </a:p>
              </p:txBody>
            </p:sp>
          </p:grpSp>
          <p:grpSp>
            <p:nvGrpSpPr>
              <p:cNvPr id="24199" name="Group 153"/>
              <p:cNvGrpSpPr>
                <a:grpSpLocks/>
              </p:cNvGrpSpPr>
              <p:nvPr/>
            </p:nvGrpSpPr>
            <p:grpSpPr bwMode="auto">
              <a:xfrm>
                <a:off x="2665" y="466"/>
                <a:ext cx="177" cy="313"/>
                <a:chOff x="2643" y="700"/>
                <a:chExt cx="177" cy="313"/>
              </a:xfrm>
            </p:grpSpPr>
            <p:sp>
              <p:nvSpPr>
                <p:cNvPr id="132117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18" name="Text Box 15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82" y="779"/>
                  <a:ext cx="29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TorS</a:t>
                  </a:r>
                </a:p>
              </p:txBody>
            </p:sp>
          </p:grpSp>
        </p:grpSp>
        <p:sp>
          <p:nvSpPr>
            <p:cNvPr id="132114" name="Line 156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229" name="Group 157"/>
          <p:cNvGrpSpPr>
            <a:grpSpLocks/>
          </p:cNvGrpSpPr>
          <p:nvPr/>
        </p:nvGrpSpPr>
        <p:grpSpPr bwMode="auto">
          <a:xfrm rot="988558">
            <a:off x="6094413" y="1095375"/>
            <a:ext cx="509587" cy="1012825"/>
            <a:chOff x="2579" y="466"/>
            <a:chExt cx="321" cy="638"/>
          </a:xfrm>
        </p:grpSpPr>
        <p:grpSp>
          <p:nvGrpSpPr>
            <p:cNvPr id="24288" name="Group 158"/>
            <p:cNvGrpSpPr>
              <a:grpSpLocks/>
            </p:cNvGrpSpPr>
            <p:nvPr/>
          </p:nvGrpSpPr>
          <p:grpSpPr bwMode="auto">
            <a:xfrm>
              <a:off x="2579" y="466"/>
              <a:ext cx="321" cy="638"/>
              <a:chOff x="2579" y="466"/>
              <a:chExt cx="321" cy="638"/>
            </a:xfrm>
          </p:grpSpPr>
          <p:grpSp>
            <p:nvGrpSpPr>
              <p:cNvPr id="24289" name="Group 159"/>
              <p:cNvGrpSpPr>
                <a:grpSpLocks/>
              </p:cNvGrpSpPr>
              <p:nvPr/>
            </p:nvGrpSpPr>
            <p:grpSpPr bwMode="auto">
              <a:xfrm>
                <a:off x="2579" y="924"/>
                <a:ext cx="321" cy="180"/>
                <a:chOff x="2579" y="1158"/>
                <a:chExt cx="321" cy="180"/>
              </a:xfrm>
            </p:grpSpPr>
            <p:sp>
              <p:nvSpPr>
                <p:cNvPr id="132111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12" name="Text Box 161"/>
                <p:cNvSpPr txBox="1">
                  <a:spLocks noChangeArrowheads="1"/>
                </p:cNvSpPr>
                <p:nvPr/>
              </p:nvSpPr>
              <p:spPr bwMode="auto">
                <a:xfrm>
                  <a:off x="2579" y="1158"/>
                  <a:ext cx="30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BasR</a:t>
                  </a:r>
                </a:p>
              </p:txBody>
            </p:sp>
          </p:grpSp>
          <p:grpSp>
            <p:nvGrpSpPr>
              <p:cNvPr id="24290" name="Group 162"/>
              <p:cNvGrpSpPr>
                <a:grpSpLocks/>
              </p:cNvGrpSpPr>
              <p:nvPr/>
            </p:nvGrpSpPr>
            <p:grpSpPr bwMode="auto">
              <a:xfrm>
                <a:off x="2663" y="466"/>
                <a:ext cx="179" cy="315"/>
                <a:chOff x="2641" y="700"/>
                <a:chExt cx="179" cy="315"/>
              </a:xfrm>
            </p:grpSpPr>
            <p:sp>
              <p:nvSpPr>
                <p:cNvPr id="132109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10" name="Text Box 16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78" y="778"/>
                  <a:ext cx="300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BasS</a:t>
                  </a:r>
                </a:p>
              </p:txBody>
            </p:sp>
          </p:grpSp>
        </p:grpSp>
        <p:sp>
          <p:nvSpPr>
            <p:cNvPr id="132106" name="Line 165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291" name="Group 166"/>
          <p:cNvGrpSpPr>
            <a:grpSpLocks/>
          </p:cNvGrpSpPr>
          <p:nvPr/>
        </p:nvGrpSpPr>
        <p:grpSpPr bwMode="auto">
          <a:xfrm rot="632417">
            <a:off x="5400675" y="935038"/>
            <a:ext cx="511175" cy="1047750"/>
            <a:chOff x="2581" y="444"/>
            <a:chExt cx="322" cy="660"/>
          </a:xfrm>
        </p:grpSpPr>
        <p:grpSp>
          <p:nvGrpSpPr>
            <p:cNvPr id="24292" name="Group 167"/>
            <p:cNvGrpSpPr>
              <a:grpSpLocks/>
            </p:cNvGrpSpPr>
            <p:nvPr/>
          </p:nvGrpSpPr>
          <p:grpSpPr bwMode="auto">
            <a:xfrm>
              <a:off x="2581" y="444"/>
              <a:ext cx="322" cy="660"/>
              <a:chOff x="2581" y="444"/>
              <a:chExt cx="322" cy="660"/>
            </a:xfrm>
          </p:grpSpPr>
          <p:grpSp>
            <p:nvGrpSpPr>
              <p:cNvPr id="24293" name="Group 168"/>
              <p:cNvGrpSpPr>
                <a:grpSpLocks/>
              </p:cNvGrpSpPr>
              <p:nvPr/>
            </p:nvGrpSpPr>
            <p:grpSpPr bwMode="auto">
              <a:xfrm>
                <a:off x="2581" y="925"/>
                <a:ext cx="322" cy="179"/>
                <a:chOff x="2581" y="1159"/>
                <a:chExt cx="322" cy="179"/>
              </a:xfrm>
            </p:grpSpPr>
            <p:sp>
              <p:nvSpPr>
                <p:cNvPr id="132103" name="Oval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04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2581" y="1159"/>
                  <a:ext cx="3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PhoP</a:t>
                  </a:r>
                </a:p>
              </p:txBody>
            </p:sp>
          </p:grpSp>
          <p:grpSp>
            <p:nvGrpSpPr>
              <p:cNvPr id="24294" name="Group 171"/>
              <p:cNvGrpSpPr>
                <a:grpSpLocks/>
              </p:cNvGrpSpPr>
              <p:nvPr/>
            </p:nvGrpSpPr>
            <p:grpSpPr bwMode="auto">
              <a:xfrm>
                <a:off x="2665" y="444"/>
                <a:ext cx="177" cy="337"/>
                <a:chOff x="2643" y="678"/>
                <a:chExt cx="177" cy="337"/>
              </a:xfrm>
            </p:grpSpPr>
            <p:sp>
              <p:nvSpPr>
                <p:cNvPr id="132101" name="Rectangl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102" name="Text Box 173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61" y="760"/>
                  <a:ext cx="33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PhoQ</a:t>
                  </a:r>
                </a:p>
              </p:txBody>
            </p:sp>
          </p:grpSp>
        </p:grpSp>
        <p:sp>
          <p:nvSpPr>
            <p:cNvPr id="132098" name="Line 174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295" name="Group 175"/>
          <p:cNvGrpSpPr>
            <a:grpSpLocks/>
          </p:cNvGrpSpPr>
          <p:nvPr/>
        </p:nvGrpSpPr>
        <p:grpSpPr bwMode="auto">
          <a:xfrm>
            <a:off x="4660900" y="887413"/>
            <a:ext cx="504825" cy="1020762"/>
            <a:chOff x="2582" y="461"/>
            <a:chExt cx="318" cy="643"/>
          </a:xfrm>
        </p:grpSpPr>
        <p:grpSp>
          <p:nvGrpSpPr>
            <p:cNvPr id="24424" name="Group 176"/>
            <p:cNvGrpSpPr>
              <a:grpSpLocks/>
            </p:cNvGrpSpPr>
            <p:nvPr/>
          </p:nvGrpSpPr>
          <p:grpSpPr bwMode="auto">
            <a:xfrm>
              <a:off x="2582" y="461"/>
              <a:ext cx="318" cy="643"/>
              <a:chOff x="2582" y="461"/>
              <a:chExt cx="318" cy="643"/>
            </a:xfrm>
          </p:grpSpPr>
          <p:grpSp>
            <p:nvGrpSpPr>
              <p:cNvPr id="24454" name="Group 177"/>
              <p:cNvGrpSpPr>
                <a:grpSpLocks/>
              </p:cNvGrpSpPr>
              <p:nvPr/>
            </p:nvGrpSpPr>
            <p:grpSpPr bwMode="auto">
              <a:xfrm>
                <a:off x="2582" y="927"/>
                <a:ext cx="318" cy="177"/>
                <a:chOff x="2582" y="1161"/>
                <a:chExt cx="318" cy="177"/>
              </a:xfrm>
            </p:grpSpPr>
            <p:sp>
              <p:nvSpPr>
                <p:cNvPr id="24575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13209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2582" y="1161"/>
                  <a:ext cx="31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CpxR</a:t>
                  </a:r>
                </a:p>
              </p:txBody>
            </p:sp>
          </p:grpSp>
          <p:grpSp>
            <p:nvGrpSpPr>
              <p:cNvPr id="24513" name="Group 180"/>
              <p:cNvGrpSpPr>
                <a:grpSpLocks/>
              </p:cNvGrpSpPr>
              <p:nvPr/>
            </p:nvGrpSpPr>
            <p:grpSpPr bwMode="auto">
              <a:xfrm>
                <a:off x="2666" y="461"/>
                <a:ext cx="176" cy="321"/>
                <a:chOff x="2644" y="695"/>
                <a:chExt cx="176" cy="321"/>
              </a:xfrm>
            </p:grpSpPr>
            <p:sp>
              <p:nvSpPr>
                <p:cNvPr id="24573" name="Rectangle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24574" name="Text Box 18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70" y="769"/>
                  <a:ext cx="32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CpxA</a:t>
                  </a:r>
                </a:p>
              </p:txBody>
            </p:sp>
          </p:grpSp>
        </p:grpSp>
        <p:sp>
          <p:nvSpPr>
            <p:cNvPr id="24570" name="Line 183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23" name="Group 184"/>
          <p:cNvGrpSpPr>
            <a:grpSpLocks/>
          </p:cNvGrpSpPr>
          <p:nvPr/>
        </p:nvGrpSpPr>
        <p:grpSpPr bwMode="auto">
          <a:xfrm rot="5040494" flipH="1" flipV="1">
            <a:off x="741363" y="3678238"/>
            <a:ext cx="503237" cy="280987"/>
            <a:chOff x="2611" y="1165"/>
            <a:chExt cx="317" cy="177"/>
          </a:xfrm>
        </p:grpSpPr>
        <p:sp>
          <p:nvSpPr>
            <p:cNvPr id="24567" name="Oval 185"/>
            <p:cNvSpPr>
              <a:spLocks noChangeAspect="1" noChangeArrowheads="1"/>
            </p:cNvSpPr>
            <p:nvPr/>
          </p:nvSpPr>
          <p:spPr bwMode="auto">
            <a:xfrm>
              <a:off x="2612" y="1165"/>
              <a:ext cx="288" cy="17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24568" name="Text Box 186"/>
            <p:cNvSpPr txBox="1">
              <a:spLocks noChangeArrowheads="1"/>
            </p:cNvSpPr>
            <p:nvPr/>
          </p:nvSpPr>
          <p:spPr bwMode="auto">
            <a:xfrm>
              <a:off x="2611" y="1169"/>
              <a:ext cx="3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CheY</a:t>
              </a:r>
            </a:p>
          </p:txBody>
        </p:sp>
      </p:grpSp>
      <p:grpSp>
        <p:nvGrpSpPr>
          <p:cNvPr id="24524" name="Group 187"/>
          <p:cNvGrpSpPr>
            <a:grpSpLocks/>
          </p:cNvGrpSpPr>
          <p:nvPr/>
        </p:nvGrpSpPr>
        <p:grpSpPr bwMode="auto">
          <a:xfrm rot="477249">
            <a:off x="200025" y="3751263"/>
            <a:ext cx="515938" cy="277812"/>
            <a:chOff x="18" y="2379"/>
            <a:chExt cx="325" cy="175"/>
          </a:xfrm>
        </p:grpSpPr>
        <p:sp>
          <p:nvSpPr>
            <p:cNvPr id="24565" name="Rectangle 188"/>
            <p:cNvSpPr>
              <a:spLocks noChangeAspect="1" noChangeArrowheads="1"/>
            </p:cNvSpPr>
            <p:nvPr/>
          </p:nvSpPr>
          <p:spPr bwMode="auto">
            <a:xfrm rot="3508263" flipH="1" flipV="1">
              <a:off x="82" y="2324"/>
              <a:ext cx="173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24566" name="Text Box 189"/>
            <p:cNvSpPr txBox="1">
              <a:spLocks noChangeArrowheads="1"/>
            </p:cNvSpPr>
            <p:nvPr/>
          </p:nvSpPr>
          <p:spPr bwMode="auto">
            <a:xfrm rot="-1891737" flipH="1" flipV="1">
              <a:off x="18" y="2379"/>
              <a:ext cx="3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CheA</a:t>
              </a:r>
            </a:p>
          </p:txBody>
        </p:sp>
      </p:grpSp>
      <p:sp>
        <p:nvSpPr>
          <p:cNvPr id="23582" name="Line 190"/>
          <p:cNvSpPr>
            <a:spLocks noChangeShapeType="1"/>
          </p:cNvSpPr>
          <p:nvPr/>
        </p:nvSpPr>
        <p:spPr bwMode="auto">
          <a:xfrm rot="3508263" flipH="1" flipV="1">
            <a:off x="670720" y="3548856"/>
            <a:ext cx="6826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532" name="Group 191"/>
          <p:cNvGrpSpPr>
            <a:grpSpLocks/>
          </p:cNvGrpSpPr>
          <p:nvPr/>
        </p:nvGrpSpPr>
        <p:grpSpPr bwMode="auto">
          <a:xfrm>
            <a:off x="712788" y="4062413"/>
            <a:ext cx="817562" cy="879475"/>
            <a:chOff x="251" y="3203"/>
            <a:chExt cx="515" cy="554"/>
          </a:xfrm>
        </p:grpSpPr>
        <p:sp>
          <p:nvSpPr>
            <p:cNvPr id="24560" name="Oval 192"/>
            <p:cNvSpPr>
              <a:spLocks noChangeAspect="1" noChangeArrowheads="1"/>
            </p:cNvSpPr>
            <p:nvPr/>
          </p:nvSpPr>
          <p:spPr bwMode="auto">
            <a:xfrm rot="2352967" flipH="1" flipV="1">
              <a:off x="451" y="3203"/>
              <a:ext cx="288" cy="17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24561" name="Text Box 193"/>
            <p:cNvSpPr txBox="1">
              <a:spLocks noChangeArrowheads="1"/>
            </p:cNvSpPr>
            <p:nvPr/>
          </p:nvSpPr>
          <p:spPr bwMode="auto">
            <a:xfrm rot="2352967" flipH="1" flipV="1">
              <a:off x="456" y="3224"/>
              <a:ext cx="3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AtoC</a:t>
              </a:r>
            </a:p>
          </p:txBody>
        </p:sp>
        <p:sp>
          <p:nvSpPr>
            <p:cNvPr id="24562" name="Rectangle 194"/>
            <p:cNvSpPr>
              <a:spLocks noChangeAspect="1" noChangeArrowheads="1"/>
            </p:cNvSpPr>
            <p:nvPr/>
          </p:nvSpPr>
          <p:spPr bwMode="auto">
            <a:xfrm rot="2352967" flipH="1" flipV="1">
              <a:off x="251" y="3462"/>
              <a:ext cx="173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24563" name="Text Box 195"/>
            <p:cNvSpPr txBox="1">
              <a:spLocks noChangeArrowheads="1"/>
            </p:cNvSpPr>
            <p:nvPr/>
          </p:nvSpPr>
          <p:spPr bwMode="auto">
            <a:xfrm rot="-3047033" flipH="1" flipV="1">
              <a:off x="206" y="3518"/>
              <a:ext cx="3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AtoS</a:t>
              </a:r>
            </a:p>
          </p:txBody>
        </p:sp>
        <p:sp>
          <p:nvSpPr>
            <p:cNvPr id="24564" name="Line 196"/>
            <p:cNvSpPr>
              <a:spLocks noChangeShapeType="1"/>
            </p:cNvSpPr>
            <p:nvPr/>
          </p:nvSpPr>
          <p:spPr bwMode="auto">
            <a:xfrm rot="2352967" flipH="1" flipV="1">
              <a:off x="491" y="3361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33" name="Group 204"/>
          <p:cNvGrpSpPr>
            <a:grpSpLocks/>
          </p:cNvGrpSpPr>
          <p:nvPr/>
        </p:nvGrpSpPr>
        <p:grpSpPr bwMode="auto">
          <a:xfrm rot="988558" flipH="1" flipV="1">
            <a:off x="2603500" y="4722813"/>
            <a:ext cx="503238" cy="277812"/>
            <a:chOff x="2612" y="1165"/>
            <a:chExt cx="317" cy="175"/>
          </a:xfrm>
        </p:grpSpPr>
        <p:sp>
          <p:nvSpPr>
            <p:cNvPr id="24558" name="Oval 205"/>
            <p:cNvSpPr>
              <a:spLocks noChangeAspect="1" noChangeArrowheads="1"/>
            </p:cNvSpPr>
            <p:nvPr/>
          </p:nvSpPr>
          <p:spPr bwMode="auto">
            <a:xfrm>
              <a:off x="2612" y="1165"/>
              <a:ext cx="288" cy="17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24559" name="Text Box 206"/>
            <p:cNvSpPr txBox="1">
              <a:spLocks noChangeArrowheads="1"/>
            </p:cNvSpPr>
            <p:nvPr/>
          </p:nvSpPr>
          <p:spPr bwMode="auto">
            <a:xfrm>
              <a:off x="2621" y="1167"/>
              <a:ext cx="3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UvrY</a:t>
              </a:r>
            </a:p>
          </p:txBody>
        </p:sp>
      </p:grpSp>
      <p:sp>
        <p:nvSpPr>
          <p:cNvPr id="23585" name="Rectangle 208"/>
          <p:cNvSpPr>
            <a:spLocks noChangeAspect="1" noChangeArrowheads="1"/>
          </p:cNvSpPr>
          <p:nvPr/>
        </p:nvSpPr>
        <p:spPr bwMode="auto">
          <a:xfrm rot="988558" flipH="1" flipV="1">
            <a:off x="2565400" y="5262563"/>
            <a:ext cx="274638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en-US">
              <a:latin typeface="Comic Sans MS" pitchFamily="-109" charset="0"/>
            </a:endParaRPr>
          </a:p>
        </p:txBody>
      </p:sp>
      <p:sp>
        <p:nvSpPr>
          <p:cNvPr id="23586" name="Text Box 209"/>
          <p:cNvSpPr txBox="1">
            <a:spLocks noChangeArrowheads="1"/>
          </p:cNvSpPr>
          <p:nvPr/>
        </p:nvSpPr>
        <p:spPr bwMode="auto">
          <a:xfrm rot="-4411442" flipH="1" flipV="1">
            <a:off x="2462213" y="5395913"/>
            <a:ext cx="490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BarA</a:t>
            </a:r>
          </a:p>
        </p:txBody>
      </p:sp>
      <p:sp>
        <p:nvSpPr>
          <p:cNvPr id="23587" name="Line 210"/>
          <p:cNvSpPr>
            <a:spLocks noChangeShapeType="1"/>
          </p:cNvSpPr>
          <p:nvPr/>
        </p:nvSpPr>
        <p:spPr bwMode="auto">
          <a:xfrm rot="988558" flipH="1" flipV="1">
            <a:off x="2811463" y="502920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543" name="Group 211"/>
          <p:cNvGrpSpPr>
            <a:grpSpLocks/>
          </p:cNvGrpSpPr>
          <p:nvPr/>
        </p:nvGrpSpPr>
        <p:grpSpPr bwMode="auto">
          <a:xfrm rot="632417" flipH="1" flipV="1">
            <a:off x="3181350" y="4830763"/>
            <a:ext cx="531813" cy="1103312"/>
            <a:chOff x="2594" y="415"/>
            <a:chExt cx="335" cy="695"/>
          </a:xfrm>
        </p:grpSpPr>
        <p:grpSp>
          <p:nvGrpSpPr>
            <p:cNvPr id="132097" name="Group 212"/>
            <p:cNvGrpSpPr>
              <a:grpSpLocks/>
            </p:cNvGrpSpPr>
            <p:nvPr/>
          </p:nvGrpSpPr>
          <p:grpSpPr bwMode="auto">
            <a:xfrm>
              <a:off x="2594" y="415"/>
              <a:ext cx="335" cy="695"/>
              <a:chOff x="2594" y="415"/>
              <a:chExt cx="335" cy="695"/>
            </a:xfrm>
          </p:grpSpPr>
          <p:grpSp>
            <p:nvGrpSpPr>
              <p:cNvPr id="132099" name="Group 213"/>
              <p:cNvGrpSpPr>
                <a:grpSpLocks/>
              </p:cNvGrpSpPr>
              <p:nvPr/>
            </p:nvGrpSpPr>
            <p:grpSpPr bwMode="auto">
              <a:xfrm>
                <a:off x="2594" y="931"/>
                <a:ext cx="335" cy="179"/>
                <a:chOff x="2594" y="1165"/>
                <a:chExt cx="335" cy="179"/>
              </a:xfrm>
            </p:grpSpPr>
            <p:sp>
              <p:nvSpPr>
                <p:cNvPr id="24556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165"/>
                  <a:ext cx="288" cy="173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2455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2594" y="1171"/>
                  <a:ext cx="33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HydG</a:t>
                  </a:r>
                </a:p>
              </p:txBody>
            </p:sp>
          </p:grpSp>
          <p:grpSp>
            <p:nvGrpSpPr>
              <p:cNvPr id="132100" name="Group 216"/>
              <p:cNvGrpSpPr>
                <a:grpSpLocks/>
              </p:cNvGrpSpPr>
              <p:nvPr/>
            </p:nvGrpSpPr>
            <p:grpSpPr bwMode="auto">
              <a:xfrm>
                <a:off x="2649" y="415"/>
                <a:ext cx="193" cy="339"/>
                <a:chOff x="2627" y="649"/>
                <a:chExt cx="193" cy="339"/>
              </a:xfrm>
            </p:grpSpPr>
            <p:sp>
              <p:nvSpPr>
                <p:cNvPr id="24554" name="Rectangle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2647" y="700"/>
                  <a:ext cx="173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mic Sans MS" pitchFamily="-109" charset="0"/>
                  </a:endParaRPr>
                </a:p>
              </p:txBody>
            </p:sp>
            <p:sp>
              <p:nvSpPr>
                <p:cNvPr id="24555" name="Text Box 21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46" y="730"/>
                  <a:ext cx="33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/>
                    <a:t>HydD</a:t>
                  </a:r>
                </a:p>
              </p:txBody>
            </p:sp>
          </p:grpSp>
        </p:grpSp>
        <p:sp>
          <p:nvSpPr>
            <p:cNvPr id="24551" name="Line 219"/>
            <p:cNvSpPr>
              <a:spLocks noChangeShapeType="1"/>
            </p:cNvSpPr>
            <p:nvPr/>
          </p:nvSpPr>
          <p:spPr bwMode="auto">
            <a:xfrm>
              <a:off x="2748" y="77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2105" name="Group 220"/>
          <p:cNvGrpSpPr>
            <a:grpSpLocks/>
          </p:cNvGrpSpPr>
          <p:nvPr/>
        </p:nvGrpSpPr>
        <p:grpSpPr bwMode="auto">
          <a:xfrm>
            <a:off x="3948113" y="4941888"/>
            <a:ext cx="506412" cy="1014412"/>
            <a:chOff x="2487" y="3019"/>
            <a:chExt cx="319" cy="639"/>
          </a:xfrm>
        </p:grpSpPr>
        <p:grpSp>
          <p:nvGrpSpPr>
            <p:cNvPr id="132107" name="Group 221"/>
            <p:cNvGrpSpPr>
              <a:grpSpLocks/>
            </p:cNvGrpSpPr>
            <p:nvPr/>
          </p:nvGrpSpPr>
          <p:grpSpPr bwMode="auto">
            <a:xfrm>
              <a:off x="2487" y="3019"/>
              <a:ext cx="319" cy="174"/>
              <a:chOff x="2487" y="3019"/>
              <a:chExt cx="319" cy="174"/>
            </a:xfrm>
          </p:grpSpPr>
          <p:sp>
            <p:nvSpPr>
              <p:cNvPr id="24548" name="Oval 22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488" y="3020"/>
                <a:ext cx="288" cy="173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-109" charset="0"/>
                </a:endParaRPr>
              </a:p>
            </p:txBody>
          </p:sp>
          <p:sp>
            <p:nvSpPr>
              <p:cNvPr id="24549" name="Text Box 223"/>
              <p:cNvSpPr txBox="1">
                <a:spLocks noChangeArrowheads="1"/>
              </p:cNvSpPr>
              <p:nvPr/>
            </p:nvSpPr>
            <p:spPr bwMode="auto">
              <a:xfrm flipH="1" flipV="1">
                <a:off x="2487" y="3019"/>
                <a:ext cx="31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BaeR</a:t>
                </a:r>
              </a:p>
            </p:txBody>
          </p:sp>
        </p:grpSp>
        <p:grpSp>
          <p:nvGrpSpPr>
            <p:cNvPr id="132108" name="Group 224"/>
            <p:cNvGrpSpPr>
              <a:grpSpLocks/>
            </p:cNvGrpSpPr>
            <p:nvPr/>
          </p:nvGrpSpPr>
          <p:grpSpPr bwMode="auto">
            <a:xfrm>
              <a:off x="2546" y="3346"/>
              <a:ext cx="178" cy="312"/>
              <a:chOff x="2546" y="3346"/>
              <a:chExt cx="178" cy="312"/>
            </a:xfrm>
          </p:grpSpPr>
          <p:sp>
            <p:nvSpPr>
              <p:cNvPr id="24546" name="Rectangle 22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546" y="3370"/>
                <a:ext cx="173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-109" charset="0"/>
                </a:endParaRPr>
              </a:p>
            </p:txBody>
          </p:sp>
          <p:sp>
            <p:nvSpPr>
              <p:cNvPr id="24547" name="Text Box 226"/>
              <p:cNvSpPr txBox="1">
                <a:spLocks noChangeArrowheads="1"/>
              </p:cNvSpPr>
              <p:nvPr/>
            </p:nvSpPr>
            <p:spPr bwMode="auto">
              <a:xfrm rot="-5400000" flipH="1" flipV="1">
                <a:off x="2483" y="3414"/>
                <a:ext cx="31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BaeS</a:t>
                </a:r>
              </a:p>
            </p:txBody>
          </p:sp>
        </p:grpSp>
        <p:sp>
          <p:nvSpPr>
            <p:cNvPr id="24545" name="Line 227"/>
            <p:cNvSpPr>
              <a:spLocks noChangeShapeType="1"/>
            </p:cNvSpPr>
            <p:nvPr/>
          </p:nvSpPr>
          <p:spPr bwMode="auto">
            <a:xfrm flipH="1" flipV="1">
              <a:off x="2640" y="3212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2113" name="Group 228"/>
          <p:cNvGrpSpPr>
            <a:grpSpLocks/>
          </p:cNvGrpSpPr>
          <p:nvPr/>
        </p:nvGrpSpPr>
        <p:grpSpPr bwMode="auto">
          <a:xfrm rot="2884388" flipH="1" flipV="1">
            <a:off x="515938" y="3249613"/>
            <a:ext cx="509587" cy="287337"/>
            <a:chOff x="2599" y="1165"/>
            <a:chExt cx="321" cy="181"/>
          </a:xfrm>
        </p:grpSpPr>
        <p:sp>
          <p:nvSpPr>
            <p:cNvPr id="24541" name="Oval 229"/>
            <p:cNvSpPr>
              <a:spLocks noChangeAspect="1" noChangeArrowheads="1"/>
            </p:cNvSpPr>
            <p:nvPr/>
          </p:nvSpPr>
          <p:spPr bwMode="auto">
            <a:xfrm>
              <a:off x="2612" y="1165"/>
              <a:ext cx="288" cy="17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24542" name="Text Box 230"/>
            <p:cNvSpPr txBox="1">
              <a:spLocks noChangeArrowheads="1"/>
            </p:cNvSpPr>
            <p:nvPr/>
          </p:nvSpPr>
          <p:spPr bwMode="auto">
            <a:xfrm>
              <a:off x="2599" y="1173"/>
              <a:ext cx="3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CheB</a:t>
              </a:r>
            </a:p>
          </p:txBody>
        </p:sp>
      </p:grpSp>
      <p:sp>
        <p:nvSpPr>
          <p:cNvPr id="23591" name="Line 231"/>
          <p:cNvSpPr>
            <a:spLocks noChangeShapeType="1"/>
          </p:cNvSpPr>
          <p:nvPr/>
        </p:nvSpPr>
        <p:spPr bwMode="auto">
          <a:xfrm rot="6561028" flipH="1" flipV="1">
            <a:off x="705645" y="3628231"/>
            <a:ext cx="6826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2115" name="Group 232"/>
          <p:cNvGrpSpPr>
            <a:grpSpLocks/>
          </p:cNvGrpSpPr>
          <p:nvPr/>
        </p:nvGrpSpPr>
        <p:grpSpPr bwMode="auto">
          <a:xfrm rot="-3741387" flipH="1" flipV="1">
            <a:off x="8707437" y="3494088"/>
            <a:ext cx="276225" cy="501650"/>
            <a:chOff x="2647" y="672"/>
            <a:chExt cx="174" cy="316"/>
          </a:xfrm>
        </p:grpSpPr>
        <p:sp>
          <p:nvSpPr>
            <p:cNvPr id="24539" name="Rectangle 233"/>
            <p:cNvSpPr>
              <a:spLocks noChangeAspect="1" noChangeArrowheads="1"/>
            </p:cNvSpPr>
            <p:nvPr/>
          </p:nvSpPr>
          <p:spPr bwMode="auto">
            <a:xfrm>
              <a:off x="2647" y="700"/>
              <a:ext cx="173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24540" name="Text Box 234"/>
            <p:cNvSpPr txBox="1">
              <a:spLocks noChangeArrowheads="1"/>
            </p:cNvSpPr>
            <p:nvPr/>
          </p:nvSpPr>
          <p:spPr bwMode="auto">
            <a:xfrm rot="-5400000">
              <a:off x="2580" y="740"/>
              <a:ext cx="30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RcsD</a:t>
              </a:r>
            </a:p>
          </p:txBody>
        </p:sp>
      </p:grpSp>
      <p:grpSp>
        <p:nvGrpSpPr>
          <p:cNvPr id="132116" name="Group 235"/>
          <p:cNvGrpSpPr>
            <a:grpSpLocks/>
          </p:cNvGrpSpPr>
          <p:nvPr/>
        </p:nvGrpSpPr>
        <p:grpSpPr bwMode="auto">
          <a:xfrm rot="-5673414">
            <a:off x="6555582" y="3082131"/>
            <a:ext cx="927100" cy="709613"/>
            <a:chOff x="1717" y="1801"/>
            <a:chExt cx="584" cy="447"/>
          </a:xfrm>
        </p:grpSpPr>
        <p:grpSp>
          <p:nvGrpSpPr>
            <p:cNvPr id="132121" name="Group 236"/>
            <p:cNvGrpSpPr>
              <a:grpSpLocks/>
            </p:cNvGrpSpPr>
            <p:nvPr/>
          </p:nvGrpSpPr>
          <p:grpSpPr bwMode="auto">
            <a:xfrm rot="-3741387" flipH="1" flipV="1">
              <a:off x="1644" y="1874"/>
              <a:ext cx="319" cy="174"/>
              <a:chOff x="2612" y="1164"/>
              <a:chExt cx="319" cy="174"/>
            </a:xfrm>
          </p:grpSpPr>
          <p:sp>
            <p:nvSpPr>
              <p:cNvPr id="24537" name="Oval 237"/>
              <p:cNvSpPr>
                <a:spLocks noChangeAspect="1" noChangeArrowheads="1"/>
              </p:cNvSpPr>
              <p:nvPr/>
            </p:nvSpPr>
            <p:spPr bwMode="auto">
              <a:xfrm>
                <a:off x="2612" y="1165"/>
                <a:ext cx="288" cy="173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-109" charset="0"/>
                </a:endParaRPr>
              </a:p>
            </p:txBody>
          </p:sp>
          <p:sp>
            <p:nvSpPr>
              <p:cNvPr id="24538" name="Text Box 238"/>
              <p:cNvSpPr txBox="1">
                <a:spLocks noChangeArrowheads="1"/>
              </p:cNvSpPr>
              <p:nvPr/>
            </p:nvSpPr>
            <p:spPr bwMode="auto">
              <a:xfrm>
                <a:off x="2634" y="1164"/>
                <a:ext cx="29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NtrC</a:t>
                </a:r>
              </a:p>
            </p:txBody>
          </p:sp>
        </p:grpSp>
        <p:grpSp>
          <p:nvGrpSpPr>
            <p:cNvPr id="132123" name="Group 239"/>
            <p:cNvGrpSpPr>
              <a:grpSpLocks/>
            </p:cNvGrpSpPr>
            <p:nvPr/>
          </p:nvGrpSpPr>
          <p:grpSpPr bwMode="auto">
            <a:xfrm rot="-3741387" flipH="1" flipV="1">
              <a:off x="2056" y="2003"/>
              <a:ext cx="176" cy="314"/>
              <a:chOff x="2644" y="674"/>
              <a:chExt cx="176" cy="314"/>
            </a:xfrm>
          </p:grpSpPr>
          <p:sp>
            <p:nvSpPr>
              <p:cNvPr id="24535" name="Rectangle 240"/>
              <p:cNvSpPr>
                <a:spLocks noChangeAspect="1" noChangeArrowheads="1"/>
              </p:cNvSpPr>
              <p:nvPr/>
            </p:nvSpPr>
            <p:spPr bwMode="auto">
              <a:xfrm>
                <a:off x="2647" y="700"/>
                <a:ext cx="173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-109" charset="0"/>
                </a:endParaRPr>
              </a:p>
            </p:txBody>
          </p:sp>
          <p:sp>
            <p:nvSpPr>
              <p:cNvPr id="24536" name="Text Box 241"/>
              <p:cNvSpPr txBox="1">
                <a:spLocks noChangeArrowheads="1"/>
              </p:cNvSpPr>
              <p:nvPr/>
            </p:nvSpPr>
            <p:spPr bwMode="auto">
              <a:xfrm rot="-5400000">
                <a:off x="2581" y="737"/>
                <a:ext cx="30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NtrB</a:t>
                </a:r>
              </a:p>
            </p:txBody>
          </p:sp>
        </p:grpSp>
        <p:sp>
          <p:nvSpPr>
            <p:cNvPr id="24534" name="Line 242"/>
            <p:cNvSpPr>
              <a:spLocks noChangeShapeType="1"/>
            </p:cNvSpPr>
            <p:nvPr/>
          </p:nvSpPr>
          <p:spPr bwMode="auto">
            <a:xfrm rot="-3741387" flipH="1" flipV="1">
              <a:off x="1957" y="1982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2124" name="Group 243"/>
          <p:cNvGrpSpPr>
            <a:grpSpLocks/>
          </p:cNvGrpSpPr>
          <p:nvPr/>
        </p:nvGrpSpPr>
        <p:grpSpPr bwMode="auto">
          <a:xfrm>
            <a:off x="1812925" y="3027363"/>
            <a:ext cx="509588" cy="277812"/>
            <a:chOff x="4238" y="247"/>
            <a:chExt cx="321" cy="175"/>
          </a:xfrm>
        </p:grpSpPr>
        <p:sp>
          <p:nvSpPr>
            <p:cNvPr id="24530" name="Oval 244"/>
            <p:cNvSpPr>
              <a:spLocks noChangeAspect="1" noChangeArrowheads="1"/>
            </p:cNvSpPr>
            <p:nvPr/>
          </p:nvSpPr>
          <p:spPr bwMode="auto">
            <a:xfrm>
              <a:off x="4271" y="247"/>
              <a:ext cx="288" cy="17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24531" name="Text Box 245"/>
            <p:cNvSpPr txBox="1">
              <a:spLocks noChangeArrowheads="1"/>
            </p:cNvSpPr>
            <p:nvPr/>
          </p:nvSpPr>
          <p:spPr bwMode="auto">
            <a:xfrm>
              <a:off x="4238" y="249"/>
              <a:ext cx="3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FimZ</a:t>
              </a:r>
            </a:p>
          </p:txBody>
        </p:sp>
      </p:grpSp>
      <p:grpSp>
        <p:nvGrpSpPr>
          <p:cNvPr id="24544" name="Group 246"/>
          <p:cNvGrpSpPr>
            <a:grpSpLocks/>
          </p:cNvGrpSpPr>
          <p:nvPr/>
        </p:nvGrpSpPr>
        <p:grpSpPr bwMode="auto">
          <a:xfrm>
            <a:off x="7658100" y="4095750"/>
            <a:ext cx="755650" cy="889000"/>
            <a:chOff x="4824" y="2486"/>
            <a:chExt cx="476" cy="560"/>
          </a:xfrm>
        </p:grpSpPr>
        <p:grpSp>
          <p:nvGrpSpPr>
            <p:cNvPr id="24550" name="Group 247"/>
            <p:cNvGrpSpPr>
              <a:grpSpLocks/>
            </p:cNvGrpSpPr>
            <p:nvPr/>
          </p:nvGrpSpPr>
          <p:grpSpPr bwMode="auto">
            <a:xfrm rot="-2267801" flipH="1" flipV="1">
              <a:off x="4824" y="2486"/>
              <a:ext cx="305" cy="187"/>
              <a:chOff x="2612" y="1165"/>
              <a:chExt cx="305" cy="187"/>
            </a:xfrm>
          </p:grpSpPr>
          <p:sp>
            <p:nvSpPr>
              <p:cNvPr id="24528" name="Oval 248"/>
              <p:cNvSpPr>
                <a:spLocks noChangeAspect="1" noChangeArrowheads="1"/>
              </p:cNvSpPr>
              <p:nvPr/>
            </p:nvSpPr>
            <p:spPr bwMode="auto">
              <a:xfrm>
                <a:off x="2612" y="1165"/>
                <a:ext cx="288" cy="173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-109" charset="0"/>
                </a:endParaRPr>
              </a:p>
            </p:txBody>
          </p:sp>
          <p:sp>
            <p:nvSpPr>
              <p:cNvPr id="24529" name="Text Box 249"/>
              <p:cNvSpPr txBox="1">
                <a:spLocks noChangeArrowheads="1"/>
              </p:cNvSpPr>
              <p:nvPr/>
            </p:nvSpPr>
            <p:spPr bwMode="auto">
              <a:xfrm>
                <a:off x="2614" y="1179"/>
                <a:ext cx="30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CreB</a:t>
                </a:r>
              </a:p>
            </p:txBody>
          </p:sp>
        </p:grpSp>
        <p:grpSp>
          <p:nvGrpSpPr>
            <p:cNvPr id="24552" name="Group 250"/>
            <p:cNvGrpSpPr>
              <a:grpSpLocks/>
            </p:cNvGrpSpPr>
            <p:nvPr/>
          </p:nvGrpSpPr>
          <p:grpSpPr bwMode="auto">
            <a:xfrm>
              <a:off x="5109" y="2735"/>
              <a:ext cx="191" cy="311"/>
              <a:chOff x="5109" y="2735"/>
              <a:chExt cx="191" cy="311"/>
            </a:xfrm>
          </p:grpSpPr>
          <p:sp>
            <p:nvSpPr>
              <p:cNvPr id="24526" name="Rectangle 251"/>
              <p:cNvSpPr>
                <a:spLocks noChangeAspect="1" noChangeArrowheads="1"/>
              </p:cNvSpPr>
              <p:nvPr/>
            </p:nvSpPr>
            <p:spPr bwMode="auto">
              <a:xfrm rot="-2267801" flipH="1" flipV="1">
                <a:off x="5127" y="2758"/>
                <a:ext cx="173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-109" charset="0"/>
                </a:endParaRPr>
              </a:p>
            </p:txBody>
          </p:sp>
          <p:sp>
            <p:nvSpPr>
              <p:cNvPr id="24527" name="Text Box 252"/>
              <p:cNvSpPr txBox="1">
                <a:spLocks noChangeArrowheads="1"/>
              </p:cNvSpPr>
              <p:nvPr/>
            </p:nvSpPr>
            <p:spPr bwMode="auto">
              <a:xfrm rot="-7667801" flipH="1" flipV="1">
                <a:off x="5046" y="2798"/>
                <a:ext cx="30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CreC</a:t>
                </a:r>
              </a:p>
            </p:txBody>
          </p:sp>
        </p:grpSp>
        <p:sp>
          <p:nvSpPr>
            <p:cNvPr id="24525" name="Line 253"/>
            <p:cNvSpPr>
              <a:spLocks noChangeShapeType="1"/>
            </p:cNvSpPr>
            <p:nvPr/>
          </p:nvSpPr>
          <p:spPr bwMode="auto">
            <a:xfrm rot="-2267801" flipH="1" flipV="1">
              <a:off x="5078" y="2645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53" name="Group 254"/>
          <p:cNvGrpSpPr>
            <a:grpSpLocks/>
          </p:cNvGrpSpPr>
          <p:nvPr/>
        </p:nvGrpSpPr>
        <p:grpSpPr bwMode="auto">
          <a:xfrm rot="1643058" flipH="1" flipV="1">
            <a:off x="1473200" y="4368800"/>
            <a:ext cx="500063" cy="276225"/>
            <a:chOff x="2612" y="1164"/>
            <a:chExt cx="315" cy="174"/>
          </a:xfrm>
        </p:grpSpPr>
        <p:sp>
          <p:nvSpPr>
            <p:cNvPr id="24521" name="Oval 255"/>
            <p:cNvSpPr>
              <a:spLocks noChangeAspect="1" noChangeArrowheads="1"/>
            </p:cNvSpPr>
            <p:nvPr/>
          </p:nvSpPr>
          <p:spPr bwMode="auto">
            <a:xfrm>
              <a:off x="2612" y="1165"/>
              <a:ext cx="288" cy="17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24522" name="Text Box 256"/>
            <p:cNvSpPr txBox="1">
              <a:spLocks noChangeArrowheads="1"/>
            </p:cNvSpPr>
            <p:nvPr/>
          </p:nvSpPr>
          <p:spPr bwMode="auto">
            <a:xfrm>
              <a:off x="2620" y="1164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DpiB</a:t>
              </a:r>
            </a:p>
          </p:txBody>
        </p:sp>
      </p:grpSp>
      <p:grpSp>
        <p:nvGrpSpPr>
          <p:cNvPr id="24569" name="Group 257"/>
          <p:cNvGrpSpPr>
            <a:grpSpLocks/>
          </p:cNvGrpSpPr>
          <p:nvPr/>
        </p:nvGrpSpPr>
        <p:grpSpPr bwMode="auto">
          <a:xfrm rot="1643058" flipH="1" flipV="1">
            <a:off x="1282700" y="4799013"/>
            <a:ext cx="274638" cy="506412"/>
            <a:chOff x="2647" y="669"/>
            <a:chExt cx="173" cy="319"/>
          </a:xfrm>
        </p:grpSpPr>
        <p:sp>
          <p:nvSpPr>
            <p:cNvPr id="24519" name="Rectangle 258"/>
            <p:cNvSpPr>
              <a:spLocks noChangeAspect="1" noChangeArrowheads="1"/>
            </p:cNvSpPr>
            <p:nvPr/>
          </p:nvSpPr>
          <p:spPr bwMode="auto">
            <a:xfrm>
              <a:off x="2647" y="700"/>
              <a:ext cx="173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24520" name="Text Box 259"/>
            <p:cNvSpPr txBox="1">
              <a:spLocks noChangeArrowheads="1"/>
            </p:cNvSpPr>
            <p:nvPr/>
          </p:nvSpPr>
          <p:spPr bwMode="auto">
            <a:xfrm rot="-5400000">
              <a:off x="2578" y="738"/>
              <a:ext cx="3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DpiA</a:t>
              </a:r>
            </a:p>
          </p:txBody>
        </p:sp>
      </p:grpSp>
      <p:sp>
        <p:nvSpPr>
          <p:cNvPr id="23598" name="Line 260"/>
          <p:cNvSpPr>
            <a:spLocks noChangeShapeType="1"/>
          </p:cNvSpPr>
          <p:nvPr/>
        </p:nvSpPr>
        <p:spPr bwMode="auto">
          <a:xfrm rot="1643058" flipH="1" flipV="1">
            <a:off x="1587500" y="4640263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9" name="Text Box 262"/>
          <p:cNvSpPr txBox="1">
            <a:spLocks noChangeArrowheads="1"/>
          </p:cNvSpPr>
          <p:nvPr/>
        </p:nvSpPr>
        <p:spPr bwMode="auto">
          <a:xfrm>
            <a:off x="7086600" y="6400800"/>
            <a:ext cx="19331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animation by Mark Gouilan</a:t>
            </a:r>
          </a:p>
        </p:txBody>
      </p:sp>
      <p:grpSp>
        <p:nvGrpSpPr>
          <p:cNvPr id="24571" name="Group 1405"/>
          <p:cNvGrpSpPr>
            <a:grpSpLocks/>
          </p:cNvGrpSpPr>
          <p:nvPr/>
        </p:nvGrpSpPr>
        <p:grpSpPr bwMode="auto">
          <a:xfrm>
            <a:off x="7042150" y="4373563"/>
            <a:ext cx="703263" cy="1001712"/>
            <a:chOff x="4436" y="2661"/>
            <a:chExt cx="443" cy="631"/>
          </a:xfrm>
        </p:grpSpPr>
        <p:grpSp>
          <p:nvGrpSpPr>
            <p:cNvPr id="24572" name="Group 107"/>
            <p:cNvGrpSpPr>
              <a:grpSpLocks/>
            </p:cNvGrpSpPr>
            <p:nvPr/>
          </p:nvGrpSpPr>
          <p:grpSpPr bwMode="auto">
            <a:xfrm rot="-1520540" flipH="1" flipV="1">
              <a:off x="4436" y="2661"/>
              <a:ext cx="324" cy="179"/>
              <a:chOff x="2600" y="1165"/>
              <a:chExt cx="324" cy="179"/>
            </a:xfrm>
          </p:grpSpPr>
          <p:sp>
            <p:nvSpPr>
              <p:cNvPr id="24517" name="Oval 108"/>
              <p:cNvSpPr>
                <a:spLocks noChangeAspect="1" noChangeArrowheads="1"/>
              </p:cNvSpPr>
              <p:nvPr/>
            </p:nvSpPr>
            <p:spPr bwMode="auto">
              <a:xfrm>
                <a:off x="2612" y="1165"/>
                <a:ext cx="288" cy="173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-109" charset="0"/>
                </a:endParaRPr>
              </a:p>
            </p:txBody>
          </p:sp>
          <p:sp>
            <p:nvSpPr>
              <p:cNvPr id="24518" name="Text Box 109"/>
              <p:cNvSpPr txBox="1">
                <a:spLocks noChangeArrowheads="1"/>
              </p:cNvSpPr>
              <p:nvPr/>
            </p:nvSpPr>
            <p:spPr bwMode="auto">
              <a:xfrm>
                <a:off x="2600" y="1171"/>
                <a:ext cx="3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YpdB</a:t>
                </a:r>
              </a:p>
            </p:txBody>
          </p:sp>
        </p:grpSp>
        <p:sp>
          <p:nvSpPr>
            <p:cNvPr id="24514" name="Rectangle 111"/>
            <p:cNvSpPr>
              <a:spLocks noChangeAspect="1" noChangeArrowheads="1"/>
            </p:cNvSpPr>
            <p:nvPr/>
          </p:nvSpPr>
          <p:spPr bwMode="auto">
            <a:xfrm rot="-1520540" flipH="1" flipV="1">
              <a:off x="4692" y="2974"/>
              <a:ext cx="173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-109" charset="0"/>
              </a:endParaRPr>
            </a:p>
          </p:txBody>
        </p:sp>
        <p:sp>
          <p:nvSpPr>
            <p:cNvPr id="24515" name="Text Box 112"/>
            <p:cNvSpPr txBox="1">
              <a:spLocks noChangeArrowheads="1"/>
            </p:cNvSpPr>
            <p:nvPr/>
          </p:nvSpPr>
          <p:spPr bwMode="auto">
            <a:xfrm rot="-6920540" flipH="1" flipV="1">
              <a:off x="4629" y="3041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YpdA</a:t>
              </a:r>
            </a:p>
          </p:txBody>
        </p:sp>
        <p:sp>
          <p:nvSpPr>
            <p:cNvPr id="24516" name="Line 113"/>
            <p:cNvSpPr>
              <a:spLocks noChangeShapeType="1"/>
            </p:cNvSpPr>
            <p:nvPr/>
          </p:nvSpPr>
          <p:spPr bwMode="auto">
            <a:xfrm rot="-1520540" flipH="1" flipV="1">
              <a:off x="4686" y="2836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601" name="Oval 197"/>
          <p:cNvSpPr>
            <a:spLocks noChangeAspect="1" noChangeArrowheads="1"/>
          </p:cNvSpPr>
          <p:nvPr/>
        </p:nvSpPr>
        <p:spPr bwMode="auto">
          <a:xfrm rot="1299355" flipH="1" flipV="1">
            <a:off x="2006600" y="4573588"/>
            <a:ext cx="457200" cy="274637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en-US">
              <a:latin typeface="Comic Sans MS" pitchFamily="-109" charset="0"/>
            </a:endParaRPr>
          </a:p>
        </p:txBody>
      </p:sp>
      <p:sp>
        <p:nvSpPr>
          <p:cNvPr id="23602" name="Text Box 198"/>
          <p:cNvSpPr txBox="1">
            <a:spLocks noChangeArrowheads="1"/>
          </p:cNvSpPr>
          <p:nvPr/>
        </p:nvSpPr>
        <p:spPr bwMode="auto">
          <a:xfrm rot="1299355" flipH="1" flipV="1">
            <a:off x="1998663" y="4600575"/>
            <a:ext cx="495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EvgA</a:t>
            </a:r>
          </a:p>
        </p:txBody>
      </p:sp>
      <p:sp>
        <p:nvSpPr>
          <p:cNvPr id="23603" name="Rectangle 199"/>
          <p:cNvSpPr>
            <a:spLocks noChangeAspect="1" noChangeArrowheads="1"/>
          </p:cNvSpPr>
          <p:nvPr/>
        </p:nvSpPr>
        <p:spPr bwMode="auto">
          <a:xfrm rot="1299355" flipH="1" flipV="1">
            <a:off x="1860550" y="5083175"/>
            <a:ext cx="274638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en-US">
              <a:latin typeface="Comic Sans MS" pitchFamily="-109" charset="0"/>
            </a:endParaRPr>
          </a:p>
        </p:txBody>
      </p:sp>
      <p:sp>
        <p:nvSpPr>
          <p:cNvPr id="23604" name="Text Box 200"/>
          <p:cNvSpPr txBox="1">
            <a:spLocks noChangeArrowheads="1"/>
          </p:cNvSpPr>
          <p:nvPr/>
        </p:nvSpPr>
        <p:spPr bwMode="auto">
          <a:xfrm rot="-4100645" flipH="1" flipV="1">
            <a:off x="1793875" y="5170488"/>
            <a:ext cx="474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EvgS</a:t>
            </a:r>
          </a:p>
        </p:txBody>
      </p:sp>
      <p:sp>
        <p:nvSpPr>
          <p:cNvPr id="23605" name="Line 201"/>
          <p:cNvSpPr>
            <a:spLocks noChangeShapeType="1"/>
          </p:cNvSpPr>
          <p:nvPr/>
        </p:nvSpPr>
        <p:spPr bwMode="auto">
          <a:xfrm rot="1299355" flipH="1" flipV="1">
            <a:off x="2146300" y="486410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2129" name="Group 1167"/>
          <p:cNvGrpSpPr>
            <a:grpSpLocks/>
          </p:cNvGrpSpPr>
          <p:nvPr/>
        </p:nvGrpSpPr>
        <p:grpSpPr bwMode="auto">
          <a:xfrm>
            <a:off x="466725" y="1235075"/>
            <a:ext cx="8185150" cy="4346575"/>
            <a:chOff x="294" y="684"/>
            <a:chExt cx="5156" cy="2738"/>
          </a:xfrm>
        </p:grpSpPr>
        <p:grpSp>
          <p:nvGrpSpPr>
            <p:cNvPr id="132131" name="Group 262"/>
            <p:cNvGrpSpPr>
              <a:grpSpLocks/>
            </p:cNvGrpSpPr>
            <p:nvPr/>
          </p:nvGrpSpPr>
          <p:grpSpPr bwMode="auto">
            <a:xfrm>
              <a:off x="294" y="756"/>
              <a:ext cx="4996" cy="2418"/>
              <a:chOff x="294" y="756"/>
              <a:chExt cx="4996" cy="2418"/>
            </a:xfrm>
          </p:grpSpPr>
          <p:grpSp>
            <p:nvGrpSpPr>
              <p:cNvPr id="132132" name="Group 263"/>
              <p:cNvGrpSpPr>
                <a:grpSpLocks/>
              </p:cNvGrpSpPr>
              <p:nvPr/>
            </p:nvGrpSpPr>
            <p:grpSpPr bwMode="auto">
              <a:xfrm>
                <a:off x="462" y="756"/>
                <a:ext cx="4812" cy="2418"/>
                <a:chOff x="462" y="756"/>
                <a:chExt cx="4812" cy="2418"/>
              </a:xfrm>
            </p:grpSpPr>
            <p:sp>
              <p:nvSpPr>
                <p:cNvPr id="24483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1482" y="756"/>
                  <a:ext cx="1146" cy="3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4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1086" y="762"/>
                  <a:ext cx="1542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5" name="Line 266"/>
                <p:cNvSpPr>
                  <a:spLocks noChangeShapeType="1"/>
                </p:cNvSpPr>
                <p:nvPr/>
              </p:nvSpPr>
              <p:spPr bwMode="auto">
                <a:xfrm flipH="1">
                  <a:off x="762" y="768"/>
                  <a:ext cx="1878" cy="7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6" name="Line 267"/>
                <p:cNvSpPr>
                  <a:spLocks noChangeShapeType="1"/>
                </p:cNvSpPr>
                <p:nvPr/>
              </p:nvSpPr>
              <p:spPr bwMode="auto">
                <a:xfrm flipH="1">
                  <a:off x="486" y="768"/>
                  <a:ext cx="2148" cy="9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7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62" y="762"/>
                  <a:ext cx="2172" cy="13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8" name="Line 269"/>
                <p:cNvSpPr>
                  <a:spLocks noChangeShapeType="1"/>
                </p:cNvSpPr>
                <p:nvPr/>
              </p:nvSpPr>
              <p:spPr bwMode="auto">
                <a:xfrm flipH="1">
                  <a:off x="576" y="768"/>
                  <a:ext cx="2058" cy="1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750" y="768"/>
                  <a:ext cx="1884" cy="18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0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38" y="768"/>
                  <a:ext cx="1590" cy="20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1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392" y="768"/>
                  <a:ext cx="1242" cy="2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1782" y="768"/>
                  <a:ext cx="84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3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1236" y="780"/>
                  <a:ext cx="1374" cy="1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4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2208" y="762"/>
                  <a:ext cx="414" cy="23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5" name="Line 276"/>
                <p:cNvSpPr>
                  <a:spLocks noChangeShapeType="1"/>
                </p:cNvSpPr>
                <p:nvPr/>
              </p:nvSpPr>
              <p:spPr bwMode="auto">
                <a:xfrm>
                  <a:off x="2622" y="768"/>
                  <a:ext cx="12" cy="23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6" name="Line 277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486" cy="24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7" name="Line 278"/>
                <p:cNvSpPr>
                  <a:spLocks noChangeShapeType="1"/>
                </p:cNvSpPr>
                <p:nvPr/>
              </p:nvSpPr>
              <p:spPr bwMode="auto">
                <a:xfrm>
                  <a:off x="2628" y="762"/>
                  <a:ext cx="846" cy="23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8" name="Line 279"/>
                <p:cNvSpPr>
                  <a:spLocks noChangeShapeType="1"/>
                </p:cNvSpPr>
                <p:nvPr/>
              </p:nvSpPr>
              <p:spPr bwMode="auto">
                <a:xfrm flipH="1">
                  <a:off x="2250" y="756"/>
                  <a:ext cx="37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9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1866" y="756"/>
                  <a:ext cx="768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0" name="Line 281"/>
                <p:cNvSpPr>
                  <a:spLocks noChangeShapeType="1"/>
                </p:cNvSpPr>
                <p:nvPr/>
              </p:nvSpPr>
              <p:spPr bwMode="auto">
                <a:xfrm>
                  <a:off x="2616" y="762"/>
                  <a:ext cx="1248" cy="23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1" name="Line 282"/>
                <p:cNvSpPr>
                  <a:spLocks noChangeShapeType="1"/>
                </p:cNvSpPr>
                <p:nvPr/>
              </p:nvSpPr>
              <p:spPr bwMode="auto">
                <a:xfrm>
                  <a:off x="2634" y="756"/>
                  <a:ext cx="1614" cy="2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2" name="Line 283"/>
                <p:cNvSpPr>
                  <a:spLocks noChangeShapeType="1"/>
                </p:cNvSpPr>
                <p:nvPr/>
              </p:nvSpPr>
              <p:spPr bwMode="auto">
                <a:xfrm>
                  <a:off x="2628" y="762"/>
                  <a:ext cx="1992" cy="20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3" name="Line 284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2370" cy="18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4" name="Line 285"/>
                <p:cNvSpPr>
                  <a:spLocks noChangeShapeType="1"/>
                </p:cNvSpPr>
                <p:nvPr/>
              </p:nvSpPr>
              <p:spPr bwMode="auto">
                <a:xfrm>
                  <a:off x="2634" y="774"/>
                  <a:ext cx="1776" cy="14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5" name="Line 286"/>
                <p:cNvSpPr>
                  <a:spLocks noChangeShapeType="1"/>
                </p:cNvSpPr>
                <p:nvPr/>
              </p:nvSpPr>
              <p:spPr bwMode="auto">
                <a:xfrm>
                  <a:off x="2622" y="786"/>
                  <a:ext cx="2628" cy="15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6" name="Line 287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2652" cy="10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7" name="Line 288"/>
                <p:cNvSpPr>
                  <a:spLocks noChangeShapeType="1"/>
                </p:cNvSpPr>
                <p:nvPr/>
              </p:nvSpPr>
              <p:spPr bwMode="auto">
                <a:xfrm>
                  <a:off x="2634" y="762"/>
                  <a:ext cx="2406" cy="7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8" name="Line 289"/>
                <p:cNvSpPr>
                  <a:spLocks noChangeShapeType="1"/>
                </p:cNvSpPr>
                <p:nvPr/>
              </p:nvSpPr>
              <p:spPr bwMode="auto">
                <a:xfrm>
                  <a:off x="2646" y="774"/>
                  <a:ext cx="208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9" name="Line 290"/>
                <p:cNvSpPr>
                  <a:spLocks noChangeShapeType="1"/>
                </p:cNvSpPr>
                <p:nvPr/>
              </p:nvSpPr>
              <p:spPr bwMode="auto">
                <a:xfrm>
                  <a:off x="2646" y="768"/>
                  <a:ext cx="169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0" name="Line 291"/>
                <p:cNvSpPr>
                  <a:spLocks noChangeShapeType="1"/>
                </p:cNvSpPr>
                <p:nvPr/>
              </p:nvSpPr>
              <p:spPr bwMode="auto">
                <a:xfrm>
                  <a:off x="2622" y="780"/>
                  <a:ext cx="1344" cy="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1" name="Line 292"/>
                <p:cNvSpPr>
                  <a:spLocks noChangeShapeType="1"/>
                </p:cNvSpPr>
                <p:nvPr/>
              </p:nvSpPr>
              <p:spPr bwMode="auto">
                <a:xfrm>
                  <a:off x="2616" y="774"/>
                  <a:ext cx="918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2" name="Line 293"/>
                <p:cNvSpPr>
                  <a:spLocks noChangeShapeType="1"/>
                </p:cNvSpPr>
                <p:nvPr/>
              </p:nvSpPr>
              <p:spPr bwMode="auto">
                <a:xfrm>
                  <a:off x="2640" y="774"/>
                  <a:ext cx="46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137" name="Group 294"/>
              <p:cNvGrpSpPr>
                <a:grpSpLocks/>
              </p:cNvGrpSpPr>
              <p:nvPr/>
            </p:nvGrpSpPr>
            <p:grpSpPr bwMode="auto">
              <a:xfrm>
                <a:off x="462" y="774"/>
                <a:ext cx="4812" cy="2400"/>
                <a:chOff x="462" y="774"/>
                <a:chExt cx="4812" cy="2400"/>
              </a:xfrm>
            </p:grpSpPr>
            <p:grpSp>
              <p:nvGrpSpPr>
                <p:cNvPr id="132139" name="Group 295"/>
                <p:cNvGrpSpPr>
                  <a:grpSpLocks/>
                </p:cNvGrpSpPr>
                <p:nvPr/>
              </p:nvGrpSpPr>
              <p:grpSpPr bwMode="auto">
                <a:xfrm>
                  <a:off x="462" y="774"/>
                  <a:ext cx="4812" cy="2400"/>
                  <a:chOff x="462" y="774"/>
                  <a:chExt cx="4812" cy="2400"/>
                </a:xfrm>
              </p:grpSpPr>
              <p:sp>
                <p:nvSpPr>
                  <p:cNvPr id="24456" name="Line 2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6" y="790"/>
                    <a:ext cx="1134" cy="5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57" name="Line 2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788"/>
                    <a:ext cx="1462" cy="7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58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796"/>
                    <a:ext cx="1720" cy="9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59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778"/>
                    <a:ext cx="1756" cy="12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60" name="Line 3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780"/>
                    <a:ext cx="1642" cy="15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61" name="Line 3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804"/>
                    <a:ext cx="1456" cy="17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62" name="Line 3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8" y="804"/>
                    <a:ext cx="1170" cy="19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63" name="Line 3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92" y="784"/>
                    <a:ext cx="814" cy="2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64" name="Line 3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82" y="800"/>
                    <a:ext cx="424" cy="22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65" name="Line 3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6" y="796"/>
                    <a:ext cx="966" cy="11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66" name="Line 3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08" y="778"/>
                    <a:ext cx="6" cy="23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67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780"/>
                    <a:ext cx="432" cy="23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68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2218" y="778"/>
                    <a:ext cx="890" cy="2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69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262" cy="23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7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652" cy="23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7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2222" y="792"/>
                    <a:ext cx="2026" cy="21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7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2228" y="790"/>
                    <a:ext cx="2392" cy="20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7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82"/>
                    <a:ext cx="2786" cy="18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7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94"/>
                    <a:ext cx="2204" cy="14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7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774"/>
                    <a:ext cx="3048" cy="15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76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74"/>
                    <a:ext cx="3068" cy="10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77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2214" y="782"/>
                    <a:ext cx="2826" cy="7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78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2226" y="794"/>
                    <a:ext cx="2502" cy="5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79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2194" y="804"/>
                    <a:ext cx="2150" cy="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80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2194" y="784"/>
                    <a:ext cx="1772" cy="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81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322" cy="2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82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786"/>
                    <a:ext cx="90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455" name="Line 323"/>
                <p:cNvSpPr>
                  <a:spLocks noChangeShapeType="1"/>
                </p:cNvSpPr>
                <p:nvPr/>
              </p:nvSpPr>
              <p:spPr bwMode="auto">
                <a:xfrm>
                  <a:off x="2196" y="780"/>
                  <a:ext cx="432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140" name="Group 324"/>
              <p:cNvGrpSpPr>
                <a:grpSpLocks/>
              </p:cNvGrpSpPr>
              <p:nvPr/>
            </p:nvGrpSpPr>
            <p:grpSpPr bwMode="auto">
              <a:xfrm>
                <a:off x="294" y="818"/>
                <a:ext cx="4996" cy="2356"/>
                <a:chOff x="294" y="818"/>
                <a:chExt cx="4996" cy="2356"/>
              </a:xfrm>
            </p:grpSpPr>
            <p:grpSp>
              <p:nvGrpSpPr>
                <p:cNvPr id="132149" name="Group 325"/>
                <p:cNvGrpSpPr>
                  <a:grpSpLocks/>
                </p:cNvGrpSpPr>
                <p:nvPr/>
              </p:nvGrpSpPr>
              <p:grpSpPr bwMode="auto">
                <a:xfrm>
                  <a:off x="462" y="818"/>
                  <a:ext cx="4812" cy="2356"/>
                  <a:chOff x="462" y="818"/>
                  <a:chExt cx="4812" cy="2356"/>
                </a:xfrm>
              </p:grpSpPr>
              <p:grpSp>
                <p:nvGrpSpPr>
                  <p:cNvPr id="132155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462" y="818"/>
                    <a:ext cx="4812" cy="2356"/>
                    <a:chOff x="462" y="818"/>
                    <a:chExt cx="4812" cy="2356"/>
                  </a:xfrm>
                </p:grpSpPr>
                <p:sp>
                  <p:nvSpPr>
                    <p:cNvPr id="24426" name="Line 3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86" y="838"/>
                      <a:ext cx="756" cy="4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27" name="Line 3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62" y="860"/>
                      <a:ext cx="1060" cy="6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28" name="Line 3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6" y="856"/>
                      <a:ext cx="1354" cy="9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29" name="Line 3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2" y="826"/>
                      <a:ext cx="1384" cy="12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30" name="Line 3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76" y="864"/>
                      <a:ext cx="1240" cy="14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31" name="Line 3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50" y="834"/>
                      <a:ext cx="1090" cy="17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32" name="Line 3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38" y="840"/>
                      <a:ext cx="798" cy="19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33" name="Line 3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92" y="850"/>
                      <a:ext cx="430" cy="207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34" name="Line 3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82" y="818"/>
                      <a:ext cx="46" cy="2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35" name="Line 3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36" y="856"/>
                      <a:ext cx="606" cy="11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36" name="Line 3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8" y="850"/>
                      <a:ext cx="390" cy="22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37" name="Line 3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6" y="834"/>
                      <a:ext cx="798" cy="23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38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8" y="844"/>
                      <a:ext cx="1280" cy="23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39" name="Line 3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4" y="826"/>
                      <a:ext cx="1640" cy="23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40" name="Line 3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0" y="850"/>
                      <a:ext cx="2054" cy="22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41" name="Line 3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4" y="828"/>
                      <a:ext cx="2434" cy="21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42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2" y="856"/>
                      <a:ext cx="2818" cy="19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43" name="Line 3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2" y="836"/>
                      <a:ext cx="3170" cy="178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44" name="Line 3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98" y="824"/>
                      <a:ext cx="2612" cy="14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45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6" y="858"/>
                      <a:ext cx="3444" cy="14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46" name="Line 3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98" y="828"/>
                      <a:ext cx="3476" cy="10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47" name="Line 3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0" y="836"/>
                      <a:ext cx="3210" cy="7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48" name="Line 3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8" y="854"/>
                      <a:ext cx="2910" cy="4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49" name="Line 3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0" y="840"/>
                      <a:ext cx="2534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50" name="Line 3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40" y="844"/>
                      <a:ext cx="2126" cy="2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51" name="Line 3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6" y="850"/>
                      <a:ext cx="171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52" name="Line 3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2" y="840"/>
                      <a:ext cx="1296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53" name="Line 3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864"/>
                      <a:ext cx="804" cy="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425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848" y="858"/>
                    <a:ext cx="384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163" name="Group 356"/>
                <p:cNvGrpSpPr>
                  <a:grpSpLocks/>
                </p:cNvGrpSpPr>
                <p:nvPr/>
              </p:nvGrpSpPr>
              <p:grpSpPr bwMode="auto">
                <a:xfrm>
                  <a:off x="462" y="922"/>
                  <a:ext cx="4812" cy="2252"/>
                  <a:chOff x="462" y="922"/>
                  <a:chExt cx="4812" cy="2252"/>
                </a:xfrm>
              </p:grpSpPr>
              <p:sp>
                <p:nvSpPr>
                  <p:cNvPr id="24392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416" y="938"/>
                    <a:ext cx="66" cy="2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93" name="Line 3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6" y="926"/>
                    <a:ext cx="348" cy="3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94" name="Line 3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932"/>
                    <a:ext cx="676" cy="5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95" name="Line 3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960"/>
                    <a:ext cx="930" cy="7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96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938"/>
                    <a:ext cx="976" cy="1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97" name="Line 3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960"/>
                    <a:ext cx="880" cy="13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98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954"/>
                    <a:ext cx="666" cy="16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99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8" y="944"/>
                    <a:ext cx="414" cy="18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00" name="Line 3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92" y="930"/>
                    <a:ext cx="62" cy="19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01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922"/>
                    <a:ext cx="346" cy="21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02" name="Line 3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6" y="984"/>
                    <a:ext cx="198" cy="9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03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434" y="930"/>
                    <a:ext cx="774" cy="21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04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444" y="938"/>
                    <a:ext cx="1190" cy="22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05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924"/>
                    <a:ext cx="1672" cy="22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06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930"/>
                    <a:ext cx="2032" cy="22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07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426" y="938"/>
                    <a:ext cx="2438" cy="21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08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446" y="948"/>
                    <a:ext cx="2802" cy="20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09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426" y="960"/>
                    <a:ext cx="3194" cy="18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10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48"/>
                    <a:ext cx="3554" cy="16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11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968"/>
                    <a:ext cx="2996" cy="12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12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430" y="954"/>
                    <a:ext cx="3820" cy="13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13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32"/>
                    <a:ext cx="3836" cy="9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14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56"/>
                    <a:ext cx="3602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15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434" y="950"/>
                    <a:ext cx="3294" cy="4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16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960"/>
                    <a:ext cx="290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17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948"/>
                    <a:ext cx="2502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18" name="Line 383"/>
                  <p:cNvSpPr>
                    <a:spLocks noChangeShapeType="1"/>
                  </p:cNvSpPr>
                  <p:nvPr/>
                </p:nvSpPr>
                <p:spPr bwMode="auto">
                  <a:xfrm>
                    <a:off x="1432" y="946"/>
                    <a:ext cx="2102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19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420" y="960"/>
                    <a:ext cx="1688" cy="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20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4" y="956"/>
                    <a:ext cx="1204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21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424" y="962"/>
                    <a:ext cx="808" cy="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22" name="Line 3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52" y="976"/>
                    <a:ext cx="88" cy="1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23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432" y="944"/>
                    <a:ext cx="432" cy="1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165" name="Group 389"/>
                <p:cNvGrpSpPr>
                  <a:grpSpLocks/>
                </p:cNvGrpSpPr>
                <p:nvPr/>
              </p:nvGrpSpPr>
              <p:grpSpPr bwMode="auto">
                <a:xfrm>
                  <a:off x="462" y="956"/>
                  <a:ext cx="4812" cy="2218"/>
                  <a:chOff x="462" y="956"/>
                  <a:chExt cx="4812" cy="2218"/>
                </a:xfrm>
              </p:grpSpPr>
              <p:sp>
                <p:nvSpPr>
                  <p:cNvPr id="24360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1010" y="1110"/>
                    <a:ext cx="76" cy="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61" name="Line 3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1124"/>
                    <a:ext cx="260" cy="3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62" name="Line 3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1112"/>
                    <a:ext cx="530" cy="6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63" name="Line 3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1106"/>
                    <a:ext cx="560" cy="9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64" name="Line 3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112"/>
                    <a:ext cx="448" cy="1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65" name="Line 3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1106"/>
                    <a:ext cx="274" cy="14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6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028" y="1136"/>
                    <a:ext cx="10" cy="16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6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030" y="1122"/>
                    <a:ext cx="362" cy="18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68" name="Line 398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1090"/>
                    <a:ext cx="762" cy="19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69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034" y="1112"/>
                    <a:ext cx="202" cy="8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70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090"/>
                    <a:ext cx="1190" cy="20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71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1098"/>
                    <a:ext cx="1614" cy="20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72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996" y="1084"/>
                    <a:ext cx="2112" cy="20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73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106"/>
                    <a:ext cx="2456" cy="20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74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994" y="1106"/>
                    <a:ext cx="2870" cy="19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75" name="Line 405"/>
                  <p:cNvSpPr>
                    <a:spLocks noChangeShapeType="1"/>
                  </p:cNvSpPr>
                  <p:nvPr/>
                </p:nvSpPr>
                <p:spPr bwMode="auto">
                  <a:xfrm>
                    <a:off x="998" y="1100"/>
                    <a:ext cx="3250" cy="18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76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026" y="1104"/>
                    <a:ext cx="3594" cy="17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77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998" y="1092"/>
                    <a:ext cx="3994" cy="15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78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006" y="1120"/>
                    <a:ext cx="3404" cy="1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79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014" y="1114"/>
                    <a:ext cx="4236" cy="1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80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030" y="1108"/>
                    <a:ext cx="4244" cy="7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81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990" y="1084"/>
                    <a:ext cx="4050" cy="4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82" name="Line 412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118"/>
                    <a:ext cx="3710" cy="2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83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002" y="1104"/>
                    <a:ext cx="3342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84" name="Line 4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32" y="1080"/>
                    <a:ext cx="2934" cy="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85" name="Line 4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4" y="1002"/>
                    <a:ext cx="251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86" name="Line 4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2" y="978"/>
                    <a:ext cx="2096" cy="1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87" name="Line 4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2" y="956"/>
                    <a:ext cx="1636" cy="1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88" name="Line 4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6" y="996"/>
                    <a:ext cx="1216" cy="1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89" name="Line 419"/>
                  <p:cNvSpPr>
                    <a:spLocks noChangeShapeType="1"/>
                  </p:cNvSpPr>
                  <p:nvPr/>
                </p:nvSpPr>
                <p:spPr bwMode="auto">
                  <a:xfrm>
                    <a:off x="1048" y="1112"/>
                    <a:ext cx="304" cy="1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90" name="Line 4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072"/>
                    <a:ext cx="85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91" name="Line 421"/>
                  <p:cNvSpPr>
                    <a:spLocks noChangeShapeType="1"/>
                  </p:cNvSpPr>
                  <p:nvPr/>
                </p:nvSpPr>
                <p:spPr bwMode="auto">
                  <a:xfrm>
                    <a:off x="1032" y="1128"/>
                    <a:ext cx="44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166" name="Group 422"/>
                <p:cNvGrpSpPr>
                  <a:grpSpLocks/>
                </p:cNvGrpSpPr>
                <p:nvPr/>
              </p:nvGrpSpPr>
              <p:grpSpPr bwMode="auto">
                <a:xfrm>
                  <a:off x="478" y="948"/>
                  <a:ext cx="4812" cy="2218"/>
                  <a:chOff x="462" y="956"/>
                  <a:chExt cx="4812" cy="2218"/>
                </a:xfrm>
              </p:grpSpPr>
              <p:sp>
                <p:nvSpPr>
                  <p:cNvPr id="24328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1308"/>
                    <a:ext cx="12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29" name="Line 4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1328"/>
                    <a:ext cx="146" cy="4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30" name="Line 4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1354"/>
                    <a:ext cx="176" cy="7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31" name="Line 4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320"/>
                    <a:ext cx="80" cy="9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32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632" y="1346"/>
                    <a:ext cx="118" cy="12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33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636" y="1336"/>
                    <a:ext cx="402" cy="1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34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630" y="1346"/>
                    <a:ext cx="762" cy="1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35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628" y="1330"/>
                    <a:ext cx="1154" cy="170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36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626" y="1336"/>
                    <a:ext cx="610" cy="6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37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650" y="1322"/>
                    <a:ext cx="1558" cy="17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38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1354"/>
                    <a:ext cx="2022" cy="1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39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628" y="1340"/>
                    <a:ext cx="2480" cy="18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40" name="Line 435"/>
                  <p:cNvSpPr>
                    <a:spLocks noChangeShapeType="1"/>
                  </p:cNvSpPr>
                  <p:nvPr/>
                </p:nvSpPr>
                <p:spPr bwMode="auto">
                  <a:xfrm>
                    <a:off x="634" y="1322"/>
                    <a:ext cx="2840" cy="18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41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650" y="1346"/>
                    <a:ext cx="3214" cy="17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42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630" y="1340"/>
                    <a:ext cx="3618" cy="16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43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634" y="1352"/>
                    <a:ext cx="3986" cy="14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44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622" y="1324"/>
                    <a:ext cx="4370" cy="12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45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654" y="1344"/>
                    <a:ext cx="3756" cy="9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46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622" y="1346"/>
                    <a:ext cx="4628" cy="9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47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646" y="1340"/>
                    <a:ext cx="4628" cy="5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48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1364"/>
                    <a:ext cx="4402" cy="1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49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642" y="1342"/>
                    <a:ext cx="4086" cy="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50" name="Line 4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2" y="1200"/>
                    <a:ext cx="3742" cy="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51" name="Line 4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" y="1080"/>
                    <a:ext cx="3326" cy="2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52" name="Line 4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1002"/>
                    <a:ext cx="2910" cy="3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53" name="Line 4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6" y="978"/>
                    <a:ext cx="2472" cy="3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54" name="Line 4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956"/>
                    <a:ext cx="2004" cy="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55" name="Line 4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6" y="996"/>
                    <a:ext cx="1616" cy="3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56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664" y="1376"/>
                    <a:ext cx="688" cy="10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57" name="Line 4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8" y="1072"/>
                    <a:ext cx="125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58" name="Line 4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8" y="1160"/>
                    <a:ext cx="832" cy="2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59" name="Line 4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8" y="1328"/>
                    <a:ext cx="480" cy="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171" name="Group 455"/>
                <p:cNvGrpSpPr>
                  <a:grpSpLocks/>
                </p:cNvGrpSpPr>
                <p:nvPr/>
              </p:nvGrpSpPr>
              <p:grpSpPr bwMode="auto">
                <a:xfrm>
                  <a:off x="294" y="956"/>
                  <a:ext cx="4980" cy="2218"/>
                  <a:chOff x="294" y="956"/>
                  <a:chExt cx="4980" cy="2218"/>
                </a:xfrm>
              </p:grpSpPr>
              <p:sp>
                <p:nvSpPr>
                  <p:cNvPr id="24296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312" y="1632"/>
                    <a:ext cx="174" cy="1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97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326" y="1642"/>
                    <a:ext cx="136" cy="4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9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616"/>
                    <a:ext cx="240" cy="6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9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344" y="1634"/>
                    <a:ext cx="406" cy="9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0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356" y="1632"/>
                    <a:ext cx="682" cy="11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0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334" y="1618"/>
                    <a:ext cx="1058" cy="13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0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348" y="1650"/>
                    <a:ext cx="1434" cy="13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0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330" y="1648"/>
                    <a:ext cx="906" cy="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04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346" y="1634"/>
                    <a:ext cx="1862" cy="14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05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332" y="1618"/>
                    <a:ext cx="2302" cy="15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06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316" y="1612"/>
                    <a:ext cx="2792" cy="15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07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314" y="1618"/>
                    <a:ext cx="3160" cy="15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08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322" y="1618"/>
                    <a:ext cx="3542" cy="14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0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342" y="1636"/>
                    <a:ext cx="3906" cy="13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1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314" y="1632"/>
                    <a:ext cx="4306" cy="1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11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318" y="1612"/>
                    <a:ext cx="4674" cy="10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12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350" y="1616"/>
                    <a:ext cx="4060" cy="6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13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294" y="1634"/>
                    <a:ext cx="4956" cy="6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14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350" y="1636"/>
                    <a:ext cx="4924" cy="2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15" name="Line 4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" y="1560"/>
                    <a:ext cx="4698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16" name="Line 4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" y="1350"/>
                    <a:ext cx="4406" cy="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17" name="Line 4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4" y="1200"/>
                    <a:ext cx="4030" cy="4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18" name="Line 4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" y="1080"/>
                    <a:ext cx="3638" cy="5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19" name="Line 4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" y="1002"/>
                    <a:ext cx="3206" cy="6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20" name="Line 4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" y="978"/>
                    <a:ext cx="2776" cy="6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21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956"/>
                    <a:ext cx="2308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22" name="Line 4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996"/>
                    <a:ext cx="1912" cy="6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23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640"/>
                    <a:ext cx="1016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24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1072"/>
                    <a:ext cx="1552" cy="5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25" name="Line 4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1160"/>
                    <a:ext cx="1168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26" name="Line 4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1328"/>
                    <a:ext cx="768" cy="3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27" name="Line 4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4" y="1512"/>
                    <a:ext cx="40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2173" name="Group 488"/>
            <p:cNvGrpSpPr>
              <a:grpSpLocks/>
            </p:cNvGrpSpPr>
            <p:nvPr/>
          </p:nvGrpSpPr>
          <p:grpSpPr bwMode="auto">
            <a:xfrm rot="131104" flipV="1">
              <a:off x="310" y="948"/>
              <a:ext cx="4996" cy="2418"/>
              <a:chOff x="294" y="756"/>
              <a:chExt cx="4996" cy="2418"/>
            </a:xfrm>
          </p:grpSpPr>
          <p:grpSp>
            <p:nvGrpSpPr>
              <p:cNvPr id="132174" name="Group 489"/>
              <p:cNvGrpSpPr>
                <a:grpSpLocks/>
              </p:cNvGrpSpPr>
              <p:nvPr/>
            </p:nvGrpSpPr>
            <p:grpSpPr bwMode="auto">
              <a:xfrm>
                <a:off x="462" y="756"/>
                <a:ext cx="4812" cy="2418"/>
                <a:chOff x="462" y="756"/>
                <a:chExt cx="4812" cy="2418"/>
              </a:xfrm>
            </p:grpSpPr>
            <p:sp>
              <p:nvSpPr>
                <p:cNvPr id="24258" name="Line 490"/>
                <p:cNvSpPr>
                  <a:spLocks noChangeShapeType="1"/>
                </p:cNvSpPr>
                <p:nvPr/>
              </p:nvSpPr>
              <p:spPr bwMode="auto">
                <a:xfrm flipH="1">
                  <a:off x="1482" y="756"/>
                  <a:ext cx="1146" cy="3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59" name="Line 491"/>
                <p:cNvSpPr>
                  <a:spLocks noChangeShapeType="1"/>
                </p:cNvSpPr>
                <p:nvPr/>
              </p:nvSpPr>
              <p:spPr bwMode="auto">
                <a:xfrm flipH="1">
                  <a:off x="1086" y="762"/>
                  <a:ext cx="1542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0" name="Line 492"/>
                <p:cNvSpPr>
                  <a:spLocks noChangeShapeType="1"/>
                </p:cNvSpPr>
                <p:nvPr/>
              </p:nvSpPr>
              <p:spPr bwMode="auto">
                <a:xfrm flipH="1">
                  <a:off x="762" y="768"/>
                  <a:ext cx="1878" cy="7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1" name="Line 493"/>
                <p:cNvSpPr>
                  <a:spLocks noChangeShapeType="1"/>
                </p:cNvSpPr>
                <p:nvPr/>
              </p:nvSpPr>
              <p:spPr bwMode="auto">
                <a:xfrm flipH="1">
                  <a:off x="486" y="768"/>
                  <a:ext cx="2148" cy="9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2" name="Line 494"/>
                <p:cNvSpPr>
                  <a:spLocks noChangeShapeType="1"/>
                </p:cNvSpPr>
                <p:nvPr/>
              </p:nvSpPr>
              <p:spPr bwMode="auto">
                <a:xfrm flipH="1">
                  <a:off x="462" y="762"/>
                  <a:ext cx="2172" cy="13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3" name="Line 495"/>
                <p:cNvSpPr>
                  <a:spLocks noChangeShapeType="1"/>
                </p:cNvSpPr>
                <p:nvPr/>
              </p:nvSpPr>
              <p:spPr bwMode="auto">
                <a:xfrm flipH="1">
                  <a:off x="576" y="768"/>
                  <a:ext cx="2058" cy="1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4" name="Line 496"/>
                <p:cNvSpPr>
                  <a:spLocks noChangeShapeType="1"/>
                </p:cNvSpPr>
                <p:nvPr/>
              </p:nvSpPr>
              <p:spPr bwMode="auto">
                <a:xfrm flipH="1">
                  <a:off x="750" y="768"/>
                  <a:ext cx="1884" cy="18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5" name="Line 497"/>
                <p:cNvSpPr>
                  <a:spLocks noChangeShapeType="1"/>
                </p:cNvSpPr>
                <p:nvPr/>
              </p:nvSpPr>
              <p:spPr bwMode="auto">
                <a:xfrm flipH="1">
                  <a:off x="1038" y="768"/>
                  <a:ext cx="1590" cy="20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6" name="Line 498"/>
                <p:cNvSpPr>
                  <a:spLocks noChangeShapeType="1"/>
                </p:cNvSpPr>
                <p:nvPr/>
              </p:nvSpPr>
              <p:spPr bwMode="auto">
                <a:xfrm flipH="1">
                  <a:off x="1392" y="768"/>
                  <a:ext cx="1242" cy="2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7" name="Line 499"/>
                <p:cNvSpPr>
                  <a:spLocks noChangeShapeType="1"/>
                </p:cNvSpPr>
                <p:nvPr/>
              </p:nvSpPr>
              <p:spPr bwMode="auto">
                <a:xfrm flipH="1">
                  <a:off x="1782" y="768"/>
                  <a:ext cx="84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8" name="Line 500"/>
                <p:cNvSpPr>
                  <a:spLocks noChangeShapeType="1"/>
                </p:cNvSpPr>
                <p:nvPr/>
              </p:nvSpPr>
              <p:spPr bwMode="auto">
                <a:xfrm flipH="1">
                  <a:off x="1236" y="780"/>
                  <a:ext cx="1374" cy="1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9" name="Line 501"/>
                <p:cNvSpPr>
                  <a:spLocks noChangeShapeType="1"/>
                </p:cNvSpPr>
                <p:nvPr/>
              </p:nvSpPr>
              <p:spPr bwMode="auto">
                <a:xfrm flipH="1">
                  <a:off x="2208" y="762"/>
                  <a:ext cx="414" cy="23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0" name="Line 502"/>
                <p:cNvSpPr>
                  <a:spLocks noChangeShapeType="1"/>
                </p:cNvSpPr>
                <p:nvPr/>
              </p:nvSpPr>
              <p:spPr bwMode="auto">
                <a:xfrm>
                  <a:off x="2622" y="768"/>
                  <a:ext cx="12" cy="23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1" name="Line 503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486" cy="24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2" name="Line 504"/>
                <p:cNvSpPr>
                  <a:spLocks noChangeShapeType="1"/>
                </p:cNvSpPr>
                <p:nvPr/>
              </p:nvSpPr>
              <p:spPr bwMode="auto">
                <a:xfrm>
                  <a:off x="2628" y="762"/>
                  <a:ext cx="846" cy="23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3" name="Line 505"/>
                <p:cNvSpPr>
                  <a:spLocks noChangeShapeType="1"/>
                </p:cNvSpPr>
                <p:nvPr/>
              </p:nvSpPr>
              <p:spPr bwMode="auto">
                <a:xfrm flipH="1">
                  <a:off x="2250" y="756"/>
                  <a:ext cx="37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4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1866" y="756"/>
                  <a:ext cx="768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5" name="Line 507"/>
                <p:cNvSpPr>
                  <a:spLocks noChangeShapeType="1"/>
                </p:cNvSpPr>
                <p:nvPr/>
              </p:nvSpPr>
              <p:spPr bwMode="auto">
                <a:xfrm>
                  <a:off x="2616" y="762"/>
                  <a:ext cx="1248" cy="23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6" name="Line 508"/>
                <p:cNvSpPr>
                  <a:spLocks noChangeShapeType="1"/>
                </p:cNvSpPr>
                <p:nvPr/>
              </p:nvSpPr>
              <p:spPr bwMode="auto">
                <a:xfrm>
                  <a:off x="2634" y="756"/>
                  <a:ext cx="1614" cy="2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7" name="Line 509"/>
                <p:cNvSpPr>
                  <a:spLocks noChangeShapeType="1"/>
                </p:cNvSpPr>
                <p:nvPr/>
              </p:nvSpPr>
              <p:spPr bwMode="auto">
                <a:xfrm>
                  <a:off x="2628" y="762"/>
                  <a:ext cx="1992" cy="20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8" name="Line 510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2370" cy="18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9" name="Line 511"/>
                <p:cNvSpPr>
                  <a:spLocks noChangeShapeType="1"/>
                </p:cNvSpPr>
                <p:nvPr/>
              </p:nvSpPr>
              <p:spPr bwMode="auto">
                <a:xfrm>
                  <a:off x="2634" y="774"/>
                  <a:ext cx="1776" cy="14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0" name="Line 512"/>
                <p:cNvSpPr>
                  <a:spLocks noChangeShapeType="1"/>
                </p:cNvSpPr>
                <p:nvPr/>
              </p:nvSpPr>
              <p:spPr bwMode="auto">
                <a:xfrm>
                  <a:off x="2622" y="786"/>
                  <a:ext cx="2628" cy="15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1" name="Line 513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2652" cy="10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2" name="Line 514"/>
                <p:cNvSpPr>
                  <a:spLocks noChangeShapeType="1"/>
                </p:cNvSpPr>
                <p:nvPr/>
              </p:nvSpPr>
              <p:spPr bwMode="auto">
                <a:xfrm>
                  <a:off x="2634" y="762"/>
                  <a:ext cx="2406" cy="7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3" name="Line 515"/>
                <p:cNvSpPr>
                  <a:spLocks noChangeShapeType="1"/>
                </p:cNvSpPr>
                <p:nvPr/>
              </p:nvSpPr>
              <p:spPr bwMode="auto">
                <a:xfrm>
                  <a:off x="2646" y="774"/>
                  <a:ext cx="208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4" name="Line 516"/>
                <p:cNvSpPr>
                  <a:spLocks noChangeShapeType="1"/>
                </p:cNvSpPr>
                <p:nvPr/>
              </p:nvSpPr>
              <p:spPr bwMode="auto">
                <a:xfrm>
                  <a:off x="2646" y="768"/>
                  <a:ext cx="169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5" name="Line 517"/>
                <p:cNvSpPr>
                  <a:spLocks noChangeShapeType="1"/>
                </p:cNvSpPr>
                <p:nvPr/>
              </p:nvSpPr>
              <p:spPr bwMode="auto">
                <a:xfrm>
                  <a:off x="2622" y="780"/>
                  <a:ext cx="1344" cy="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6" name="Line 518"/>
                <p:cNvSpPr>
                  <a:spLocks noChangeShapeType="1"/>
                </p:cNvSpPr>
                <p:nvPr/>
              </p:nvSpPr>
              <p:spPr bwMode="auto">
                <a:xfrm>
                  <a:off x="2616" y="774"/>
                  <a:ext cx="918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7" name="Line 519"/>
                <p:cNvSpPr>
                  <a:spLocks noChangeShapeType="1"/>
                </p:cNvSpPr>
                <p:nvPr/>
              </p:nvSpPr>
              <p:spPr bwMode="auto">
                <a:xfrm>
                  <a:off x="2640" y="774"/>
                  <a:ext cx="46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179" name="Group 520"/>
              <p:cNvGrpSpPr>
                <a:grpSpLocks/>
              </p:cNvGrpSpPr>
              <p:nvPr/>
            </p:nvGrpSpPr>
            <p:grpSpPr bwMode="auto">
              <a:xfrm>
                <a:off x="462" y="774"/>
                <a:ext cx="4812" cy="2400"/>
                <a:chOff x="462" y="774"/>
                <a:chExt cx="4812" cy="2400"/>
              </a:xfrm>
            </p:grpSpPr>
            <p:grpSp>
              <p:nvGrpSpPr>
                <p:cNvPr id="132181" name="Group 521"/>
                <p:cNvGrpSpPr>
                  <a:grpSpLocks/>
                </p:cNvGrpSpPr>
                <p:nvPr/>
              </p:nvGrpSpPr>
              <p:grpSpPr bwMode="auto">
                <a:xfrm>
                  <a:off x="462" y="774"/>
                  <a:ext cx="4812" cy="2400"/>
                  <a:chOff x="462" y="774"/>
                  <a:chExt cx="4812" cy="2400"/>
                </a:xfrm>
              </p:grpSpPr>
              <p:sp>
                <p:nvSpPr>
                  <p:cNvPr id="24231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6" y="790"/>
                    <a:ext cx="1134" cy="5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32" name="Line 5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788"/>
                    <a:ext cx="1462" cy="7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33" name="Line 5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796"/>
                    <a:ext cx="1720" cy="9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34" name="Line 5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778"/>
                    <a:ext cx="1756" cy="12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35" name="Line 5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780"/>
                    <a:ext cx="1642" cy="15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36" name="Line 5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804"/>
                    <a:ext cx="1456" cy="17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37" name="Line 5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8" y="804"/>
                    <a:ext cx="1170" cy="19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38" name="Line 5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92" y="784"/>
                    <a:ext cx="814" cy="2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39" name="Line 5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82" y="800"/>
                    <a:ext cx="424" cy="22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40" name="Line 5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6" y="796"/>
                    <a:ext cx="966" cy="11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41" name="Line 5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08" y="778"/>
                    <a:ext cx="6" cy="23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42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780"/>
                    <a:ext cx="432" cy="23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43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2218" y="778"/>
                    <a:ext cx="890" cy="2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44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262" cy="23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45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652" cy="23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46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2222" y="792"/>
                    <a:ext cx="2026" cy="21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47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2228" y="790"/>
                    <a:ext cx="2392" cy="20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48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82"/>
                    <a:ext cx="2786" cy="18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49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94"/>
                    <a:ext cx="2204" cy="14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50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774"/>
                    <a:ext cx="3048" cy="15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51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74"/>
                    <a:ext cx="3068" cy="10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52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2214" y="782"/>
                    <a:ext cx="2826" cy="7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53" name="Line 544"/>
                  <p:cNvSpPr>
                    <a:spLocks noChangeShapeType="1"/>
                  </p:cNvSpPr>
                  <p:nvPr/>
                </p:nvSpPr>
                <p:spPr bwMode="auto">
                  <a:xfrm>
                    <a:off x="2226" y="794"/>
                    <a:ext cx="2502" cy="5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54" name="Line 545"/>
                  <p:cNvSpPr>
                    <a:spLocks noChangeShapeType="1"/>
                  </p:cNvSpPr>
                  <p:nvPr/>
                </p:nvSpPr>
                <p:spPr bwMode="auto">
                  <a:xfrm>
                    <a:off x="2194" y="804"/>
                    <a:ext cx="2150" cy="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55" name="Line 546"/>
                  <p:cNvSpPr>
                    <a:spLocks noChangeShapeType="1"/>
                  </p:cNvSpPr>
                  <p:nvPr/>
                </p:nvSpPr>
                <p:spPr bwMode="auto">
                  <a:xfrm>
                    <a:off x="2194" y="784"/>
                    <a:ext cx="1772" cy="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56" name="Line 547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322" cy="2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57" name="Line 548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786"/>
                    <a:ext cx="90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30" name="Line 549"/>
                <p:cNvSpPr>
                  <a:spLocks noChangeShapeType="1"/>
                </p:cNvSpPr>
                <p:nvPr/>
              </p:nvSpPr>
              <p:spPr bwMode="auto">
                <a:xfrm>
                  <a:off x="2196" y="780"/>
                  <a:ext cx="432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182" name="Group 550"/>
              <p:cNvGrpSpPr>
                <a:grpSpLocks/>
              </p:cNvGrpSpPr>
              <p:nvPr/>
            </p:nvGrpSpPr>
            <p:grpSpPr bwMode="auto">
              <a:xfrm>
                <a:off x="294" y="818"/>
                <a:ext cx="4996" cy="2356"/>
                <a:chOff x="294" y="818"/>
                <a:chExt cx="4996" cy="2356"/>
              </a:xfrm>
            </p:grpSpPr>
            <p:grpSp>
              <p:nvGrpSpPr>
                <p:cNvPr id="132187" name="Group 551"/>
                <p:cNvGrpSpPr>
                  <a:grpSpLocks/>
                </p:cNvGrpSpPr>
                <p:nvPr/>
              </p:nvGrpSpPr>
              <p:grpSpPr bwMode="auto">
                <a:xfrm>
                  <a:off x="462" y="818"/>
                  <a:ext cx="4812" cy="2356"/>
                  <a:chOff x="462" y="818"/>
                  <a:chExt cx="4812" cy="2356"/>
                </a:xfrm>
              </p:grpSpPr>
              <p:grpSp>
                <p:nvGrpSpPr>
                  <p:cNvPr id="13218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462" y="818"/>
                    <a:ext cx="4812" cy="2356"/>
                    <a:chOff x="462" y="818"/>
                    <a:chExt cx="4812" cy="2356"/>
                  </a:xfrm>
                </p:grpSpPr>
                <p:sp>
                  <p:nvSpPr>
                    <p:cNvPr id="24201" name="Line 5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86" y="838"/>
                      <a:ext cx="756" cy="4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02" name="Line 5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62" y="860"/>
                      <a:ext cx="1060" cy="6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03" name="Line 5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6" y="856"/>
                      <a:ext cx="1354" cy="9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04" name="Line 55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2" y="826"/>
                      <a:ext cx="1384" cy="12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05" name="Line 5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76" y="864"/>
                      <a:ext cx="1240" cy="14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06" name="Line 55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50" y="834"/>
                      <a:ext cx="1090" cy="17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07" name="Line 5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38" y="840"/>
                      <a:ext cx="798" cy="19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08" name="Line 5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92" y="850"/>
                      <a:ext cx="430" cy="207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09" name="Line 5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82" y="818"/>
                      <a:ext cx="46" cy="2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10" name="Line 5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36" y="856"/>
                      <a:ext cx="606" cy="11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11" name="Line 5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8" y="850"/>
                      <a:ext cx="390" cy="22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12" name="Line 5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6" y="834"/>
                      <a:ext cx="798" cy="23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13" name="Line 5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8" y="844"/>
                      <a:ext cx="1280" cy="23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14" name="Line 5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4" y="826"/>
                      <a:ext cx="1640" cy="23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15" name="Line 5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0" y="850"/>
                      <a:ext cx="2054" cy="22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16" name="Line 5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4" y="828"/>
                      <a:ext cx="2434" cy="21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17" name="Line 5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2" y="856"/>
                      <a:ext cx="2818" cy="19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18" name="Line 5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2" y="836"/>
                      <a:ext cx="3170" cy="178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19" name="Line 5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98" y="824"/>
                      <a:ext cx="2612" cy="14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20" name="Line 5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6" y="858"/>
                      <a:ext cx="3444" cy="14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21" name="Line 5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98" y="828"/>
                      <a:ext cx="3476" cy="10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22" name="Line 5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0" y="836"/>
                      <a:ext cx="3210" cy="7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23" name="Line 5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8" y="854"/>
                      <a:ext cx="2910" cy="4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24" name="Line 5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0" y="840"/>
                      <a:ext cx="2534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25" name="Line 5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40" y="844"/>
                      <a:ext cx="2126" cy="2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26" name="Line 5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6" y="850"/>
                      <a:ext cx="171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27" name="Line 5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2" y="840"/>
                      <a:ext cx="1296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28" name="Line 5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864"/>
                      <a:ext cx="804" cy="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200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1848" y="858"/>
                    <a:ext cx="384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190" name="Group 582"/>
                <p:cNvGrpSpPr>
                  <a:grpSpLocks/>
                </p:cNvGrpSpPr>
                <p:nvPr/>
              </p:nvGrpSpPr>
              <p:grpSpPr bwMode="auto">
                <a:xfrm>
                  <a:off x="462" y="922"/>
                  <a:ext cx="4812" cy="2252"/>
                  <a:chOff x="462" y="922"/>
                  <a:chExt cx="4812" cy="2252"/>
                </a:xfrm>
              </p:grpSpPr>
              <p:sp>
                <p:nvSpPr>
                  <p:cNvPr id="24167" name="Line 583"/>
                  <p:cNvSpPr>
                    <a:spLocks noChangeShapeType="1"/>
                  </p:cNvSpPr>
                  <p:nvPr/>
                </p:nvSpPr>
                <p:spPr bwMode="auto">
                  <a:xfrm>
                    <a:off x="1416" y="938"/>
                    <a:ext cx="66" cy="2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68" name="Line 5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6" y="926"/>
                    <a:ext cx="348" cy="3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69" name="Line 5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932"/>
                    <a:ext cx="676" cy="5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70" name="Line 5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960"/>
                    <a:ext cx="930" cy="7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71" name="Line 5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938"/>
                    <a:ext cx="976" cy="1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72" name="Line 5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960"/>
                    <a:ext cx="880" cy="13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73" name="Line 5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954"/>
                    <a:ext cx="666" cy="16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74" name="Line 5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8" y="944"/>
                    <a:ext cx="414" cy="18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75" name="Line 5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92" y="930"/>
                    <a:ext cx="62" cy="19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76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922"/>
                    <a:ext cx="346" cy="21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77" name="Line 5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6" y="984"/>
                    <a:ext cx="198" cy="9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78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1434" y="930"/>
                    <a:ext cx="774" cy="21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79" name="Line 595"/>
                  <p:cNvSpPr>
                    <a:spLocks noChangeShapeType="1"/>
                  </p:cNvSpPr>
                  <p:nvPr/>
                </p:nvSpPr>
                <p:spPr bwMode="auto">
                  <a:xfrm>
                    <a:off x="1444" y="938"/>
                    <a:ext cx="1190" cy="22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80" name="Line 596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924"/>
                    <a:ext cx="1672" cy="22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81" name="Line 597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930"/>
                    <a:ext cx="2032" cy="22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82" name="Line 598"/>
                  <p:cNvSpPr>
                    <a:spLocks noChangeShapeType="1"/>
                  </p:cNvSpPr>
                  <p:nvPr/>
                </p:nvSpPr>
                <p:spPr bwMode="auto">
                  <a:xfrm>
                    <a:off x="1426" y="938"/>
                    <a:ext cx="2438" cy="21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83" name="Line 599"/>
                  <p:cNvSpPr>
                    <a:spLocks noChangeShapeType="1"/>
                  </p:cNvSpPr>
                  <p:nvPr/>
                </p:nvSpPr>
                <p:spPr bwMode="auto">
                  <a:xfrm>
                    <a:off x="1446" y="948"/>
                    <a:ext cx="2802" cy="20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84" name="Line 600"/>
                  <p:cNvSpPr>
                    <a:spLocks noChangeShapeType="1"/>
                  </p:cNvSpPr>
                  <p:nvPr/>
                </p:nvSpPr>
                <p:spPr bwMode="auto">
                  <a:xfrm>
                    <a:off x="1426" y="960"/>
                    <a:ext cx="3194" cy="18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85" name="Line 601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48"/>
                    <a:ext cx="3554" cy="16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86" name="Line 602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968"/>
                    <a:ext cx="2996" cy="12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87" name="Line 603"/>
                  <p:cNvSpPr>
                    <a:spLocks noChangeShapeType="1"/>
                  </p:cNvSpPr>
                  <p:nvPr/>
                </p:nvSpPr>
                <p:spPr bwMode="auto">
                  <a:xfrm>
                    <a:off x="1430" y="954"/>
                    <a:ext cx="3820" cy="13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88" name="Line 604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32"/>
                    <a:ext cx="3836" cy="9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89" name="Line 605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56"/>
                    <a:ext cx="3602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90" name="Line 606"/>
                  <p:cNvSpPr>
                    <a:spLocks noChangeShapeType="1"/>
                  </p:cNvSpPr>
                  <p:nvPr/>
                </p:nvSpPr>
                <p:spPr bwMode="auto">
                  <a:xfrm>
                    <a:off x="1434" y="950"/>
                    <a:ext cx="3294" cy="4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91" name="Line 607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960"/>
                    <a:ext cx="290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92" name="Line 608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948"/>
                    <a:ext cx="2502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93" name="Line 609"/>
                  <p:cNvSpPr>
                    <a:spLocks noChangeShapeType="1"/>
                  </p:cNvSpPr>
                  <p:nvPr/>
                </p:nvSpPr>
                <p:spPr bwMode="auto">
                  <a:xfrm>
                    <a:off x="1432" y="946"/>
                    <a:ext cx="2102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94" name="Line 610"/>
                  <p:cNvSpPr>
                    <a:spLocks noChangeShapeType="1"/>
                  </p:cNvSpPr>
                  <p:nvPr/>
                </p:nvSpPr>
                <p:spPr bwMode="auto">
                  <a:xfrm>
                    <a:off x="1420" y="960"/>
                    <a:ext cx="1688" cy="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95" name="Line 6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4" y="956"/>
                    <a:ext cx="1204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96" name="Line 612"/>
                  <p:cNvSpPr>
                    <a:spLocks noChangeShapeType="1"/>
                  </p:cNvSpPr>
                  <p:nvPr/>
                </p:nvSpPr>
                <p:spPr bwMode="auto">
                  <a:xfrm>
                    <a:off x="1424" y="962"/>
                    <a:ext cx="808" cy="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97" name="Line 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52" y="976"/>
                    <a:ext cx="88" cy="1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98" name="Line 614"/>
                  <p:cNvSpPr>
                    <a:spLocks noChangeShapeType="1"/>
                  </p:cNvSpPr>
                  <p:nvPr/>
                </p:nvSpPr>
                <p:spPr bwMode="auto">
                  <a:xfrm>
                    <a:off x="1432" y="944"/>
                    <a:ext cx="432" cy="1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195" name="Group 615"/>
                <p:cNvGrpSpPr>
                  <a:grpSpLocks/>
                </p:cNvGrpSpPr>
                <p:nvPr/>
              </p:nvGrpSpPr>
              <p:grpSpPr bwMode="auto">
                <a:xfrm>
                  <a:off x="462" y="956"/>
                  <a:ext cx="4812" cy="2218"/>
                  <a:chOff x="462" y="956"/>
                  <a:chExt cx="4812" cy="2218"/>
                </a:xfrm>
              </p:grpSpPr>
              <p:sp>
                <p:nvSpPr>
                  <p:cNvPr id="24135" name="Line 616"/>
                  <p:cNvSpPr>
                    <a:spLocks noChangeShapeType="1"/>
                  </p:cNvSpPr>
                  <p:nvPr/>
                </p:nvSpPr>
                <p:spPr bwMode="auto">
                  <a:xfrm>
                    <a:off x="1010" y="1110"/>
                    <a:ext cx="76" cy="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36" name="Line 6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1124"/>
                    <a:ext cx="260" cy="3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37" name="Line 6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1112"/>
                    <a:ext cx="530" cy="6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38" name="Line 6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1106"/>
                    <a:ext cx="560" cy="9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39" name="Line 6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112"/>
                    <a:ext cx="448" cy="1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40" name="Line 6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1106"/>
                    <a:ext cx="274" cy="14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41" name="Line 622"/>
                  <p:cNvSpPr>
                    <a:spLocks noChangeShapeType="1"/>
                  </p:cNvSpPr>
                  <p:nvPr/>
                </p:nvSpPr>
                <p:spPr bwMode="auto">
                  <a:xfrm>
                    <a:off x="1028" y="1136"/>
                    <a:ext cx="10" cy="16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42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1030" y="1122"/>
                    <a:ext cx="362" cy="18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43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1090"/>
                    <a:ext cx="762" cy="19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44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1034" y="1112"/>
                    <a:ext cx="202" cy="8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45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090"/>
                    <a:ext cx="1190" cy="20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46" name="Line 627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1098"/>
                    <a:ext cx="1614" cy="20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47" name="Line 628"/>
                  <p:cNvSpPr>
                    <a:spLocks noChangeShapeType="1"/>
                  </p:cNvSpPr>
                  <p:nvPr/>
                </p:nvSpPr>
                <p:spPr bwMode="auto">
                  <a:xfrm>
                    <a:off x="996" y="1084"/>
                    <a:ext cx="2112" cy="20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48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106"/>
                    <a:ext cx="2456" cy="20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49" name="Line 630"/>
                  <p:cNvSpPr>
                    <a:spLocks noChangeShapeType="1"/>
                  </p:cNvSpPr>
                  <p:nvPr/>
                </p:nvSpPr>
                <p:spPr bwMode="auto">
                  <a:xfrm>
                    <a:off x="994" y="1106"/>
                    <a:ext cx="2870" cy="19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50" name="Line 631"/>
                  <p:cNvSpPr>
                    <a:spLocks noChangeShapeType="1"/>
                  </p:cNvSpPr>
                  <p:nvPr/>
                </p:nvSpPr>
                <p:spPr bwMode="auto">
                  <a:xfrm>
                    <a:off x="998" y="1100"/>
                    <a:ext cx="3250" cy="18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51" name="Line 632"/>
                  <p:cNvSpPr>
                    <a:spLocks noChangeShapeType="1"/>
                  </p:cNvSpPr>
                  <p:nvPr/>
                </p:nvSpPr>
                <p:spPr bwMode="auto">
                  <a:xfrm>
                    <a:off x="1026" y="1104"/>
                    <a:ext cx="3594" cy="17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52" name="Line 633"/>
                  <p:cNvSpPr>
                    <a:spLocks noChangeShapeType="1"/>
                  </p:cNvSpPr>
                  <p:nvPr/>
                </p:nvSpPr>
                <p:spPr bwMode="auto">
                  <a:xfrm>
                    <a:off x="998" y="1092"/>
                    <a:ext cx="3994" cy="15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53" name="Line 634"/>
                  <p:cNvSpPr>
                    <a:spLocks noChangeShapeType="1"/>
                  </p:cNvSpPr>
                  <p:nvPr/>
                </p:nvSpPr>
                <p:spPr bwMode="auto">
                  <a:xfrm>
                    <a:off x="1006" y="1120"/>
                    <a:ext cx="3404" cy="1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54" name="Line 635"/>
                  <p:cNvSpPr>
                    <a:spLocks noChangeShapeType="1"/>
                  </p:cNvSpPr>
                  <p:nvPr/>
                </p:nvSpPr>
                <p:spPr bwMode="auto">
                  <a:xfrm>
                    <a:off x="1014" y="1114"/>
                    <a:ext cx="4236" cy="1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55" name="Line 636"/>
                  <p:cNvSpPr>
                    <a:spLocks noChangeShapeType="1"/>
                  </p:cNvSpPr>
                  <p:nvPr/>
                </p:nvSpPr>
                <p:spPr bwMode="auto">
                  <a:xfrm>
                    <a:off x="1030" y="1108"/>
                    <a:ext cx="4244" cy="7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56" name="Line 637"/>
                  <p:cNvSpPr>
                    <a:spLocks noChangeShapeType="1"/>
                  </p:cNvSpPr>
                  <p:nvPr/>
                </p:nvSpPr>
                <p:spPr bwMode="auto">
                  <a:xfrm>
                    <a:off x="990" y="1084"/>
                    <a:ext cx="4050" cy="4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57" name="Line 638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118"/>
                    <a:ext cx="3710" cy="2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58" name="Line 639"/>
                  <p:cNvSpPr>
                    <a:spLocks noChangeShapeType="1"/>
                  </p:cNvSpPr>
                  <p:nvPr/>
                </p:nvSpPr>
                <p:spPr bwMode="auto">
                  <a:xfrm>
                    <a:off x="1002" y="1104"/>
                    <a:ext cx="3342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59" name="Line 6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32" y="1080"/>
                    <a:ext cx="2934" cy="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60" name="Line 6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4" y="1002"/>
                    <a:ext cx="251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61" name="Line 6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2" y="978"/>
                    <a:ext cx="2096" cy="1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62" name="Line 6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2" y="956"/>
                    <a:ext cx="1636" cy="1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63" name="Line 6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6" y="996"/>
                    <a:ext cx="1216" cy="1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64" name="Line 645"/>
                  <p:cNvSpPr>
                    <a:spLocks noChangeShapeType="1"/>
                  </p:cNvSpPr>
                  <p:nvPr/>
                </p:nvSpPr>
                <p:spPr bwMode="auto">
                  <a:xfrm>
                    <a:off x="1048" y="1112"/>
                    <a:ext cx="304" cy="1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65" name="Line 6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072"/>
                    <a:ext cx="85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66" name="Line 647"/>
                  <p:cNvSpPr>
                    <a:spLocks noChangeShapeType="1"/>
                  </p:cNvSpPr>
                  <p:nvPr/>
                </p:nvSpPr>
                <p:spPr bwMode="auto">
                  <a:xfrm>
                    <a:off x="1032" y="1128"/>
                    <a:ext cx="44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197" name="Group 648"/>
                <p:cNvGrpSpPr>
                  <a:grpSpLocks/>
                </p:cNvGrpSpPr>
                <p:nvPr/>
              </p:nvGrpSpPr>
              <p:grpSpPr bwMode="auto">
                <a:xfrm>
                  <a:off x="478" y="948"/>
                  <a:ext cx="4812" cy="2218"/>
                  <a:chOff x="462" y="956"/>
                  <a:chExt cx="4812" cy="2218"/>
                </a:xfrm>
              </p:grpSpPr>
              <p:sp>
                <p:nvSpPr>
                  <p:cNvPr id="24103" name="Line 649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1308"/>
                    <a:ext cx="12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04" name="Line 6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1328"/>
                    <a:ext cx="146" cy="4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05" name="Line 6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1354"/>
                    <a:ext cx="176" cy="7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06" name="Line 6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320"/>
                    <a:ext cx="80" cy="9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07" name="Line 653"/>
                  <p:cNvSpPr>
                    <a:spLocks noChangeShapeType="1"/>
                  </p:cNvSpPr>
                  <p:nvPr/>
                </p:nvSpPr>
                <p:spPr bwMode="auto">
                  <a:xfrm>
                    <a:off x="632" y="1346"/>
                    <a:ext cx="118" cy="12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08" name="Line 654"/>
                  <p:cNvSpPr>
                    <a:spLocks noChangeShapeType="1"/>
                  </p:cNvSpPr>
                  <p:nvPr/>
                </p:nvSpPr>
                <p:spPr bwMode="auto">
                  <a:xfrm>
                    <a:off x="636" y="1336"/>
                    <a:ext cx="402" cy="1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09" name="Line 655"/>
                  <p:cNvSpPr>
                    <a:spLocks noChangeShapeType="1"/>
                  </p:cNvSpPr>
                  <p:nvPr/>
                </p:nvSpPr>
                <p:spPr bwMode="auto">
                  <a:xfrm>
                    <a:off x="630" y="1346"/>
                    <a:ext cx="762" cy="1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10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628" y="1330"/>
                    <a:ext cx="1154" cy="170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11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626" y="1336"/>
                    <a:ext cx="610" cy="6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12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650" y="1322"/>
                    <a:ext cx="1558" cy="17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13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1354"/>
                    <a:ext cx="2022" cy="1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14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628" y="1340"/>
                    <a:ext cx="2480" cy="18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15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634" y="1322"/>
                    <a:ext cx="2840" cy="18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16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650" y="1346"/>
                    <a:ext cx="3214" cy="17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17" name="Line 663"/>
                  <p:cNvSpPr>
                    <a:spLocks noChangeShapeType="1"/>
                  </p:cNvSpPr>
                  <p:nvPr/>
                </p:nvSpPr>
                <p:spPr bwMode="auto">
                  <a:xfrm>
                    <a:off x="630" y="1340"/>
                    <a:ext cx="3618" cy="16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18" name="Line 664"/>
                  <p:cNvSpPr>
                    <a:spLocks noChangeShapeType="1"/>
                  </p:cNvSpPr>
                  <p:nvPr/>
                </p:nvSpPr>
                <p:spPr bwMode="auto">
                  <a:xfrm>
                    <a:off x="634" y="1352"/>
                    <a:ext cx="3986" cy="14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19" name="Line 665"/>
                  <p:cNvSpPr>
                    <a:spLocks noChangeShapeType="1"/>
                  </p:cNvSpPr>
                  <p:nvPr/>
                </p:nvSpPr>
                <p:spPr bwMode="auto">
                  <a:xfrm>
                    <a:off x="622" y="1324"/>
                    <a:ext cx="4370" cy="12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20" name="Line 666"/>
                  <p:cNvSpPr>
                    <a:spLocks noChangeShapeType="1"/>
                  </p:cNvSpPr>
                  <p:nvPr/>
                </p:nvSpPr>
                <p:spPr bwMode="auto">
                  <a:xfrm>
                    <a:off x="654" y="1344"/>
                    <a:ext cx="3756" cy="9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21" name="Line 667"/>
                  <p:cNvSpPr>
                    <a:spLocks noChangeShapeType="1"/>
                  </p:cNvSpPr>
                  <p:nvPr/>
                </p:nvSpPr>
                <p:spPr bwMode="auto">
                  <a:xfrm>
                    <a:off x="622" y="1346"/>
                    <a:ext cx="4628" cy="9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22" name="Line 668"/>
                  <p:cNvSpPr>
                    <a:spLocks noChangeShapeType="1"/>
                  </p:cNvSpPr>
                  <p:nvPr/>
                </p:nvSpPr>
                <p:spPr bwMode="auto">
                  <a:xfrm>
                    <a:off x="646" y="1340"/>
                    <a:ext cx="4628" cy="5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23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1364"/>
                    <a:ext cx="4402" cy="1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24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642" y="1342"/>
                    <a:ext cx="4086" cy="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25" name="Line 6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2" y="1200"/>
                    <a:ext cx="3742" cy="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26" name="Line 6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" y="1080"/>
                    <a:ext cx="3326" cy="2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27" name="Line 6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1002"/>
                    <a:ext cx="2910" cy="3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28" name="Line 6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6" y="978"/>
                    <a:ext cx="2472" cy="3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29" name="Line 6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956"/>
                    <a:ext cx="2004" cy="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30" name="Line 6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6" y="996"/>
                    <a:ext cx="1616" cy="3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31" name="Line 677"/>
                  <p:cNvSpPr>
                    <a:spLocks noChangeShapeType="1"/>
                  </p:cNvSpPr>
                  <p:nvPr/>
                </p:nvSpPr>
                <p:spPr bwMode="auto">
                  <a:xfrm>
                    <a:off x="664" y="1376"/>
                    <a:ext cx="688" cy="10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32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8" y="1072"/>
                    <a:ext cx="125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33" name="Line 6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8" y="1160"/>
                    <a:ext cx="832" cy="2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34" name="Line 6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8" y="1328"/>
                    <a:ext cx="480" cy="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198" name="Group 681"/>
                <p:cNvGrpSpPr>
                  <a:grpSpLocks/>
                </p:cNvGrpSpPr>
                <p:nvPr/>
              </p:nvGrpSpPr>
              <p:grpSpPr bwMode="auto">
                <a:xfrm>
                  <a:off x="294" y="956"/>
                  <a:ext cx="4980" cy="2218"/>
                  <a:chOff x="294" y="956"/>
                  <a:chExt cx="4980" cy="2218"/>
                </a:xfrm>
              </p:grpSpPr>
              <p:sp>
                <p:nvSpPr>
                  <p:cNvPr id="24071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312" y="1632"/>
                    <a:ext cx="174" cy="1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72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326" y="1642"/>
                    <a:ext cx="136" cy="4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73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616"/>
                    <a:ext cx="240" cy="6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74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344" y="1634"/>
                    <a:ext cx="406" cy="9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75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356" y="1632"/>
                    <a:ext cx="682" cy="11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76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334" y="1618"/>
                    <a:ext cx="1058" cy="13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77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348" y="1650"/>
                    <a:ext cx="1434" cy="13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78" name="Line 689"/>
                  <p:cNvSpPr>
                    <a:spLocks noChangeShapeType="1"/>
                  </p:cNvSpPr>
                  <p:nvPr/>
                </p:nvSpPr>
                <p:spPr bwMode="auto">
                  <a:xfrm>
                    <a:off x="330" y="1648"/>
                    <a:ext cx="906" cy="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79" name="Line 690"/>
                  <p:cNvSpPr>
                    <a:spLocks noChangeShapeType="1"/>
                  </p:cNvSpPr>
                  <p:nvPr/>
                </p:nvSpPr>
                <p:spPr bwMode="auto">
                  <a:xfrm>
                    <a:off x="346" y="1634"/>
                    <a:ext cx="1862" cy="14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80" name="Line 691"/>
                  <p:cNvSpPr>
                    <a:spLocks noChangeShapeType="1"/>
                  </p:cNvSpPr>
                  <p:nvPr/>
                </p:nvSpPr>
                <p:spPr bwMode="auto">
                  <a:xfrm>
                    <a:off x="332" y="1618"/>
                    <a:ext cx="2302" cy="15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81" name="Line 692"/>
                  <p:cNvSpPr>
                    <a:spLocks noChangeShapeType="1"/>
                  </p:cNvSpPr>
                  <p:nvPr/>
                </p:nvSpPr>
                <p:spPr bwMode="auto">
                  <a:xfrm>
                    <a:off x="316" y="1612"/>
                    <a:ext cx="2792" cy="15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82" name="Line 693"/>
                  <p:cNvSpPr>
                    <a:spLocks noChangeShapeType="1"/>
                  </p:cNvSpPr>
                  <p:nvPr/>
                </p:nvSpPr>
                <p:spPr bwMode="auto">
                  <a:xfrm>
                    <a:off x="314" y="1618"/>
                    <a:ext cx="3160" cy="15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83" name="Line 694"/>
                  <p:cNvSpPr>
                    <a:spLocks noChangeShapeType="1"/>
                  </p:cNvSpPr>
                  <p:nvPr/>
                </p:nvSpPr>
                <p:spPr bwMode="auto">
                  <a:xfrm>
                    <a:off x="322" y="1618"/>
                    <a:ext cx="3542" cy="14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84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342" y="1636"/>
                    <a:ext cx="3906" cy="13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85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314" y="1632"/>
                    <a:ext cx="4306" cy="1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86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318" y="1612"/>
                    <a:ext cx="4674" cy="10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87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350" y="1616"/>
                    <a:ext cx="4060" cy="6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88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294" y="1634"/>
                    <a:ext cx="4956" cy="6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89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350" y="1636"/>
                    <a:ext cx="4924" cy="2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90" name="Line 7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" y="1560"/>
                    <a:ext cx="4698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91" name="Line 7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" y="1350"/>
                    <a:ext cx="4406" cy="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92" name="Line 7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4" y="1200"/>
                    <a:ext cx="4030" cy="4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93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" y="1080"/>
                    <a:ext cx="3638" cy="5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94" name="Line 7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" y="1002"/>
                    <a:ext cx="3206" cy="6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95" name="Line 7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" y="978"/>
                    <a:ext cx="2776" cy="6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96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956"/>
                    <a:ext cx="2308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97" name="Line 7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996"/>
                    <a:ext cx="1912" cy="6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98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640"/>
                    <a:ext cx="1016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99" name="Line 7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1072"/>
                    <a:ext cx="1552" cy="5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00" name="Line 7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1160"/>
                    <a:ext cx="1168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01" name="Line 7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1328"/>
                    <a:ext cx="768" cy="3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02" name="Line 7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4" y="1512"/>
                    <a:ext cx="40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2203" name="Group 714"/>
            <p:cNvGrpSpPr>
              <a:grpSpLocks/>
            </p:cNvGrpSpPr>
            <p:nvPr/>
          </p:nvGrpSpPr>
          <p:grpSpPr bwMode="auto">
            <a:xfrm rot="-131130" flipH="1" flipV="1">
              <a:off x="398" y="1004"/>
              <a:ext cx="4996" cy="2418"/>
              <a:chOff x="294" y="756"/>
              <a:chExt cx="4996" cy="2418"/>
            </a:xfrm>
          </p:grpSpPr>
          <p:grpSp>
            <p:nvGrpSpPr>
              <p:cNvPr id="132205" name="Group 715"/>
              <p:cNvGrpSpPr>
                <a:grpSpLocks/>
              </p:cNvGrpSpPr>
              <p:nvPr/>
            </p:nvGrpSpPr>
            <p:grpSpPr bwMode="auto">
              <a:xfrm>
                <a:off x="462" y="756"/>
                <a:ext cx="4812" cy="2418"/>
                <a:chOff x="462" y="756"/>
                <a:chExt cx="4812" cy="2418"/>
              </a:xfrm>
            </p:grpSpPr>
            <p:sp>
              <p:nvSpPr>
                <p:cNvPr id="24033" name="Line 716"/>
                <p:cNvSpPr>
                  <a:spLocks noChangeShapeType="1"/>
                </p:cNvSpPr>
                <p:nvPr/>
              </p:nvSpPr>
              <p:spPr bwMode="auto">
                <a:xfrm flipH="1">
                  <a:off x="1482" y="756"/>
                  <a:ext cx="1146" cy="3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4" name="Line 717"/>
                <p:cNvSpPr>
                  <a:spLocks noChangeShapeType="1"/>
                </p:cNvSpPr>
                <p:nvPr/>
              </p:nvSpPr>
              <p:spPr bwMode="auto">
                <a:xfrm flipH="1">
                  <a:off x="1086" y="762"/>
                  <a:ext cx="1542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5" name="Line 718"/>
                <p:cNvSpPr>
                  <a:spLocks noChangeShapeType="1"/>
                </p:cNvSpPr>
                <p:nvPr/>
              </p:nvSpPr>
              <p:spPr bwMode="auto">
                <a:xfrm flipH="1">
                  <a:off x="762" y="768"/>
                  <a:ext cx="1878" cy="7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6" name="Line 719"/>
                <p:cNvSpPr>
                  <a:spLocks noChangeShapeType="1"/>
                </p:cNvSpPr>
                <p:nvPr/>
              </p:nvSpPr>
              <p:spPr bwMode="auto">
                <a:xfrm flipH="1">
                  <a:off x="486" y="768"/>
                  <a:ext cx="2148" cy="9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7" name="Line 720"/>
                <p:cNvSpPr>
                  <a:spLocks noChangeShapeType="1"/>
                </p:cNvSpPr>
                <p:nvPr/>
              </p:nvSpPr>
              <p:spPr bwMode="auto">
                <a:xfrm flipH="1">
                  <a:off x="462" y="762"/>
                  <a:ext cx="2172" cy="13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8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576" y="768"/>
                  <a:ext cx="2058" cy="1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9" name="Line 722"/>
                <p:cNvSpPr>
                  <a:spLocks noChangeShapeType="1"/>
                </p:cNvSpPr>
                <p:nvPr/>
              </p:nvSpPr>
              <p:spPr bwMode="auto">
                <a:xfrm flipH="1">
                  <a:off x="750" y="768"/>
                  <a:ext cx="1884" cy="18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0" name="Line 723"/>
                <p:cNvSpPr>
                  <a:spLocks noChangeShapeType="1"/>
                </p:cNvSpPr>
                <p:nvPr/>
              </p:nvSpPr>
              <p:spPr bwMode="auto">
                <a:xfrm flipH="1">
                  <a:off x="1038" y="768"/>
                  <a:ext cx="1590" cy="20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1" name="Line 724"/>
                <p:cNvSpPr>
                  <a:spLocks noChangeShapeType="1"/>
                </p:cNvSpPr>
                <p:nvPr/>
              </p:nvSpPr>
              <p:spPr bwMode="auto">
                <a:xfrm flipH="1">
                  <a:off x="1392" y="768"/>
                  <a:ext cx="1242" cy="2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2" name="Line 725"/>
                <p:cNvSpPr>
                  <a:spLocks noChangeShapeType="1"/>
                </p:cNvSpPr>
                <p:nvPr/>
              </p:nvSpPr>
              <p:spPr bwMode="auto">
                <a:xfrm flipH="1">
                  <a:off x="1782" y="768"/>
                  <a:ext cx="84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3" name="Line 726"/>
                <p:cNvSpPr>
                  <a:spLocks noChangeShapeType="1"/>
                </p:cNvSpPr>
                <p:nvPr/>
              </p:nvSpPr>
              <p:spPr bwMode="auto">
                <a:xfrm flipH="1">
                  <a:off x="1236" y="780"/>
                  <a:ext cx="1374" cy="1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4" name="Line 727"/>
                <p:cNvSpPr>
                  <a:spLocks noChangeShapeType="1"/>
                </p:cNvSpPr>
                <p:nvPr/>
              </p:nvSpPr>
              <p:spPr bwMode="auto">
                <a:xfrm flipH="1">
                  <a:off x="2208" y="762"/>
                  <a:ext cx="414" cy="23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5" name="Line 728"/>
                <p:cNvSpPr>
                  <a:spLocks noChangeShapeType="1"/>
                </p:cNvSpPr>
                <p:nvPr/>
              </p:nvSpPr>
              <p:spPr bwMode="auto">
                <a:xfrm>
                  <a:off x="2622" y="768"/>
                  <a:ext cx="12" cy="23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6" name="Line 729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486" cy="24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7" name="Line 730"/>
                <p:cNvSpPr>
                  <a:spLocks noChangeShapeType="1"/>
                </p:cNvSpPr>
                <p:nvPr/>
              </p:nvSpPr>
              <p:spPr bwMode="auto">
                <a:xfrm>
                  <a:off x="2628" y="762"/>
                  <a:ext cx="846" cy="23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8" name="Line 731"/>
                <p:cNvSpPr>
                  <a:spLocks noChangeShapeType="1"/>
                </p:cNvSpPr>
                <p:nvPr/>
              </p:nvSpPr>
              <p:spPr bwMode="auto">
                <a:xfrm flipH="1">
                  <a:off x="2250" y="756"/>
                  <a:ext cx="37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9" name="Line 732"/>
                <p:cNvSpPr>
                  <a:spLocks noChangeShapeType="1"/>
                </p:cNvSpPr>
                <p:nvPr/>
              </p:nvSpPr>
              <p:spPr bwMode="auto">
                <a:xfrm flipH="1">
                  <a:off x="1866" y="756"/>
                  <a:ext cx="768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0" name="Line 733"/>
                <p:cNvSpPr>
                  <a:spLocks noChangeShapeType="1"/>
                </p:cNvSpPr>
                <p:nvPr/>
              </p:nvSpPr>
              <p:spPr bwMode="auto">
                <a:xfrm>
                  <a:off x="2616" y="762"/>
                  <a:ext cx="1248" cy="23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1" name="Line 734"/>
                <p:cNvSpPr>
                  <a:spLocks noChangeShapeType="1"/>
                </p:cNvSpPr>
                <p:nvPr/>
              </p:nvSpPr>
              <p:spPr bwMode="auto">
                <a:xfrm>
                  <a:off x="2634" y="756"/>
                  <a:ext cx="1614" cy="2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2" name="Line 735"/>
                <p:cNvSpPr>
                  <a:spLocks noChangeShapeType="1"/>
                </p:cNvSpPr>
                <p:nvPr/>
              </p:nvSpPr>
              <p:spPr bwMode="auto">
                <a:xfrm>
                  <a:off x="2628" y="762"/>
                  <a:ext cx="1992" cy="20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3" name="Line 736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2370" cy="18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4" name="Line 737"/>
                <p:cNvSpPr>
                  <a:spLocks noChangeShapeType="1"/>
                </p:cNvSpPr>
                <p:nvPr/>
              </p:nvSpPr>
              <p:spPr bwMode="auto">
                <a:xfrm>
                  <a:off x="2634" y="774"/>
                  <a:ext cx="1776" cy="14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5" name="Line 738"/>
                <p:cNvSpPr>
                  <a:spLocks noChangeShapeType="1"/>
                </p:cNvSpPr>
                <p:nvPr/>
              </p:nvSpPr>
              <p:spPr bwMode="auto">
                <a:xfrm>
                  <a:off x="2622" y="786"/>
                  <a:ext cx="2628" cy="15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6" name="Line 739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2652" cy="10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7" name="Line 740"/>
                <p:cNvSpPr>
                  <a:spLocks noChangeShapeType="1"/>
                </p:cNvSpPr>
                <p:nvPr/>
              </p:nvSpPr>
              <p:spPr bwMode="auto">
                <a:xfrm>
                  <a:off x="2634" y="762"/>
                  <a:ext cx="2406" cy="7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8" name="Line 741"/>
                <p:cNvSpPr>
                  <a:spLocks noChangeShapeType="1"/>
                </p:cNvSpPr>
                <p:nvPr/>
              </p:nvSpPr>
              <p:spPr bwMode="auto">
                <a:xfrm>
                  <a:off x="2646" y="774"/>
                  <a:ext cx="208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9" name="Line 742"/>
                <p:cNvSpPr>
                  <a:spLocks noChangeShapeType="1"/>
                </p:cNvSpPr>
                <p:nvPr/>
              </p:nvSpPr>
              <p:spPr bwMode="auto">
                <a:xfrm>
                  <a:off x="2646" y="768"/>
                  <a:ext cx="169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0" name="Line 743"/>
                <p:cNvSpPr>
                  <a:spLocks noChangeShapeType="1"/>
                </p:cNvSpPr>
                <p:nvPr/>
              </p:nvSpPr>
              <p:spPr bwMode="auto">
                <a:xfrm>
                  <a:off x="2622" y="780"/>
                  <a:ext cx="1344" cy="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1" name="Line 744"/>
                <p:cNvSpPr>
                  <a:spLocks noChangeShapeType="1"/>
                </p:cNvSpPr>
                <p:nvPr/>
              </p:nvSpPr>
              <p:spPr bwMode="auto">
                <a:xfrm>
                  <a:off x="2616" y="774"/>
                  <a:ext cx="918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2" name="Line 745"/>
                <p:cNvSpPr>
                  <a:spLocks noChangeShapeType="1"/>
                </p:cNvSpPr>
                <p:nvPr/>
              </p:nvSpPr>
              <p:spPr bwMode="auto">
                <a:xfrm>
                  <a:off x="2640" y="774"/>
                  <a:ext cx="46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06" name="Group 746"/>
              <p:cNvGrpSpPr>
                <a:grpSpLocks/>
              </p:cNvGrpSpPr>
              <p:nvPr/>
            </p:nvGrpSpPr>
            <p:grpSpPr bwMode="auto">
              <a:xfrm>
                <a:off x="462" y="774"/>
                <a:ext cx="4812" cy="2400"/>
                <a:chOff x="462" y="774"/>
                <a:chExt cx="4812" cy="2400"/>
              </a:xfrm>
            </p:grpSpPr>
            <p:grpSp>
              <p:nvGrpSpPr>
                <p:cNvPr id="132211" name="Group 747"/>
                <p:cNvGrpSpPr>
                  <a:grpSpLocks/>
                </p:cNvGrpSpPr>
                <p:nvPr/>
              </p:nvGrpSpPr>
              <p:grpSpPr bwMode="auto">
                <a:xfrm>
                  <a:off x="462" y="774"/>
                  <a:ext cx="4812" cy="2400"/>
                  <a:chOff x="462" y="774"/>
                  <a:chExt cx="4812" cy="2400"/>
                </a:xfrm>
              </p:grpSpPr>
              <p:sp>
                <p:nvSpPr>
                  <p:cNvPr id="24006" name="Line 7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6" y="790"/>
                    <a:ext cx="1134" cy="5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07" name="Line 7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788"/>
                    <a:ext cx="1462" cy="7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08" name="Line 7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796"/>
                    <a:ext cx="1720" cy="9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09" name="Line 7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778"/>
                    <a:ext cx="1756" cy="12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10" name="Line 7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780"/>
                    <a:ext cx="1642" cy="15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11" name="Line 7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804"/>
                    <a:ext cx="1456" cy="17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12" name="Line 7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8" y="804"/>
                    <a:ext cx="1170" cy="19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13" name="Line 7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92" y="784"/>
                    <a:ext cx="814" cy="2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14" name="Line 7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82" y="800"/>
                    <a:ext cx="424" cy="22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15" name="Line 7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6" y="796"/>
                    <a:ext cx="966" cy="11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16" name="Line 7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08" y="778"/>
                    <a:ext cx="6" cy="23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17" name="Line 759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780"/>
                    <a:ext cx="432" cy="23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18" name="Line 760"/>
                  <p:cNvSpPr>
                    <a:spLocks noChangeShapeType="1"/>
                  </p:cNvSpPr>
                  <p:nvPr/>
                </p:nvSpPr>
                <p:spPr bwMode="auto">
                  <a:xfrm>
                    <a:off x="2218" y="778"/>
                    <a:ext cx="890" cy="2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19" name="Line 761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262" cy="23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20" name="Line 762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652" cy="23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21" name="Line 763"/>
                  <p:cNvSpPr>
                    <a:spLocks noChangeShapeType="1"/>
                  </p:cNvSpPr>
                  <p:nvPr/>
                </p:nvSpPr>
                <p:spPr bwMode="auto">
                  <a:xfrm>
                    <a:off x="2222" y="792"/>
                    <a:ext cx="2026" cy="21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22" name="Line 764"/>
                  <p:cNvSpPr>
                    <a:spLocks noChangeShapeType="1"/>
                  </p:cNvSpPr>
                  <p:nvPr/>
                </p:nvSpPr>
                <p:spPr bwMode="auto">
                  <a:xfrm>
                    <a:off x="2228" y="790"/>
                    <a:ext cx="2392" cy="20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23" name="Line 765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82"/>
                    <a:ext cx="2786" cy="18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24" name="Line 766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94"/>
                    <a:ext cx="2204" cy="14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25" name="Line 767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774"/>
                    <a:ext cx="3048" cy="15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26" name="Line 768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74"/>
                    <a:ext cx="3068" cy="10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27" name="Line 769"/>
                  <p:cNvSpPr>
                    <a:spLocks noChangeShapeType="1"/>
                  </p:cNvSpPr>
                  <p:nvPr/>
                </p:nvSpPr>
                <p:spPr bwMode="auto">
                  <a:xfrm>
                    <a:off x="2214" y="782"/>
                    <a:ext cx="2826" cy="7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28" name="Line 770"/>
                  <p:cNvSpPr>
                    <a:spLocks noChangeShapeType="1"/>
                  </p:cNvSpPr>
                  <p:nvPr/>
                </p:nvSpPr>
                <p:spPr bwMode="auto">
                  <a:xfrm>
                    <a:off x="2226" y="794"/>
                    <a:ext cx="2502" cy="5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29" name="Line 771"/>
                  <p:cNvSpPr>
                    <a:spLocks noChangeShapeType="1"/>
                  </p:cNvSpPr>
                  <p:nvPr/>
                </p:nvSpPr>
                <p:spPr bwMode="auto">
                  <a:xfrm>
                    <a:off x="2194" y="804"/>
                    <a:ext cx="2150" cy="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30" name="Line 772"/>
                  <p:cNvSpPr>
                    <a:spLocks noChangeShapeType="1"/>
                  </p:cNvSpPr>
                  <p:nvPr/>
                </p:nvSpPr>
                <p:spPr bwMode="auto">
                  <a:xfrm>
                    <a:off x="2194" y="784"/>
                    <a:ext cx="1772" cy="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31" name="Line 773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322" cy="2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32" name="Line 774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786"/>
                    <a:ext cx="90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005" name="Line 775"/>
                <p:cNvSpPr>
                  <a:spLocks noChangeShapeType="1"/>
                </p:cNvSpPr>
                <p:nvPr/>
              </p:nvSpPr>
              <p:spPr bwMode="auto">
                <a:xfrm>
                  <a:off x="2196" y="780"/>
                  <a:ext cx="432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13" name="Group 776"/>
              <p:cNvGrpSpPr>
                <a:grpSpLocks/>
              </p:cNvGrpSpPr>
              <p:nvPr/>
            </p:nvGrpSpPr>
            <p:grpSpPr bwMode="auto">
              <a:xfrm>
                <a:off x="294" y="818"/>
                <a:ext cx="4996" cy="2356"/>
                <a:chOff x="294" y="818"/>
                <a:chExt cx="4996" cy="2356"/>
              </a:xfrm>
            </p:grpSpPr>
            <p:grpSp>
              <p:nvGrpSpPr>
                <p:cNvPr id="132214" name="Group 777"/>
                <p:cNvGrpSpPr>
                  <a:grpSpLocks/>
                </p:cNvGrpSpPr>
                <p:nvPr/>
              </p:nvGrpSpPr>
              <p:grpSpPr bwMode="auto">
                <a:xfrm>
                  <a:off x="462" y="818"/>
                  <a:ext cx="4812" cy="2356"/>
                  <a:chOff x="462" y="818"/>
                  <a:chExt cx="4812" cy="2356"/>
                </a:xfrm>
              </p:grpSpPr>
              <p:grpSp>
                <p:nvGrpSpPr>
                  <p:cNvPr id="132219" name="Group 778"/>
                  <p:cNvGrpSpPr>
                    <a:grpSpLocks/>
                  </p:cNvGrpSpPr>
                  <p:nvPr/>
                </p:nvGrpSpPr>
                <p:grpSpPr bwMode="auto">
                  <a:xfrm>
                    <a:off x="462" y="818"/>
                    <a:ext cx="4812" cy="2356"/>
                    <a:chOff x="462" y="818"/>
                    <a:chExt cx="4812" cy="2356"/>
                  </a:xfrm>
                </p:grpSpPr>
                <p:sp>
                  <p:nvSpPr>
                    <p:cNvPr id="23976" name="Line 77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86" y="838"/>
                      <a:ext cx="756" cy="4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77" name="Line 7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62" y="860"/>
                      <a:ext cx="1060" cy="6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78" name="Line 7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6" y="856"/>
                      <a:ext cx="1354" cy="9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79" name="Line 7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2" y="826"/>
                      <a:ext cx="1384" cy="12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80" name="Line 7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76" y="864"/>
                      <a:ext cx="1240" cy="14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81" name="Line 7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50" y="834"/>
                      <a:ext cx="1090" cy="17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82" name="Line 78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38" y="840"/>
                      <a:ext cx="798" cy="19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83" name="Line 7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92" y="850"/>
                      <a:ext cx="430" cy="207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84" name="Line 7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82" y="818"/>
                      <a:ext cx="46" cy="2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85" name="Line 7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36" y="856"/>
                      <a:ext cx="606" cy="11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86" name="Line 7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8" y="850"/>
                      <a:ext cx="390" cy="22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87" name="Line 7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6" y="834"/>
                      <a:ext cx="798" cy="23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88" name="Line 7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8" y="844"/>
                      <a:ext cx="1280" cy="23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89" name="Line 7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4" y="826"/>
                      <a:ext cx="1640" cy="23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90" name="Line 7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0" y="850"/>
                      <a:ext cx="2054" cy="22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91" name="Line 7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4" y="828"/>
                      <a:ext cx="2434" cy="21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92" name="Line 7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2" y="856"/>
                      <a:ext cx="2818" cy="19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93" name="Line 7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2" y="836"/>
                      <a:ext cx="3170" cy="178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94" name="Line 7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98" y="824"/>
                      <a:ext cx="2612" cy="14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95" name="Line 7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6" y="858"/>
                      <a:ext cx="3444" cy="14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96" name="Line 7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98" y="828"/>
                      <a:ext cx="3476" cy="10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97" name="Line 8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0" y="836"/>
                      <a:ext cx="3210" cy="7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98" name="Line 8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8" y="854"/>
                      <a:ext cx="2910" cy="4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99" name="Line 8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0" y="840"/>
                      <a:ext cx="2534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00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40" y="844"/>
                      <a:ext cx="2126" cy="2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01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6" y="850"/>
                      <a:ext cx="171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02" name="Line 8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2" y="840"/>
                      <a:ext cx="1296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03" name="Line 8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864"/>
                      <a:ext cx="804" cy="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975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848" y="858"/>
                    <a:ext cx="384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1" name="Group 808"/>
                <p:cNvGrpSpPr>
                  <a:grpSpLocks/>
                </p:cNvGrpSpPr>
                <p:nvPr/>
              </p:nvGrpSpPr>
              <p:grpSpPr bwMode="auto">
                <a:xfrm>
                  <a:off x="462" y="922"/>
                  <a:ext cx="4812" cy="2252"/>
                  <a:chOff x="462" y="922"/>
                  <a:chExt cx="4812" cy="2252"/>
                </a:xfrm>
              </p:grpSpPr>
              <p:sp>
                <p:nvSpPr>
                  <p:cNvPr id="23942" name="Line 809"/>
                  <p:cNvSpPr>
                    <a:spLocks noChangeShapeType="1"/>
                  </p:cNvSpPr>
                  <p:nvPr/>
                </p:nvSpPr>
                <p:spPr bwMode="auto">
                  <a:xfrm>
                    <a:off x="1416" y="938"/>
                    <a:ext cx="66" cy="2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43" name="Line 8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6" y="926"/>
                    <a:ext cx="348" cy="3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44" name="Line 8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932"/>
                    <a:ext cx="676" cy="5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45" name="Line 8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960"/>
                    <a:ext cx="930" cy="7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46" name="Line 8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938"/>
                    <a:ext cx="976" cy="1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47" name="Line 8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960"/>
                    <a:ext cx="880" cy="13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48" name="Line 8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954"/>
                    <a:ext cx="666" cy="16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49" name="Line 8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8" y="944"/>
                    <a:ext cx="414" cy="18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50" name="Line 8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92" y="930"/>
                    <a:ext cx="62" cy="19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51" name="Line 818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922"/>
                    <a:ext cx="346" cy="21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52" name="Line 8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6" y="984"/>
                    <a:ext cx="198" cy="9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53" name="Line 820"/>
                  <p:cNvSpPr>
                    <a:spLocks noChangeShapeType="1"/>
                  </p:cNvSpPr>
                  <p:nvPr/>
                </p:nvSpPr>
                <p:spPr bwMode="auto">
                  <a:xfrm>
                    <a:off x="1434" y="930"/>
                    <a:ext cx="774" cy="21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54" name="Line 821"/>
                  <p:cNvSpPr>
                    <a:spLocks noChangeShapeType="1"/>
                  </p:cNvSpPr>
                  <p:nvPr/>
                </p:nvSpPr>
                <p:spPr bwMode="auto">
                  <a:xfrm>
                    <a:off x="1444" y="938"/>
                    <a:ext cx="1190" cy="22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55" name="Line 822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924"/>
                    <a:ext cx="1672" cy="22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56" name="Line 823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930"/>
                    <a:ext cx="2032" cy="22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57" name="Line 824"/>
                  <p:cNvSpPr>
                    <a:spLocks noChangeShapeType="1"/>
                  </p:cNvSpPr>
                  <p:nvPr/>
                </p:nvSpPr>
                <p:spPr bwMode="auto">
                  <a:xfrm>
                    <a:off x="1426" y="938"/>
                    <a:ext cx="2438" cy="21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58" name="Line 825"/>
                  <p:cNvSpPr>
                    <a:spLocks noChangeShapeType="1"/>
                  </p:cNvSpPr>
                  <p:nvPr/>
                </p:nvSpPr>
                <p:spPr bwMode="auto">
                  <a:xfrm>
                    <a:off x="1446" y="948"/>
                    <a:ext cx="2802" cy="20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59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1426" y="960"/>
                    <a:ext cx="3194" cy="18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60" name="Line 827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48"/>
                    <a:ext cx="3554" cy="16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61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968"/>
                    <a:ext cx="2996" cy="12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62" name="Line 829"/>
                  <p:cNvSpPr>
                    <a:spLocks noChangeShapeType="1"/>
                  </p:cNvSpPr>
                  <p:nvPr/>
                </p:nvSpPr>
                <p:spPr bwMode="auto">
                  <a:xfrm>
                    <a:off x="1430" y="954"/>
                    <a:ext cx="3820" cy="13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63" name="Line 830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32"/>
                    <a:ext cx="3836" cy="9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64" name="Line 831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56"/>
                    <a:ext cx="3602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65" name="Line 832"/>
                  <p:cNvSpPr>
                    <a:spLocks noChangeShapeType="1"/>
                  </p:cNvSpPr>
                  <p:nvPr/>
                </p:nvSpPr>
                <p:spPr bwMode="auto">
                  <a:xfrm>
                    <a:off x="1434" y="950"/>
                    <a:ext cx="3294" cy="4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66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960"/>
                    <a:ext cx="290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67" name="Line 834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948"/>
                    <a:ext cx="2502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68" name="Line 835"/>
                  <p:cNvSpPr>
                    <a:spLocks noChangeShapeType="1"/>
                  </p:cNvSpPr>
                  <p:nvPr/>
                </p:nvSpPr>
                <p:spPr bwMode="auto">
                  <a:xfrm>
                    <a:off x="1432" y="946"/>
                    <a:ext cx="2102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69" name="Line 836"/>
                  <p:cNvSpPr>
                    <a:spLocks noChangeShapeType="1"/>
                  </p:cNvSpPr>
                  <p:nvPr/>
                </p:nvSpPr>
                <p:spPr bwMode="auto">
                  <a:xfrm>
                    <a:off x="1420" y="960"/>
                    <a:ext cx="1688" cy="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70" name="Line 8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4" y="956"/>
                    <a:ext cx="1204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71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1424" y="962"/>
                    <a:ext cx="808" cy="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72" name="Line 8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52" y="976"/>
                    <a:ext cx="88" cy="1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73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432" y="944"/>
                    <a:ext cx="432" cy="1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2" name="Group 841"/>
                <p:cNvGrpSpPr>
                  <a:grpSpLocks/>
                </p:cNvGrpSpPr>
                <p:nvPr/>
              </p:nvGrpSpPr>
              <p:grpSpPr bwMode="auto">
                <a:xfrm>
                  <a:off x="462" y="956"/>
                  <a:ext cx="4812" cy="2218"/>
                  <a:chOff x="462" y="956"/>
                  <a:chExt cx="4812" cy="2218"/>
                </a:xfrm>
              </p:grpSpPr>
              <p:sp>
                <p:nvSpPr>
                  <p:cNvPr id="23910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10" y="1110"/>
                    <a:ext cx="76" cy="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11" name="Line 8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1124"/>
                    <a:ext cx="260" cy="3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12" name="Line 8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1112"/>
                    <a:ext cx="530" cy="6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13" name="Line 8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1106"/>
                    <a:ext cx="560" cy="9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14" name="Line 8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112"/>
                    <a:ext cx="448" cy="1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15" name="Line 8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1106"/>
                    <a:ext cx="274" cy="14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16" name="Line 848"/>
                  <p:cNvSpPr>
                    <a:spLocks noChangeShapeType="1"/>
                  </p:cNvSpPr>
                  <p:nvPr/>
                </p:nvSpPr>
                <p:spPr bwMode="auto">
                  <a:xfrm>
                    <a:off x="1028" y="1136"/>
                    <a:ext cx="10" cy="16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17" name="Line 849"/>
                  <p:cNvSpPr>
                    <a:spLocks noChangeShapeType="1"/>
                  </p:cNvSpPr>
                  <p:nvPr/>
                </p:nvSpPr>
                <p:spPr bwMode="auto">
                  <a:xfrm>
                    <a:off x="1030" y="1122"/>
                    <a:ext cx="362" cy="18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18" name="Line 850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1090"/>
                    <a:ext cx="762" cy="19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19" name="Line 851"/>
                  <p:cNvSpPr>
                    <a:spLocks noChangeShapeType="1"/>
                  </p:cNvSpPr>
                  <p:nvPr/>
                </p:nvSpPr>
                <p:spPr bwMode="auto">
                  <a:xfrm>
                    <a:off x="1034" y="1112"/>
                    <a:ext cx="202" cy="8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20" name="Line 852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090"/>
                    <a:ext cx="1190" cy="20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21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1098"/>
                    <a:ext cx="1614" cy="20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22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996" y="1084"/>
                    <a:ext cx="2112" cy="20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23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106"/>
                    <a:ext cx="2456" cy="20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24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994" y="1106"/>
                    <a:ext cx="2870" cy="19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25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998" y="1100"/>
                    <a:ext cx="3250" cy="18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26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026" y="1104"/>
                    <a:ext cx="3594" cy="17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27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998" y="1092"/>
                    <a:ext cx="3994" cy="15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28" name="Line 860"/>
                  <p:cNvSpPr>
                    <a:spLocks noChangeShapeType="1"/>
                  </p:cNvSpPr>
                  <p:nvPr/>
                </p:nvSpPr>
                <p:spPr bwMode="auto">
                  <a:xfrm>
                    <a:off x="1006" y="1120"/>
                    <a:ext cx="3404" cy="1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29" name="Line 861"/>
                  <p:cNvSpPr>
                    <a:spLocks noChangeShapeType="1"/>
                  </p:cNvSpPr>
                  <p:nvPr/>
                </p:nvSpPr>
                <p:spPr bwMode="auto">
                  <a:xfrm>
                    <a:off x="1014" y="1114"/>
                    <a:ext cx="4236" cy="1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30" name="Line 862"/>
                  <p:cNvSpPr>
                    <a:spLocks noChangeShapeType="1"/>
                  </p:cNvSpPr>
                  <p:nvPr/>
                </p:nvSpPr>
                <p:spPr bwMode="auto">
                  <a:xfrm>
                    <a:off x="1030" y="1108"/>
                    <a:ext cx="4244" cy="7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31" name="Line 863"/>
                  <p:cNvSpPr>
                    <a:spLocks noChangeShapeType="1"/>
                  </p:cNvSpPr>
                  <p:nvPr/>
                </p:nvSpPr>
                <p:spPr bwMode="auto">
                  <a:xfrm>
                    <a:off x="990" y="1084"/>
                    <a:ext cx="4050" cy="4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32" name="Line 864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118"/>
                    <a:ext cx="3710" cy="2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33" name="Line 865"/>
                  <p:cNvSpPr>
                    <a:spLocks noChangeShapeType="1"/>
                  </p:cNvSpPr>
                  <p:nvPr/>
                </p:nvSpPr>
                <p:spPr bwMode="auto">
                  <a:xfrm>
                    <a:off x="1002" y="1104"/>
                    <a:ext cx="3342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34" name="Line 8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32" y="1080"/>
                    <a:ext cx="2934" cy="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35" name="Line 8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4" y="1002"/>
                    <a:ext cx="251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36" name="Line 8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2" y="978"/>
                    <a:ext cx="2096" cy="1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37" name="Line 8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2" y="956"/>
                    <a:ext cx="1636" cy="1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38" name="Line 8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6" y="996"/>
                    <a:ext cx="1216" cy="1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39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048" y="1112"/>
                    <a:ext cx="304" cy="1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40" name="Line 8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072"/>
                    <a:ext cx="85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41" name="Line 873"/>
                  <p:cNvSpPr>
                    <a:spLocks noChangeShapeType="1"/>
                  </p:cNvSpPr>
                  <p:nvPr/>
                </p:nvSpPr>
                <p:spPr bwMode="auto">
                  <a:xfrm>
                    <a:off x="1032" y="1128"/>
                    <a:ext cx="44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9" name="Group 874"/>
                <p:cNvGrpSpPr>
                  <a:grpSpLocks/>
                </p:cNvGrpSpPr>
                <p:nvPr/>
              </p:nvGrpSpPr>
              <p:grpSpPr bwMode="auto">
                <a:xfrm>
                  <a:off x="478" y="948"/>
                  <a:ext cx="4812" cy="2218"/>
                  <a:chOff x="462" y="956"/>
                  <a:chExt cx="4812" cy="2218"/>
                </a:xfrm>
              </p:grpSpPr>
              <p:sp>
                <p:nvSpPr>
                  <p:cNvPr id="23878" name="Line 875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1308"/>
                    <a:ext cx="12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79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1328"/>
                    <a:ext cx="146" cy="4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0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1354"/>
                    <a:ext cx="176" cy="7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1" name="Line 8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320"/>
                    <a:ext cx="80" cy="9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2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632" y="1346"/>
                    <a:ext cx="118" cy="12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3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636" y="1336"/>
                    <a:ext cx="402" cy="1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4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630" y="1346"/>
                    <a:ext cx="762" cy="1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5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628" y="1330"/>
                    <a:ext cx="1154" cy="170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6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626" y="1336"/>
                    <a:ext cx="610" cy="6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7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650" y="1322"/>
                    <a:ext cx="1558" cy="17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8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1354"/>
                    <a:ext cx="2022" cy="1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89" name="Line 886"/>
                  <p:cNvSpPr>
                    <a:spLocks noChangeShapeType="1"/>
                  </p:cNvSpPr>
                  <p:nvPr/>
                </p:nvSpPr>
                <p:spPr bwMode="auto">
                  <a:xfrm>
                    <a:off x="628" y="1340"/>
                    <a:ext cx="2480" cy="18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90" name="Line 887"/>
                  <p:cNvSpPr>
                    <a:spLocks noChangeShapeType="1"/>
                  </p:cNvSpPr>
                  <p:nvPr/>
                </p:nvSpPr>
                <p:spPr bwMode="auto">
                  <a:xfrm>
                    <a:off x="634" y="1322"/>
                    <a:ext cx="2840" cy="18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91" name="Line 888"/>
                  <p:cNvSpPr>
                    <a:spLocks noChangeShapeType="1"/>
                  </p:cNvSpPr>
                  <p:nvPr/>
                </p:nvSpPr>
                <p:spPr bwMode="auto">
                  <a:xfrm>
                    <a:off x="650" y="1346"/>
                    <a:ext cx="3214" cy="17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92" name="Line 889"/>
                  <p:cNvSpPr>
                    <a:spLocks noChangeShapeType="1"/>
                  </p:cNvSpPr>
                  <p:nvPr/>
                </p:nvSpPr>
                <p:spPr bwMode="auto">
                  <a:xfrm>
                    <a:off x="630" y="1340"/>
                    <a:ext cx="3618" cy="16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93" name="Line 890"/>
                  <p:cNvSpPr>
                    <a:spLocks noChangeShapeType="1"/>
                  </p:cNvSpPr>
                  <p:nvPr/>
                </p:nvSpPr>
                <p:spPr bwMode="auto">
                  <a:xfrm>
                    <a:off x="634" y="1352"/>
                    <a:ext cx="3986" cy="14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94" name="Line 891"/>
                  <p:cNvSpPr>
                    <a:spLocks noChangeShapeType="1"/>
                  </p:cNvSpPr>
                  <p:nvPr/>
                </p:nvSpPr>
                <p:spPr bwMode="auto">
                  <a:xfrm>
                    <a:off x="622" y="1324"/>
                    <a:ext cx="4370" cy="12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95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654" y="1344"/>
                    <a:ext cx="3756" cy="9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96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622" y="1346"/>
                    <a:ext cx="4628" cy="9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97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646" y="1340"/>
                    <a:ext cx="4628" cy="5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98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1364"/>
                    <a:ext cx="4402" cy="1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99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642" y="1342"/>
                    <a:ext cx="4086" cy="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00" name="Line 8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2" y="1200"/>
                    <a:ext cx="3742" cy="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01" name="Line 8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" y="1080"/>
                    <a:ext cx="3326" cy="2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02" name="Line 8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1002"/>
                    <a:ext cx="2910" cy="3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03" name="Line 9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6" y="978"/>
                    <a:ext cx="2472" cy="3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04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956"/>
                    <a:ext cx="2004" cy="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05" name="Line 9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6" y="996"/>
                    <a:ext cx="1616" cy="3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06" name="Line 903"/>
                  <p:cNvSpPr>
                    <a:spLocks noChangeShapeType="1"/>
                  </p:cNvSpPr>
                  <p:nvPr/>
                </p:nvSpPr>
                <p:spPr bwMode="auto">
                  <a:xfrm>
                    <a:off x="664" y="1376"/>
                    <a:ext cx="688" cy="10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07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8" y="1072"/>
                    <a:ext cx="125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08" name="Line 9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8" y="1160"/>
                    <a:ext cx="832" cy="2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09" name="Line 9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8" y="1328"/>
                    <a:ext cx="480" cy="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0" name="Group 907"/>
                <p:cNvGrpSpPr>
                  <a:grpSpLocks/>
                </p:cNvGrpSpPr>
                <p:nvPr/>
              </p:nvGrpSpPr>
              <p:grpSpPr bwMode="auto">
                <a:xfrm>
                  <a:off x="294" y="956"/>
                  <a:ext cx="4980" cy="2218"/>
                  <a:chOff x="294" y="956"/>
                  <a:chExt cx="4980" cy="2218"/>
                </a:xfrm>
              </p:grpSpPr>
              <p:sp>
                <p:nvSpPr>
                  <p:cNvPr id="23846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312" y="1632"/>
                    <a:ext cx="174" cy="1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47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326" y="1642"/>
                    <a:ext cx="136" cy="4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48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616"/>
                    <a:ext cx="240" cy="6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49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344" y="1634"/>
                    <a:ext cx="406" cy="9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50" name="Line 912"/>
                  <p:cNvSpPr>
                    <a:spLocks noChangeShapeType="1"/>
                  </p:cNvSpPr>
                  <p:nvPr/>
                </p:nvSpPr>
                <p:spPr bwMode="auto">
                  <a:xfrm>
                    <a:off x="356" y="1632"/>
                    <a:ext cx="682" cy="11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51" name="Line 913"/>
                  <p:cNvSpPr>
                    <a:spLocks noChangeShapeType="1"/>
                  </p:cNvSpPr>
                  <p:nvPr/>
                </p:nvSpPr>
                <p:spPr bwMode="auto">
                  <a:xfrm>
                    <a:off x="334" y="1618"/>
                    <a:ext cx="1058" cy="13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52" name="Line 914"/>
                  <p:cNvSpPr>
                    <a:spLocks noChangeShapeType="1"/>
                  </p:cNvSpPr>
                  <p:nvPr/>
                </p:nvSpPr>
                <p:spPr bwMode="auto">
                  <a:xfrm>
                    <a:off x="348" y="1650"/>
                    <a:ext cx="1434" cy="13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53" name="Line 915"/>
                  <p:cNvSpPr>
                    <a:spLocks noChangeShapeType="1"/>
                  </p:cNvSpPr>
                  <p:nvPr/>
                </p:nvSpPr>
                <p:spPr bwMode="auto">
                  <a:xfrm>
                    <a:off x="330" y="1648"/>
                    <a:ext cx="906" cy="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54" name="Line 916"/>
                  <p:cNvSpPr>
                    <a:spLocks noChangeShapeType="1"/>
                  </p:cNvSpPr>
                  <p:nvPr/>
                </p:nvSpPr>
                <p:spPr bwMode="auto">
                  <a:xfrm>
                    <a:off x="346" y="1634"/>
                    <a:ext cx="1862" cy="14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55" name="Line 917"/>
                  <p:cNvSpPr>
                    <a:spLocks noChangeShapeType="1"/>
                  </p:cNvSpPr>
                  <p:nvPr/>
                </p:nvSpPr>
                <p:spPr bwMode="auto">
                  <a:xfrm>
                    <a:off x="332" y="1618"/>
                    <a:ext cx="2302" cy="15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56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316" y="1612"/>
                    <a:ext cx="2792" cy="15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57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314" y="1618"/>
                    <a:ext cx="3160" cy="15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58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322" y="1618"/>
                    <a:ext cx="3542" cy="14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59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342" y="1636"/>
                    <a:ext cx="3906" cy="13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60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314" y="1632"/>
                    <a:ext cx="4306" cy="1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61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318" y="1612"/>
                    <a:ext cx="4674" cy="10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62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350" y="1616"/>
                    <a:ext cx="4060" cy="6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63" name="Line 925"/>
                  <p:cNvSpPr>
                    <a:spLocks noChangeShapeType="1"/>
                  </p:cNvSpPr>
                  <p:nvPr/>
                </p:nvSpPr>
                <p:spPr bwMode="auto">
                  <a:xfrm>
                    <a:off x="294" y="1634"/>
                    <a:ext cx="4956" cy="6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64" name="Line 926"/>
                  <p:cNvSpPr>
                    <a:spLocks noChangeShapeType="1"/>
                  </p:cNvSpPr>
                  <p:nvPr/>
                </p:nvSpPr>
                <p:spPr bwMode="auto">
                  <a:xfrm>
                    <a:off x="350" y="1636"/>
                    <a:ext cx="4924" cy="2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65" name="Line 9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" y="1560"/>
                    <a:ext cx="4698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66" name="Line 9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" y="1350"/>
                    <a:ext cx="4406" cy="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67" name="Line 9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4" y="1200"/>
                    <a:ext cx="4030" cy="4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68" name="Line 9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" y="1080"/>
                    <a:ext cx="3638" cy="5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69" name="Line 9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" y="1002"/>
                    <a:ext cx="3206" cy="6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70" name="Line 9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" y="978"/>
                    <a:ext cx="2776" cy="6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71" name="Line 9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956"/>
                    <a:ext cx="2308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72" name="Line 9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996"/>
                    <a:ext cx="1912" cy="6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73" name="Line 935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640"/>
                    <a:ext cx="1016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74" name="Line 9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1072"/>
                    <a:ext cx="1552" cy="5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75" name="Line 9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1160"/>
                    <a:ext cx="1168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76" name="Line 9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1328"/>
                    <a:ext cx="768" cy="3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77" name="Line 9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4" y="1512"/>
                    <a:ext cx="40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2231" name="Group 940"/>
            <p:cNvGrpSpPr>
              <a:grpSpLocks/>
            </p:cNvGrpSpPr>
            <p:nvPr/>
          </p:nvGrpSpPr>
          <p:grpSpPr bwMode="auto">
            <a:xfrm rot="222296" flipH="1">
              <a:off x="454" y="684"/>
              <a:ext cx="4996" cy="2418"/>
              <a:chOff x="294" y="756"/>
              <a:chExt cx="4996" cy="2418"/>
            </a:xfrm>
          </p:grpSpPr>
          <p:grpSp>
            <p:nvGrpSpPr>
              <p:cNvPr id="132232" name="Group 941"/>
              <p:cNvGrpSpPr>
                <a:grpSpLocks/>
              </p:cNvGrpSpPr>
              <p:nvPr/>
            </p:nvGrpSpPr>
            <p:grpSpPr bwMode="auto">
              <a:xfrm>
                <a:off x="462" y="756"/>
                <a:ext cx="4812" cy="2418"/>
                <a:chOff x="462" y="756"/>
                <a:chExt cx="4812" cy="2418"/>
              </a:xfrm>
            </p:grpSpPr>
            <p:sp>
              <p:nvSpPr>
                <p:cNvPr id="23808" name="Line 942"/>
                <p:cNvSpPr>
                  <a:spLocks noChangeShapeType="1"/>
                </p:cNvSpPr>
                <p:nvPr/>
              </p:nvSpPr>
              <p:spPr bwMode="auto">
                <a:xfrm flipH="1">
                  <a:off x="1482" y="756"/>
                  <a:ext cx="1146" cy="3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09" name="Line 943"/>
                <p:cNvSpPr>
                  <a:spLocks noChangeShapeType="1"/>
                </p:cNvSpPr>
                <p:nvPr/>
              </p:nvSpPr>
              <p:spPr bwMode="auto">
                <a:xfrm flipH="1">
                  <a:off x="1086" y="762"/>
                  <a:ext cx="1542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0" name="Line 944"/>
                <p:cNvSpPr>
                  <a:spLocks noChangeShapeType="1"/>
                </p:cNvSpPr>
                <p:nvPr/>
              </p:nvSpPr>
              <p:spPr bwMode="auto">
                <a:xfrm flipH="1">
                  <a:off x="762" y="768"/>
                  <a:ext cx="1878" cy="7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1" name="Line 945"/>
                <p:cNvSpPr>
                  <a:spLocks noChangeShapeType="1"/>
                </p:cNvSpPr>
                <p:nvPr/>
              </p:nvSpPr>
              <p:spPr bwMode="auto">
                <a:xfrm flipH="1">
                  <a:off x="486" y="768"/>
                  <a:ext cx="2148" cy="9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2" name="Line 946"/>
                <p:cNvSpPr>
                  <a:spLocks noChangeShapeType="1"/>
                </p:cNvSpPr>
                <p:nvPr/>
              </p:nvSpPr>
              <p:spPr bwMode="auto">
                <a:xfrm flipH="1">
                  <a:off x="462" y="762"/>
                  <a:ext cx="2172" cy="13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3" name="Line 947"/>
                <p:cNvSpPr>
                  <a:spLocks noChangeShapeType="1"/>
                </p:cNvSpPr>
                <p:nvPr/>
              </p:nvSpPr>
              <p:spPr bwMode="auto">
                <a:xfrm flipH="1">
                  <a:off x="576" y="768"/>
                  <a:ext cx="2058" cy="1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4" name="Line 948"/>
                <p:cNvSpPr>
                  <a:spLocks noChangeShapeType="1"/>
                </p:cNvSpPr>
                <p:nvPr/>
              </p:nvSpPr>
              <p:spPr bwMode="auto">
                <a:xfrm flipH="1">
                  <a:off x="750" y="768"/>
                  <a:ext cx="1884" cy="18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5" name="Line 949"/>
                <p:cNvSpPr>
                  <a:spLocks noChangeShapeType="1"/>
                </p:cNvSpPr>
                <p:nvPr/>
              </p:nvSpPr>
              <p:spPr bwMode="auto">
                <a:xfrm flipH="1">
                  <a:off x="1038" y="768"/>
                  <a:ext cx="1590" cy="20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6" name="Line 950"/>
                <p:cNvSpPr>
                  <a:spLocks noChangeShapeType="1"/>
                </p:cNvSpPr>
                <p:nvPr/>
              </p:nvSpPr>
              <p:spPr bwMode="auto">
                <a:xfrm flipH="1">
                  <a:off x="1392" y="768"/>
                  <a:ext cx="1242" cy="2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7" name="Line 951"/>
                <p:cNvSpPr>
                  <a:spLocks noChangeShapeType="1"/>
                </p:cNvSpPr>
                <p:nvPr/>
              </p:nvSpPr>
              <p:spPr bwMode="auto">
                <a:xfrm flipH="1">
                  <a:off x="1782" y="768"/>
                  <a:ext cx="84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8" name="Line 952"/>
                <p:cNvSpPr>
                  <a:spLocks noChangeShapeType="1"/>
                </p:cNvSpPr>
                <p:nvPr/>
              </p:nvSpPr>
              <p:spPr bwMode="auto">
                <a:xfrm flipH="1">
                  <a:off x="1236" y="780"/>
                  <a:ext cx="1374" cy="1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9" name="Line 953"/>
                <p:cNvSpPr>
                  <a:spLocks noChangeShapeType="1"/>
                </p:cNvSpPr>
                <p:nvPr/>
              </p:nvSpPr>
              <p:spPr bwMode="auto">
                <a:xfrm flipH="1">
                  <a:off x="2208" y="762"/>
                  <a:ext cx="414" cy="23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0" name="Line 954"/>
                <p:cNvSpPr>
                  <a:spLocks noChangeShapeType="1"/>
                </p:cNvSpPr>
                <p:nvPr/>
              </p:nvSpPr>
              <p:spPr bwMode="auto">
                <a:xfrm>
                  <a:off x="2622" y="768"/>
                  <a:ext cx="12" cy="23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1" name="Line 955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486" cy="24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2" name="Line 956"/>
                <p:cNvSpPr>
                  <a:spLocks noChangeShapeType="1"/>
                </p:cNvSpPr>
                <p:nvPr/>
              </p:nvSpPr>
              <p:spPr bwMode="auto">
                <a:xfrm>
                  <a:off x="2628" y="762"/>
                  <a:ext cx="846" cy="23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3" name="Line 957"/>
                <p:cNvSpPr>
                  <a:spLocks noChangeShapeType="1"/>
                </p:cNvSpPr>
                <p:nvPr/>
              </p:nvSpPr>
              <p:spPr bwMode="auto">
                <a:xfrm flipH="1">
                  <a:off x="2250" y="756"/>
                  <a:ext cx="37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4" name="Line 958"/>
                <p:cNvSpPr>
                  <a:spLocks noChangeShapeType="1"/>
                </p:cNvSpPr>
                <p:nvPr/>
              </p:nvSpPr>
              <p:spPr bwMode="auto">
                <a:xfrm flipH="1">
                  <a:off x="1866" y="756"/>
                  <a:ext cx="768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5" name="Line 959"/>
                <p:cNvSpPr>
                  <a:spLocks noChangeShapeType="1"/>
                </p:cNvSpPr>
                <p:nvPr/>
              </p:nvSpPr>
              <p:spPr bwMode="auto">
                <a:xfrm>
                  <a:off x="2616" y="762"/>
                  <a:ext cx="1248" cy="23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6" name="Line 960"/>
                <p:cNvSpPr>
                  <a:spLocks noChangeShapeType="1"/>
                </p:cNvSpPr>
                <p:nvPr/>
              </p:nvSpPr>
              <p:spPr bwMode="auto">
                <a:xfrm>
                  <a:off x="2634" y="756"/>
                  <a:ext cx="1614" cy="2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7" name="Line 961"/>
                <p:cNvSpPr>
                  <a:spLocks noChangeShapeType="1"/>
                </p:cNvSpPr>
                <p:nvPr/>
              </p:nvSpPr>
              <p:spPr bwMode="auto">
                <a:xfrm>
                  <a:off x="2628" y="762"/>
                  <a:ext cx="1992" cy="20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8" name="Line 962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2370" cy="18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9" name="Line 963"/>
                <p:cNvSpPr>
                  <a:spLocks noChangeShapeType="1"/>
                </p:cNvSpPr>
                <p:nvPr/>
              </p:nvSpPr>
              <p:spPr bwMode="auto">
                <a:xfrm>
                  <a:off x="2634" y="774"/>
                  <a:ext cx="1776" cy="14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0" name="Line 964"/>
                <p:cNvSpPr>
                  <a:spLocks noChangeShapeType="1"/>
                </p:cNvSpPr>
                <p:nvPr/>
              </p:nvSpPr>
              <p:spPr bwMode="auto">
                <a:xfrm>
                  <a:off x="2622" y="786"/>
                  <a:ext cx="2628" cy="15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1" name="Line 965"/>
                <p:cNvSpPr>
                  <a:spLocks noChangeShapeType="1"/>
                </p:cNvSpPr>
                <p:nvPr/>
              </p:nvSpPr>
              <p:spPr bwMode="auto">
                <a:xfrm>
                  <a:off x="2622" y="762"/>
                  <a:ext cx="2652" cy="10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2" name="Line 966"/>
                <p:cNvSpPr>
                  <a:spLocks noChangeShapeType="1"/>
                </p:cNvSpPr>
                <p:nvPr/>
              </p:nvSpPr>
              <p:spPr bwMode="auto">
                <a:xfrm>
                  <a:off x="2634" y="762"/>
                  <a:ext cx="2406" cy="7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3" name="Line 967"/>
                <p:cNvSpPr>
                  <a:spLocks noChangeShapeType="1"/>
                </p:cNvSpPr>
                <p:nvPr/>
              </p:nvSpPr>
              <p:spPr bwMode="auto">
                <a:xfrm>
                  <a:off x="2646" y="774"/>
                  <a:ext cx="208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4" name="Line 968"/>
                <p:cNvSpPr>
                  <a:spLocks noChangeShapeType="1"/>
                </p:cNvSpPr>
                <p:nvPr/>
              </p:nvSpPr>
              <p:spPr bwMode="auto">
                <a:xfrm>
                  <a:off x="2646" y="768"/>
                  <a:ext cx="169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5" name="Line 969"/>
                <p:cNvSpPr>
                  <a:spLocks noChangeShapeType="1"/>
                </p:cNvSpPr>
                <p:nvPr/>
              </p:nvSpPr>
              <p:spPr bwMode="auto">
                <a:xfrm>
                  <a:off x="2622" y="780"/>
                  <a:ext cx="1344" cy="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6" name="Line 970"/>
                <p:cNvSpPr>
                  <a:spLocks noChangeShapeType="1"/>
                </p:cNvSpPr>
                <p:nvPr/>
              </p:nvSpPr>
              <p:spPr bwMode="auto">
                <a:xfrm>
                  <a:off x="2616" y="774"/>
                  <a:ext cx="918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7" name="Line 971"/>
                <p:cNvSpPr>
                  <a:spLocks noChangeShapeType="1"/>
                </p:cNvSpPr>
                <p:nvPr/>
              </p:nvSpPr>
              <p:spPr bwMode="auto">
                <a:xfrm>
                  <a:off x="2640" y="774"/>
                  <a:ext cx="468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33" name="Group 972"/>
              <p:cNvGrpSpPr>
                <a:grpSpLocks/>
              </p:cNvGrpSpPr>
              <p:nvPr/>
            </p:nvGrpSpPr>
            <p:grpSpPr bwMode="auto">
              <a:xfrm>
                <a:off x="462" y="774"/>
                <a:ext cx="4812" cy="2400"/>
                <a:chOff x="462" y="774"/>
                <a:chExt cx="4812" cy="2400"/>
              </a:xfrm>
            </p:grpSpPr>
            <p:grpSp>
              <p:nvGrpSpPr>
                <p:cNvPr id="132234" name="Group 973"/>
                <p:cNvGrpSpPr>
                  <a:grpSpLocks/>
                </p:cNvGrpSpPr>
                <p:nvPr/>
              </p:nvGrpSpPr>
              <p:grpSpPr bwMode="auto">
                <a:xfrm>
                  <a:off x="462" y="774"/>
                  <a:ext cx="4812" cy="2400"/>
                  <a:chOff x="462" y="774"/>
                  <a:chExt cx="4812" cy="2400"/>
                </a:xfrm>
              </p:grpSpPr>
              <p:sp>
                <p:nvSpPr>
                  <p:cNvPr id="23781" name="Line 9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6" y="790"/>
                    <a:ext cx="1134" cy="5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82" name="Line 9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788"/>
                    <a:ext cx="1462" cy="7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83" name="Line 9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796"/>
                    <a:ext cx="1720" cy="9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84" name="Line 9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778"/>
                    <a:ext cx="1756" cy="12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85" name="Line 9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780"/>
                    <a:ext cx="1642" cy="15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86" name="Line 9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804"/>
                    <a:ext cx="1456" cy="17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87" name="Line 9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8" y="804"/>
                    <a:ext cx="1170" cy="19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88" name="Line 9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92" y="784"/>
                    <a:ext cx="814" cy="2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89" name="Line 9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82" y="800"/>
                    <a:ext cx="424" cy="22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90" name="Line 9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6" y="796"/>
                    <a:ext cx="966" cy="11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91" name="Line 9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08" y="778"/>
                    <a:ext cx="6" cy="23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92" name="Line 985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780"/>
                    <a:ext cx="432" cy="23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93" name="Line 986"/>
                  <p:cNvSpPr>
                    <a:spLocks noChangeShapeType="1"/>
                  </p:cNvSpPr>
                  <p:nvPr/>
                </p:nvSpPr>
                <p:spPr bwMode="auto">
                  <a:xfrm>
                    <a:off x="2218" y="778"/>
                    <a:ext cx="890" cy="2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94" name="Line 987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262" cy="23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95" name="Line 988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652" cy="23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96" name="Line 989"/>
                  <p:cNvSpPr>
                    <a:spLocks noChangeShapeType="1"/>
                  </p:cNvSpPr>
                  <p:nvPr/>
                </p:nvSpPr>
                <p:spPr bwMode="auto">
                  <a:xfrm>
                    <a:off x="2222" y="792"/>
                    <a:ext cx="2026" cy="21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97" name="Line 990"/>
                  <p:cNvSpPr>
                    <a:spLocks noChangeShapeType="1"/>
                  </p:cNvSpPr>
                  <p:nvPr/>
                </p:nvSpPr>
                <p:spPr bwMode="auto">
                  <a:xfrm>
                    <a:off x="2228" y="790"/>
                    <a:ext cx="2392" cy="20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98" name="Line 991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82"/>
                    <a:ext cx="2786" cy="18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99" name="Line 992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94"/>
                    <a:ext cx="2204" cy="14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00" name="Line 993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774"/>
                    <a:ext cx="3048" cy="15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01" name="Line 994"/>
                  <p:cNvSpPr>
                    <a:spLocks noChangeShapeType="1"/>
                  </p:cNvSpPr>
                  <p:nvPr/>
                </p:nvSpPr>
                <p:spPr bwMode="auto">
                  <a:xfrm>
                    <a:off x="2206" y="774"/>
                    <a:ext cx="3068" cy="10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02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2214" y="782"/>
                    <a:ext cx="2826" cy="7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03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2226" y="794"/>
                    <a:ext cx="2502" cy="5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04" name="Line 997"/>
                  <p:cNvSpPr>
                    <a:spLocks noChangeShapeType="1"/>
                  </p:cNvSpPr>
                  <p:nvPr/>
                </p:nvSpPr>
                <p:spPr bwMode="auto">
                  <a:xfrm>
                    <a:off x="2194" y="804"/>
                    <a:ext cx="2150" cy="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05" name="Line 998"/>
                  <p:cNvSpPr>
                    <a:spLocks noChangeShapeType="1"/>
                  </p:cNvSpPr>
                  <p:nvPr/>
                </p:nvSpPr>
                <p:spPr bwMode="auto">
                  <a:xfrm>
                    <a:off x="2194" y="784"/>
                    <a:ext cx="1772" cy="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06" name="Line 999"/>
                  <p:cNvSpPr>
                    <a:spLocks noChangeShapeType="1"/>
                  </p:cNvSpPr>
                  <p:nvPr/>
                </p:nvSpPr>
                <p:spPr bwMode="auto">
                  <a:xfrm>
                    <a:off x="2212" y="778"/>
                    <a:ext cx="1322" cy="2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07" name="Line 100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786"/>
                    <a:ext cx="90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80" name="Line 1001"/>
                <p:cNvSpPr>
                  <a:spLocks noChangeShapeType="1"/>
                </p:cNvSpPr>
                <p:nvPr/>
              </p:nvSpPr>
              <p:spPr bwMode="auto">
                <a:xfrm>
                  <a:off x="2196" y="780"/>
                  <a:ext cx="432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235" name="Group 1002"/>
              <p:cNvGrpSpPr>
                <a:grpSpLocks/>
              </p:cNvGrpSpPr>
              <p:nvPr/>
            </p:nvGrpSpPr>
            <p:grpSpPr bwMode="auto">
              <a:xfrm>
                <a:off x="294" y="818"/>
                <a:ext cx="4996" cy="2356"/>
                <a:chOff x="294" y="818"/>
                <a:chExt cx="4996" cy="2356"/>
              </a:xfrm>
            </p:grpSpPr>
            <p:grpSp>
              <p:nvGrpSpPr>
                <p:cNvPr id="132236" name="Group 1003"/>
                <p:cNvGrpSpPr>
                  <a:grpSpLocks/>
                </p:cNvGrpSpPr>
                <p:nvPr/>
              </p:nvGrpSpPr>
              <p:grpSpPr bwMode="auto">
                <a:xfrm>
                  <a:off x="462" y="818"/>
                  <a:ext cx="4812" cy="2356"/>
                  <a:chOff x="462" y="818"/>
                  <a:chExt cx="4812" cy="2356"/>
                </a:xfrm>
              </p:grpSpPr>
              <p:grpSp>
                <p:nvGrpSpPr>
                  <p:cNvPr id="132237" name="Group 1004"/>
                  <p:cNvGrpSpPr>
                    <a:grpSpLocks/>
                  </p:cNvGrpSpPr>
                  <p:nvPr/>
                </p:nvGrpSpPr>
                <p:grpSpPr bwMode="auto">
                  <a:xfrm>
                    <a:off x="462" y="818"/>
                    <a:ext cx="4812" cy="2356"/>
                    <a:chOff x="462" y="818"/>
                    <a:chExt cx="4812" cy="2356"/>
                  </a:xfrm>
                </p:grpSpPr>
                <p:sp>
                  <p:nvSpPr>
                    <p:cNvPr id="23751" name="Line 10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86" y="838"/>
                      <a:ext cx="756" cy="4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52" name="Line 10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62" y="860"/>
                      <a:ext cx="1060" cy="6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53" name="Line 10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6" y="856"/>
                      <a:ext cx="1354" cy="9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54" name="Line 10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2" y="826"/>
                      <a:ext cx="1384" cy="12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55" name="Line 10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76" y="864"/>
                      <a:ext cx="1240" cy="14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56" name="Line 10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50" y="834"/>
                      <a:ext cx="1090" cy="17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57" name="Line 101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38" y="840"/>
                      <a:ext cx="798" cy="19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58" name="Line 10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92" y="850"/>
                      <a:ext cx="430" cy="207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59" name="Line 10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82" y="818"/>
                      <a:ext cx="46" cy="2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60" name="Line 10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36" y="856"/>
                      <a:ext cx="606" cy="11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61" name="Line 10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8" y="850"/>
                      <a:ext cx="390" cy="22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62" name="Line 10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6" y="834"/>
                      <a:ext cx="798" cy="23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63" name="Line 10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8" y="844"/>
                      <a:ext cx="1280" cy="23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64" name="Line 10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4" y="826"/>
                      <a:ext cx="1640" cy="23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65" name="Line 10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0" y="850"/>
                      <a:ext cx="2054" cy="22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66" name="Line 10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4" y="828"/>
                      <a:ext cx="2434" cy="21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67" name="Line 10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2" y="856"/>
                      <a:ext cx="2818" cy="19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68" name="Line 10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2" y="836"/>
                      <a:ext cx="3170" cy="178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69" name="Line 10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98" y="824"/>
                      <a:ext cx="2612" cy="14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70" name="Line 10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6" y="858"/>
                      <a:ext cx="3444" cy="14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71" name="Line 10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98" y="828"/>
                      <a:ext cx="3476" cy="10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72" name="Line 10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0" y="836"/>
                      <a:ext cx="3210" cy="7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73" name="Line 10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8" y="854"/>
                      <a:ext cx="2910" cy="4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74" name="Line 10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0" y="840"/>
                      <a:ext cx="2534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75" name="Line 10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40" y="844"/>
                      <a:ext cx="2126" cy="2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76" name="Line 10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6" y="850"/>
                      <a:ext cx="171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77" name="Line 10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2" y="840"/>
                      <a:ext cx="1296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78" name="Line 10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864"/>
                      <a:ext cx="804" cy="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750" name="Line 1033"/>
                  <p:cNvSpPr>
                    <a:spLocks noChangeShapeType="1"/>
                  </p:cNvSpPr>
                  <p:nvPr/>
                </p:nvSpPr>
                <p:spPr bwMode="auto">
                  <a:xfrm>
                    <a:off x="1848" y="858"/>
                    <a:ext cx="384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8" name="Group 1034"/>
                <p:cNvGrpSpPr>
                  <a:grpSpLocks/>
                </p:cNvGrpSpPr>
                <p:nvPr/>
              </p:nvGrpSpPr>
              <p:grpSpPr bwMode="auto">
                <a:xfrm>
                  <a:off x="462" y="922"/>
                  <a:ext cx="4812" cy="2252"/>
                  <a:chOff x="462" y="922"/>
                  <a:chExt cx="4812" cy="2252"/>
                </a:xfrm>
              </p:grpSpPr>
              <p:sp>
                <p:nvSpPr>
                  <p:cNvPr id="23717" name="Line 1035"/>
                  <p:cNvSpPr>
                    <a:spLocks noChangeShapeType="1"/>
                  </p:cNvSpPr>
                  <p:nvPr/>
                </p:nvSpPr>
                <p:spPr bwMode="auto">
                  <a:xfrm>
                    <a:off x="1416" y="938"/>
                    <a:ext cx="66" cy="2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18" name="Line 10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6" y="926"/>
                    <a:ext cx="348" cy="3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19" name="Line 10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932"/>
                    <a:ext cx="676" cy="5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20" name="Line 10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960"/>
                    <a:ext cx="930" cy="7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21" name="Line 10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938"/>
                    <a:ext cx="976" cy="1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22" name="Line 10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960"/>
                    <a:ext cx="880" cy="13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23" name="Line 10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954"/>
                    <a:ext cx="666" cy="16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24" name="Line 10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8" y="944"/>
                    <a:ext cx="414" cy="18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25" name="Line 10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92" y="930"/>
                    <a:ext cx="62" cy="19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26" name="Line 1044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922"/>
                    <a:ext cx="346" cy="21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27" name="Line 10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6" y="984"/>
                    <a:ext cx="198" cy="9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28" name="Line 1046"/>
                  <p:cNvSpPr>
                    <a:spLocks noChangeShapeType="1"/>
                  </p:cNvSpPr>
                  <p:nvPr/>
                </p:nvSpPr>
                <p:spPr bwMode="auto">
                  <a:xfrm>
                    <a:off x="1434" y="930"/>
                    <a:ext cx="774" cy="21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29" name="Line 1047"/>
                  <p:cNvSpPr>
                    <a:spLocks noChangeShapeType="1"/>
                  </p:cNvSpPr>
                  <p:nvPr/>
                </p:nvSpPr>
                <p:spPr bwMode="auto">
                  <a:xfrm>
                    <a:off x="1444" y="938"/>
                    <a:ext cx="1190" cy="22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30" name="Line 1048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924"/>
                    <a:ext cx="1672" cy="22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31" name="Line 1049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930"/>
                    <a:ext cx="2032" cy="22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32" name="Line 1050"/>
                  <p:cNvSpPr>
                    <a:spLocks noChangeShapeType="1"/>
                  </p:cNvSpPr>
                  <p:nvPr/>
                </p:nvSpPr>
                <p:spPr bwMode="auto">
                  <a:xfrm>
                    <a:off x="1426" y="938"/>
                    <a:ext cx="2438" cy="21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33" name="Line 1051"/>
                  <p:cNvSpPr>
                    <a:spLocks noChangeShapeType="1"/>
                  </p:cNvSpPr>
                  <p:nvPr/>
                </p:nvSpPr>
                <p:spPr bwMode="auto">
                  <a:xfrm>
                    <a:off x="1446" y="948"/>
                    <a:ext cx="2802" cy="20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34" name="Line 1052"/>
                  <p:cNvSpPr>
                    <a:spLocks noChangeShapeType="1"/>
                  </p:cNvSpPr>
                  <p:nvPr/>
                </p:nvSpPr>
                <p:spPr bwMode="auto">
                  <a:xfrm>
                    <a:off x="1426" y="960"/>
                    <a:ext cx="3194" cy="18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35" name="Line 1053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48"/>
                    <a:ext cx="3554" cy="16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36" name="Line 1054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968"/>
                    <a:ext cx="2996" cy="12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37" name="Line 1055"/>
                  <p:cNvSpPr>
                    <a:spLocks noChangeShapeType="1"/>
                  </p:cNvSpPr>
                  <p:nvPr/>
                </p:nvSpPr>
                <p:spPr bwMode="auto">
                  <a:xfrm>
                    <a:off x="1430" y="954"/>
                    <a:ext cx="3820" cy="13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38" name="Line 1056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32"/>
                    <a:ext cx="3836" cy="9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39" name="Line 1057"/>
                  <p:cNvSpPr>
                    <a:spLocks noChangeShapeType="1"/>
                  </p:cNvSpPr>
                  <p:nvPr/>
                </p:nvSpPr>
                <p:spPr bwMode="auto">
                  <a:xfrm>
                    <a:off x="1438" y="956"/>
                    <a:ext cx="3602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40" name="Line 1058"/>
                  <p:cNvSpPr>
                    <a:spLocks noChangeShapeType="1"/>
                  </p:cNvSpPr>
                  <p:nvPr/>
                </p:nvSpPr>
                <p:spPr bwMode="auto">
                  <a:xfrm>
                    <a:off x="1434" y="950"/>
                    <a:ext cx="3294" cy="4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41" name="Line 1059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960"/>
                    <a:ext cx="290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42" name="Line 1060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948"/>
                    <a:ext cx="2502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43" name="Line 1061"/>
                  <p:cNvSpPr>
                    <a:spLocks noChangeShapeType="1"/>
                  </p:cNvSpPr>
                  <p:nvPr/>
                </p:nvSpPr>
                <p:spPr bwMode="auto">
                  <a:xfrm>
                    <a:off x="1432" y="946"/>
                    <a:ext cx="2102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44" name="Line 1062"/>
                  <p:cNvSpPr>
                    <a:spLocks noChangeShapeType="1"/>
                  </p:cNvSpPr>
                  <p:nvPr/>
                </p:nvSpPr>
                <p:spPr bwMode="auto">
                  <a:xfrm>
                    <a:off x="1420" y="960"/>
                    <a:ext cx="1688" cy="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45" name="Line 10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4" y="956"/>
                    <a:ext cx="1204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46" name="Line 1064"/>
                  <p:cNvSpPr>
                    <a:spLocks noChangeShapeType="1"/>
                  </p:cNvSpPr>
                  <p:nvPr/>
                </p:nvSpPr>
                <p:spPr bwMode="auto">
                  <a:xfrm>
                    <a:off x="1424" y="962"/>
                    <a:ext cx="808" cy="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47" name="Line 10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52" y="976"/>
                    <a:ext cx="88" cy="1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48" name="Line 1066"/>
                  <p:cNvSpPr>
                    <a:spLocks noChangeShapeType="1"/>
                  </p:cNvSpPr>
                  <p:nvPr/>
                </p:nvSpPr>
                <p:spPr bwMode="auto">
                  <a:xfrm>
                    <a:off x="1432" y="944"/>
                    <a:ext cx="432" cy="1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9" name="Group 1067"/>
                <p:cNvGrpSpPr>
                  <a:grpSpLocks/>
                </p:cNvGrpSpPr>
                <p:nvPr/>
              </p:nvGrpSpPr>
              <p:grpSpPr bwMode="auto">
                <a:xfrm>
                  <a:off x="462" y="956"/>
                  <a:ext cx="4812" cy="2218"/>
                  <a:chOff x="462" y="956"/>
                  <a:chExt cx="4812" cy="2218"/>
                </a:xfrm>
              </p:grpSpPr>
              <p:sp>
                <p:nvSpPr>
                  <p:cNvPr id="23685" name="Line 1068"/>
                  <p:cNvSpPr>
                    <a:spLocks noChangeShapeType="1"/>
                  </p:cNvSpPr>
                  <p:nvPr/>
                </p:nvSpPr>
                <p:spPr bwMode="auto">
                  <a:xfrm>
                    <a:off x="1010" y="1110"/>
                    <a:ext cx="76" cy="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86" name="Line 10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1124"/>
                    <a:ext cx="260" cy="3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87" name="Line 10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1112"/>
                    <a:ext cx="530" cy="6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88" name="Line 10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1106"/>
                    <a:ext cx="560" cy="9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89" name="Line 10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112"/>
                    <a:ext cx="448" cy="1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90" name="Line 10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0" y="1106"/>
                    <a:ext cx="274" cy="14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91" name="Line 1074"/>
                  <p:cNvSpPr>
                    <a:spLocks noChangeShapeType="1"/>
                  </p:cNvSpPr>
                  <p:nvPr/>
                </p:nvSpPr>
                <p:spPr bwMode="auto">
                  <a:xfrm>
                    <a:off x="1028" y="1136"/>
                    <a:ext cx="10" cy="16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92" name="Line 1075"/>
                  <p:cNvSpPr>
                    <a:spLocks noChangeShapeType="1"/>
                  </p:cNvSpPr>
                  <p:nvPr/>
                </p:nvSpPr>
                <p:spPr bwMode="auto">
                  <a:xfrm>
                    <a:off x="1030" y="1122"/>
                    <a:ext cx="362" cy="18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93" name="Line 1076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1090"/>
                    <a:ext cx="762" cy="19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94" name="Line 1077"/>
                  <p:cNvSpPr>
                    <a:spLocks noChangeShapeType="1"/>
                  </p:cNvSpPr>
                  <p:nvPr/>
                </p:nvSpPr>
                <p:spPr bwMode="auto">
                  <a:xfrm>
                    <a:off x="1034" y="1112"/>
                    <a:ext cx="202" cy="8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95" name="Line 1078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090"/>
                    <a:ext cx="1190" cy="20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96" name="Line 1079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1098"/>
                    <a:ext cx="1614" cy="20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97" name="Line 1080"/>
                  <p:cNvSpPr>
                    <a:spLocks noChangeShapeType="1"/>
                  </p:cNvSpPr>
                  <p:nvPr/>
                </p:nvSpPr>
                <p:spPr bwMode="auto">
                  <a:xfrm>
                    <a:off x="996" y="1084"/>
                    <a:ext cx="2112" cy="20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98" name="Line 1081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106"/>
                    <a:ext cx="2456" cy="20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99" name="Line 1082"/>
                  <p:cNvSpPr>
                    <a:spLocks noChangeShapeType="1"/>
                  </p:cNvSpPr>
                  <p:nvPr/>
                </p:nvSpPr>
                <p:spPr bwMode="auto">
                  <a:xfrm>
                    <a:off x="994" y="1106"/>
                    <a:ext cx="2870" cy="19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00" name="Line 1083"/>
                  <p:cNvSpPr>
                    <a:spLocks noChangeShapeType="1"/>
                  </p:cNvSpPr>
                  <p:nvPr/>
                </p:nvSpPr>
                <p:spPr bwMode="auto">
                  <a:xfrm>
                    <a:off x="998" y="1100"/>
                    <a:ext cx="3250" cy="18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01" name="Line 1084"/>
                  <p:cNvSpPr>
                    <a:spLocks noChangeShapeType="1"/>
                  </p:cNvSpPr>
                  <p:nvPr/>
                </p:nvSpPr>
                <p:spPr bwMode="auto">
                  <a:xfrm>
                    <a:off x="1026" y="1104"/>
                    <a:ext cx="3594" cy="17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02" name="Line 1085"/>
                  <p:cNvSpPr>
                    <a:spLocks noChangeShapeType="1"/>
                  </p:cNvSpPr>
                  <p:nvPr/>
                </p:nvSpPr>
                <p:spPr bwMode="auto">
                  <a:xfrm>
                    <a:off x="998" y="1092"/>
                    <a:ext cx="3994" cy="15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03" name="Line 1086"/>
                  <p:cNvSpPr>
                    <a:spLocks noChangeShapeType="1"/>
                  </p:cNvSpPr>
                  <p:nvPr/>
                </p:nvSpPr>
                <p:spPr bwMode="auto">
                  <a:xfrm>
                    <a:off x="1006" y="1120"/>
                    <a:ext cx="3404" cy="1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04" name="Line 1087"/>
                  <p:cNvSpPr>
                    <a:spLocks noChangeShapeType="1"/>
                  </p:cNvSpPr>
                  <p:nvPr/>
                </p:nvSpPr>
                <p:spPr bwMode="auto">
                  <a:xfrm>
                    <a:off x="1014" y="1114"/>
                    <a:ext cx="4236" cy="1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05" name="Line 1088"/>
                  <p:cNvSpPr>
                    <a:spLocks noChangeShapeType="1"/>
                  </p:cNvSpPr>
                  <p:nvPr/>
                </p:nvSpPr>
                <p:spPr bwMode="auto">
                  <a:xfrm>
                    <a:off x="1030" y="1108"/>
                    <a:ext cx="4244" cy="7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06" name="Line 1089"/>
                  <p:cNvSpPr>
                    <a:spLocks noChangeShapeType="1"/>
                  </p:cNvSpPr>
                  <p:nvPr/>
                </p:nvSpPr>
                <p:spPr bwMode="auto">
                  <a:xfrm>
                    <a:off x="990" y="1084"/>
                    <a:ext cx="4050" cy="4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07" name="Line 1090"/>
                  <p:cNvSpPr>
                    <a:spLocks noChangeShapeType="1"/>
                  </p:cNvSpPr>
                  <p:nvPr/>
                </p:nvSpPr>
                <p:spPr bwMode="auto">
                  <a:xfrm>
                    <a:off x="1018" y="1118"/>
                    <a:ext cx="3710" cy="2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08" name="Line 1091"/>
                  <p:cNvSpPr>
                    <a:spLocks noChangeShapeType="1"/>
                  </p:cNvSpPr>
                  <p:nvPr/>
                </p:nvSpPr>
                <p:spPr bwMode="auto">
                  <a:xfrm>
                    <a:off x="1002" y="1104"/>
                    <a:ext cx="3342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09" name="Line 10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32" y="1080"/>
                    <a:ext cx="2934" cy="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10" name="Line 10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4" y="1002"/>
                    <a:ext cx="251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11" name="Line 10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2" y="978"/>
                    <a:ext cx="2096" cy="1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12" name="Line 10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2" y="956"/>
                    <a:ext cx="1636" cy="1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13" name="Line 10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6" y="996"/>
                    <a:ext cx="1216" cy="1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14" name="Line 1097"/>
                  <p:cNvSpPr>
                    <a:spLocks noChangeShapeType="1"/>
                  </p:cNvSpPr>
                  <p:nvPr/>
                </p:nvSpPr>
                <p:spPr bwMode="auto">
                  <a:xfrm>
                    <a:off x="1048" y="1112"/>
                    <a:ext cx="304" cy="1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15" name="Line 10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072"/>
                    <a:ext cx="85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16" name="Line 1099"/>
                  <p:cNvSpPr>
                    <a:spLocks noChangeShapeType="1"/>
                  </p:cNvSpPr>
                  <p:nvPr/>
                </p:nvSpPr>
                <p:spPr bwMode="auto">
                  <a:xfrm>
                    <a:off x="1032" y="1128"/>
                    <a:ext cx="44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40" name="Group 1100"/>
                <p:cNvGrpSpPr>
                  <a:grpSpLocks/>
                </p:cNvGrpSpPr>
                <p:nvPr/>
              </p:nvGrpSpPr>
              <p:grpSpPr bwMode="auto">
                <a:xfrm>
                  <a:off x="478" y="948"/>
                  <a:ext cx="4812" cy="2218"/>
                  <a:chOff x="462" y="956"/>
                  <a:chExt cx="4812" cy="2218"/>
                </a:xfrm>
              </p:grpSpPr>
              <p:sp>
                <p:nvSpPr>
                  <p:cNvPr id="23653" name="Line 1101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1308"/>
                    <a:ext cx="12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4" name="Line 1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" y="1328"/>
                    <a:ext cx="146" cy="4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5" name="Line 1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" y="1354"/>
                    <a:ext cx="176" cy="7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6" name="Line 1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320"/>
                    <a:ext cx="80" cy="9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7" name="Line 1105"/>
                  <p:cNvSpPr>
                    <a:spLocks noChangeShapeType="1"/>
                  </p:cNvSpPr>
                  <p:nvPr/>
                </p:nvSpPr>
                <p:spPr bwMode="auto">
                  <a:xfrm>
                    <a:off x="632" y="1346"/>
                    <a:ext cx="118" cy="12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8" name="Line 1106"/>
                  <p:cNvSpPr>
                    <a:spLocks noChangeShapeType="1"/>
                  </p:cNvSpPr>
                  <p:nvPr/>
                </p:nvSpPr>
                <p:spPr bwMode="auto">
                  <a:xfrm>
                    <a:off x="636" y="1336"/>
                    <a:ext cx="402" cy="1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9" name="Line 1107"/>
                  <p:cNvSpPr>
                    <a:spLocks noChangeShapeType="1"/>
                  </p:cNvSpPr>
                  <p:nvPr/>
                </p:nvSpPr>
                <p:spPr bwMode="auto">
                  <a:xfrm>
                    <a:off x="630" y="1346"/>
                    <a:ext cx="762" cy="1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60" name="Line 1108"/>
                  <p:cNvSpPr>
                    <a:spLocks noChangeShapeType="1"/>
                  </p:cNvSpPr>
                  <p:nvPr/>
                </p:nvSpPr>
                <p:spPr bwMode="auto">
                  <a:xfrm>
                    <a:off x="628" y="1330"/>
                    <a:ext cx="1154" cy="170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61" name="Line 1109"/>
                  <p:cNvSpPr>
                    <a:spLocks noChangeShapeType="1"/>
                  </p:cNvSpPr>
                  <p:nvPr/>
                </p:nvSpPr>
                <p:spPr bwMode="auto">
                  <a:xfrm>
                    <a:off x="626" y="1336"/>
                    <a:ext cx="610" cy="6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62" name="Line 1110"/>
                  <p:cNvSpPr>
                    <a:spLocks noChangeShapeType="1"/>
                  </p:cNvSpPr>
                  <p:nvPr/>
                </p:nvSpPr>
                <p:spPr bwMode="auto">
                  <a:xfrm>
                    <a:off x="650" y="1322"/>
                    <a:ext cx="1558" cy="17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63" name="Line 1111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1354"/>
                    <a:ext cx="2022" cy="17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64" name="Line 1112"/>
                  <p:cNvSpPr>
                    <a:spLocks noChangeShapeType="1"/>
                  </p:cNvSpPr>
                  <p:nvPr/>
                </p:nvSpPr>
                <p:spPr bwMode="auto">
                  <a:xfrm>
                    <a:off x="628" y="1340"/>
                    <a:ext cx="2480" cy="18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65" name="Line 1113"/>
                  <p:cNvSpPr>
                    <a:spLocks noChangeShapeType="1"/>
                  </p:cNvSpPr>
                  <p:nvPr/>
                </p:nvSpPr>
                <p:spPr bwMode="auto">
                  <a:xfrm>
                    <a:off x="634" y="1322"/>
                    <a:ext cx="2840" cy="18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66" name="Line 1114"/>
                  <p:cNvSpPr>
                    <a:spLocks noChangeShapeType="1"/>
                  </p:cNvSpPr>
                  <p:nvPr/>
                </p:nvSpPr>
                <p:spPr bwMode="auto">
                  <a:xfrm>
                    <a:off x="650" y="1346"/>
                    <a:ext cx="3214" cy="17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67" name="Line 1115"/>
                  <p:cNvSpPr>
                    <a:spLocks noChangeShapeType="1"/>
                  </p:cNvSpPr>
                  <p:nvPr/>
                </p:nvSpPr>
                <p:spPr bwMode="auto">
                  <a:xfrm>
                    <a:off x="630" y="1340"/>
                    <a:ext cx="3618" cy="16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68" name="Line 1116"/>
                  <p:cNvSpPr>
                    <a:spLocks noChangeShapeType="1"/>
                  </p:cNvSpPr>
                  <p:nvPr/>
                </p:nvSpPr>
                <p:spPr bwMode="auto">
                  <a:xfrm>
                    <a:off x="634" y="1352"/>
                    <a:ext cx="3986" cy="14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69" name="Line 1117"/>
                  <p:cNvSpPr>
                    <a:spLocks noChangeShapeType="1"/>
                  </p:cNvSpPr>
                  <p:nvPr/>
                </p:nvSpPr>
                <p:spPr bwMode="auto">
                  <a:xfrm>
                    <a:off x="622" y="1324"/>
                    <a:ext cx="4370" cy="12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70" name="Line 1118"/>
                  <p:cNvSpPr>
                    <a:spLocks noChangeShapeType="1"/>
                  </p:cNvSpPr>
                  <p:nvPr/>
                </p:nvSpPr>
                <p:spPr bwMode="auto">
                  <a:xfrm>
                    <a:off x="654" y="1344"/>
                    <a:ext cx="3756" cy="9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71" name="Line 1119"/>
                  <p:cNvSpPr>
                    <a:spLocks noChangeShapeType="1"/>
                  </p:cNvSpPr>
                  <p:nvPr/>
                </p:nvSpPr>
                <p:spPr bwMode="auto">
                  <a:xfrm>
                    <a:off x="622" y="1346"/>
                    <a:ext cx="4628" cy="9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72" name="Line 1120"/>
                  <p:cNvSpPr>
                    <a:spLocks noChangeShapeType="1"/>
                  </p:cNvSpPr>
                  <p:nvPr/>
                </p:nvSpPr>
                <p:spPr bwMode="auto">
                  <a:xfrm>
                    <a:off x="646" y="1340"/>
                    <a:ext cx="4628" cy="5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73" name="Line 1121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1364"/>
                    <a:ext cx="4402" cy="1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74" name="Line 1122"/>
                  <p:cNvSpPr>
                    <a:spLocks noChangeShapeType="1"/>
                  </p:cNvSpPr>
                  <p:nvPr/>
                </p:nvSpPr>
                <p:spPr bwMode="auto">
                  <a:xfrm>
                    <a:off x="642" y="1342"/>
                    <a:ext cx="4086" cy="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75" name="Line 1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2" y="1200"/>
                    <a:ext cx="3742" cy="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76" name="Line 1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" y="1080"/>
                    <a:ext cx="3326" cy="2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77" name="Line 1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1002"/>
                    <a:ext cx="2910" cy="3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78" name="Line 1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6" y="978"/>
                    <a:ext cx="2472" cy="3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79" name="Line 1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956"/>
                    <a:ext cx="2004" cy="3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80" name="Line 11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6" y="996"/>
                    <a:ext cx="1616" cy="3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81" name="Line 1129"/>
                  <p:cNvSpPr>
                    <a:spLocks noChangeShapeType="1"/>
                  </p:cNvSpPr>
                  <p:nvPr/>
                </p:nvSpPr>
                <p:spPr bwMode="auto">
                  <a:xfrm>
                    <a:off x="664" y="1376"/>
                    <a:ext cx="688" cy="10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82" name="Line 1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8" y="1072"/>
                    <a:ext cx="125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83" name="Line 1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8" y="1160"/>
                    <a:ext cx="832" cy="2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84" name="Line 1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8" y="1328"/>
                    <a:ext cx="480" cy="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41" name="Group 1133"/>
                <p:cNvGrpSpPr>
                  <a:grpSpLocks/>
                </p:cNvGrpSpPr>
                <p:nvPr/>
              </p:nvGrpSpPr>
              <p:grpSpPr bwMode="auto">
                <a:xfrm>
                  <a:off x="294" y="956"/>
                  <a:ext cx="4980" cy="2218"/>
                  <a:chOff x="294" y="956"/>
                  <a:chExt cx="4980" cy="2218"/>
                </a:xfrm>
              </p:grpSpPr>
              <p:sp>
                <p:nvSpPr>
                  <p:cNvPr id="23621" name="Line 1134"/>
                  <p:cNvSpPr>
                    <a:spLocks noChangeShapeType="1"/>
                  </p:cNvSpPr>
                  <p:nvPr/>
                </p:nvSpPr>
                <p:spPr bwMode="auto">
                  <a:xfrm>
                    <a:off x="312" y="1632"/>
                    <a:ext cx="174" cy="1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22" name="Line 1135"/>
                  <p:cNvSpPr>
                    <a:spLocks noChangeShapeType="1"/>
                  </p:cNvSpPr>
                  <p:nvPr/>
                </p:nvSpPr>
                <p:spPr bwMode="auto">
                  <a:xfrm>
                    <a:off x="326" y="1642"/>
                    <a:ext cx="136" cy="43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23" name="Line 1136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616"/>
                    <a:ext cx="240" cy="6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24" name="Line 1137"/>
                  <p:cNvSpPr>
                    <a:spLocks noChangeShapeType="1"/>
                  </p:cNvSpPr>
                  <p:nvPr/>
                </p:nvSpPr>
                <p:spPr bwMode="auto">
                  <a:xfrm>
                    <a:off x="344" y="1634"/>
                    <a:ext cx="406" cy="9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25" name="Line 1138"/>
                  <p:cNvSpPr>
                    <a:spLocks noChangeShapeType="1"/>
                  </p:cNvSpPr>
                  <p:nvPr/>
                </p:nvSpPr>
                <p:spPr bwMode="auto">
                  <a:xfrm>
                    <a:off x="356" y="1632"/>
                    <a:ext cx="682" cy="11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26" name="Line 1139"/>
                  <p:cNvSpPr>
                    <a:spLocks noChangeShapeType="1"/>
                  </p:cNvSpPr>
                  <p:nvPr/>
                </p:nvSpPr>
                <p:spPr bwMode="auto">
                  <a:xfrm>
                    <a:off x="334" y="1618"/>
                    <a:ext cx="1058" cy="13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27" name="Line 1140"/>
                  <p:cNvSpPr>
                    <a:spLocks noChangeShapeType="1"/>
                  </p:cNvSpPr>
                  <p:nvPr/>
                </p:nvSpPr>
                <p:spPr bwMode="auto">
                  <a:xfrm>
                    <a:off x="348" y="1650"/>
                    <a:ext cx="1434" cy="13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28" name="Line 1141"/>
                  <p:cNvSpPr>
                    <a:spLocks noChangeShapeType="1"/>
                  </p:cNvSpPr>
                  <p:nvPr/>
                </p:nvSpPr>
                <p:spPr bwMode="auto">
                  <a:xfrm>
                    <a:off x="330" y="1648"/>
                    <a:ext cx="906" cy="31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29" name="Line 1142"/>
                  <p:cNvSpPr>
                    <a:spLocks noChangeShapeType="1"/>
                  </p:cNvSpPr>
                  <p:nvPr/>
                </p:nvSpPr>
                <p:spPr bwMode="auto">
                  <a:xfrm>
                    <a:off x="346" y="1634"/>
                    <a:ext cx="1862" cy="14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30" name="Line 1143"/>
                  <p:cNvSpPr>
                    <a:spLocks noChangeShapeType="1"/>
                  </p:cNvSpPr>
                  <p:nvPr/>
                </p:nvSpPr>
                <p:spPr bwMode="auto">
                  <a:xfrm>
                    <a:off x="332" y="1618"/>
                    <a:ext cx="2302" cy="15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31" name="Line 1144"/>
                  <p:cNvSpPr>
                    <a:spLocks noChangeShapeType="1"/>
                  </p:cNvSpPr>
                  <p:nvPr/>
                </p:nvSpPr>
                <p:spPr bwMode="auto">
                  <a:xfrm>
                    <a:off x="316" y="1612"/>
                    <a:ext cx="2792" cy="15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32" name="Line 1145"/>
                  <p:cNvSpPr>
                    <a:spLocks noChangeShapeType="1"/>
                  </p:cNvSpPr>
                  <p:nvPr/>
                </p:nvSpPr>
                <p:spPr bwMode="auto">
                  <a:xfrm>
                    <a:off x="314" y="1618"/>
                    <a:ext cx="3160" cy="15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33" name="Line 1146"/>
                  <p:cNvSpPr>
                    <a:spLocks noChangeShapeType="1"/>
                  </p:cNvSpPr>
                  <p:nvPr/>
                </p:nvSpPr>
                <p:spPr bwMode="auto">
                  <a:xfrm>
                    <a:off x="322" y="1618"/>
                    <a:ext cx="3542" cy="14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34" name="Line 1147"/>
                  <p:cNvSpPr>
                    <a:spLocks noChangeShapeType="1"/>
                  </p:cNvSpPr>
                  <p:nvPr/>
                </p:nvSpPr>
                <p:spPr bwMode="auto">
                  <a:xfrm>
                    <a:off x="342" y="1636"/>
                    <a:ext cx="3906" cy="13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35" name="Line 1148"/>
                  <p:cNvSpPr>
                    <a:spLocks noChangeShapeType="1"/>
                  </p:cNvSpPr>
                  <p:nvPr/>
                </p:nvSpPr>
                <p:spPr bwMode="auto">
                  <a:xfrm>
                    <a:off x="314" y="1632"/>
                    <a:ext cx="4306" cy="1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36" name="Line 1149"/>
                  <p:cNvSpPr>
                    <a:spLocks noChangeShapeType="1"/>
                  </p:cNvSpPr>
                  <p:nvPr/>
                </p:nvSpPr>
                <p:spPr bwMode="auto">
                  <a:xfrm>
                    <a:off x="318" y="1612"/>
                    <a:ext cx="4674" cy="10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37" name="Line 1150"/>
                  <p:cNvSpPr>
                    <a:spLocks noChangeShapeType="1"/>
                  </p:cNvSpPr>
                  <p:nvPr/>
                </p:nvSpPr>
                <p:spPr bwMode="auto">
                  <a:xfrm>
                    <a:off x="350" y="1616"/>
                    <a:ext cx="4060" cy="6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38" name="Line 1151"/>
                  <p:cNvSpPr>
                    <a:spLocks noChangeShapeType="1"/>
                  </p:cNvSpPr>
                  <p:nvPr/>
                </p:nvSpPr>
                <p:spPr bwMode="auto">
                  <a:xfrm>
                    <a:off x="294" y="1634"/>
                    <a:ext cx="4956" cy="6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39" name="Line 1152"/>
                  <p:cNvSpPr>
                    <a:spLocks noChangeShapeType="1"/>
                  </p:cNvSpPr>
                  <p:nvPr/>
                </p:nvSpPr>
                <p:spPr bwMode="auto">
                  <a:xfrm>
                    <a:off x="350" y="1636"/>
                    <a:ext cx="4924" cy="2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40" name="Line 11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" y="1560"/>
                    <a:ext cx="4698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41" name="Line 1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" y="1350"/>
                    <a:ext cx="4406" cy="2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42" name="Line 1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4" y="1200"/>
                    <a:ext cx="4030" cy="4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43" name="Line 1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" y="1080"/>
                    <a:ext cx="3638" cy="5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44" name="Line 1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" y="1002"/>
                    <a:ext cx="3206" cy="6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45" name="Line 11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" y="978"/>
                    <a:ext cx="2776" cy="6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46" name="Line 11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956"/>
                    <a:ext cx="2308" cy="6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47" name="Line 11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996"/>
                    <a:ext cx="1912" cy="6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48" name="Line 1161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640"/>
                    <a:ext cx="1016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49" name="Line 1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1072"/>
                    <a:ext cx="1552" cy="5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0" name="Line 1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1160"/>
                    <a:ext cx="1168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1" name="Line 1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" y="1328"/>
                    <a:ext cx="768" cy="3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2" name="Line 1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4" y="1512"/>
                    <a:ext cx="40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3608" name="Rectangle 2"/>
          <p:cNvSpPr>
            <a:spLocks noChangeArrowheads="1"/>
          </p:cNvSpPr>
          <p:nvPr/>
        </p:nvSpPr>
        <p:spPr bwMode="auto">
          <a:xfrm>
            <a:off x="685800" y="152400"/>
            <a:ext cx="7729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0" dirty="0">
                <a:solidFill>
                  <a:srgbClr val="FF6600"/>
                </a:solidFill>
                <a:latin typeface="Herculanum"/>
                <a:cs typeface="Herculanum"/>
              </a:rPr>
              <a:t>Coordinating multiple signaling systems in a single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intro-sch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113" y="1905000"/>
            <a:ext cx="57038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6600"/>
                </a:solidFill>
                <a:latin typeface="Herculanum" charset="0"/>
                <a:ea typeface="Herculanum" charset="0"/>
                <a:cs typeface="Herculanum" charset="0"/>
              </a:rPr>
              <a:t>The Control of Actin Polymerization at the Leading Edge</a:t>
            </a: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0" y="12954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4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Spacetime control of polymerization is mediated by a host of different proteins that do stuff such as: cap, nucleate, branch, sequester, etc. the actin itself.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4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Our story will focus on one litt</a:t>
            </a:r>
            <a:r>
              <a:rPr lang="en-US" sz="1600" b="1">
                <a:latin typeface="Albany" charset="0"/>
              </a:rPr>
              <a:t>le</a:t>
            </a:r>
            <a:r>
              <a:rPr lang="en-GB" sz="1600" b="1">
                <a:latin typeface="Albany" charset="0"/>
              </a:rPr>
              <a:t> piece of this complex system, namely, the way in which Arp2/3 leads to the  synthesis of new filaments.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4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Key point: signal integration – how do cells know when and where to put in new actin filaments?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4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5410200" y="1752600"/>
            <a:ext cx="1268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r>
              <a:rPr lang="da-DK" sz="1200">
                <a:ea typeface="Arial" charset="0"/>
                <a:cs typeface="Arial" charset="0"/>
              </a:rPr>
              <a:t>Pollard &amp; Borisy</a:t>
            </a:r>
            <a:endParaRPr lang="en-US" sz="1200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6369050" y="4259263"/>
            <a:ext cx="1847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prstTxWarp prst="textNoShape">
              <a:avLst/>
            </a:prstTxWarp>
            <a:spAutoFit/>
          </a:bodyPr>
          <a:lstStyle/>
          <a:p>
            <a:pPr defTabSz="828675"/>
            <a:r>
              <a:rPr lang="en-US" sz="1600">
                <a:solidFill>
                  <a:srgbClr val="000000"/>
                </a:solidFill>
              </a:rPr>
              <a:t>(Lim et al., Science)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76200" y="1371600"/>
            <a:ext cx="39989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External signals activate Arp2/3 which in turn nucleates actin polymerization.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Group of Wendell Lim has used a Lego approach to mix and match components so that signals normally reserved for other circuits can induce polymerization.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Do we really “understand” how these molecules work?  Let theory and predictions be the judge of that!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6600"/>
                </a:solidFill>
                <a:latin typeface="Herculanum" charset="0"/>
                <a:ea typeface="Herculanum" charset="0"/>
                <a:cs typeface="Herculanum" charset="0"/>
              </a:rPr>
              <a:t>Signaling and Polymerization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/>
          <a:srcRect r="58907"/>
          <a:stretch>
            <a:fillRect/>
          </a:stretch>
        </p:blipFill>
        <p:spPr bwMode="auto">
          <a:xfrm>
            <a:off x="4419600" y="1752600"/>
            <a:ext cx="41417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/>
          <a:srcRect l="40265"/>
          <a:stretch>
            <a:fillRect/>
          </a:stretch>
        </p:blipFill>
        <p:spPr bwMode="auto">
          <a:xfrm>
            <a:off x="3525838" y="4630738"/>
            <a:ext cx="561816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6600"/>
                </a:solidFill>
                <a:latin typeface="Herculanum" charset="0"/>
                <a:ea typeface="Herculanum" charset="0"/>
                <a:cs typeface="Herculanum" charset="0"/>
              </a:rPr>
              <a:t>Computing the Activity of the Switch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Competition between tethered ligand and free ligands.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Use simple ideas from statistical mechanics to reckon the free energy of the various contributions.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</p:txBody>
      </p:sp>
      <p:sp>
        <p:nvSpPr>
          <p:cNvPr id="83972" name="Rectangle 6"/>
          <p:cNvSpPr>
            <a:spLocks noChangeArrowheads="1"/>
          </p:cNvSpPr>
          <p:nvPr/>
        </p:nvSpPr>
        <p:spPr bwMode="auto">
          <a:xfrm>
            <a:off x="9191625" y="-98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"/>
            <a:ext cx="6858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3974" name="Picture 3" descr="figure_19_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81200"/>
            <a:ext cx="74549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6600"/>
                </a:solidFill>
                <a:latin typeface="Herculanum" charset="0"/>
                <a:ea typeface="Herculanum" charset="0"/>
                <a:cs typeface="Herculanum" charset="0"/>
              </a:rPr>
              <a:t>Tuning Tethers to Alter Signaling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47638" y="1219200"/>
            <a:ext cx="87677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We view the tether length as a dial that can be tuned in order to vary the probability that N-Wasp will activate Arp2/3.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r>
              <a:rPr lang="en-GB" sz="1600" b="1">
                <a:latin typeface="Albany" charset="0"/>
              </a:rPr>
              <a:t>As with many free energy stories, the point here is a competition between the free and tethered ligands and their entropies (especially).</a:t>
            </a: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  <a:p>
            <a:pPr marL="392113" indent="-293688" defTabSz="652463">
              <a:lnSpc>
                <a:spcPct val="93000"/>
              </a:lnSpc>
              <a:buClr>
                <a:srgbClr val="000000"/>
              </a:buClr>
              <a:buSzPct val="76000"/>
              <a:buFont typeface="StarSymbol" charset="0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</a:pPr>
            <a:endParaRPr lang="en-GB" sz="1600" b="1">
              <a:solidFill>
                <a:srgbClr val="0066FF"/>
              </a:solidFill>
              <a:latin typeface="Albany" charset="0"/>
            </a:endParaRPr>
          </a:p>
        </p:txBody>
      </p:sp>
      <p:pic>
        <p:nvPicPr>
          <p:cNvPr id="86020" name="Picture 2" descr="figure_19_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716213"/>
            <a:ext cx="853122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76400" y="114300"/>
            <a:ext cx="5395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0" dirty="0" err="1">
                <a:solidFill>
                  <a:srgbClr val="FF6600"/>
                </a:solidFill>
                <a:latin typeface="Herculanum"/>
                <a:cs typeface="Herculanum"/>
              </a:rPr>
              <a:t>Phosphotransfer</a:t>
            </a:r>
            <a:r>
              <a:rPr lang="en-US" sz="2800" i="0" dirty="0">
                <a:solidFill>
                  <a:srgbClr val="FF6600"/>
                </a:solidFill>
                <a:latin typeface="Herculanum"/>
                <a:cs typeface="Herculanum"/>
              </a:rPr>
              <a:t> profiling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39875" y="1481138"/>
            <a:ext cx="6432556" cy="1447800"/>
            <a:chOff x="922" y="645"/>
            <a:chExt cx="4052" cy="912"/>
          </a:xfrm>
        </p:grpSpPr>
        <p:sp>
          <p:nvSpPr>
            <p:cNvPr id="25624" name="Text Box 5"/>
            <p:cNvSpPr txBox="1">
              <a:spLocks noChangeArrowheads="1"/>
            </p:cNvSpPr>
            <p:nvPr/>
          </p:nvSpPr>
          <p:spPr bwMode="auto">
            <a:xfrm>
              <a:off x="3024" y="948"/>
              <a:ext cx="19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(use complete set of purified RRs)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22" y="645"/>
              <a:ext cx="2636" cy="912"/>
              <a:chOff x="922" y="1197"/>
              <a:chExt cx="2636" cy="912"/>
            </a:xfrm>
          </p:grpSpPr>
          <p:sp>
            <p:nvSpPr>
              <p:cNvPr id="25626" name="Text Box 7"/>
              <p:cNvSpPr txBox="1">
                <a:spLocks noChangeArrowheads="1"/>
              </p:cNvSpPr>
              <p:nvPr/>
            </p:nvSpPr>
            <p:spPr bwMode="auto">
              <a:xfrm>
                <a:off x="922" y="1197"/>
                <a:ext cx="185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/>
                  <a:t>HK + ATP*   </a:t>
                </a:r>
                <a:r>
                  <a:rPr lang="en-US" b="1">
                    <a:sym typeface="Wingdings" pitchFamily="-109" charset="2"/>
                  </a:rPr>
                  <a:t>   </a:t>
                </a:r>
                <a:r>
                  <a:rPr lang="en-US" b="1">
                    <a:solidFill>
                      <a:srgbClr val="000099"/>
                    </a:solidFill>
                    <a:sym typeface="Wingdings" pitchFamily="-109" charset="2"/>
                  </a:rPr>
                  <a:t>HK~P*</a:t>
                </a:r>
                <a:r>
                  <a:rPr lang="en-US" b="1">
                    <a:sym typeface="Wingdings" pitchFamily="-109" charset="2"/>
                  </a:rPr>
                  <a:t> + ADP</a:t>
                </a:r>
                <a:endParaRPr lang="en-US" b="1"/>
              </a:p>
            </p:txBody>
          </p:sp>
          <p:sp>
            <p:nvSpPr>
              <p:cNvPr id="25627" name="Line 8"/>
              <p:cNvSpPr>
                <a:spLocks noChangeShapeType="1"/>
              </p:cNvSpPr>
              <p:nvPr/>
            </p:nvSpPr>
            <p:spPr bwMode="auto">
              <a:xfrm flipH="1">
                <a:off x="1402" y="1439"/>
                <a:ext cx="955" cy="4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8" name="Line 9"/>
              <p:cNvSpPr>
                <a:spLocks noChangeShapeType="1"/>
              </p:cNvSpPr>
              <p:nvPr/>
            </p:nvSpPr>
            <p:spPr bwMode="auto">
              <a:xfrm flipH="1">
                <a:off x="1738" y="1440"/>
                <a:ext cx="67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9" name="Line 10"/>
              <p:cNvSpPr>
                <a:spLocks noChangeShapeType="1"/>
              </p:cNvSpPr>
              <p:nvPr/>
            </p:nvSpPr>
            <p:spPr bwMode="auto">
              <a:xfrm flipH="1">
                <a:off x="2026" y="1440"/>
                <a:ext cx="43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0" name="Line 11"/>
              <p:cNvSpPr>
                <a:spLocks noChangeShapeType="1"/>
              </p:cNvSpPr>
              <p:nvPr/>
            </p:nvSpPr>
            <p:spPr bwMode="auto">
              <a:xfrm>
                <a:off x="2506" y="1440"/>
                <a:ext cx="71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1" name="Text Box 12"/>
              <p:cNvSpPr txBox="1">
                <a:spLocks noChangeArrowheads="1"/>
              </p:cNvSpPr>
              <p:nvPr/>
            </p:nvSpPr>
            <p:spPr bwMode="auto">
              <a:xfrm>
                <a:off x="1198" y="1878"/>
                <a:ext cx="160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00099"/>
                    </a:solidFill>
                  </a:rPr>
                  <a:t>-</a:t>
                </a:r>
              </a:p>
            </p:txBody>
          </p:sp>
          <p:sp>
            <p:nvSpPr>
              <p:cNvPr id="25632" name="Text Box 13"/>
              <p:cNvSpPr txBox="1">
                <a:spLocks noChangeArrowheads="1"/>
              </p:cNvSpPr>
              <p:nvPr/>
            </p:nvSpPr>
            <p:spPr bwMode="auto">
              <a:xfrm>
                <a:off x="1446" y="1893"/>
                <a:ext cx="325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rgbClr val="000099"/>
                    </a:solidFill>
                  </a:rPr>
                  <a:t>RR1</a:t>
                </a:r>
              </a:p>
            </p:txBody>
          </p:sp>
          <p:sp>
            <p:nvSpPr>
              <p:cNvPr id="25633" name="Text Box 14"/>
              <p:cNvSpPr txBox="1">
                <a:spLocks noChangeArrowheads="1"/>
              </p:cNvSpPr>
              <p:nvPr/>
            </p:nvSpPr>
            <p:spPr bwMode="auto">
              <a:xfrm>
                <a:off x="1822" y="1893"/>
                <a:ext cx="325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rgbClr val="000099"/>
                    </a:solidFill>
                  </a:rPr>
                  <a:t>RR2</a:t>
                </a:r>
              </a:p>
            </p:txBody>
          </p:sp>
          <p:sp>
            <p:nvSpPr>
              <p:cNvPr id="25634" name="Text Box 15"/>
              <p:cNvSpPr txBox="1">
                <a:spLocks noChangeArrowheads="1"/>
              </p:cNvSpPr>
              <p:nvPr/>
            </p:nvSpPr>
            <p:spPr bwMode="auto">
              <a:xfrm>
                <a:off x="3168" y="1893"/>
                <a:ext cx="39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rgbClr val="000099"/>
                    </a:solidFill>
                  </a:rPr>
                  <a:t>RR44</a:t>
                </a:r>
              </a:p>
            </p:txBody>
          </p:sp>
          <p:sp>
            <p:nvSpPr>
              <p:cNvPr id="25635" name="Text Box 16"/>
              <p:cNvSpPr txBox="1">
                <a:spLocks noChangeArrowheads="1"/>
              </p:cNvSpPr>
              <p:nvPr/>
            </p:nvSpPr>
            <p:spPr bwMode="auto">
              <a:xfrm>
                <a:off x="2522" y="1866"/>
                <a:ext cx="45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00099"/>
                    </a:solidFill>
                  </a:rPr>
                  <a:t>.........</a:t>
                </a:r>
              </a:p>
            </p:txBody>
          </p:sp>
          <p:sp>
            <p:nvSpPr>
              <p:cNvPr id="25636" name="Line 17"/>
              <p:cNvSpPr>
                <a:spLocks noChangeShapeType="1"/>
              </p:cNvSpPr>
              <p:nvPr/>
            </p:nvSpPr>
            <p:spPr bwMode="auto">
              <a:xfrm flipH="1">
                <a:off x="2314" y="1440"/>
                <a:ext cx="174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7" name="Text Box 18"/>
              <p:cNvSpPr txBox="1">
                <a:spLocks noChangeArrowheads="1"/>
              </p:cNvSpPr>
              <p:nvPr/>
            </p:nvSpPr>
            <p:spPr bwMode="auto">
              <a:xfrm>
                <a:off x="2152" y="1893"/>
                <a:ext cx="325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rgbClr val="000099"/>
                    </a:solidFill>
                  </a:rPr>
                  <a:t>RR3</a:t>
                </a:r>
              </a:p>
            </p:txBody>
          </p:sp>
        </p:grpSp>
      </p:grpSp>
      <p:sp>
        <p:nvSpPr>
          <p:cNvPr id="25604" name="Line 19"/>
          <p:cNvSpPr>
            <a:spLocks noChangeShapeType="1"/>
          </p:cNvSpPr>
          <p:nvPr/>
        </p:nvSpPr>
        <p:spPr bwMode="auto">
          <a:xfrm>
            <a:off x="2139950" y="2962275"/>
            <a:ext cx="0" cy="809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Line 20"/>
          <p:cNvSpPr>
            <a:spLocks noChangeShapeType="1"/>
          </p:cNvSpPr>
          <p:nvPr/>
        </p:nvSpPr>
        <p:spPr bwMode="auto">
          <a:xfrm>
            <a:off x="2673350" y="2962275"/>
            <a:ext cx="0" cy="809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Line 21"/>
          <p:cNvSpPr>
            <a:spLocks noChangeShapeType="1"/>
          </p:cNvSpPr>
          <p:nvPr/>
        </p:nvSpPr>
        <p:spPr bwMode="auto">
          <a:xfrm>
            <a:off x="3244850" y="2962275"/>
            <a:ext cx="0" cy="8096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Line 22"/>
          <p:cNvSpPr>
            <a:spLocks noChangeShapeType="1"/>
          </p:cNvSpPr>
          <p:nvPr/>
        </p:nvSpPr>
        <p:spPr bwMode="auto">
          <a:xfrm>
            <a:off x="5453063" y="2962275"/>
            <a:ext cx="0" cy="809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Text Box 23"/>
          <p:cNvSpPr txBox="1">
            <a:spLocks noChangeArrowheads="1"/>
          </p:cNvSpPr>
          <p:nvPr/>
        </p:nvSpPr>
        <p:spPr bwMode="auto">
          <a:xfrm>
            <a:off x="381000" y="2933700"/>
            <a:ext cx="1047750" cy="7302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incubate,</a:t>
            </a:r>
          </a:p>
          <a:p>
            <a:r>
              <a:rPr lang="en-US" sz="1400" b="1"/>
              <a:t>separate by</a:t>
            </a:r>
          </a:p>
          <a:p>
            <a:r>
              <a:rPr lang="en-US" sz="1400" b="1"/>
              <a:t>SDS-PAGE</a:t>
            </a:r>
          </a:p>
        </p:txBody>
      </p:sp>
      <p:sp>
        <p:nvSpPr>
          <p:cNvPr id="25609" name="Text Box 24"/>
          <p:cNvSpPr txBox="1">
            <a:spLocks noChangeArrowheads="1"/>
          </p:cNvSpPr>
          <p:nvPr/>
        </p:nvSpPr>
        <p:spPr bwMode="auto">
          <a:xfrm>
            <a:off x="5791200" y="3238500"/>
            <a:ext cx="2706688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HK~P* + RR </a:t>
            </a:r>
            <a:r>
              <a:rPr lang="en-US" b="1">
                <a:sym typeface="Wingdings" pitchFamily="-109" charset="2"/>
              </a:rPr>
              <a:t> HK + RR~P*</a:t>
            </a:r>
            <a:endParaRPr lang="en-US" b="1"/>
          </a:p>
        </p:txBody>
      </p:sp>
      <p:sp>
        <p:nvSpPr>
          <p:cNvPr id="25610" name="Line 25"/>
          <p:cNvSpPr>
            <a:spLocks noChangeShapeType="1"/>
          </p:cNvSpPr>
          <p:nvPr/>
        </p:nvSpPr>
        <p:spPr bwMode="auto">
          <a:xfrm>
            <a:off x="1978025" y="41529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Line 26"/>
          <p:cNvSpPr>
            <a:spLocks noChangeShapeType="1"/>
          </p:cNvSpPr>
          <p:nvPr/>
        </p:nvSpPr>
        <p:spPr bwMode="auto">
          <a:xfrm>
            <a:off x="2520950" y="41529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Line 27"/>
          <p:cNvSpPr>
            <a:spLocks noChangeShapeType="1"/>
          </p:cNvSpPr>
          <p:nvPr/>
        </p:nvSpPr>
        <p:spPr bwMode="auto">
          <a:xfrm>
            <a:off x="3073400" y="41529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Line 28"/>
          <p:cNvSpPr>
            <a:spLocks noChangeShapeType="1"/>
          </p:cNvSpPr>
          <p:nvPr/>
        </p:nvSpPr>
        <p:spPr bwMode="auto">
          <a:xfrm>
            <a:off x="5280025" y="41529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Line 29"/>
          <p:cNvSpPr>
            <a:spLocks noChangeShapeType="1"/>
          </p:cNvSpPr>
          <p:nvPr/>
        </p:nvSpPr>
        <p:spPr bwMode="auto">
          <a:xfrm>
            <a:off x="3073400" y="46101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Rectangle 30"/>
          <p:cNvSpPr>
            <a:spLocks noChangeArrowheads="1"/>
          </p:cNvSpPr>
          <p:nvPr/>
        </p:nvSpPr>
        <p:spPr bwMode="auto">
          <a:xfrm>
            <a:off x="1787525" y="3886200"/>
            <a:ext cx="4003675" cy="990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25616" name="Line 31"/>
          <p:cNvSpPr>
            <a:spLocks noChangeShapeType="1"/>
          </p:cNvSpPr>
          <p:nvPr/>
        </p:nvSpPr>
        <p:spPr bwMode="auto">
          <a:xfrm>
            <a:off x="1225550" y="41529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Line 32"/>
          <p:cNvSpPr>
            <a:spLocks noChangeShapeType="1"/>
          </p:cNvSpPr>
          <p:nvPr/>
        </p:nvSpPr>
        <p:spPr bwMode="auto">
          <a:xfrm>
            <a:off x="1225550" y="462915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Text Box 33"/>
          <p:cNvSpPr txBox="1">
            <a:spLocks noChangeArrowheads="1"/>
          </p:cNvSpPr>
          <p:nvPr/>
        </p:nvSpPr>
        <p:spPr bwMode="auto">
          <a:xfrm>
            <a:off x="590550" y="4000500"/>
            <a:ext cx="577850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HK~P</a:t>
            </a:r>
          </a:p>
        </p:txBody>
      </p:sp>
      <p:sp>
        <p:nvSpPr>
          <p:cNvPr id="25619" name="Text Box 34"/>
          <p:cNvSpPr txBox="1">
            <a:spLocks noChangeArrowheads="1"/>
          </p:cNvSpPr>
          <p:nvPr/>
        </p:nvSpPr>
        <p:spPr bwMode="auto">
          <a:xfrm>
            <a:off x="606425" y="4462463"/>
            <a:ext cx="568325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RR~P</a:t>
            </a:r>
          </a:p>
        </p:txBody>
      </p:sp>
      <p:sp>
        <p:nvSpPr>
          <p:cNvPr id="25620" name="Line 35"/>
          <p:cNvSpPr>
            <a:spLocks noChangeShapeType="1"/>
          </p:cNvSpPr>
          <p:nvPr/>
        </p:nvSpPr>
        <p:spPr bwMode="auto">
          <a:xfrm>
            <a:off x="4191000" y="41529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36"/>
          <p:cNvSpPr>
            <a:spLocks noChangeShapeType="1"/>
          </p:cNvSpPr>
          <p:nvPr/>
        </p:nvSpPr>
        <p:spPr bwMode="auto">
          <a:xfrm>
            <a:off x="4724400" y="41529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3733800" y="2958842"/>
            <a:ext cx="0" cy="8096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76400" y="114300"/>
            <a:ext cx="5395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0" dirty="0" err="1">
                <a:solidFill>
                  <a:srgbClr val="FF6600"/>
                </a:solidFill>
                <a:latin typeface="Herculanum"/>
                <a:cs typeface="Herculanum"/>
              </a:rPr>
              <a:t>Phosphotransfer</a:t>
            </a:r>
            <a:r>
              <a:rPr lang="en-US" sz="2800" i="0" dirty="0">
                <a:solidFill>
                  <a:srgbClr val="FF6600"/>
                </a:solidFill>
                <a:latin typeface="Herculanum"/>
                <a:cs typeface="Herculanum"/>
              </a:rPr>
              <a:t> profiling</a:t>
            </a:r>
          </a:p>
        </p:txBody>
      </p:sp>
      <p:pic>
        <p:nvPicPr>
          <p:cNvPr id="37" name="Picture 36" descr="journal.pbio.0030334.g0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114800" cy="4879208"/>
          </a:xfrm>
          <a:prstGeom prst="rect">
            <a:avLst/>
          </a:prstGeom>
        </p:spPr>
      </p:pic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0" y="6324600"/>
            <a:ext cx="2191500" cy="31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prstTxWarp prst="textNoShape">
              <a:avLst/>
            </a:prstTxWarp>
            <a:spAutoFit/>
          </a:bodyPr>
          <a:lstStyle/>
          <a:p>
            <a:pPr defTabSz="828675"/>
            <a:r>
              <a:rPr lang="en-US" sz="1500" dirty="0" smtClean="0">
                <a:solidFill>
                  <a:srgbClr val="000000"/>
                </a:solidFill>
              </a:rPr>
              <a:t>(see </a:t>
            </a:r>
            <a:r>
              <a:rPr lang="en-US" sz="1500" dirty="0" err="1" smtClean="0">
                <a:solidFill>
                  <a:srgbClr val="000000"/>
                </a:solidFill>
              </a:rPr>
              <a:t>Skerker</a:t>
            </a:r>
            <a:r>
              <a:rPr lang="en-US" sz="1500" dirty="0" smtClean="0">
                <a:solidFill>
                  <a:srgbClr val="000000"/>
                </a:solidFill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</a:rPr>
              <a:t>Laub</a:t>
            </a:r>
            <a:r>
              <a:rPr lang="en-US" sz="1500" dirty="0" smtClean="0">
                <a:solidFill>
                  <a:srgbClr val="000000"/>
                </a:solidFill>
              </a:rPr>
              <a:t> et al..</a:t>
            </a:r>
            <a:r>
              <a:rPr lang="en-US" sz="15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40" name="Picture 39" descr="Pages from LaubTwoCompon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57600" y="2743201"/>
            <a:ext cx="5638800" cy="22740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7940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 dirty="0">
                <a:solidFill>
                  <a:srgbClr val="FF6600"/>
                </a:solidFill>
                <a:latin typeface="Herculanum"/>
                <a:cs typeface="Herculanum"/>
              </a:rPr>
              <a:t>Assessing Specificity:  </a:t>
            </a:r>
            <a:r>
              <a:rPr lang="en-US" sz="2400" i="0" dirty="0" err="1">
                <a:solidFill>
                  <a:srgbClr val="FF6600"/>
                </a:solidFill>
                <a:latin typeface="Herculanum"/>
                <a:cs typeface="Herculanum"/>
              </a:rPr>
              <a:t>Phosphotransfer</a:t>
            </a:r>
            <a:r>
              <a:rPr lang="en-US" sz="2400" i="0" dirty="0">
                <a:solidFill>
                  <a:srgbClr val="FF6600"/>
                </a:solidFill>
                <a:latin typeface="Herculanum"/>
                <a:cs typeface="Herculanum"/>
              </a:rPr>
              <a:t> Profiling</a:t>
            </a:r>
          </a:p>
        </p:txBody>
      </p:sp>
      <p:pic>
        <p:nvPicPr>
          <p:cNvPr id="27651" name="Picture 4" descr="PhoR_long_final"/>
          <p:cNvPicPr>
            <a:picLocks noChangeAspect="1" noChangeArrowheads="1"/>
          </p:cNvPicPr>
          <p:nvPr/>
        </p:nvPicPr>
        <p:blipFill>
          <a:blip r:embed="rId3"/>
          <a:srcRect t="2403"/>
          <a:stretch>
            <a:fillRect/>
          </a:stretch>
        </p:blipFill>
        <p:spPr bwMode="auto">
          <a:xfrm>
            <a:off x="306388" y="1295400"/>
            <a:ext cx="85344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01700" y="2330450"/>
            <a:ext cx="658813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+PhoB</a:t>
            </a:r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 flipV="1">
            <a:off x="1162050" y="2162175"/>
            <a:ext cx="0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990600" y="936625"/>
            <a:ext cx="55086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/>
              <a:t>C. crescentus </a:t>
            </a:r>
            <a:r>
              <a:rPr lang="en-US" sz="1600" b="1"/>
              <a:t>PhoR profile  –  60 min phosphotransfer reactions</a:t>
            </a:r>
            <a:endParaRPr lang="en-US" sz="1600" b="1" i="1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143000" y="5105400"/>
            <a:ext cx="6203950" cy="1222375"/>
          </a:xfrm>
          <a:prstGeom prst="rect">
            <a:avLst/>
          </a:prstGeom>
          <a:noFill/>
          <a:ln w="31750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CC"/>
                </a:solidFill>
                <a:sym typeface="Wingdings" pitchFamily="-109" charset="2"/>
              </a:rPr>
              <a:t></a:t>
            </a:r>
            <a:r>
              <a:rPr lang="en-US" b="1">
                <a:solidFill>
                  <a:srgbClr val="0000CC"/>
                </a:solidFill>
              </a:rPr>
              <a:t>  histidine kinases exhibit a strong kinetic preference </a:t>
            </a:r>
            <a:r>
              <a:rPr lang="en-US" b="1" i="1">
                <a:solidFill>
                  <a:srgbClr val="0000CC"/>
                </a:solidFill>
              </a:rPr>
              <a:t>in vitro</a:t>
            </a:r>
            <a:r>
              <a:rPr lang="en-US" b="1">
                <a:solidFill>
                  <a:srgbClr val="0000CC"/>
                </a:solidFill>
              </a:rPr>
              <a:t> </a:t>
            </a:r>
          </a:p>
          <a:p>
            <a:r>
              <a:rPr lang="en-US" b="1">
                <a:solidFill>
                  <a:srgbClr val="0000CC"/>
                </a:solidFill>
              </a:rPr>
              <a:t>       for their </a:t>
            </a:r>
            <a:r>
              <a:rPr lang="en-US" b="1" i="1">
                <a:solidFill>
                  <a:srgbClr val="0000CC"/>
                </a:solidFill>
              </a:rPr>
              <a:t>in vivo</a:t>
            </a:r>
            <a:r>
              <a:rPr lang="en-US" b="1">
                <a:solidFill>
                  <a:srgbClr val="0000CC"/>
                </a:solidFill>
              </a:rPr>
              <a:t> cognate substrate</a:t>
            </a:r>
          </a:p>
          <a:p>
            <a:pPr>
              <a:buFontTx/>
              <a:buChar char="•"/>
            </a:pPr>
            <a:endParaRPr lang="en-US" b="1">
              <a:solidFill>
                <a:srgbClr val="0000CC"/>
              </a:solidFill>
            </a:endParaRPr>
          </a:p>
          <a:p>
            <a:r>
              <a:rPr lang="en-US" b="1">
                <a:solidFill>
                  <a:srgbClr val="0000CC"/>
                </a:solidFill>
                <a:sym typeface="Wingdings" pitchFamily="-109" charset="2"/>
              </a:rPr>
              <a:t> </a:t>
            </a:r>
            <a:r>
              <a:rPr lang="en-US" b="1">
                <a:solidFill>
                  <a:srgbClr val="0000CC"/>
                </a:solidFill>
              </a:rPr>
              <a:t> specificity based on molecular recognition</a:t>
            </a:r>
          </a:p>
        </p:txBody>
      </p:sp>
      <p:sp>
        <p:nvSpPr>
          <p:cNvPr id="27656" name="Rectangle 14"/>
          <p:cNvSpPr>
            <a:spLocks noChangeArrowheads="1"/>
          </p:cNvSpPr>
          <p:nvPr/>
        </p:nvSpPr>
        <p:spPr bwMode="auto">
          <a:xfrm>
            <a:off x="314325" y="1292225"/>
            <a:ext cx="8510588" cy="96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4800" y="2938463"/>
            <a:ext cx="8537575" cy="1709737"/>
            <a:chOff x="192" y="1851"/>
            <a:chExt cx="5378" cy="1077"/>
          </a:xfrm>
        </p:grpSpPr>
        <p:pic>
          <p:nvPicPr>
            <p:cNvPr id="27658" name="Picture 9" descr="PhoR_short_final"/>
            <p:cNvPicPr>
              <a:picLocks noChangeArrowheads="1"/>
            </p:cNvPicPr>
            <p:nvPr/>
          </p:nvPicPr>
          <p:blipFill>
            <a:blip r:embed="rId4"/>
            <a:srcRect b="7692"/>
            <a:stretch>
              <a:fillRect/>
            </a:stretch>
          </p:blipFill>
          <p:spPr bwMode="auto">
            <a:xfrm>
              <a:off x="192" y="2082"/>
              <a:ext cx="537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Text Box 10"/>
            <p:cNvSpPr txBox="1">
              <a:spLocks noChangeArrowheads="1"/>
            </p:cNvSpPr>
            <p:nvPr/>
          </p:nvSpPr>
          <p:spPr bwMode="auto">
            <a:xfrm>
              <a:off x="672" y="1851"/>
              <a:ext cx="3405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/>
                <a:t>C. crescentus </a:t>
              </a:r>
              <a:r>
                <a:rPr lang="en-US" sz="1600" b="1"/>
                <a:t>PhoR profile  –  5 min phosphotransfer reactions</a:t>
              </a:r>
              <a:endParaRPr lang="en-US" sz="1600" b="1" i="1"/>
            </a:p>
          </p:txBody>
        </p:sp>
        <p:sp>
          <p:nvSpPr>
            <p:cNvPr id="27660" name="Text Box 11"/>
            <p:cNvSpPr txBox="1">
              <a:spLocks noChangeArrowheads="1"/>
            </p:cNvSpPr>
            <p:nvPr/>
          </p:nvSpPr>
          <p:spPr bwMode="auto">
            <a:xfrm>
              <a:off x="544" y="2736"/>
              <a:ext cx="415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/>
                <a:t>+PhoB</a:t>
              </a:r>
            </a:p>
          </p:txBody>
        </p:sp>
        <p:sp>
          <p:nvSpPr>
            <p:cNvPr id="27661" name="Line 12"/>
            <p:cNvSpPr>
              <a:spLocks noChangeShapeType="1"/>
            </p:cNvSpPr>
            <p:nvPr/>
          </p:nvSpPr>
          <p:spPr bwMode="auto">
            <a:xfrm flipV="1">
              <a:off x="708" y="2634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Rectangle 15"/>
            <p:cNvSpPr>
              <a:spLocks noChangeArrowheads="1"/>
            </p:cNvSpPr>
            <p:nvPr/>
          </p:nvSpPr>
          <p:spPr bwMode="auto">
            <a:xfrm>
              <a:off x="198" y="2076"/>
              <a:ext cx="5361" cy="5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0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Signal integration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pic>
        <p:nvPicPr>
          <p:cNvPr id="4" name="Picture 3" descr="SignalInteg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16658"/>
            <a:ext cx="3770376" cy="4612742"/>
          </a:xfrm>
          <a:prstGeom prst="rect">
            <a:avLst/>
          </a:prstGeom>
        </p:spPr>
      </p:pic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76200" y="533400"/>
            <a:ext cx="8915400" cy="1338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 Once we finish with our concrete example of </a:t>
            </a:r>
            <a:r>
              <a:rPr lang="en-US" i="0" dirty="0" err="1" smtClean="0"/>
              <a:t>chemotaxis</a:t>
            </a:r>
            <a:r>
              <a:rPr lang="en-US" i="0" dirty="0" smtClean="0"/>
              <a:t>, we will turn to the way in which cells decide where to put new </a:t>
            </a:r>
            <a:r>
              <a:rPr lang="en-US" i="0" dirty="0" err="1" smtClean="0"/>
              <a:t>actin</a:t>
            </a:r>
            <a:r>
              <a:rPr lang="en-US" i="0" dirty="0" smtClean="0"/>
              <a:t> filament and that will make us face this question of signal integration</a:t>
            </a:r>
            <a:r>
              <a:rPr lang="en-US" i="0" dirty="0" smtClean="0"/>
              <a:t>.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Cell as a computer: not just amplification, but also logical operations such as AND, OR, etc.</a:t>
            </a:r>
            <a:endParaRPr 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Cellular decisions and swimming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pic>
        <p:nvPicPr>
          <p:cNvPr id="4" name="Picture 3" descr="RunVsTum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752600"/>
            <a:ext cx="5562600" cy="4819038"/>
          </a:xfrm>
          <a:prstGeom prst="rect">
            <a:avLst/>
          </a:prstGeom>
        </p:spPr>
      </p:pic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610600" cy="784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We have already seen the strategy of </a:t>
            </a:r>
            <a:r>
              <a:rPr lang="en-US" i="0" dirty="0" err="1" smtClean="0"/>
              <a:t>neutrophils</a:t>
            </a:r>
            <a:r>
              <a:rPr lang="en-US" i="0" dirty="0" smtClean="0"/>
              <a:t> for chasing down cellular offenders.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 Bacteria also exhibit motile strategies based upon environmental cues.  </a:t>
            </a:r>
            <a:endParaRPr 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136525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i="0" dirty="0" smtClean="0">
                <a:solidFill>
                  <a:srgbClr val="FF6600"/>
                </a:solidFill>
                <a:latin typeface="Herculanum" charset="0"/>
              </a:rPr>
              <a:t>Cellular decisions and swimming</a:t>
            </a:r>
            <a:endParaRPr lang="en-US" sz="2000" i="0" dirty="0">
              <a:solidFill>
                <a:srgbClr val="FF6600"/>
              </a:solidFill>
              <a:latin typeface="Herculanum" charset="0"/>
            </a:endParaRP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76200" y="762001"/>
            <a:ext cx="8610600" cy="784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We have already seen the strategy of </a:t>
            </a:r>
            <a:r>
              <a:rPr lang="en-US" i="0" dirty="0" err="1" smtClean="0"/>
              <a:t>neutrophils</a:t>
            </a:r>
            <a:r>
              <a:rPr lang="en-US" i="0" dirty="0" smtClean="0"/>
              <a:t> for chasing down cellular offenders.</a:t>
            </a:r>
          </a:p>
          <a:p>
            <a:pPr>
              <a:buClr>
                <a:srgbClr val="FF6600"/>
              </a:buClr>
              <a:buSzPct val="150000"/>
              <a:buFont typeface="Times" charset="0"/>
              <a:buChar char="•"/>
            </a:pPr>
            <a:r>
              <a:rPr lang="en-US" i="0" dirty="0" smtClean="0"/>
              <a:t>  Bacteria also exhibit motile strategies based upon environmental cues.  </a:t>
            </a:r>
            <a:endParaRPr lang="en-US" i="0" dirty="0" smtClean="0"/>
          </a:p>
        </p:txBody>
      </p:sp>
      <p:pic>
        <p:nvPicPr>
          <p:cNvPr id="6" name="ChemotaxisRunTumble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1905000"/>
            <a:ext cx="5765800" cy="4527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23948</TotalTime>
  <Words>1870</Words>
  <Application>Microsoft Macintosh PowerPoint</Application>
  <PresentationFormat>On-screen Show (4:3)</PresentationFormat>
  <Paragraphs>233</Paragraphs>
  <Slides>33</Slides>
  <Notes>33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Cells Decide: Where to Go</vt:lpstr>
      <vt:lpstr>Cell Motility and Actin Polymerization</vt:lpstr>
      <vt:lpstr>How Is Polymerization Controlled in Space and Time?</vt:lpstr>
      <vt:lpstr>The Control of Actin Polymerization at the Leading Edge</vt:lpstr>
      <vt:lpstr>Signaling and Polymerization</vt:lpstr>
      <vt:lpstr>Computing the Activity of the Switch</vt:lpstr>
      <vt:lpstr>Tuning Tethers to Alter Signaling</vt:lpstr>
    </vt:vector>
  </TitlesOfParts>
  <Company>Physics 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properties: Diffusion. Viscosity. Thermal conduction.</dc:title>
  <dc:creator>Physics UCSD</dc:creator>
  <cp:lastModifiedBy>Rob Phillips</cp:lastModifiedBy>
  <cp:revision>1452</cp:revision>
  <cp:lastPrinted>2009-02-24T21:33:56Z</cp:lastPrinted>
  <dcterms:created xsi:type="dcterms:W3CDTF">2010-01-17T21:18:58Z</dcterms:created>
  <dcterms:modified xsi:type="dcterms:W3CDTF">2010-01-20T15:50:01Z</dcterms:modified>
</cp:coreProperties>
</file>