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notesSlides/notesSlide11.xml" ContentType="application/vnd.openxmlformats-officedocument.presentationml.notesSlid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tags/tag1.xml" ContentType="application/vnd.openxmlformats-officedocument.presentationml.tags+xml"/>
  <Override PartName="/ppt/slides/slide6.xml" ContentType="application/vnd.openxmlformats-officedocument.presentationml.slide+xml"/>
  <Override PartName="/ppt/slides/slide16.xml" ContentType="application/vnd.openxmlformats-officedocument.presentationml.slide+xml"/>
  <Override PartName="/ppt/slideLayouts/slideLayout12.xml" ContentType="application/vnd.openxmlformats-officedocument.presentationml.slideLayout+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9"/>
  </p:notesMasterIdLst>
  <p:sldIdLst>
    <p:sldId id="385" r:id="rId2"/>
    <p:sldId id="303" r:id="rId3"/>
    <p:sldId id="306" r:id="rId4"/>
    <p:sldId id="304" r:id="rId5"/>
    <p:sldId id="305" r:id="rId6"/>
    <p:sldId id="356" r:id="rId7"/>
    <p:sldId id="307" r:id="rId8"/>
    <p:sldId id="314" r:id="rId9"/>
    <p:sldId id="317" r:id="rId10"/>
    <p:sldId id="316" r:id="rId11"/>
    <p:sldId id="325" r:id="rId12"/>
    <p:sldId id="375" r:id="rId13"/>
    <p:sldId id="334" r:id="rId14"/>
    <p:sldId id="336" r:id="rId15"/>
    <p:sldId id="357" r:id="rId16"/>
    <p:sldId id="383" r:id="rId17"/>
    <p:sldId id="368" r:id="rId18"/>
  </p:sldIdLst>
  <p:sldSz cx="9144000" cy="6858000" type="screen4x3"/>
  <p:notesSz cx="6858000" cy="9144000"/>
  <p:defaultTextStyle>
    <a:defPPr>
      <a:defRPr lang="en-US"/>
    </a:defPPr>
    <a:lvl1pPr algn="l" rtl="0" fontAlgn="base">
      <a:spcBef>
        <a:spcPct val="50000"/>
      </a:spcBef>
      <a:spcAft>
        <a:spcPct val="0"/>
      </a:spcAft>
      <a:defRPr i="1" kern="1200">
        <a:solidFill>
          <a:schemeClr val="tx1"/>
        </a:solidFill>
        <a:latin typeface="Times New Roman" pitchFamily="-110" charset="0"/>
        <a:ea typeface="+mn-ea"/>
        <a:cs typeface="+mn-cs"/>
      </a:defRPr>
    </a:lvl1pPr>
    <a:lvl2pPr marL="457200" algn="l" rtl="0" fontAlgn="base">
      <a:spcBef>
        <a:spcPct val="50000"/>
      </a:spcBef>
      <a:spcAft>
        <a:spcPct val="0"/>
      </a:spcAft>
      <a:defRPr i="1" kern="1200">
        <a:solidFill>
          <a:schemeClr val="tx1"/>
        </a:solidFill>
        <a:latin typeface="Times New Roman" pitchFamily="-110" charset="0"/>
        <a:ea typeface="+mn-ea"/>
        <a:cs typeface="+mn-cs"/>
      </a:defRPr>
    </a:lvl2pPr>
    <a:lvl3pPr marL="914400" algn="l" rtl="0" fontAlgn="base">
      <a:spcBef>
        <a:spcPct val="50000"/>
      </a:spcBef>
      <a:spcAft>
        <a:spcPct val="0"/>
      </a:spcAft>
      <a:defRPr i="1" kern="1200">
        <a:solidFill>
          <a:schemeClr val="tx1"/>
        </a:solidFill>
        <a:latin typeface="Times New Roman" pitchFamily="-110" charset="0"/>
        <a:ea typeface="+mn-ea"/>
        <a:cs typeface="+mn-cs"/>
      </a:defRPr>
    </a:lvl3pPr>
    <a:lvl4pPr marL="1371600" algn="l" rtl="0" fontAlgn="base">
      <a:spcBef>
        <a:spcPct val="50000"/>
      </a:spcBef>
      <a:spcAft>
        <a:spcPct val="0"/>
      </a:spcAft>
      <a:defRPr i="1" kern="1200">
        <a:solidFill>
          <a:schemeClr val="tx1"/>
        </a:solidFill>
        <a:latin typeface="Times New Roman" pitchFamily="-110" charset="0"/>
        <a:ea typeface="+mn-ea"/>
        <a:cs typeface="+mn-cs"/>
      </a:defRPr>
    </a:lvl4pPr>
    <a:lvl5pPr marL="1828800" algn="l" rtl="0" fontAlgn="base">
      <a:spcBef>
        <a:spcPct val="50000"/>
      </a:spcBef>
      <a:spcAft>
        <a:spcPct val="0"/>
      </a:spcAft>
      <a:defRPr i="1" kern="1200">
        <a:solidFill>
          <a:schemeClr val="tx1"/>
        </a:solidFill>
        <a:latin typeface="Times New Roman" pitchFamily="-110" charset="0"/>
        <a:ea typeface="+mn-ea"/>
        <a:cs typeface="+mn-cs"/>
      </a:defRPr>
    </a:lvl5pPr>
    <a:lvl6pPr marL="2286000" algn="l" defTabSz="457200" rtl="0" eaLnBrk="1" latinLnBrk="0" hangingPunct="1">
      <a:defRPr i="1" kern="1200">
        <a:solidFill>
          <a:schemeClr val="tx1"/>
        </a:solidFill>
        <a:latin typeface="Times New Roman" pitchFamily="-110" charset="0"/>
        <a:ea typeface="+mn-ea"/>
        <a:cs typeface="+mn-cs"/>
      </a:defRPr>
    </a:lvl6pPr>
    <a:lvl7pPr marL="2743200" algn="l" defTabSz="457200" rtl="0" eaLnBrk="1" latinLnBrk="0" hangingPunct="1">
      <a:defRPr i="1" kern="1200">
        <a:solidFill>
          <a:schemeClr val="tx1"/>
        </a:solidFill>
        <a:latin typeface="Times New Roman" pitchFamily="-110" charset="0"/>
        <a:ea typeface="+mn-ea"/>
        <a:cs typeface="+mn-cs"/>
      </a:defRPr>
    </a:lvl7pPr>
    <a:lvl8pPr marL="3200400" algn="l" defTabSz="457200" rtl="0" eaLnBrk="1" latinLnBrk="0" hangingPunct="1">
      <a:defRPr i="1" kern="1200">
        <a:solidFill>
          <a:schemeClr val="tx1"/>
        </a:solidFill>
        <a:latin typeface="Times New Roman" pitchFamily="-110" charset="0"/>
        <a:ea typeface="+mn-ea"/>
        <a:cs typeface="+mn-cs"/>
      </a:defRPr>
    </a:lvl8pPr>
    <a:lvl9pPr marL="3657600" algn="l" defTabSz="457200" rtl="0" eaLnBrk="1" latinLnBrk="0" hangingPunct="1">
      <a:defRPr i="1" kern="1200">
        <a:solidFill>
          <a:schemeClr val="tx1"/>
        </a:solidFill>
        <a:latin typeface="Times New Roman" pitchFamily="-11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008040"/>
    <a:srgbClr val="408000"/>
    <a:srgbClr val="0033FF"/>
    <a:srgbClr val="FF6600"/>
    <a:srgbClr val="FF6633"/>
    <a:srgbClr val="990099"/>
    <a:srgbClr val="006666"/>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00" d="100"/>
          <a:sy n="100" d="100"/>
        </p:scale>
        <p:origin x="-480"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3528"/>
    </p:cViewPr>
  </p:sorterViewPr>
  <p:gridSpacing cx="78028800" cy="78028800"/>
</p:viewPr>
</file>

<file path=ppt/_rels/presentation.xml.rels><?xml version="1.0" encoding="UTF-8" standalone="yes"?>
<Relationships xmlns="http://schemas.openxmlformats.org/package/2006/relationships"><Relationship Id="rId14" Type="http://schemas.openxmlformats.org/officeDocument/2006/relationships/slide" Target="slides/slide13.xml"/><Relationship Id="rId20" Type="http://schemas.openxmlformats.org/officeDocument/2006/relationships/printerSettings" Target="printerSettings/printerSettings1.bin"/><Relationship Id="rId4" Type="http://schemas.openxmlformats.org/officeDocument/2006/relationships/slide" Target="slides/slide3.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24" Type="http://schemas.openxmlformats.org/officeDocument/2006/relationships/tableStyles" Target="tableStyles.xml"/><Relationship Id="rId6" Type="http://schemas.openxmlformats.org/officeDocument/2006/relationships/slide" Target="slides/slide5.xml"/><Relationship Id="rId16" Type="http://schemas.openxmlformats.org/officeDocument/2006/relationships/slide" Target="slides/slide15.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slide" Target="slides/slide14.xml"/><Relationship Id="rId12" Type="http://schemas.openxmlformats.org/officeDocument/2006/relationships/slide" Target="slides/slide11.xml"/><Relationship Id="rId17" Type="http://schemas.openxmlformats.org/officeDocument/2006/relationships/slide" Target="slides/slide16.xml"/><Relationship Id="rId19" Type="http://schemas.openxmlformats.org/officeDocument/2006/relationships/notesMaster" Target="notesMasters/notesMaster1.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i="0">
                <a:latin typeface="Times New Roman" charset="0"/>
              </a:defRPr>
            </a:lvl1pPr>
          </a:lstStyle>
          <a:p>
            <a:pPr>
              <a:defRPr/>
            </a:pPr>
            <a:endParaRPr lang="en-US"/>
          </a:p>
        </p:txBody>
      </p:sp>
      <p:sp>
        <p:nvSpPr>
          <p:cNvPr id="11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i="0">
                <a:latin typeface="Times New Roman" charset="0"/>
              </a:defRPr>
            </a:lvl1pPr>
          </a:lstStyle>
          <a:p>
            <a:pPr>
              <a:defRPr/>
            </a:pPr>
            <a:endParaRPr lang="en-US"/>
          </a:p>
        </p:txBody>
      </p:sp>
      <p:sp>
        <p:nvSpPr>
          <p:cNvPr id="15364"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i="0">
                <a:latin typeface="Times New Roman" charset="0"/>
              </a:defRPr>
            </a:lvl1pPr>
          </a:lstStyle>
          <a:p>
            <a:pPr>
              <a:defRPr/>
            </a:pPr>
            <a:endParaRPr lang="en-US"/>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i="0">
                <a:latin typeface="Times New Roman" charset="0"/>
              </a:defRPr>
            </a:lvl1pPr>
          </a:lstStyle>
          <a:p>
            <a:pPr>
              <a:defRPr/>
            </a:pPr>
            <a:fld id="{C970EDD9-48A2-834B-8883-D3A048D8805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F872AFF9-9DC4-2C4A-8787-859E9BC22700}" type="slidenum">
              <a:rPr lang="en-US">
                <a:latin typeface="Times New Roman" pitchFamily="-110" charset="0"/>
              </a:rPr>
              <a:pPr/>
              <a:t>1</a:t>
            </a:fld>
            <a:endParaRPr lang="en-US">
              <a:latin typeface="Times New Roman" pitchFamily="-110"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xfrm>
            <a:off x="685800" y="4344988"/>
            <a:ext cx="5486400" cy="4113212"/>
          </a:xfrm>
          <a:solidFill>
            <a:srgbClr val="FFFFFF"/>
          </a:solidFill>
          <a:ln>
            <a:solidFill>
              <a:srgbClr val="000000"/>
            </a:solidFill>
          </a:ln>
        </p:spPr>
        <p:txBody>
          <a:bodyPr lIns="89725" tIns="44863" rIns="89725" bIns="44863"/>
          <a:lstStyle/>
          <a:p>
            <a:pPr eaLnBrk="1" hangingPunct="1"/>
            <a:r>
              <a:rPr lang="en-US" b="1">
                <a:latin typeface="Times New Roman" pitchFamily="-110" charset="0"/>
                <a:ea typeface="ＭＳ Ｐゴシック" pitchFamily="-110" charset="-128"/>
                <a:cs typeface="ＭＳ Ｐゴシック" pitchFamily="-110" charset="-128"/>
              </a:rPr>
              <a:t>IDEA: Describe pbound. The two assumptions are hard to test </a:t>
            </a:r>
            <a:r>
              <a:rPr lang="en-US" b="1" i="1">
                <a:latin typeface="Times New Roman" pitchFamily="-110" charset="0"/>
                <a:ea typeface="ＭＳ Ｐゴシック" pitchFamily="-110" charset="-128"/>
                <a:cs typeface="ＭＳ Ｐゴシック" pitchFamily="-110" charset="-128"/>
              </a:rPr>
              <a:t>in vivo</a:t>
            </a:r>
            <a:r>
              <a:rPr lang="en-US" b="1">
                <a:latin typeface="Times New Roman" pitchFamily="-110" charset="0"/>
                <a:ea typeface="ＭＳ Ｐゴシック" pitchFamily="-110" charset="-128"/>
                <a:cs typeface="ＭＳ Ｐゴシック" pitchFamily="-110" charset="-128"/>
              </a:rPr>
              <a:t>, but they seem to make sense </a:t>
            </a:r>
            <a:r>
              <a:rPr lang="en-US" b="1" i="1">
                <a:latin typeface="Times New Roman" pitchFamily="-110" charset="0"/>
                <a:ea typeface="ＭＳ Ｐゴシック" pitchFamily="-110" charset="-128"/>
                <a:cs typeface="ＭＳ Ｐゴシック" pitchFamily="-110" charset="-128"/>
              </a:rPr>
              <a:t>in vitro</a:t>
            </a:r>
            <a:r>
              <a:rPr lang="en-US" b="1">
                <a:latin typeface="Times New Roman" pitchFamily="-110" charset="0"/>
                <a:ea typeface="ＭＳ Ｐゴシック" pitchFamily="-110" charset="-128"/>
                <a:cs typeface="ＭＳ Ｐゴシック" pitchFamily="-110" charset="-128"/>
              </a:rPr>
              <a:t>.</a:t>
            </a:r>
            <a:endParaRPr lang="en-US" b="1" i="1">
              <a:latin typeface="Times New Roman" pitchFamily="-110" charset="0"/>
              <a:ea typeface="ＭＳ Ｐゴシック" pitchFamily="-110" charset="-128"/>
              <a:cs typeface="ＭＳ Ｐゴシック" pitchFamily="-110" charset="-128"/>
            </a:endParaRPr>
          </a:p>
          <a:p>
            <a:pPr eaLnBrk="1" hangingPunct="1"/>
            <a:endParaRPr lang="en-US">
              <a:latin typeface="Times New Roman" pitchFamily="-110" charset="0"/>
              <a:ea typeface="ＭＳ Ｐゴシック" pitchFamily="-110" charset="-128"/>
              <a:cs typeface="ＭＳ Ｐゴシック" pitchFamily="-110" charset="-128"/>
            </a:endParaRPr>
          </a:p>
          <a:p>
            <a:pPr eaLnBrk="1" hangingPunct="1"/>
            <a:r>
              <a:rPr lang="en-US">
                <a:latin typeface="Times New Roman" pitchFamily="-110" charset="0"/>
                <a:ea typeface="ＭＳ Ｐゴシック" pitchFamily="-110" charset="-128"/>
                <a:cs typeface="ＭＳ Ｐゴシック" pitchFamily="-110" charset="-128"/>
              </a:rPr>
              <a:t>Supplementary:</a:t>
            </a:r>
          </a:p>
          <a:p>
            <a:pPr eaLnBrk="1" hangingPunct="1"/>
            <a:r>
              <a:rPr lang="en-US">
                <a:latin typeface="Times New Roman" pitchFamily="-110" charset="0"/>
                <a:ea typeface="ＭＳ Ｐゴシック" pitchFamily="-110" charset="-128"/>
                <a:cs typeface="ＭＳ Ｐゴシック" pitchFamily="-110" charset="-128"/>
              </a:rPr>
              <a:t>Check out Novick and Sadler as well.</a:t>
            </a:r>
          </a:p>
          <a:p>
            <a:pPr eaLnBrk="1" hangingPunct="1"/>
            <a:r>
              <a:rPr lang="en-US">
                <a:latin typeface="Times New Roman" pitchFamily="-110" charset="0"/>
                <a:ea typeface="ＭＳ Ｐゴシック" pitchFamily="-110" charset="-128"/>
                <a:cs typeface="ＭＳ Ｐゴシック" pitchFamily="-110" charset="-128"/>
              </a:rPr>
              <a:t>Have Smolke’s data for a justification.</a:t>
            </a:r>
          </a:p>
          <a:p>
            <a:pPr eaLnBrk="1" hangingPunct="1"/>
            <a:endParaRPr lang="en-US">
              <a:latin typeface="Times New Roman" pitchFamily="-110" charset="0"/>
              <a:ea typeface="ＭＳ Ｐゴシック" pitchFamily="-110" charset="-128"/>
              <a:cs typeface="ＭＳ Ｐゴシック" pitchFamily="-110" charset="-128"/>
            </a:endParaRPr>
          </a:p>
          <a:p>
            <a:pPr eaLnBrk="1" hangingPunct="1"/>
            <a:r>
              <a:rPr lang="en-US">
                <a:latin typeface="Times New Roman" pitchFamily="-110" charset="0"/>
                <a:ea typeface="ＭＳ Ｐゴシック" pitchFamily="-110" charset="-128"/>
                <a:cs typeface="ＭＳ Ｐゴシック" pitchFamily="-110" charset="-128"/>
              </a:rPr>
              <a:t>Emphasize the assumption of pbound vs. gene expression!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Text Box 3"/>
          <p:cNvSpPr>
            <a:spLocks noGrp="1" noChangeArrowheads="1"/>
          </p:cNvSpPr>
          <p:nvPr>
            <p:ph type="body" idx="1"/>
          </p:nvPr>
        </p:nvSpPr>
        <p:spPr>
          <a:xfrm>
            <a:off x="1062038" y="4349750"/>
            <a:ext cx="4741862" cy="3513138"/>
          </a:xfrm>
          <a:noFill/>
          <a:ln/>
        </p:spPr>
        <p:txBody>
          <a:bodyPr wrap="none" anchor="ct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EC66BD7-A88B-3448-AA0B-B2C38EAD3265}" type="slidenum">
              <a:rPr lang="en-US">
                <a:latin typeface="Times New Roman" pitchFamily="-110" charset="0"/>
              </a:rPr>
              <a:pPr/>
              <a:t>12</a:t>
            </a:fld>
            <a:endParaRPr lang="en-US">
              <a:latin typeface="Times New Roman" pitchFamily="-110" charset="0"/>
            </a:endParaRPr>
          </a:p>
        </p:txBody>
      </p:sp>
      <p:sp>
        <p:nvSpPr>
          <p:cNvPr id="39939" name="Rectangle 2"/>
          <p:cNvSpPr>
            <a:spLocks noGrp="1" noRot="1" noChangeAspect="1" noChangeArrowheads="1" noTextEdit="1"/>
          </p:cNvSpPr>
          <p:nvPr>
            <p:ph type="sldImg"/>
          </p:nvPr>
        </p:nvSpPr>
        <p:spPr>
          <a:xfrm>
            <a:off x="1198563" y="717550"/>
            <a:ext cx="4518025" cy="3387725"/>
          </a:xfrm>
          <a:noFill/>
          <a:ln/>
        </p:spPr>
      </p:sp>
      <p:sp>
        <p:nvSpPr>
          <p:cNvPr id="39940" name="Text Box 3"/>
          <p:cNvSpPr>
            <a:spLocks noGrp="1" noChangeArrowheads="1"/>
          </p:cNvSpPr>
          <p:nvPr>
            <p:ph type="body" idx="1"/>
          </p:nvPr>
        </p:nvSpPr>
        <p:spPr>
          <a:xfrm>
            <a:off x="1062038" y="4349750"/>
            <a:ext cx="4741862" cy="3511550"/>
          </a:xfrm>
          <a:solidFill>
            <a:srgbClr val="FFFFFF"/>
          </a:solidFill>
          <a:ln>
            <a:solidFill>
              <a:srgbClr val="000000"/>
            </a:solidFill>
          </a:ln>
        </p:spPr>
        <p:txBody>
          <a:bodyPr lIns="80177" tIns="40088" rIns="80177" bIns="40088"/>
          <a:lstStyle/>
          <a:p>
            <a:pPr eaLnBrk="1" hangingPunct="1"/>
            <a:r>
              <a:rPr lang="en-US">
                <a:latin typeface="Arial" pitchFamily="-110" charset="0"/>
                <a:ea typeface="ＭＳ Ｐゴシック" pitchFamily="-110" charset="-128"/>
                <a:cs typeface="ＭＳ Ｐゴシック" pitchFamily="-110" charset="-128"/>
              </a:rPr>
              <a:t>RP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Text Box 3"/>
          <p:cNvSpPr>
            <a:spLocks noGrp="1" noChangeArrowheads="1"/>
          </p:cNvSpPr>
          <p:nvPr>
            <p:ph type="body" idx="1"/>
          </p:nvPr>
        </p:nvSpPr>
        <p:spPr>
          <a:xfrm>
            <a:off x="1062038" y="4349750"/>
            <a:ext cx="4741862" cy="3513138"/>
          </a:xfrm>
          <a:noFill/>
          <a:ln/>
        </p:spPr>
        <p:txBody>
          <a:bodyPr wrap="none" anchor="ctr"/>
          <a:lstStyle/>
          <a:p>
            <a:pPr eaLnBrk="1" hangingPunct="1"/>
            <a:r>
              <a:rPr lang="en-US">
                <a:latin typeface="Helvetica" pitchFamily="-110" charset="0"/>
                <a:ea typeface="ＭＳ Ｐゴシック" pitchFamily="-110" charset="-128"/>
                <a:cs typeface="ＭＳ Ｐゴシック" pitchFamily="-110" charset="-128"/>
              </a:rPr>
              <a:t>An</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intriguing aspect of multicellular organisms is the fact that there are a wide variety of different cell types, this despite the fact that each and every cell carries the same genetic information.</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One of the key mechanisms giving rise to distinct cellular identities is particular ``decisions'' that are made about which genes to express at different times and places in an organism's history.</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Interestingly, decision making is not restricted to multicellular organisms, nor even to eukaryotic cells.</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Indeed, the modern theory of gene regulation was born out of efforts to understand how bacterial cells decide which sugars to utilize at any given time.</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In this talk, I will describe the ways in which statistical mechanics can be used to examine the regulatory processes that take place in the lives of cells.</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These simple models result in surprising predictions and I will also describe our experimental efforts to probe this rich behavior both in test tubes and in living cells.</a:t>
            </a:r>
            <a:r>
              <a:rPr lang="en-US">
                <a:latin typeface="Helvetica" pitchFamily="-110" charset="0"/>
                <a:ea typeface="ヒラギノ角ゴ Pro W3" pitchFamily="-110" charset="-128"/>
                <a:cs typeface="ヒラギノ角ゴ Pro W3" pitchFamily="-110" charset="-128"/>
              </a:rPr>
              <a:t>ﾊ</a:t>
            </a:r>
            <a:endParaRPr lang="en-US">
              <a:latin typeface="Helvetica" pitchFamily="-110" charset="0"/>
              <a:ea typeface="ＭＳ Ｐゴシック" pitchFamily="-110" charset="-128"/>
              <a:cs typeface="ＭＳ Ｐゴシック" pitchFamily="-11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79A373E-E6E8-4840-B1F8-6E73D9EB188B}" type="slidenum">
              <a:rPr lang="en-US">
                <a:latin typeface="Times New Roman" pitchFamily="-110" charset="0"/>
              </a:rPr>
              <a:pPr/>
              <a:t>14</a:t>
            </a:fld>
            <a:endParaRPr lang="en-US">
              <a:latin typeface="Times New Roman" pitchFamily="-110"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795CF60-DDB9-2740-A951-5920BF9DF6A5}" type="slidenum">
              <a:rPr lang="en-US">
                <a:latin typeface="Times New Roman" pitchFamily="-110" charset="0"/>
              </a:rPr>
              <a:pPr/>
              <a:t>15</a:t>
            </a:fld>
            <a:endParaRPr lang="en-US">
              <a:latin typeface="Times New Roman" pitchFamily="-110"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0AD59CF-0EC6-F941-8AFA-23E65E7C4C21}" type="slidenum">
              <a:rPr lang="en-US">
                <a:latin typeface="Times New Roman" pitchFamily="-110" charset="0"/>
              </a:rPr>
              <a:pPr/>
              <a:t>2</a:t>
            </a:fld>
            <a:endParaRPr lang="en-US">
              <a:latin typeface="Times New Roman" pitchFamily="-110" charset="0"/>
            </a:endParaRPr>
          </a:p>
        </p:txBody>
      </p:sp>
      <p:sp>
        <p:nvSpPr>
          <p:cNvPr id="19459" name="Rectangle 2"/>
          <p:cNvSpPr>
            <a:spLocks noGrp="1" noRot="1" noChangeAspect="1" noChangeArrowheads="1" noTextEdit="1"/>
          </p:cNvSpPr>
          <p:nvPr>
            <p:ph type="sldImg"/>
          </p:nvPr>
        </p:nvSpPr>
        <p:spPr>
          <a:xfrm>
            <a:off x="1141413" y="684213"/>
            <a:ext cx="4575175" cy="3430587"/>
          </a:xfrm>
          <a:noFill/>
          <a:ln/>
        </p:spPr>
      </p:sp>
      <p:sp>
        <p:nvSpPr>
          <p:cNvPr id="19460" name="Text Box 3"/>
          <p:cNvSpPr>
            <a:spLocks noGrp="1" noChangeArrowheads="1"/>
          </p:cNvSpPr>
          <p:nvPr>
            <p:ph type="body" idx="1"/>
          </p:nvPr>
        </p:nvSpPr>
        <p:spPr>
          <a:xfrm>
            <a:off x="1060450" y="4349750"/>
            <a:ext cx="4741863" cy="3509963"/>
          </a:xfrm>
          <a:solidFill>
            <a:srgbClr val="FFFFFF"/>
          </a:solidFill>
          <a:ln>
            <a:solidFill>
              <a:srgbClr val="000000"/>
            </a:solidFill>
          </a:ln>
        </p:spPr>
        <p:txBody>
          <a:bodyPr lIns="80179" tIns="40089" rIns="80179" bIns="40089"/>
          <a:lstStyle/>
          <a:p>
            <a:pPr eaLnBrk="1" hangingPunct="1"/>
            <a:r>
              <a:rPr lang="en-US">
                <a:latin typeface="Arial" pitchFamily="-110" charset="0"/>
                <a:ea typeface="ＭＳ Ｐゴシック" pitchFamily="-110" charset="-128"/>
                <a:cs typeface="ＭＳ Ｐゴシック" pitchFamily="-110" charset="-128"/>
              </a:rPr>
              <a:t>JT</a:t>
            </a:r>
          </a:p>
          <a:p>
            <a:pPr eaLnBrk="1" hangingPunct="1"/>
            <a:r>
              <a:rPr lang="en-US">
                <a:latin typeface="Arial" pitchFamily="-110" charset="0"/>
                <a:ea typeface="ＭＳ Ｐゴシック" pitchFamily="-110" charset="-128"/>
                <a:cs typeface="ＭＳ Ｐゴシック" pitchFamily="-110" charset="-128"/>
              </a:rPr>
              <a:t>Facet 1 of vision: the advent of quantitative data in biology REQUIRES a different way of doing business.  In particular, such data demands associated quantitative models.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Text Box 3"/>
          <p:cNvSpPr>
            <a:spLocks noGrp="1" noChangeArrowheads="1"/>
          </p:cNvSpPr>
          <p:nvPr>
            <p:ph type="body" idx="1"/>
          </p:nvPr>
        </p:nvSpPr>
        <p:spPr>
          <a:xfrm>
            <a:off x="1062038" y="4349750"/>
            <a:ext cx="4741862" cy="3513138"/>
          </a:xfrm>
          <a:noFill/>
          <a:ln/>
        </p:spPr>
        <p:txBody>
          <a:bodyPr wrap="none" anchor="ctr"/>
          <a:lstStyle/>
          <a:p>
            <a:pPr eaLnBrk="1" hangingPunct="1"/>
            <a:r>
              <a:rPr lang="en-US">
                <a:latin typeface="Helvetica" pitchFamily="-110" charset="0"/>
                <a:ea typeface="ＭＳ Ｐゴシック" pitchFamily="-110" charset="-128"/>
                <a:cs typeface="ＭＳ Ｐゴシック" pitchFamily="-110" charset="-128"/>
              </a:rPr>
              <a:t>An</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intriguing aspect of multicellular organisms is the fact that there are a wide variety of different cell types, this despite the fact that each and every cell carries the same genetic information.</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One of the key mechanisms giving rise to distinct cellular identities is particular ``decisions'' that are made about which genes to express at different times and places in an organism's history.</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Interestingly, decision making is not restricted to multicellular organisms, nor even to eukaryotic cells.</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Indeed, the modern theory of gene regulation was born out of efforts to understand how bacterial cells decide which sugars to utilize at any given time.</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In this talk, I will describe the ways in which statistical mechanics can be used to examine the regulatory processes that take place in the lives of cells.</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These simple models result in surprising predictions and I will also describe our experimental efforts to probe this rich behavior both in test tubes and in living cells.</a:t>
            </a:r>
            <a:r>
              <a:rPr lang="en-US">
                <a:latin typeface="Helvetica" pitchFamily="-110" charset="0"/>
                <a:ea typeface="ヒラギノ角ゴ Pro W3" pitchFamily="-110" charset="-128"/>
                <a:cs typeface="ヒラギノ角ゴ Pro W3" pitchFamily="-110" charset="-128"/>
              </a:rPr>
              <a:t>ﾊ</a:t>
            </a:r>
            <a:endParaRPr lang="en-US">
              <a:latin typeface="Helvetica" pitchFamily="-110" charset="0"/>
              <a:ea typeface="ＭＳ Ｐゴシック" pitchFamily="-110" charset="-128"/>
              <a:cs typeface="ＭＳ Ｐゴシック" pitchFamily="-11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0AC7D035-5F1B-054E-A4E0-656DDDE6C2DF}" type="slidenum">
              <a:rPr lang="en-US">
                <a:latin typeface="Times New Roman" pitchFamily="-110" charset="0"/>
              </a:rPr>
              <a:pPr/>
              <a:t>4</a:t>
            </a:fld>
            <a:endParaRPr lang="en-US">
              <a:latin typeface="Times New Roman" pitchFamily="-110" charset="0"/>
            </a:endParaRPr>
          </a:p>
        </p:txBody>
      </p:sp>
      <p:sp>
        <p:nvSpPr>
          <p:cNvPr id="23555" name="Rectangle 2"/>
          <p:cNvSpPr>
            <a:spLocks noGrp="1" noRot="1" noChangeAspect="1" noChangeArrowheads="1" noTextEdit="1"/>
          </p:cNvSpPr>
          <p:nvPr>
            <p:ph type="sldImg"/>
          </p:nvPr>
        </p:nvSpPr>
        <p:spPr>
          <a:xfrm>
            <a:off x="1196975" y="715963"/>
            <a:ext cx="4521200" cy="3390900"/>
          </a:xfrm>
          <a:noFill/>
          <a:ln/>
        </p:spPr>
      </p:sp>
      <p:sp>
        <p:nvSpPr>
          <p:cNvPr id="23556" name="Text Box 3"/>
          <p:cNvSpPr>
            <a:spLocks noGrp="1" noChangeArrowheads="1"/>
          </p:cNvSpPr>
          <p:nvPr>
            <p:ph type="body" idx="1"/>
          </p:nvPr>
        </p:nvSpPr>
        <p:spPr>
          <a:xfrm>
            <a:off x="1060450" y="4349750"/>
            <a:ext cx="4741863" cy="3509963"/>
          </a:xfrm>
          <a:solidFill>
            <a:srgbClr val="FFFFFF"/>
          </a:solidFill>
          <a:ln>
            <a:solidFill>
              <a:srgbClr val="000000"/>
            </a:solidFill>
          </a:ln>
        </p:spPr>
        <p:txBody>
          <a:bodyPr lIns="80179" tIns="40089" rIns="80179" bIns="40089"/>
          <a:lstStyle/>
          <a:p>
            <a:pPr eaLnBrk="1" hangingPunct="1"/>
            <a:r>
              <a:rPr lang="en-US">
                <a:latin typeface="Arial" pitchFamily="-110" charset="0"/>
                <a:ea typeface="ＭＳ Ｐゴシック" pitchFamily="-110" charset="-128"/>
                <a:cs typeface="ＭＳ Ｐゴシック" pitchFamily="-110" charset="-128"/>
              </a:rPr>
              <a:t>JT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Text Box 3"/>
          <p:cNvSpPr>
            <a:spLocks noGrp="1" noChangeArrowheads="1"/>
          </p:cNvSpPr>
          <p:nvPr>
            <p:ph type="body" idx="1"/>
          </p:nvPr>
        </p:nvSpPr>
        <p:spPr>
          <a:xfrm>
            <a:off x="1062038" y="4349750"/>
            <a:ext cx="4741862" cy="3513138"/>
          </a:xfrm>
          <a:noFill/>
          <a:ln/>
        </p:spPr>
        <p:txBody>
          <a:bodyPr wrap="none" anchor="ctr"/>
          <a:lstStyle/>
          <a:p>
            <a:pPr eaLnBrk="1" hangingPunct="1"/>
            <a:r>
              <a:rPr lang="en-US">
                <a:latin typeface="Helvetica" pitchFamily="-110" charset="0"/>
                <a:ea typeface="ＭＳ Ｐゴシック" pitchFamily="-110" charset="-128"/>
                <a:cs typeface="ＭＳ Ｐゴシック" pitchFamily="-110" charset="-128"/>
              </a:rPr>
              <a:t>An</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intriguing aspect of multicellular organisms is the fact that there are a wide variety of different cell types, this despite the fact that each and every cell carries the same genetic information.</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One of the key mechanisms giving rise to distinct cellular identities is particular ``decisions'' that are made about which genes to express at different times and places in an organism's history.</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Interestingly, decision making is not restricted to multicellular organisms, nor even to eukaryotic cells.</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Indeed, the modern theory of gene regulation was born out of efforts to understand how bacterial cells decide which sugars to utilize at any given time.</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In this talk, I will describe the ways in which statistical mechanics can be used to examine the regulatory processes that take place in the lives of cells.</a:t>
            </a:r>
            <a:r>
              <a:rPr lang="en-US">
                <a:latin typeface="Helvetica" pitchFamily="-110" charset="0"/>
                <a:ea typeface="ヒラギノ角ゴ Pro W3" pitchFamily="-110" charset="-128"/>
                <a:cs typeface="ヒラギノ角ゴ Pro W3" pitchFamily="-110" charset="-128"/>
              </a:rPr>
              <a:t>ﾊ</a:t>
            </a:r>
            <a:r>
              <a:rPr lang="en-US" altLang="ja-JP">
                <a:latin typeface="Helvetica" pitchFamily="-110" charset="0"/>
                <a:ea typeface="ＭＳ Ｐゴシック" pitchFamily="-110" charset="-128"/>
                <a:cs typeface="ＭＳ Ｐゴシック" pitchFamily="-110" charset="-128"/>
              </a:rPr>
              <a:t> These simple models result in surprising predictions and I will also describe our experimental efforts to probe this rich behavior both in test tubes and in living cells.</a:t>
            </a:r>
            <a:r>
              <a:rPr lang="en-US">
                <a:latin typeface="Helvetica" pitchFamily="-110" charset="0"/>
                <a:ea typeface="ヒラギノ角ゴ Pro W3" pitchFamily="-110" charset="-128"/>
                <a:cs typeface="ヒラギノ角ゴ Pro W3" pitchFamily="-110" charset="-128"/>
              </a:rPr>
              <a:t>ﾊ</a:t>
            </a:r>
            <a:endParaRPr lang="en-US">
              <a:latin typeface="Helvetica" pitchFamily="-110" charset="0"/>
              <a:ea typeface="ＭＳ Ｐゴシック" pitchFamily="-110" charset="-128"/>
              <a:cs typeface="ＭＳ Ｐゴシック" pitchFamily="-11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D79D6D0-259E-D943-A871-B224EBB8F641}" type="slidenum">
              <a:rPr lang="en-US">
                <a:latin typeface="Times New Roman" pitchFamily="-110" charset="0"/>
              </a:rPr>
              <a:pPr/>
              <a:t>6</a:t>
            </a:fld>
            <a:endParaRPr lang="en-US">
              <a:latin typeface="Times New Roman" pitchFamily="-110" charset="0"/>
            </a:endParaRPr>
          </a:p>
        </p:txBody>
      </p:sp>
      <p:sp>
        <p:nvSpPr>
          <p:cNvPr id="27651" name="Rectangle 2"/>
          <p:cNvSpPr>
            <a:spLocks noGrp="1" noRot="1" noChangeAspect="1" noChangeArrowheads="1" noTextEdit="1"/>
          </p:cNvSpPr>
          <p:nvPr>
            <p:ph type="sldImg"/>
          </p:nvPr>
        </p:nvSpPr>
        <p:spPr>
          <a:xfrm>
            <a:off x="1196975" y="715963"/>
            <a:ext cx="4521200" cy="3390900"/>
          </a:xfrm>
          <a:noFill/>
          <a:ln/>
        </p:spPr>
      </p:sp>
      <p:sp>
        <p:nvSpPr>
          <p:cNvPr id="27652" name="Text Box 3"/>
          <p:cNvSpPr>
            <a:spLocks noGrp="1" noChangeArrowheads="1"/>
          </p:cNvSpPr>
          <p:nvPr>
            <p:ph type="body" idx="1"/>
          </p:nvPr>
        </p:nvSpPr>
        <p:spPr>
          <a:xfrm>
            <a:off x="1060450" y="4349750"/>
            <a:ext cx="4741863" cy="3509963"/>
          </a:xfrm>
          <a:solidFill>
            <a:srgbClr val="FFFFFF"/>
          </a:solidFill>
          <a:ln>
            <a:solidFill>
              <a:srgbClr val="000000"/>
            </a:solidFill>
          </a:ln>
        </p:spPr>
        <p:txBody>
          <a:bodyPr lIns="80179" tIns="40089" rIns="80179" bIns="40089"/>
          <a:lstStyle/>
          <a:p>
            <a:pPr eaLnBrk="1" hangingPunct="1"/>
            <a:r>
              <a:rPr lang="en-US">
                <a:latin typeface="Arial" pitchFamily="-110" charset="0"/>
                <a:ea typeface="ＭＳ Ｐゴシック" pitchFamily="-110" charset="-128"/>
                <a:cs typeface="ＭＳ Ｐゴシック" pitchFamily="-110" charset="-128"/>
              </a:rPr>
              <a:t>RP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EB537215-1848-D442-83EC-4E6A49BD379B}" type="slidenum">
              <a:rPr lang="en-US">
                <a:latin typeface="Times New Roman" pitchFamily="-110" charset="0"/>
              </a:rPr>
              <a:pPr/>
              <a:t>7</a:t>
            </a:fld>
            <a:endParaRPr lang="en-US">
              <a:latin typeface="Times New Roman" pitchFamily="-110" charset="0"/>
            </a:endParaRPr>
          </a:p>
        </p:txBody>
      </p:sp>
      <p:sp>
        <p:nvSpPr>
          <p:cNvPr id="29699" name="Rectangle 2"/>
          <p:cNvSpPr>
            <a:spLocks noGrp="1" noRot="1" noChangeAspect="1" noChangeArrowheads="1" noTextEdit="1"/>
          </p:cNvSpPr>
          <p:nvPr>
            <p:ph type="sldImg"/>
          </p:nvPr>
        </p:nvSpPr>
        <p:spPr>
          <a:xfrm>
            <a:off x="1196975" y="715963"/>
            <a:ext cx="4521200" cy="3390900"/>
          </a:xfrm>
          <a:noFill/>
          <a:ln/>
        </p:spPr>
      </p:sp>
      <p:sp>
        <p:nvSpPr>
          <p:cNvPr id="29700" name="Text Box 3"/>
          <p:cNvSpPr>
            <a:spLocks noGrp="1" noChangeArrowheads="1"/>
          </p:cNvSpPr>
          <p:nvPr>
            <p:ph type="body" idx="1"/>
          </p:nvPr>
        </p:nvSpPr>
        <p:spPr>
          <a:xfrm>
            <a:off x="1060450" y="4349750"/>
            <a:ext cx="4741863" cy="3509963"/>
          </a:xfrm>
          <a:solidFill>
            <a:srgbClr val="FFFFFF"/>
          </a:solidFill>
          <a:ln>
            <a:solidFill>
              <a:srgbClr val="000000"/>
            </a:solidFill>
          </a:ln>
        </p:spPr>
        <p:txBody>
          <a:bodyPr lIns="80179" tIns="40089" rIns="80179" bIns="40089"/>
          <a:lstStyle/>
          <a:p>
            <a:pPr eaLnBrk="1" hangingPunct="1"/>
            <a:r>
              <a:rPr lang="en-US">
                <a:latin typeface="Arial" pitchFamily="-110" charset="0"/>
                <a:ea typeface="ＭＳ Ｐゴシック" pitchFamily="-110" charset="-128"/>
                <a:cs typeface="ＭＳ Ｐゴシック" pitchFamily="-110" charset="-128"/>
              </a:rPr>
              <a:t>RP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98563" y="717550"/>
            <a:ext cx="4518025" cy="3387725"/>
          </a:xfrm>
          <a:ln/>
        </p:spPr>
      </p:sp>
      <p:sp>
        <p:nvSpPr>
          <p:cNvPr id="31747" name="Text Box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5" rIns="91430" bIns="45715" anchor="b">
            <a:prstTxWarp prst="textNoShape">
              <a:avLst/>
            </a:prstTxWarp>
          </a:bodyPr>
          <a:lstStyle/>
          <a:p>
            <a:pPr algn="r"/>
            <a:fld id="{FDD2F6EE-A0B3-5546-9FB3-4821D0ABFB08}" type="slidenum">
              <a:rPr lang="en-US" sz="1100">
                <a:latin typeface="Arial" pitchFamily="-110" charset="0"/>
                <a:ea typeface="Arial" pitchFamily="-110" charset="0"/>
                <a:cs typeface="Arial" pitchFamily="-110" charset="0"/>
              </a:rPr>
              <a:pPr algn="r"/>
              <a:t>9</a:t>
            </a:fld>
            <a:endParaRPr lang="en-US" sz="1100">
              <a:latin typeface="Arial" pitchFamily="-110" charset="0"/>
              <a:ea typeface="Arial" pitchFamily="-110" charset="0"/>
              <a:cs typeface="Arial" pitchFamily="-110"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685800" y="4344988"/>
            <a:ext cx="5486400" cy="4113212"/>
          </a:xfrm>
          <a:noFill/>
          <a:ln>
            <a:solidFill>
              <a:srgbClr val="000000"/>
            </a:solidFill>
          </a:ln>
        </p:spPr>
        <p:txBody>
          <a:bodyPr lIns="91430" tIns="45715" rIns="91430" bIns="45715"/>
          <a:lstStyle/>
          <a:p>
            <a:pPr defTabSz="801688" eaLnBrk="1" hangingPunct="1"/>
            <a:r>
              <a:rPr lang="en-US">
                <a:latin typeface="Times New Roman" pitchFamily="-110" charset="0"/>
                <a:ea typeface="ＭＳ Ｐゴシック" pitchFamily="-110" charset="-128"/>
                <a:cs typeface="ＭＳ Ｐゴシック" pitchFamily="-110" charset="-128"/>
              </a:rPr>
              <a:t>Just show the variety of constructs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09DA63-D56A-BF40-B382-274BCC50899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80F70E-B385-6146-BB7C-CDAE3F5ECAF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363E0-5B1B-C840-92DB-FABBA1688A2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 y="152400"/>
            <a:ext cx="8839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52400" y="1676400"/>
            <a:ext cx="43434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3434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52400" y="4267200"/>
            <a:ext cx="43434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267200"/>
            <a:ext cx="43434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676400"/>
            <a:ext cx="43434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3434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267200"/>
            <a:ext cx="43434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D201D-FBD9-6041-A41F-5AE4B6F816E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443861-27D6-6843-B0F3-113DDC90385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05BDF-C821-A041-9B31-D2974BE2FED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D97C2B-D5D9-1148-8B13-88B905D7DDF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8AEE381-FBA4-5A4E-B998-B0E36CEAAD1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5E5B2D-3114-DA49-A52A-D7AE4F6A68B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7ABA98-9E83-0147-BE67-7DCB10004C0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BE198-A070-654A-B270-0969E55E1F6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i="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i="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i="0">
                <a:latin typeface="+mn-lt"/>
              </a:defRPr>
            </a:lvl1pPr>
          </a:lstStyle>
          <a:p>
            <a:pPr>
              <a:defRPr/>
            </a:pPr>
            <a:fld id="{E6E43C03-04B1-334B-A62C-3960BAB5F4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video" Target="%5CUsers%5Crob%5Cphillips%5CTalks%5CTalks2009%5CCaltech%20Physics%5CFig_03.03.mov" TargetMode="External"/><Relationship Id="rId2" Type="http://schemas.openxmlformats.org/officeDocument/2006/relationships/slideLayout" Target="../slideLayouts/slideLayout7.xml"/><Relationship Id="rId3" Type="http://schemas.openxmlformats.org/officeDocument/2006/relationships/notesSlide" Target="../notesSlides/notesSlide11.xml"/><Relationship Id="rId5" Type="http://schemas.openxmlformats.org/officeDocument/2006/relationships/image" Target="../media/image26.png"/></Relationships>
</file>

<file path=ppt/slides/_rels/slide12.xml.rels><?xml version="1.0" encoding="UTF-8" standalone="yes"?>
<Relationships xmlns="http://schemas.openxmlformats.org/package/2006/relationships"><Relationship Id="rId6" Type="http://schemas.openxmlformats.org/officeDocument/2006/relationships/image" Target="../media/image29.pn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1.jpeg"/><Relationship Id="rId5"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3" Type="http://schemas.openxmlformats.org/officeDocument/2006/relationships/image" Target="../media/image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4"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image" Target="../media/image35.png"/><Relationship Id="rId3" Type="http://schemas.openxmlformats.org/officeDocument/2006/relationships/image" Target="../media/image2.png"/><Relationship Id="rId5" Type="http://schemas.openxmlformats.org/officeDocument/2006/relationships/image" Target="../media/image37.png"/></Relationships>
</file>

<file path=ppt/slides/_rels/slide2.xml.rels><?xml version="1.0" encoding="UTF-8" standalone="yes"?>
<Relationships xmlns="http://schemas.openxmlformats.org/package/2006/relationships"><Relationship Id="rId6" Type="http://schemas.openxmlformats.org/officeDocument/2006/relationships/image" Target="../media/image4.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6" Type="http://schemas.openxmlformats.org/officeDocument/2006/relationships/image" Target="../media/image7.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 Id="rId5" Type="http://schemas.openxmlformats.org/officeDocument/2006/relationships/image" Target="../media/image6.jpeg"/></Relationships>
</file>

<file path=ppt/slides/_rels/slide4.xml.rels><?xml version="1.0" encoding="UTF-8" standalone="yes"?>
<Relationships xmlns="http://schemas.openxmlformats.org/package/2006/relationships"><Relationship Id="rId4" Type="http://schemas.openxmlformats.org/officeDocument/2006/relationships/image" Target="../media/image2.png"/><Relationship Id="rId5" Type="http://schemas.openxmlformats.org/officeDocument/2006/relationships/image" Target="../media/image9.jpeg"/><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e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3.png"/><Relationship Id="rId7"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18.png"/><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6.png"/><Relationship Id="rId6"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8.jpeg"/><Relationship Id="rId7"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png"/><Relationship Id="rId6" Type="http://schemas.openxmlformats.org/officeDocument/2006/relationships/image" Target="../media/image20.jpeg"/></Relationships>
</file>

<file path=ppt/slides/_rels/slide8.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pn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9.xml"/><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2" name="Rectangle 24"/>
          <p:cNvSpPr>
            <a:spLocks noGrp="1" noChangeArrowheads="1"/>
          </p:cNvSpPr>
          <p:nvPr/>
        </p:nvSpPr>
        <p:spPr bwMode="auto">
          <a:xfrm>
            <a:off x="609600" y="2286000"/>
            <a:ext cx="8229600" cy="884238"/>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prstTxWarp prst="textNoShape">
              <a:avLst/>
            </a:prstTxWarp>
          </a:bodyPr>
          <a:lstStyle/>
          <a:p>
            <a:pPr algn="ctr" eaLnBrk="0" hangingPunct="0">
              <a:spcBef>
                <a:spcPct val="0"/>
              </a:spcBef>
              <a:defRPr/>
            </a:pPr>
            <a:r>
              <a:rPr lang="en-US" sz="3200" i="0" dirty="0">
                <a:solidFill>
                  <a:srgbClr val="FF6600"/>
                </a:solidFill>
                <a:latin typeface="Herculanum" charset="0"/>
                <a:ea typeface="Times New Roman" charset="0"/>
                <a:cs typeface="Times New Roman" charset="0"/>
              </a:rPr>
              <a:t>BE/APh161 – Physical Biology of the Cell</a:t>
            </a:r>
            <a:endParaRPr lang="en-US" sz="3200" i="0" dirty="0">
              <a:solidFill>
                <a:schemeClr val="tx2"/>
              </a:solidFill>
              <a:latin typeface="Herculanum" charset="0"/>
              <a:ea typeface="ヒラギノ角ゴ Pro W3" charset="-128"/>
              <a:cs typeface="ヒラギノ角ゴ Pro W3" charset="-128"/>
            </a:endParaRPr>
          </a:p>
        </p:txBody>
      </p:sp>
      <p:sp>
        <p:nvSpPr>
          <p:cNvPr id="16387" name="Rectangle 25"/>
          <p:cNvSpPr>
            <a:spLocks noGrp="1" noChangeArrowheads="1"/>
          </p:cNvSpPr>
          <p:nvPr/>
        </p:nvSpPr>
        <p:spPr bwMode="auto">
          <a:xfrm>
            <a:off x="381000" y="3657600"/>
            <a:ext cx="8229600" cy="884238"/>
          </a:xfrm>
          <a:prstGeom prst="rect">
            <a:avLst/>
          </a:prstGeom>
          <a:noFill/>
          <a:ln w="9525">
            <a:noFill/>
            <a:miter lim="800000"/>
            <a:headEnd/>
            <a:tailEnd/>
          </a:ln>
        </p:spPr>
        <p:txBody>
          <a:bodyPr anchor="ctr">
            <a:prstTxWarp prst="textNoShape">
              <a:avLst/>
            </a:prstTxWarp>
          </a:bodyPr>
          <a:lstStyle/>
          <a:p>
            <a:pPr algn="ctr" eaLnBrk="0" hangingPunct="0">
              <a:spcBef>
                <a:spcPct val="0"/>
              </a:spcBef>
            </a:pPr>
            <a:r>
              <a:rPr lang="en-US" sz="2800" i="0">
                <a:ea typeface="Times New Roman" pitchFamily="-110" charset="0"/>
                <a:cs typeface="Times New Roman" pitchFamily="-110" charset="0"/>
              </a:rPr>
              <a:t>Rob Phillips</a:t>
            </a:r>
            <a:endParaRPr lang="en-US" sz="3200" i="0">
              <a:ea typeface="Times New Roman" pitchFamily="-110" charset="0"/>
              <a:cs typeface="Times New Roman" pitchFamily="-110" charset="0"/>
            </a:endParaRPr>
          </a:p>
          <a:p>
            <a:pPr algn="ctr" eaLnBrk="0" hangingPunct="0">
              <a:spcBef>
                <a:spcPct val="0"/>
              </a:spcBef>
            </a:pPr>
            <a:r>
              <a:rPr lang="en-US" i="0">
                <a:ea typeface="Times New Roman" pitchFamily="-110" charset="0"/>
                <a:cs typeface="Times New Roman" pitchFamily="-110" charset="0"/>
              </a:rPr>
              <a:t>Applied Physics and Bioengineering</a:t>
            </a:r>
          </a:p>
          <a:p>
            <a:pPr algn="ctr" eaLnBrk="0" hangingPunct="0">
              <a:spcBef>
                <a:spcPct val="0"/>
              </a:spcBef>
            </a:pPr>
            <a:r>
              <a:rPr lang="en-US" i="0">
                <a:ea typeface="Times New Roman" pitchFamily="-110" charset="0"/>
                <a:cs typeface="Times New Roman" pitchFamily="-110" charset="0"/>
              </a:rPr>
              <a:t>California Institute of Technology</a:t>
            </a:r>
            <a:endParaRPr lang="en-US" i="0">
              <a:ea typeface="ヒラギノ角ゴ Pro W3" pitchFamily="-110" charset="-128"/>
              <a:cs typeface="ヒラギノ角ゴ Pro W3" pitchFamily="-11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6" descr="RepressorStatesWeights5-1.tiff"/>
          <p:cNvPicPr>
            <a:picLocks noChangeAspect="1"/>
          </p:cNvPicPr>
          <p:nvPr/>
        </p:nvPicPr>
        <p:blipFill>
          <a:blip r:embed="rId3"/>
          <a:srcRect/>
          <a:stretch>
            <a:fillRect/>
          </a:stretch>
        </p:blipFill>
        <p:spPr bwMode="auto">
          <a:xfrm>
            <a:off x="619125" y="2265363"/>
            <a:ext cx="7839075" cy="4778375"/>
          </a:xfrm>
          <a:prstGeom prst="rect">
            <a:avLst/>
          </a:prstGeom>
          <a:noFill/>
          <a:ln w="9525">
            <a:noFill/>
            <a:miter lim="800000"/>
            <a:headEnd/>
            <a:tailEnd/>
          </a:ln>
        </p:spPr>
      </p:pic>
      <p:sp>
        <p:nvSpPr>
          <p:cNvPr id="34819" name="Rectangle 2"/>
          <p:cNvSpPr>
            <a:spLocks noGrp="1" noChangeArrowheads="1"/>
          </p:cNvSpPr>
          <p:nvPr>
            <p:ph type="title"/>
          </p:nvPr>
        </p:nvSpPr>
        <p:spPr>
          <a:xfrm>
            <a:off x="762000" y="0"/>
            <a:ext cx="7807325" cy="1143000"/>
          </a:xfrm>
        </p:spPr>
        <p:txBody>
          <a:bodyPr/>
          <a:lstStyle/>
          <a:p>
            <a:pPr eaLnBrk="1" hangingPunct="1"/>
            <a:r>
              <a:rPr lang="en-US" sz="3300" smtClean="0">
                <a:solidFill>
                  <a:srgbClr val="FF6600"/>
                </a:solidFill>
                <a:latin typeface="Herculanum" pitchFamily="-110" charset="0"/>
                <a:ea typeface="Herculanum" pitchFamily="-110" charset="0"/>
                <a:cs typeface="Herculanum" pitchFamily="-110" charset="0"/>
              </a:rPr>
              <a:t>Statistical Mechanics to Estimate the Level of Gene Expression</a:t>
            </a:r>
            <a:endParaRPr lang="en-US" smtClean="0">
              <a:solidFill>
                <a:srgbClr val="FF6600"/>
              </a:solidFill>
              <a:latin typeface="Herculanum" pitchFamily="-110" charset="0"/>
              <a:ea typeface="Herculanum" pitchFamily="-110" charset="0"/>
              <a:cs typeface="Herculanum" pitchFamily="-110" charset="0"/>
            </a:endParaRPr>
          </a:p>
        </p:txBody>
      </p:sp>
      <p:sp>
        <p:nvSpPr>
          <p:cNvPr id="34820" name="Rectangle 5">
            <a:hlinkClick r:id="" action="ppaction://noaction"/>
          </p:cNvPr>
          <p:cNvSpPr>
            <a:spLocks noChangeArrowheads="1"/>
          </p:cNvSpPr>
          <p:nvPr/>
        </p:nvSpPr>
        <p:spPr bwMode="auto">
          <a:xfrm>
            <a:off x="1219200" y="5105400"/>
            <a:ext cx="3276600" cy="762000"/>
          </a:xfrm>
          <a:prstGeom prst="rect">
            <a:avLst/>
          </a:prstGeom>
          <a:noFill/>
          <a:ln w="9525">
            <a:noFill/>
            <a:miter lim="800000"/>
            <a:headEnd/>
            <a:tailEnd/>
          </a:ln>
        </p:spPr>
        <p:txBody>
          <a:bodyPr wrap="none" lIns="91430" tIns="45715" rIns="91430" bIns="45715" anchor="ctr">
            <a:prstTxWarp prst="textNoShape">
              <a:avLst/>
            </a:prstTxWarp>
          </a:bodyPr>
          <a:lstStyle/>
          <a:p>
            <a:pPr algn="ctr"/>
            <a:r>
              <a:rPr lang="en-US">
                <a:latin typeface="Arial" pitchFamily="-110" charset="0"/>
              </a:rPr>
              <a:t> </a:t>
            </a:r>
          </a:p>
        </p:txBody>
      </p:sp>
      <p:sp>
        <p:nvSpPr>
          <p:cNvPr id="34821" name="Rectangle 7"/>
          <p:cNvSpPr>
            <a:spLocks noChangeArrowheads="1"/>
          </p:cNvSpPr>
          <p:nvPr/>
        </p:nvSpPr>
        <p:spPr bwMode="auto">
          <a:xfrm>
            <a:off x="128588" y="1219200"/>
            <a:ext cx="9015412" cy="1382713"/>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76000"/>
              <a:buFontTx/>
              <a:buBlip>
                <a:blip r:embed="rId4"/>
              </a:buBlip>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1600" b="1">
                <a:latin typeface="Albany" charset="0"/>
              </a:rPr>
              <a:t>The real estate in the vicinity of the promoter is under the control of molecular bouncers: activators and repressors.</a:t>
            </a:r>
          </a:p>
          <a:p>
            <a:pPr marL="390525" indent="-293688" defTabSz="650875">
              <a:lnSpc>
                <a:spcPct val="93000"/>
              </a:lnSpc>
              <a:buClr>
                <a:srgbClr val="000000"/>
              </a:buClr>
              <a:buSzPct val="76000"/>
              <a:buFontTx/>
              <a:buBlip>
                <a:blip r:embed="rId4"/>
              </a:buBlip>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1600" b="1">
                <a:latin typeface="Albany" charset="0"/>
              </a:rPr>
              <a:t>``Thermodynamic models’’ (Ackers &amp; Shea, Buchler, Gerland &amp; Hwa, Vilar &amp; Leibler, etc.) permit us to compute the probability of promoter occupancy as a function of the many parameters that can be controlled quantitatively</a:t>
            </a:r>
            <a:r>
              <a:rPr lang="en-GB" sz="1600" b="1">
                <a:solidFill>
                  <a:srgbClr val="000090"/>
                </a:solidFill>
                <a:latin typeface="Albany" charset="0"/>
              </a:rPr>
              <a:t>.  </a:t>
            </a:r>
            <a:r>
              <a:rPr lang="en-GB" sz="1600" b="1">
                <a:solidFill>
                  <a:srgbClr val="FF6600"/>
                </a:solidFill>
                <a:latin typeface="Albany" charset="0"/>
              </a:rPr>
              <a:t>Do such models make sense?</a:t>
            </a:r>
            <a:endParaRPr lang="en-GB" b="1">
              <a:solidFill>
                <a:srgbClr val="FF6600"/>
              </a:solidFill>
            </a:endParaRPr>
          </a:p>
          <a:p>
            <a:pPr marL="390525" indent="-293688" defTabSz="650875">
              <a:lnSpc>
                <a:spcPct val="93000"/>
              </a:lnSpc>
              <a:buClr>
                <a:srgbClr val="000000"/>
              </a:buClr>
              <a:buSzPct val="76000"/>
              <a:buFontTx/>
              <a:buBlip>
                <a:blip r:embed="rId4"/>
              </a:buBlip>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1600" b="1">
              <a:solidFill>
                <a:srgbClr val="0066FF"/>
              </a:solidFill>
              <a:latin typeface="Albany" charset="0"/>
            </a:endParaRPr>
          </a:p>
          <a:p>
            <a:pPr marL="390525" indent="-293688" defTabSz="650875">
              <a:lnSpc>
                <a:spcPct val="93000"/>
              </a:lnSpc>
              <a:buClr>
                <a:srgbClr val="000000"/>
              </a:buClr>
              <a:buSzPct val="76000"/>
              <a:buFontTx/>
              <a:buBlip>
                <a:blip r:embed="rId4"/>
              </a:buBlip>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1600" b="1">
              <a:solidFill>
                <a:srgbClr val="0066FF"/>
              </a:solidFill>
              <a:latin typeface="Albany" charset="0"/>
            </a:endParaRPr>
          </a:p>
        </p:txBody>
      </p:sp>
    </p:spTree>
  </p:cSld>
  <p:clrMapOvr>
    <a:masterClrMapping/>
  </p:clrMapOvr>
  <p:transition advTm="99953"/>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93738" y="-76200"/>
            <a:ext cx="7807325" cy="1144588"/>
          </a:xfrm>
        </p:spPr>
        <p:txBody>
          <a:bodyPr/>
          <a:lstStyle/>
          <a:p>
            <a:pPr eaLnBrk="1" hangingPunct="1">
              <a:lnSpc>
                <a:spcPct val="93000"/>
              </a:lnSpc>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2800" smtClean="0">
                <a:solidFill>
                  <a:srgbClr val="FF6600"/>
                </a:solidFill>
                <a:latin typeface="Herculanum" pitchFamily="-110" charset="0"/>
                <a:ea typeface="Herculanum" pitchFamily="-110" charset="0"/>
                <a:cs typeface="Herculanum" pitchFamily="-110" charset="0"/>
              </a:rPr>
              <a:t>Cells Decide: Where to Go</a:t>
            </a:r>
          </a:p>
        </p:txBody>
      </p:sp>
      <p:sp>
        <p:nvSpPr>
          <p:cNvPr id="36867" name="Text Box 3"/>
          <p:cNvSpPr txBox="1">
            <a:spLocks noChangeArrowheads="1"/>
          </p:cNvSpPr>
          <p:nvPr/>
        </p:nvSpPr>
        <p:spPr bwMode="auto">
          <a:xfrm>
            <a:off x="5262563" y="1838325"/>
            <a:ext cx="1439862" cy="315913"/>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a:solidFill>
                  <a:schemeClr val="bg1"/>
                </a:solidFill>
              </a:rPr>
              <a:t>(Berman et al.)</a:t>
            </a:r>
          </a:p>
        </p:txBody>
      </p:sp>
      <p:sp>
        <p:nvSpPr>
          <p:cNvPr id="36868" name="Text Box 11"/>
          <p:cNvSpPr txBox="1">
            <a:spLocks noChangeArrowheads="1"/>
          </p:cNvSpPr>
          <p:nvPr/>
        </p:nvSpPr>
        <p:spPr bwMode="auto">
          <a:xfrm>
            <a:off x="2570163" y="1143000"/>
            <a:ext cx="4135437" cy="360363"/>
          </a:xfrm>
          <a:prstGeom prst="rect">
            <a:avLst/>
          </a:prstGeom>
          <a:noFill/>
          <a:ln w="9525">
            <a:solidFill>
              <a:srgbClr val="FF6600"/>
            </a:solidFill>
            <a:miter lim="800000"/>
            <a:headEnd/>
            <a:tailEnd/>
          </a:ln>
        </p:spPr>
        <p:txBody>
          <a:bodyPr wrap="none" lIns="82945" tIns="41473" rIns="82945" bIns="41473">
            <a:prstTxWarp prst="textNoShape">
              <a:avLst/>
            </a:prstTxWarp>
            <a:spAutoFit/>
          </a:bodyPr>
          <a:lstStyle/>
          <a:p>
            <a:r>
              <a:rPr lang="en-US">
                <a:solidFill>
                  <a:srgbClr val="FF6600"/>
                </a:solidFill>
                <a:latin typeface="Albany" charset="0"/>
              </a:rPr>
              <a:t>The Hunters of the Immune Response</a:t>
            </a:r>
          </a:p>
        </p:txBody>
      </p:sp>
      <p:sp>
        <p:nvSpPr>
          <p:cNvPr id="36869" name="Rectangle 12"/>
          <p:cNvSpPr>
            <a:spLocks noChangeArrowheads="1"/>
          </p:cNvSpPr>
          <p:nvPr/>
        </p:nvSpPr>
        <p:spPr bwMode="auto">
          <a:xfrm>
            <a:off x="228600" y="4876800"/>
            <a:ext cx="8763000" cy="1447800"/>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4"/>
              </a:buBlip>
              <a:tabLst>
                <a:tab pos="655638" algn="l"/>
                <a:tab pos="1312863" algn="l"/>
                <a:tab pos="1968500" algn="l"/>
                <a:tab pos="2625725" algn="l"/>
                <a:tab pos="3282950" algn="l"/>
                <a:tab pos="3938588" algn="l"/>
                <a:tab pos="4595813" algn="l"/>
              </a:tabLst>
            </a:pPr>
            <a:r>
              <a:rPr lang="en-GB" sz="1600" b="1">
                <a:latin typeface="Albany" charset="0"/>
              </a:rPr>
              <a:t>There is another kind of rapid response to environmental cues that is much faster than gene regulation.</a:t>
            </a:r>
          </a:p>
          <a:p>
            <a:pPr marL="390525" indent="-293688" defTabSz="650875">
              <a:lnSpc>
                <a:spcPct val="93000"/>
              </a:lnSpc>
              <a:buClr>
                <a:srgbClr val="000000"/>
              </a:buClr>
              <a:buSzPct val="66000"/>
              <a:buFontTx/>
              <a:buBlip>
                <a:blip r:embed="rId4"/>
              </a:buBlip>
              <a:tabLst>
                <a:tab pos="655638" algn="l"/>
                <a:tab pos="1312863" algn="l"/>
                <a:tab pos="1968500" algn="l"/>
                <a:tab pos="2625725" algn="l"/>
                <a:tab pos="3282950" algn="l"/>
                <a:tab pos="3938588" algn="l"/>
                <a:tab pos="4595813" algn="l"/>
              </a:tabLst>
            </a:pPr>
            <a:r>
              <a:rPr lang="en-GB" sz="1600" b="1">
                <a:latin typeface="Albany" charset="0"/>
              </a:rPr>
              <a:t>The “decision” about where to go next is highly regulated and results in the synthesis of new cytoskeletal filaments at the leading edge of the cell.</a:t>
            </a:r>
          </a:p>
          <a:p>
            <a:pPr marL="390525" indent="-293688" defTabSz="650875">
              <a:lnSpc>
                <a:spcPct val="93000"/>
              </a:lnSpc>
              <a:buClr>
                <a:srgbClr val="000000"/>
              </a:buClr>
              <a:buSzPct val="66000"/>
              <a:buFontTx/>
              <a:buBlip>
                <a:blip r:embed="rId4"/>
              </a:buBlip>
              <a:tabLst>
                <a:tab pos="655638" algn="l"/>
                <a:tab pos="1312863" algn="l"/>
                <a:tab pos="1968500" algn="l"/>
                <a:tab pos="2625725" algn="l"/>
                <a:tab pos="3282950" algn="l"/>
                <a:tab pos="3938588" algn="l"/>
                <a:tab pos="4595813" algn="l"/>
              </a:tabLst>
            </a:pPr>
            <a:r>
              <a:rPr lang="en-GB" sz="1600" b="1">
                <a:latin typeface="Albany" charset="0"/>
              </a:rPr>
              <a:t>Once again, there is an interesting random walk story behind the scenes.</a:t>
            </a:r>
          </a:p>
          <a:p>
            <a:pPr marL="390525" indent="-293688" defTabSz="650875">
              <a:lnSpc>
                <a:spcPct val="93000"/>
              </a:lnSpc>
              <a:buClr>
                <a:srgbClr val="000000"/>
              </a:buClr>
              <a:buSzPct val="66000"/>
              <a:buFontTx/>
              <a:buBlip>
                <a:blip r:embed="rId4"/>
              </a:buBlip>
              <a:tabLst>
                <a:tab pos="655638" algn="l"/>
                <a:tab pos="1312863" algn="l"/>
                <a:tab pos="1968500" algn="l"/>
                <a:tab pos="2625725" algn="l"/>
                <a:tab pos="3282950" algn="l"/>
                <a:tab pos="3938588" algn="l"/>
                <a:tab pos="4595813" algn="l"/>
              </a:tabLst>
            </a:pPr>
            <a:endParaRPr lang="en-GB" sz="1600" b="1">
              <a:solidFill>
                <a:srgbClr val="0066FF"/>
              </a:solidFill>
              <a:latin typeface="Albany" charset="0"/>
            </a:endParaRPr>
          </a:p>
        </p:txBody>
      </p:sp>
      <p:pic>
        <p:nvPicPr>
          <p:cNvPr id="36870" name="Picture 6" descr="/Users/rob/phillips/Talks/Talks2009/Caltech Physics/Fig_03.03.mov">
            <a:hlinkClick r:id="" action="ppaction://media"/>
          </p:cNvPr>
          <p:cNvPicPr/>
          <p:nvPr>
            <a:videoFile r:link="rId1"/>
          </p:nvPr>
        </p:nvPicPr>
        <p:blipFill>
          <a:blip r:embed="rId5"/>
          <a:srcRect/>
          <a:stretch>
            <a:fillRect/>
          </a:stretch>
        </p:blipFill>
        <p:spPr bwMode="auto">
          <a:xfrm>
            <a:off x="2768600" y="1828800"/>
            <a:ext cx="3784600" cy="2838450"/>
          </a:xfrm>
          <a:prstGeom prst="rect">
            <a:avLst/>
          </a:prstGeom>
          <a:noFill/>
          <a:ln w="9525">
            <a:noFill/>
            <a:miter lim="800000"/>
            <a:headEnd/>
            <a:tailEnd/>
          </a:ln>
        </p:spPr>
      </p:pic>
      <p:sp>
        <p:nvSpPr>
          <p:cNvPr id="7" name="Text Box 13"/>
          <p:cNvSpPr txBox="1">
            <a:spLocks noChangeArrowheads="1"/>
          </p:cNvSpPr>
          <p:nvPr/>
        </p:nvSpPr>
        <p:spPr bwMode="auto">
          <a:xfrm>
            <a:off x="5029200" y="1828800"/>
            <a:ext cx="1422340" cy="314580"/>
          </a:xfrm>
          <a:prstGeom prst="rect">
            <a:avLst/>
          </a:prstGeom>
          <a:noFill/>
          <a:ln w="9525">
            <a:noFill/>
            <a:miter lim="800000"/>
            <a:headEnd/>
            <a:tailEnd/>
          </a:ln>
          <a:effectLst/>
        </p:spPr>
        <p:txBody>
          <a:bodyPr wrap="none" lIns="82936" tIns="41469" rIns="82936" bIns="41469">
            <a:prstTxWarp prst="textNoShape">
              <a:avLst/>
            </a:prstTxWarp>
            <a:spAutoFit/>
          </a:bodyPr>
          <a:lstStyle/>
          <a:p>
            <a:pPr defTabSz="828675">
              <a:defRPr/>
            </a:pPr>
            <a:r>
              <a:rPr lang="en-US" sz="1500" dirty="0">
                <a:ln>
                  <a:solidFill>
                    <a:schemeClr val="bg1"/>
                  </a:solidFill>
                </a:ln>
                <a:solidFill>
                  <a:srgbClr val="000000"/>
                </a:solidFill>
                <a:latin typeface="Times New Roman" pitchFamily="26" charset="0"/>
              </a:rPr>
              <a:t>(David Rogers)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66" fill="hold"/>
                                        <p:tgtEl>
                                          <p:spTgt spid="3687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6870"/>
                </p:tgtEl>
              </p:cMediaNode>
            </p:video>
            <p:seq concurrent="1" nextAc="seek">
              <p:cTn id="8" restart="whenNotActive" fill="hold" evtFilter="cancelBubble" nodeType="interactiveSeq">
                <p:stCondLst>
                  <p:cond evt="onClick" delay="0">
                    <p:tgtEl>
                      <p:spTgt spid="3687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6870"/>
                                        </p:tgtEl>
                                      </p:cBhvr>
                                    </p:cmd>
                                  </p:childTnLst>
                                </p:cTn>
                              </p:par>
                            </p:childTnLst>
                          </p:cTn>
                        </p:par>
                      </p:childTnLst>
                    </p:cTn>
                  </p:par>
                </p:childTnLst>
              </p:cTn>
              <p:nextCondLst>
                <p:cond evt="onClick" delay="0">
                  <p:tgtEl>
                    <p:spTgt spid="36870"/>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381000"/>
            <a:ext cx="8229600" cy="1143000"/>
          </a:xfrm>
        </p:spPr>
        <p:txBody>
          <a:bodyPr/>
          <a:lstStyle/>
          <a:p>
            <a:pPr eaLnBrk="1" hangingPunct="1"/>
            <a:r>
              <a:rPr lang="en-US" sz="3200" smtClean="0">
                <a:solidFill>
                  <a:srgbClr val="FF6600"/>
                </a:solidFill>
                <a:latin typeface="Herculanum" pitchFamily="-110" charset="0"/>
                <a:ea typeface="Herculanum" pitchFamily="-110" charset="0"/>
                <a:cs typeface="Herculanum" pitchFamily="-110" charset="0"/>
              </a:rPr>
              <a:t>Conclusions</a:t>
            </a:r>
          </a:p>
        </p:txBody>
      </p:sp>
      <p:sp>
        <p:nvSpPr>
          <p:cNvPr id="38915" name="Rectangle 3"/>
          <p:cNvSpPr>
            <a:spLocks noChangeArrowheads="1"/>
          </p:cNvSpPr>
          <p:nvPr/>
        </p:nvSpPr>
        <p:spPr bwMode="auto">
          <a:xfrm>
            <a:off x="147638" y="457200"/>
            <a:ext cx="8767762" cy="447675"/>
          </a:xfrm>
          <a:prstGeom prst="rect">
            <a:avLst/>
          </a:prstGeom>
          <a:noFill/>
          <a:ln w="9525">
            <a:noFill/>
            <a:miter lim="800000"/>
            <a:headEnd/>
            <a:tailEnd/>
          </a:ln>
        </p:spPr>
        <p:txBody>
          <a:bodyPr lIns="0" tIns="0" rIns="0" bIns="0">
            <a:prstTxWarp prst="textNoShape">
              <a:avLst/>
            </a:prstTxWarp>
          </a:bodyPr>
          <a:lstStyle/>
          <a:p>
            <a:pPr marL="392113" indent="-293688" defTabSz="652463">
              <a:lnSpc>
                <a:spcPct val="93000"/>
              </a:lnSpc>
              <a:buClr>
                <a:srgbClr val="000000"/>
              </a:buClr>
              <a:buSzPct val="76000"/>
              <a:buFont typeface="StarSymbol" charset="0"/>
              <a:buBlip>
                <a:blip r:embed="rId3"/>
              </a:buBlip>
              <a:tabLst>
                <a:tab pos="657225" algn="l"/>
                <a:tab pos="1312863" algn="l"/>
                <a:tab pos="1970088" algn="l"/>
                <a:tab pos="2627313" algn="l"/>
                <a:tab pos="3282950" algn="l"/>
                <a:tab pos="3940175" algn="l"/>
                <a:tab pos="4595813" algn="l"/>
                <a:tab pos="5253038" algn="l"/>
                <a:tab pos="5910263" algn="l"/>
                <a:tab pos="6564313" algn="l"/>
                <a:tab pos="7221538" algn="l"/>
              </a:tabLst>
            </a:pPr>
            <a:r>
              <a:rPr lang="en-GB" sz="1600" b="1">
                <a:latin typeface="Albany" charset="0"/>
              </a:rPr>
              <a:t>Strongly held opinion: quantitative data demands quantitative models.  </a:t>
            </a:r>
            <a:r>
              <a:rPr lang="en-GB" sz="1600" b="1">
                <a:solidFill>
                  <a:srgbClr val="FF6600"/>
                </a:solidFill>
                <a:latin typeface="Albany" charset="0"/>
              </a:rPr>
              <a:t>The traditional verbal and cartoon approach is incommensurate with the data.</a:t>
            </a:r>
          </a:p>
          <a:p>
            <a:pPr marL="392113" indent="-293688" defTabSz="652463">
              <a:lnSpc>
                <a:spcPct val="93000"/>
              </a:lnSpc>
              <a:buClr>
                <a:srgbClr val="000000"/>
              </a:buClr>
              <a:buSzPct val="76000"/>
              <a:buFont typeface="StarSymbol" charset="0"/>
              <a:buBlip>
                <a:blip r:embed="rId3"/>
              </a:buBlip>
              <a:tabLst>
                <a:tab pos="657225" algn="l"/>
                <a:tab pos="1312863" algn="l"/>
                <a:tab pos="1970088" algn="l"/>
                <a:tab pos="2627313" algn="l"/>
                <a:tab pos="3282950" algn="l"/>
                <a:tab pos="3940175" algn="l"/>
                <a:tab pos="4595813" algn="l"/>
                <a:tab pos="5253038" algn="l"/>
                <a:tab pos="5910263" algn="l"/>
                <a:tab pos="6564313" algn="l"/>
                <a:tab pos="7221538" algn="l"/>
              </a:tabLst>
            </a:pPr>
            <a:r>
              <a:rPr lang="en-GB" sz="1600" b="1">
                <a:latin typeface="Albany" charset="0"/>
              </a:rPr>
              <a:t>We are in the stage when often stick in the sand estimates or simple back of the envelope calculations suffice to provide the kinds of polarizing predictions referred to in the quote from Rayleigh.</a:t>
            </a:r>
          </a:p>
          <a:p>
            <a:pPr marL="392113" indent="-293688" defTabSz="652463">
              <a:lnSpc>
                <a:spcPct val="93000"/>
              </a:lnSpc>
              <a:buClr>
                <a:srgbClr val="000000"/>
              </a:buClr>
              <a:buSzPct val="76000"/>
              <a:buFont typeface="StarSymbol" charset="0"/>
              <a:buBlip>
                <a:blip r:embed="rId3"/>
              </a:buBlip>
              <a:tabLst>
                <a:tab pos="657225" algn="l"/>
                <a:tab pos="1312863" algn="l"/>
                <a:tab pos="1970088" algn="l"/>
                <a:tab pos="2627313" algn="l"/>
                <a:tab pos="3282950" algn="l"/>
                <a:tab pos="3940175" algn="l"/>
                <a:tab pos="4595813" algn="l"/>
                <a:tab pos="5253038" algn="l"/>
                <a:tab pos="5910263" algn="l"/>
                <a:tab pos="6564313" algn="l"/>
                <a:tab pos="7221538" algn="l"/>
              </a:tabLst>
            </a:pPr>
            <a:r>
              <a:rPr lang="en-GB" sz="1600" b="1">
                <a:latin typeface="Albany" charset="0"/>
              </a:rPr>
              <a:t>A Caltech qualifier story: “If you don’t know what to ask them, ask them about diffusion (i.e. random walks).” – John Hopfield – Random walks have great biological reach.  This talk: use of random walks in thinking about cellular decision making.</a:t>
            </a:r>
          </a:p>
          <a:p>
            <a:pPr marL="392113" indent="-293688" defTabSz="652463">
              <a:lnSpc>
                <a:spcPct val="93000"/>
              </a:lnSpc>
              <a:buClr>
                <a:srgbClr val="000000"/>
              </a:buClr>
              <a:buSzPct val="76000"/>
              <a:buFontTx/>
              <a:buBlip>
                <a:blip r:embed="rId3"/>
              </a:buBlip>
              <a:tabLst>
                <a:tab pos="657225" algn="l"/>
                <a:tab pos="1312863" algn="l"/>
                <a:tab pos="1970088" algn="l"/>
                <a:tab pos="2627313" algn="l"/>
                <a:tab pos="3282950" algn="l"/>
                <a:tab pos="3940175" algn="l"/>
                <a:tab pos="4595813" algn="l"/>
                <a:tab pos="5253038" algn="l"/>
                <a:tab pos="5910263" algn="l"/>
                <a:tab pos="6564313" algn="l"/>
                <a:tab pos="7221538" algn="l"/>
              </a:tabLst>
            </a:pPr>
            <a:r>
              <a:rPr lang="en-GB" sz="1600" b="1">
                <a:latin typeface="Albany" charset="0"/>
              </a:rPr>
              <a:t>Einstein on his ETH experience:  “The most fascinating subject at the time that I was a student was Maxwell’s theory”,   “we waited in vain for a presentation of Maxwell’s theory”.    </a:t>
            </a:r>
          </a:p>
          <a:p>
            <a:pPr marL="392113" indent="-293688" defTabSz="652463">
              <a:lnSpc>
                <a:spcPct val="93000"/>
              </a:lnSpc>
              <a:buClr>
                <a:srgbClr val="000000"/>
              </a:buClr>
              <a:buSzPct val="76000"/>
              <a:buFont typeface="StarSymbol" charset="0"/>
              <a:buBlip>
                <a:blip r:embed="rId3"/>
              </a:buBlip>
              <a:tabLst>
                <a:tab pos="657225" algn="l"/>
                <a:tab pos="1312863" algn="l"/>
                <a:tab pos="1970088" algn="l"/>
                <a:tab pos="2627313" algn="l"/>
                <a:tab pos="3282950" algn="l"/>
                <a:tab pos="3940175" algn="l"/>
                <a:tab pos="4595813" algn="l"/>
                <a:tab pos="5253038" algn="l"/>
                <a:tab pos="5910263" algn="l"/>
                <a:tab pos="6564313" algn="l"/>
                <a:tab pos="7221538" algn="l"/>
              </a:tabLst>
            </a:pPr>
            <a:r>
              <a:rPr lang="en-GB" sz="1600" b="1">
                <a:latin typeface="Albany" charset="0"/>
              </a:rPr>
              <a:t>The study of living matter is one of most fascinating subjects of the day (don’t care if it is called biology or physics or bioengineering or tomato soup). </a:t>
            </a:r>
            <a:endParaRPr lang="en-GB" sz="1600" b="1">
              <a:solidFill>
                <a:srgbClr val="0066FF"/>
              </a:solidFill>
              <a:latin typeface="Albany" charset="0"/>
            </a:endParaRPr>
          </a:p>
          <a:p>
            <a:pPr marL="392113" indent="-293688" defTabSz="652463">
              <a:lnSpc>
                <a:spcPct val="93000"/>
              </a:lnSpc>
              <a:buClr>
                <a:srgbClr val="000000"/>
              </a:buClr>
              <a:buSzPct val="76000"/>
              <a:buFont typeface="StarSymbol" charset="0"/>
              <a:buNone/>
              <a:tabLst>
                <a:tab pos="657225" algn="l"/>
                <a:tab pos="1312863" algn="l"/>
                <a:tab pos="1970088" algn="l"/>
                <a:tab pos="2627313" algn="l"/>
                <a:tab pos="3282950" algn="l"/>
                <a:tab pos="3940175" algn="l"/>
                <a:tab pos="4595813" algn="l"/>
                <a:tab pos="5253038" algn="l"/>
                <a:tab pos="5910263" algn="l"/>
                <a:tab pos="6564313" algn="l"/>
                <a:tab pos="7221538" algn="l"/>
              </a:tabLst>
            </a:pPr>
            <a:endParaRPr lang="en-GB" sz="1600" b="1">
              <a:solidFill>
                <a:srgbClr val="0066FF"/>
              </a:solidFill>
              <a:latin typeface="Albany" charset="0"/>
            </a:endParaRPr>
          </a:p>
          <a:p>
            <a:pPr marL="392113" indent="-293688" defTabSz="652463">
              <a:lnSpc>
                <a:spcPct val="93000"/>
              </a:lnSpc>
              <a:buClr>
                <a:srgbClr val="000000"/>
              </a:buClr>
              <a:buSzPct val="76000"/>
              <a:buFont typeface="StarSymbol" charset="0"/>
              <a:buNone/>
              <a:tabLst>
                <a:tab pos="657225" algn="l"/>
                <a:tab pos="1312863" algn="l"/>
                <a:tab pos="1970088" algn="l"/>
                <a:tab pos="2627313" algn="l"/>
                <a:tab pos="3282950" algn="l"/>
                <a:tab pos="3940175" algn="l"/>
                <a:tab pos="4595813" algn="l"/>
                <a:tab pos="5253038" algn="l"/>
                <a:tab pos="5910263" algn="l"/>
                <a:tab pos="6564313" algn="l"/>
                <a:tab pos="7221538" algn="l"/>
              </a:tabLst>
            </a:pPr>
            <a:endParaRPr lang="en-GB" sz="1600" b="1">
              <a:solidFill>
                <a:srgbClr val="0066FF"/>
              </a:solidFill>
              <a:latin typeface="Albany" charset="0"/>
            </a:endParaRPr>
          </a:p>
          <a:p>
            <a:pPr marL="392113" indent="-293688" defTabSz="652463">
              <a:lnSpc>
                <a:spcPct val="93000"/>
              </a:lnSpc>
              <a:buClr>
                <a:srgbClr val="000000"/>
              </a:buClr>
              <a:buSzPct val="76000"/>
              <a:buFont typeface="StarSymbol" charset="0"/>
              <a:buBlip>
                <a:blip r:embed="rId3"/>
              </a:buBlip>
              <a:tabLst>
                <a:tab pos="657225" algn="l"/>
                <a:tab pos="1312863" algn="l"/>
                <a:tab pos="1970088" algn="l"/>
                <a:tab pos="2627313" algn="l"/>
                <a:tab pos="3282950" algn="l"/>
                <a:tab pos="3940175" algn="l"/>
                <a:tab pos="4595813" algn="l"/>
                <a:tab pos="5253038" algn="l"/>
                <a:tab pos="5910263" algn="l"/>
                <a:tab pos="6564313" algn="l"/>
                <a:tab pos="7221538" algn="l"/>
              </a:tabLst>
            </a:pPr>
            <a:endParaRPr lang="en-GB" sz="1600" b="1">
              <a:solidFill>
                <a:srgbClr val="0066FF"/>
              </a:solidFill>
              <a:latin typeface="Albany" charset="0"/>
            </a:endParaRPr>
          </a:p>
        </p:txBody>
      </p:sp>
      <p:pic>
        <p:nvPicPr>
          <p:cNvPr id="38916" name="Picture 7" descr="MullerData_0001"/>
          <p:cNvPicPr>
            <a:picLocks noChangeAspect="1" noChangeArrowheads="1"/>
          </p:cNvPicPr>
          <p:nvPr/>
        </p:nvPicPr>
        <p:blipFill>
          <a:blip r:embed="rId4"/>
          <a:srcRect/>
          <a:stretch>
            <a:fillRect/>
          </a:stretch>
        </p:blipFill>
        <p:spPr bwMode="auto">
          <a:xfrm>
            <a:off x="914400" y="4114800"/>
            <a:ext cx="3417888" cy="2395538"/>
          </a:xfrm>
          <a:prstGeom prst="rect">
            <a:avLst/>
          </a:prstGeom>
          <a:noFill/>
          <a:ln w="9525">
            <a:noFill/>
            <a:miter lim="800000"/>
            <a:headEnd/>
            <a:tailEnd/>
          </a:ln>
        </p:spPr>
      </p:pic>
      <p:pic>
        <p:nvPicPr>
          <p:cNvPr id="38917" name="Picture 3" descr="lac-DNAloop"/>
          <p:cNvPicPr>
            <a:picLocks noChangeAspect="1" noChangeArrowheads="1"/>
          </p:cNvPicPr>
          <p:nvPr/>
        </p:nvPicPr>
        <p:blipFill>
          <a:blip r:embed="rId5"/>
          <a:srcRect/>
          <a:stretch>
            <a:fillRect/>
          </a:stretch>
        </p:blipFill>
        <p:spPr bwMode="auto">
          <a:xfrm rot="16200000" flipV="1">
            <a:off x="5837237" y="3856038"/>
            <a:ext cx="1050925" cy="1295400"/>
          </a:xfrm>
          <a:prstGeom prst="rect">
            <a:avLst/>
          </a:prstGeom>
          <a:noFill/>
          <a:ln w="9525">
            <a:noFill/>
            <a:miter lim="800000"/>
            <a:headEnd/>
            <a:tailEnd/>
          </a:ln>
        </p:spPr>
      </p:pic>
      <p:pic>
        <p:nvPicPr>
          <p:cNvPr id="38918" name="Picture 6" descr="Looping States"/>
          <p:cNvPicPr>
            <a:picLocks noChangeAspect="1" noChangeArrowheads="1"/>
          </p:cNvPicPr>
          <p:nvPr/>
        </p:nvPicPr>
        <p:blipFill>
          <a:blip r:embed="rId6"/>
          <a:srcRect/>
          <a:stretch>
            <a:fillRect/>
          </a:stretch>
        </p:blipFill>
        <p:spPr bwMode="auto">
          <a:xfrm>
            <a:off x="5943600" y="5181600"/>
            <a:ext cx="1458913" cy="1676400"/>
          </a:xfrm>
          <a:prstGeom prst="rect">
            <a:avLst/>
          </a:prstGeom>
          <a:noFill/>
          <a:ln w="9525">
            <a:noFill/>
            <a:miter lim="800000"/>
            <a:headEnd/>
            <a:tailEnd/>
          </a:ln>
        </p:spPr>
      </p:pic>
      <p:cxnSp>
        <p:nvCxnSpPr>
          <p:cNvPr id="38919" name="Straight Arrow Connector 9"/>
          <p:cNvCxnSpPr>
            <a:cxnSpLocks noChangeShapeType="1"/>
          </p:cNvCxnSpPr>
          <p:nvPr/>
        </p:nvCxnSpPr>
        <p:spPr bwMode="auto">
          <a:xfrm flipV="1">
            <a:off x="4191000" y="4495800"/>
            <a:ext cx="1447800" cy="533400"/>
          </a:xfrm>
          <a:prstGeom prst="straightConnector1">
            <a:avLst/>
          </a:prstGeom>
          <a:noFill/>
          <a:ln w="12700">
            <a:solidFill>
              <a:schemeClr val="tx1"/>
            </a:solidFill>
            <a:round/>
            <a:headEnd/>
            <a:tailEnd type="arrow" w="med" len="med"/>
          </a:ln>
        </p:spPr>
      </p:cxnSp>
      <p:cxnSp>
        <p:nvCxnSpPr>
          <p:cNvPr id="38920" name="Straight Arrow Connector 12"/>
          <p:cNvCxnSpPr>
            <a:cxnSpLocks noChangeShapeType="1"/>
          </p:cNvCxnSpPr>
          <p:nvPr/>
        </p:nvCxnSpPr>
        <p:spPr bwMode="auto">
          <a:xfrm>
            <a:off x="4343400" y="5715000"/>
            <a:ext cx="1295400" cy="533400"/>
          </a:xfrm>
          <a:prstGeom prst="straightConnector1">
            <a:avLst/>
          </a:prstGeom>
          <a:noFill/>
          <a:ln w="12700">
            <a:solidFill>
              <a:schemeClr val="tx1"/>
            </a:solidFill>
            <a:round/>
            <a:headEnd/>
            <a:tailEnd type="arrow" w="med" len="med"/>
          </a:ln>
        </p:spPr>
      </p:cxnSp>
      <p:sp>
        <p:nvSpPr>
          <p:cNvPr id="38921" name="TextBox 13"/>
          <p:cNvSpPr txBox="1">
            <a:spLocks noChangeArrowheads="1"/>
          </p:cNvSpPr>
          <p:nvPr/>
        </p:nvSpPr>
        <p:spPr bwMode="auto">
          <a:xfrm>
            <a:off x="4495800" y="4572000"/>
            <a:ext cx="914400" cy="1200150"/>
          </a:xfrm>
          <a:prstGeom prst="rect">
            <a:avLst/>
          </a:prstGeom>
          <a:noFill/>
          <a:ln w="9525">
            <a:noFill/>
            <a:miter lim="800000"/>
            <a:headEnd/>
            <a:tailEnd/>
          </a:ln>
        </p:spPr>
        <p:txBody>
          <a:bodyPr>
            <a:prstTxWarp prst="textNoShape">
              <a:avLst/>
            </a:prstTxWarp>
            <a:spAutoFit/>
          </a:bodyPr>
          <a:lstStyle/>
          <a:p>
            <a:r>
              <a:rPr lang="en-US" sz="7200"/>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457200" y="0"/>
            <a:ext cx="8153400" cy="1295400"/>
          </a:xfrm>
        </p:spPr>
        <p:txBody>
          <a:bodyPr/>
          <a:lstStyle/>
          <a:p>
            <a:pPr eaLnBrk="1" hangingPunct="1">
              <a:lnSpc>
                <a:spcPct val="93000"/>
              </a:lnSpc>
              <a:tabLst>
                <a:tab pos="655638" algn="l"/>
                <a:tab pos="1312863" algn="l"/>
                <a:tab pos="1968500" algn="l"/>
                <a:tab pos="2625725" algn="l"/>
                <a:tab pos="3282950" algn="l"/>
                <a:tab pos="3938588" algn="l"/>
                <a:tab pos="4595813" algn="l"/>
                <a:tab pos="5253038" algn="l"/>
                <a:tab pos="5908675" algn="l"/>
                <a:tab pos="6565900" algn="l"/>
                <a:tab pos="7223125" algn="l"/>
              </a:tabLst>
            </a:pPr>
            <a:r>
              <a:rPr lang="en-US" sz="3600" smtClean="0">
                <a:solidFill>
                  <a:srgbClr val="FF6600"/>
                </a:solidFill>
                <a:latin typeface="Herculanum" pitchFamily="-110" charset="0"/>
                <a:ea typeface="Herculanum" pitchFamily="-110" charset="0"/>
                <a:cs typeface="Herculanum" pitchFamily="-110" charset="0"/>
              </a:rPr>
              <a:t>Warning: Criticisms of the Approach</a:t>
            </a:r>
            <a:endParaRPr lang="en-GB" sz="3600" smtClean="0">
              <a:solidFill>
                <a:srgbClr val="FF6600"/>
              </a:solidFill>
              <a:latin typeface="Herculanum" pitchFamily="-110" charset="0"/>
              <a:ea typeface="Herculanum" pitchFamily="-110" charset="0"/>
              <a:cs typeface="Herculanum" pitchFamily="-110" charset="0"/>
            </a:endParaRPr>
          </a:p>
        </p:txBody>
      </p:sp>
      <p:sp>
        <p:nvSpPr>
          <p:cNvPr id="40963" name="Text Box 3"/>
          <p:cNvSpPr txBox="1">
            <a:spLocks noChangeArrowheads="1"/>
          </p:cNvSpPr>
          <p:nvPr/>
        </p:nvSpPr>
        <p:spPr bwMode="auto">
          <a:xfrm>
            <a:off x="5262563" y="1838325"/>
            <a:ext cx="1439862" cy="315913"/>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a:solidFill>
                  <a:schemeClr val="bg1"/>
                </a:solidFill>
              </a:rPr>
              <a:t>(Berman et al.)</a:t>
            </a:r>
          </a:p>
        </p:txBody>
      </p:sp>
      <p:sp>
        <p:nvSpPr>
          <p:cNvPr id="40964" name="Rectangle 11"/>
          <p:cNvSpPr>
            <a:spLocks noChangeArrowheads="1"/>
          </p:cNvSpPr>
          <p:nvPr/>
        </p:nvSpPr>
        <p:spPr bwMode="auto">
          <a:xfrm>
            <a:off x="0" y="1219200"/>
            <a:ext cx="6019800" cy="5013325"/>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solidFill>
                  <a:srgbClr val="000000"/>
                </a:solidFill>
                <a:latin typeface="Albany" charset="0"/>
              </a:rPr>
              <a:t>What is a biophysicist?  Scott Fraser had an answer for me.  “You can’t be interdisciplinary without the disciplines”.</a:t>
            </a:r>
          </a:p>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US" sz="1600" b="1">
                <a:solidFill>
                  <a:srgbClr val="000000"/>
                </a:solidFill>
                <a:latin typeface="Albany" charset="0"/>
              </a:rPr>
              <a:t>Many of the most important recent discoveries in biology such as the role of small RNAs have not required any physical input.</a:t>
            </a:r>
          </a:p>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US" sz="1600" b="1">
                <a:solidFill>
                  <a:srgbClr val="000000"/>
                </a:solidFill>
                <a:latin typeface="Albany" charset="0"/>
              </a:rPr>
              <a:t>Biologists want “new biology” and physicists want “new physics”. For now, perhaps both groups view “physical biology” as dotting “i”s and crossing “t”s.  The only way I know how to progress is by making thorough attack on specific, detailed case studies and seeing if the approach pays off. </a:t>
            </a:r>
            <a:endParaRPr lang="en-GB" sz="1600" b="1">
              <a:solidFill>
                <a:srgbClr val="000000"/>
              </a:solidFill>
              <a:latin typeface="Albany" charset="0"/>
            </a:endParaRPr>
          </a:p>
        </p:txBody>
      </p:sp>
      <p:pic>
        <p:nvPicPr>
          <p:cNvPr id="40965" name="Picture 6"/>
          <p:cNvPicPr>
            <a:picLocks noChangeAspect="1"/>
          </p:cNvPicPr>
          <p:nvPr/>
        </p:nvPicPr>
        <p:blipFill>
          <a:blip r:embed="rId4"/>
          <a:srcRect/>
          <a:stretch>
            <a:fillRect/>
          </a:stretch>
        </p:blipFill>
        <p:spPr bwMode="auto">
          <a:xfrm>
            <a:off x="6096000" y="2057400"/>
            <a:ext cx="3043238" cy="2286000"/>
          </a:xfrm>
          <a:prstGeom prst="rect">
            <a:avLst/>
          </a:prstGeom>
          <a:noFill/>
          <a:ln w="9525">
            <a:noFill/>
            <a:miter lim="800000"/>
            <a:headEnd/>
            <a:tailEnd/>
          </a:ln>
        </p:spPr>
      </p:pic>
      <p:sp>
        <p:nvSpPr>
          <p:cNvPr id="40966" name="Diamond 7"/>
          <p:cNvSpPr>
            <a:spLocks noChangeArrowheads="1"/>
          </p:cNvSpPr>
          <p:nvPr/>
        </p:nvSpPr>
        <p:spPr bwMode="auto">
          <a:xfrm>
            <a:off x="6705600" y="3124200"/>
            <a:ext cx="685800" cy="685800"/>
          </a:xfrm>
          <a:prstGeom prst="diamond">
            <a:avLst/>
          </a:prstGeom>
          <a:solidFill>
            <a:schemeClr val="bg1"/>
          </a:solidFill>
          <a:ln w="9525">
            <a:noFill/>
            <a:round/>
            <a:headEnd/>
            <a:tailEnd/>
          </a:ln>
        </p:spPr>
        <p:txBody>
          <a:bodyPr>
            <a:prstTxWarp prst="textNoShape">
              <a:avLst/>
            </a:prstTxWarp>
          </a:bodyPr>
          <a:lstStyle/>
          <a:p>
            <a:pPr eaLnBrk="0" hangingPunct="0">
              <a:spcBef>
                <a:spcPct val="0"/>
              </a:spcBef>
            </a:pPr>
            <a:endParaRPr lang="en-US" sz="2400" i="0">
              <a:latin typeface="Arial" pitchFamily="-110" charset="0"/>
              <a:ea typeface="ＭＳ Ｐゴシック" pitchFamily="-110" charset="-128"/>
              <a:cs typeface="ＭＳ Ｐゴシック" pitchFamily="-110" charset="-128"/>
            </a:endParaRPr>
          </a:p>
        </p:txBody>
      </p:sp>
      <p:sp>
        <p:nvSpPr>
          <p:cNvPr id="40967" name="Diamond 8"/>
          <p:cNvSpPr>
            <a:spLocks noChangeArrowheads="1"/>
          </p:cNvSpPr>
          <p:nvPr/>
        </p:nvSpPr>
        <p:spPr bwMode="auto">
          <a:xfrm>
            <a:off x="7772400" y="3124200"/>
            <a:ext cx="685800" cy="685800"/>
          </a:xfrm>
          <a:prstGeom prst="diamond">
            <a:avLst/>
          </a:prstGeom>
          <a:solidFill>
            <a:schemeClr val="bg1"/>
          </a:solidFill>
          <a:ln w="9525">
            <a:noFill/>
            <a:round/>
            <a:headEnd/>
            <a:tailEnd/>
          </a:ln>
        </p:spPr>
        <p:txBody>
          <a:bodyPr>
            <a:prstTxWarp prst="textNoShape">
              <a:avLst/>
            </a:prstTxWarp>
          </a:bodyPr>
          <a:lstStyle/>
          <a:p>
            <a:pPr eaLnBrk="0" hangingPunct="0">
              <a:spcBef>
                <a:spcPct val="0"/>
              </a:spcBef>
            </a:pPr>
            <a:endParaRPr lang="en-US" sz="2400" i="0">
              <a:latin typeface="Arial" pitchFamily="-110" charset="0"/>
              <a:ea typeface="ＭＳ Ｐゴシック" pitchFamily="-110" charset="-128"/>
              <a:cs typeface="ＭＳ Ｐゴシック" pitchFamily="-110" charset="-128"/>
            </a:endParaRPr>
          </a:p>
        </p:txBody>
      </p:sp>
      <p:sp>
        <p:nvSpPr>
          <p:cNvPr id="40968" name="Diamond 9"/>
          <p:cNvSpPr>
            <a:spLocks noChangeArrowheads="1"/>
          </p:cNvSpPr>
          <p:nvPr/>
        </p:nvSpPr>
        <p:spPr bwMode="auto">
          <a:xfrm>
            <a:off x="7772400" y="2209800"/>
            <a:ext cx="685800" cy="685800"/>
          </a:xfrm>
          <a:prstGeom prst="diamond">
            <a:avLst/>
          </a:prstGeom>
          <a:solidFill>
            <a:schemeClr val="bg1"/>
          </a:solidFill>
          <a:ln w="9525">
            <a:noFill/>
            <a:round/>
            <a:headEnd/>
            <a:tailEnd/>
          </a:ln>
        </p:spPr>
        <p:txBody>
          <a:bodyPr>
            <a:prstTxWarp prst="textNoShape">
              <a:avLst/>
            </a:prstTxWarp>
          </a:bodyPr>
          <a:lstStyle/>
          <a:p>
            <a:pPr eaLnBrk="0" hangingPunct="0">
              <a:spcBef>
                <a:spcPct val="0"/>
              </a:spcBef>
            </a:pPr>
            <a:endParaRPr lang="en-US" sz="2400" i="0">
              <a:latin typeface="Arial" pitchFamily="-110" charset="0"/>
              <a:ea typeface="ＭＳ Ｐゴシック" pitchFamily="-110" charset="-128"/>
              <a:cs typeface="ＭＳ Ｐゴシック" pitchFamily="-110" charset="-128"/>
            </a:endParaRPr>
          </a:p>
        </p:txBody>
      </p:sp>
      <p:sp>
        <p:nvSpPr>
          <p:cNvPr id="40969" name="Diamond 10"/>
          <p:cNvSpPr>
            <a:spLocks noChangeArrowheads="1"/>
          </p:cNvSpPr>
          <p:nvPr/>
        </p:nvSpPr>
        <p:spPr bwMode="auto">
          <a:xfrm>
            <a:off x="6781800" y="2209800"/>
            <a:ext cx="685800" cy="685800"/>
          </a:xfrm>
          <a:prstGeom prst="diamond">
            <a:avLst/>
          </a:prstGeom>
          <a:solidFill>
            <a:schemeClr val="bg1"/>
          </a:solidFill>
          <a:ln w="9525">
            <a:noFill/>
            <a:round/>
            <a:headEnd/>
            <a:tailEnd/>
          </a:ln>
        </p:spPr>
        <p:txBody>
          <a:bodyPr>
            <a:prstTxWarp prst="textNoShape">
              <a:avLst/>
            </a:prstTxWarp>
          </a:bodyPr>
          <a:lstStyle/>
          <a:p>
            <a:pPr eaLnBrk="0" hangingPunct="0">
              <a:spcBef>
                <a:spcPct val="0"/>
              </a:spcBef>
            </a:pPr>
            <a:endParaRPr lang="en-US" sz="2400" i="0">
              <a:latin typeface="Arial" pitchFamily="-110" charset="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33400" y="-76200"/>
            <a:ext cx="8229600" cy="1143000"/>
          </a:xfrm>
        </p:spPr>
        <p:txBody>
          <a:bodyPr/>
          <a:lstStyle/>
          <a:p>
            <a:pPr eaLnBrk="1" hangingPunct="1"/>
            <a:r>
              <a:rPr lang="en-US" smtClean="0">
                <a:solidFill>
                  <a:srgbClr val="FF6600"/>
                </a:solidFill>
                <a:latin typeface="Herculanum" pitchFamily="-110" charset="0"/>
                <a:ea typeface="Herculanum" pitchFamily="-110" charset="0"/>
                <a:cs typeface="Herculanum" pitchFamily="-110" charset="0"/>
              </a:rPr>
              <a:t>Acknowledgements</a:t>
            </a:r>
          </a:p>
        </p:txBody>
      </p:sp>
      <p:pic>
        <p:nvPicPr>
          <p:cNvPr id="43011" name="Picture 3" descr="IMG_3968small"/>
          <p:cNvPicPr>
            <a:picLocks noChangeAspect="1" noChangeArrowheads="1"/>
          </p:cNvPicPr>
          <p:nvPr/>
        </p:nvPicPr>
        <p:blipFill>
          <a:blip r:embed="rId3"/>
          <a:srcRect/>
          <a:stretch>
            <a:fillRect/>
          </a:stretch>
        </p:blipFill>
        <p:spPr bwMode="auto">
          <a:xfrm>
            <a:off x="152400" y="1295400"/>
            <a:ext cx="3400425" cy="5105400"/>
          </a:xfrm>
          <a:prstGeom prst="rect">
            <a:avLst/>
          </a:prstGeom>
          <a:noFill/>
          <a:ln w="9525">
            <a:noFill/>
            <a:miter lim="800000"/>
            <a:headEnd/>
            <a:tailEnd/>
          </a:ln>
        </p:spPr>
      </p:pic>
      <p:sp>
        <p:nvSpPr>
          <p:cNvPr id="43012" name="Text Box 4"/>
          <p:cNvSpPr txBox="1">
            <a:spLocks noChangeArrowheads="1"/>
          </p:cNvSpPr>
          <p:nvPr/>
        </p:nvSpPr>
        <p:spPr bwMode="auto">
          <a:xfrm>
            <a:off x="3886200" y="990600"/>
            <a:ext cx="4960938" cy="3278188"/>
          </a:xfrm>
          <a:prstGeom prst="rect">
            <a:avLst/>
          </a:prstGeom>
          <a:noFill/>
          <a:ln w="9525">
            <a:noFill/>
            <a:miter lim="800000"/>
            <a:headEnd/>
            <a:tailEnd/>
          </a:ln>
        </p:spPr>
        <p:txBody>
          <a:bodyPr>
            <a:prstTxWarp prst="textNoShape">
              <a:avLst/>
            </a:prstTxWarp>
            <a:spAutoFit/>
          </a:bodyPr>
          <a:lstStyle/>
          <a:p>
            <a:r>
              <a:rPr lang="en-US"/>
              <a:t>Julie Theriot</a:t>
            </a:r>
          </a:p>
          <a:p>
            <a:r>
              <a:rPr lang="en-US"/>
              <a:t>Jane Kondev</a:t>
            </a:r>
          </a:p>
          <a:p>
            <a:r>
              <a:rPr lang="en-US"/>
              <a:t>Nigel Orme</a:t>
            </a:r>
          </a:p>
          <a:p>
            <a:r>
              <a:rPr lang="en-US"/>
              <a:t>Lin Han, Hernan Garcia, Stephanie Johnson</a:t>
            </a:r>
          </a:p>
          <a:p>
            <a:r>
              <a:rPr lang="en-US"/>
              <a:t>Ron Milo</a:t>
            </a:r>
          </a:p>
          <a:p>
            <a:r>
              <a:rPr lang="en-US"/>
              <a:t>David Van Valen and Mikko Haatja</a:t>
            </a:r>
          </a:p>
          <a:p>
            <a:r>
              <a:rPr lang="en-US"/>
              <a:t>RP group – thanks for the fun and education!</a:t>
            </a:r>
          </a:p>
          <a:p>
            <a:endParaRPr lang="en-US"/>
          </a:p>
        </p:txBody>
      </p:sp>
      <p:pic>
        <p:nvPicPr>
          <p:cNvPr id="43013" name="Picture 12" descr="Congrats-for-PBOC!4"/>
          <p:cNvPicPr>
            <a:picLocks noChangeAspect="1" noChangeArrowheads="1"/>
          </p:cNvPicPr>
          <p:nvPr/>
        </p:nvPicPr>
        <p:blipFill>
          <a:blip r:embed="rId4"/>
          <a:srcRect/>
          <a:stretch>
            <a:fillRect/>
          </a:stretch>
        </p:blipFill>
        <p:spPr bwMode="auto">
          <a:xfrm>
            <a:off x="6729413" y="4246563"/>
            <a:ext cx="2414587" cy="2382837"/>
          </a:xfrm>
          <a:prstGeom prst="rect">
            <a:avLst/>
          </a:prstGeom>
          <a:noFill/>
          <a:ln w="9525">
            <a:noFill/>
            <a:miter lim="800000"/>
            <a:headEnd/>
            <a:tailEnd/>
          </a:ln>
        </p:spPr>
      </p:pic>
      <p:pic>
        <p:nvPicPr>
          <p:cNvPr id="43014" name="Picture 6"/>
          <p:cNvPicPr>
            <a:picLocks noChangeAspect="1"/>
          </p:cNvPicPr>
          <p:nvPr/>
        </p:nvPicPr>
        <p:blipFill>
          <a:blip r:embed="rId5"/>
          <a:srcRect/>
          <a:stretch>
            <a:fillRect/>
          </a:stretch>
        </p:blipFill>
        <p:spPr bwMode="auto">
          <a:xfrm>
            <a:off x="3810000" y="4343400"/>
            <a:ext cx="2895600"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solidFill>
                  <a:srgbClr val="FF6600"/>
                </a:solidFill>
                <a:latin typeface="Herculanum" pitchFamily="-110" charset="0"/>
                <a:ea typeface="Herculanum" pitchFamily="-110" charset="0"/>
                <a:cs typeface="Herculanum" pitchFamily="-110" charset="0"/>
              </a:rPr>
              <a:t>Extra Slides for Questions</a:t>
            </a:r>
          </a:p>
        </p:txBody>
      </p:sp>
      <p:sp>
        <p:nvSpPr>
          <p:cNvPr id="45059" name="Rectangle 3"/>
          <p:cNvSpPr>
            <a:spLocks noGrp="1" noChangeArrowheads="1"/>
          </p:cNvSpPr>
          <p:nvPr>
            <p:ph type="body" idx="1"/>
          </p:nvPr>
        </p:nvSpPr>
        <p:spPr/>
        <p:txBody>
          <a:bodyPr/>
          <a:lstStyle/>
          <a:p>
            <a:pPr eaLnBrk="1" hangingPunct="1"/>
            <a:r>
              <a:rPr lang="en-US">
                <a:ea typeface="ＭＳ Ｐゴシック" pitchFamily="-110" charset="-128"/>
                <a:cs typeface="ＭＳ Ｐゴシック" pitchFamily="-110" charset="-128"/>
              </a:rPr>
              <a:t>This slide left blank intentionally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itle 1"/>
          <p:cNvSpPr>
            <a:spLocks noGrp="1"/>
          </p:cNvSpPr>
          <p:nvPr>
            <p:ph type="title" sz="quarter"/>
          </p:nvPr>
        </p:nvSpPr>
        <p:spPr/>
        <p:txBody>
          <a:bodyPr/>
          <a:lstStyle/>
          <a:p>
            <a:r>
              <a:rPr lang="en-US" sz="2800" smtClean="0">
                <a:solidFill>
                  <a:srgbClr val="FF6600"/>
                </a:solidFill>
                <a:latin typeface="Herculanum" pitchFamily="-110" charset="0"/>
                <a:ea typeface="Herculanum" pitchFamily="-110" charset="0"/>
                <a:cs typeface="Herculanum" pitchFamily="-110" charset="0"/>
              </a:rPr>
              <a:t>Application of force by polymerizing actin filaments</a:t>
            </a:r>
          </a:p>
        </p:txBody>
      </p:sp>
      <p:pic>
        <p:nvPicPr>
          <p:cNvPr id="47107" name="Picture 2" descr="figure_16_49"/>
          <p:cNvPicPr>
            <a:picLocks noChangeAspect="1" noChangeArrowheads="1"/>
          </p:cNvPicPr>
          <p:nvPr/>
        </p:nvPicPr>
        <p:blipFill>
          <a:blip r:embed="rId2"/>
          <a:srcRect/>
          <a:stretch>
            <a:fillRect/>
          </a:stretch>
        </p:blipFill>
        <p:spPr bwMode="auto">
          <a:xfrm>
            <a:off x="1477963" y="2408238"/>
            <a:ext cx="6370637" cy="4373562"/>
          </a:xfrm>
          <a:prstGeom prst="rect">
            <a:avLst/>
          </a:prstGeom>
          <a:noFill/>
          <a:ln w="9525">
            <a:noFill/>
            <a:miter lim="800000"/>
            <a:headEnd/>
            <a:tailEnd/>
          </a:ln>
        </p:spPr>
      </p:pic>
      <p:sp>
        <p:nvSpPr>
          <p:cNvPr id="47108" name="Rectangle 1039"/>
          <p:cNvSpPr>
            <a:spLocks noChangeArrowheads="1"/>
          </p:cNvSpPr>
          <p:nvPr/>
        </p:nvSpPr>
        <p:spPr bwMode="auto">
          <a:xfrm>
            <a:off x="254000" y="1295400"/>
            <a:ext cx="8432800" cy="898525"/>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latin typeface="Albany" charset="0"/>
              </a:rPr>
              <a:t>In this beautiful experiment, the force applied by cytoskeletal filaments is measured using an AFM.</a:t>
            </a:r>
          </a:p>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latin typeface="Albany" charset="0"/>
              </a:rPr>
              <a:t>Our focus here though is on the decision making aspects rather than the force generation characteristics.</a:t>
            </a:r>
          </a:p>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endParaRPr lang="en-GB" sz="1500" b="1">
              <a:solidFill>
                <a:srgbClr val="0066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1"/>
          <p:cNvSpPr>
            <a:spLocks noGrp="1"/>
          </p:cNvSpPr>
          <p:nvPr>
            <p:ph type="title"/>
          </p:nvPr>
        </p:nvSpPr>
        <p:spPr>
          <a:xfrm>
            <a:off x="838200" y="152400"/>
            <a:ext cx="8839200" cy="1143000"/>
          </a:xfrm>
        </p:spPr>
        <p:txBody>
          <a:bodyPr/>
          <a:lstStyle/>
          <a:p>
            <a:pPr eaLnBrk="1" hangingPunct="1"/>
            <a:r>
              <a:rPr lang="en-US" sz="3600" smtClean="0">
                <a:ea typeface="ＭＳ Ｐゴシック" pitchFamily="-110" charset="-128"/>
                <a:cs typeface="ＭＳ Ｐゴシック" pitchFamily="-110" charset="-128"/>
              </a:rPr>
              <a:t>Beautiful Evidence, Envisioning Information</a:t>
            </a:r>
          </a:p>
        </p:txBody>
      </p:sp>
      <p:pic>
        <p:nvPicPr>
          <p:cNvPr id="48131" name="Picture 5"/>
          <p:cNvPicPr>
            <a:picLocks noChangeAspect="1"/>
          </p:cNvPicPr>
          <p:nvPr/>
        </p:nvPicPr>
        <p:blipFill>
          <a:blip r:embed="rId2"/>
          <a:srcRect/>
          <a:stretch>
            <a:fillRect/>
          </a:stretch>
        </p:blipFill>
        <p:spPr bwMode="auto">
          <a:xfrm>
            <a:off x="0" y="3124200"/>
            <a:ext cx="4430713" cy="3124200"/>
          </a:xfrm>
          <a:prstGeom prst="rect">
            <a:avLst/>
          </a:prstGeom>
          <a:noFill/>
          <a:ln w="9525">
            <a:noFill/>
            <a:miter lim="800000"/>
            <a:headEnd/>
            <a:tailEnd/>
          </a:ln>
        </p:spPr>
      </p:pic>
      <p:sp>
        <p:nvSpPr>
          <p:cNvPr id="48132" name="Rectangle 12"/>
          <p:cNvSpPr>
            <a:spLocks noChangeArrowheads="1"/>
          </p:cNvSpPr>
          <p:nvPr/>
        </p:nvSpPr>
        <p:spPr bwMode="auto">
          <a:xfrm>
            <a:off x="-58738" y="1631950"/>
            <a:ext cx="9132888" cy="1174750"/>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76000"/>
              <a:buFontTx/>
              <a:buBlip>
                <a:blip r:embed="rId3"/>
              </a:buBlip>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1600" b="1">
                <a:solidFill>
                  <a:srgbClr val="000090"/>
                </a:solidFill>
                <a:latin typeface="Albany" charset="0"/>
              </a:rPr>
              <a:t>I just finished Tufte’s most recent, excellent book where he includes his biting assessment of “the cognitive style of powerpoint” so I am feeling guilty and self-conscious and tried to do a better job of constructing my presentation so you can better assess my message and the evidence supporting it.</a:t>
            </a:r>
          </a:p>
          <a:p>
            <a:pPr marL="390525" indent="-293688" defTabSz="650875">
              <a:lnSpc>
                <a:spcPct val="93000"/>
              </a:lnSpc>
              <a:buClr>
                <a:srgbClr val="000000"/>
              </a:buClr>
              <a:buSzPct val="76000"/>
              <a:buFontTx/>
              <a:buBlip>
                <a:blip r:embed="rId3"/>
              </a:buBlip>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1600" b="1">
                <a:solidFill>
                  <a:srgbClr val="000090"/>
                </a:solidFill>
                <a:latin typeface="Albany" charset="0"/>
              </a:rPr>
              <a:t>Tufte on “Envisioning Information” brings us to our topic: DNA as information and how is that related to the fact that DNA is a real world molecule (not just a set of letters)?</a:t>
            </a:r>
          </a:p>
          <a:p>
            <a:pPr marL="390525" indent="-293688" defTabSz="650875">
              <a:lnSpc>
                <a:spcPct val="93000"/>
              </a:lnSpc>
              <a:buClr>
                <a:srgbClr val="000000"/>
              </a:buClr>
              <a:buSzPct val="76000"/>
              <a:buFontTx/>
              <a:buBlip>
                <a:blip r:embed="rId3"/>
              </a:buBlip>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2000" b="1">
              <a:solidFill>
                <a:srgbClr val="0066FF"/>
              </a:solidFill>
              <a:latin typeface="Albany" charset="0"/>
            </a:endParaRPr>
          </a:p>
          <a:p>
            <a:pPr marL="390525" indent="-293688" defTabSz="650875">
              <a:lnSpc>
                <a:spcPct val="93000"/>
              </a:lnSpc>
              <a:buClr>
                <a:srgbClr val="000000"/>
              </a:buClr>
              <a:buSzPct val="76000"/>
              <a:tabLst>
                <a:tab pos="655638" algn="l"/>
                <a:tab pos="1312863" algn="l"/>
                <a:tab pos="1968500" algn="l"/>
                <a:tab pos="2625725" algn="l"/>
                <a:tab pos="3282950" algn="l"/>
                <a:tab pos="3938588" algn="l"/>
                <a:tab pos="4595813" algn="l"/>
                <a:tab pos="5253038" algn="l"/>
                <a:tab pos="5908675" algn="l"/>
                <a:tab pos="6565900" algn="l"/>
                <a:tab pos="7223125" algn="l"/>
              </a:tabLst>
            </a:pPr>
            <a:endParaRPr lang="en-GB" sz="2000" b="1">
              <a:solidFill>
                <a:srgbClr val="0066FF"/>
              </a:solidFill>
              <a:latin typeface="Albany" charset="0"/>
            </a:endParaRPr>
          </a:p>
        </p:txBody>
      </p:sp>
      <p:pic>
        <p:nvPicPr>
          <p:cNvPr id="48133" name="Picture 14" descr="DNAFaces"/>
          <p:cNvPicPr>
            <a:picLocks noChangeAspect="1" noChangeArrowheads="1"/>
          </p:cNvPicPr>
          <p:nvPr/>
        </p:nvPicPr>
        <p:blipFill>
          <a:blip r:embed="rId4"/>
          <a:srcRect/>
          <a:stretch>
            <a:fillRect/>
          </a:stretch>
        </p:blipFill>
        <p:spPr bwMode="auto">
          <a:xfrm>
            <a:off x="4889500" y="3048000"/>
            <a:ext cx="4254500" cy="3141663"/>
          </a:xfrm>
          <a:prstGeom prst="rect">
            <a:avLst/>
          </a:prstGeom>
          <a:noFill/>
          <a:ln w="9525">
            <a:noFill/>
            <a:miter lim="800000"/>
            <a:headEnd/>
            <a:tailEnd/>
          </a:ln>
        </p:spPr>
      </p:pic>
      <p:pic>
        <p:nvPicPr>
          <p:cNvPr id="48134" name="Picture 9"/>
          <p:cNvPicPr>
            <a:picLocks noChangeAspect="1"/>
          </p:cNvPicPr>
          <p:nvPr/>
        </p:nvPicPr>
        <p:blipFill>
          <a:blip r:embed="rId5"/>
          <a:srcRect/>
          <a:stretch>
            <a:fillRect/>
          </a:stretch>
        </p:blipFill>
        <p:spPr bwMode="auto">
          <a:xfrm>
            <a:off x="0" y="0"/>
            <a:ext cx="14478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2" descr="Phi29LacI"/>
          <p:cNvPicPr>
            <a:picLocks noChangeAspect="1" noChangeArrowheads="1"/>
          </p:cNvPicPr>
          <p:nvPr/>
        </p:nvPicPr>
        <p:blipFill>
          <a:blip r:embed="rId3"/>
          <a:srcRect/>
          <a:stretch>
            <a:fillRect/>
          </a:stretch>
        </p:blipFill>
        <p:spPr bwMode="auto">
          <a:xfrm>
            <a:off x="322263" y="2209800"/>
            <a:ext cx="5138737" cy="2511425"/>
          </a:xfrm>
          <a:prstGeom prst="rect">
            <a:avLst/>
          </a:prstGeom>
          <a:noFill/>
          <a:ln w="9525">
            <a:noFill/>
            <a:miter lim="800000"/>
            <a:headEnd/>
            <a:tailEnd/>
          </a:ln>
        </p:spPr>
      </p:pic>
      <p:sp>
        <p:nvSpPr>
          <p:cNvPr id="18435" name="Text Box 4"/>
          <p:cNvSpPr txBox="1">
            <a:spLocks noChangeArrowheads="1"/>
          </p:cNvSpPr>
          <p:nvPr/>
        </p:nvSpPr>
        <p:spPr bwMode="auto">
          <a:xfrm>
            <a:off x="3248025" y="2209800"/>
            <a:ext cx="1598613" cy="311150"/>
          </a:xfrm>
          <a:prstGeom prst="rect">
            <a:avLst/>
          </a:prstGeom>
          <a:noFill/>
          <a:ln w="9525">
            <a:noFill/>
            <a:miter lim="800000"/>
            <a:headEnd/>
            <a:tailEnd/>
          </a:ln>
        </p:spPr>
        <p:txBody>
          <a:bodyPr wrap="none" lIns="82945" tIns="41473" rIns="82945" bIns="41473">
            <a:prstTxWarp prst="textNoShape">
              <a:avLst/>
            </a:prstTxWarp>
            <a:spAutoFit/>
          </a:bodyPr>
          <a:lstStyle/>
          <a:p>
            <a:pPr defTabSz="828675"/>
            <a:r>
              <a:rPr lang="en-US" sz="1500">
                <a:solidFill>
                  <a:srgbClr val="000000"/>
                </a:solidFill>
              </a:rPr>
              <a:t>(Müller-Hill et al.)</a:t>
            </a:r>
          </a:p>
        </p:txBody>
      </p:sp>
      <p:sp>
        <p:nvSpPr>
          <p:cNvPr id="18436" name="Text Box 5"/>
          <p:cNvSpPr txBox="1">
            <a:spLocks noChangeArrowheads="1"/>
          </p:cNvSpPr>
          <p:nvPr/>
        </p:nvSpPr>
        <p:spPr bwMode="auto">
          <a:xfrm>
            <a:off x="0" y="1828800"/>
            <a:ext cx="2895600" cy="392113"/>
          </a:xfrm>
          <a:prstGeom prst="rect">
            <a:avLst/>
          </a:prstGeom>
          <a:noFill/>
          <a:ln w="9525">
            <a:noFill/>
            <a:miter lim="800000"/>
            <a:headEnd/>
            <a:tailEnd/>
          </a:ln>
        </p:spPr>
        <p:txBody>
          <a:bodyPr wrap="none" lIns="82945" tIns="41473" rIns="82945" bIns="41473">
            <a:prstTxWarp prst="textNoShape">
              <a:avLst/>
            </a:prstTxWarp>
            <a:spAutoFit/>
          </a:bodyPr>
          <a:lstStyle/>
          <a:p>
            <a:pPr defTabSz="828675"/>
            <a:r>
              <a:rPr lang="en-US" sz="2000" b="1">
                <a:solidFill>
                  <a:srgbClr val="FF6600"/>
                </a:solidFill>
                <a:latin typeface="Albany" charset="0"/>
              </a:rPr>
              <a:t>Genome Management</a:t>
            </a:r>
          </a:p>
        </p:txBody>
      </p:sp>
      <p:sp>
        <p:nvSpPr>
          <p:cNvPr id="18437" name="Text Box 6"/>
          <p:cNvSpPr txBox="1">
            <a:spLocks noChangeArrowheads="1"/>
          </p:cNvSpPr>
          <p:nvPr/>
        </p:nvSpPr>
        <p:spPr bwMode="auto">
          <a:xfrm>
            <a:off x="3155950" y="1828800"/>
            <a:ext cx="2182813" cy="392113"/>
          </a:xfrm>
          <a:prstGeom prst="rect">
            <a:avLst/>
          </a:prstGeom>
          <a:noFill/>
          <a:ln w="9525">
            <a:noFill/>
            <a:miter lim="800000"/>
            <a:headEnd/>
            <a:tailEnd/>
          </a:ln>
        </p:spPr>
        <p:txBody>
          <a:bodyPr wrap="none" lIns="82945" tIns="41473" rIns="82945" bIns="41473">
            <a:prstTxWarp prst="textNoShape">
              <a:avLst/>
            </a:prstTxWarp>
            <a:spAutoFit/>
          </a:bodyPr>
          <a:lstStyle/>
          <a:p>
            <a:pPr defTabSz="828675"/>
            <a:r>
              <a:rPr lang="en-US" sz="2000" b="1">
                <a:solidFill>
                  <a:srgbClr val="FF6600"/>
                </a:solidFill>
                <a:latin typeface="Albany" charset="0"/>
              </a:rPr>
              <a:t>Gene regulation</a:t>
            </a:r>
          </a:p>
        </p:txBody>
      </p:sp>
      <p:sp>
        <p:nvSpPr>
          <p:cNvPr id="18438" name="Text Box 7"/>
          <p:cNvSpPr txBox="1">
            <a:spLocks noChangeArrowheads="1"/>
          </p:cNvSpPr>
          <p:nvPr/>
        </p:nvSpPr>
        <p:spPr bwMode="auto">
          <a:xfrm>
            <a:off x="828675" y="2209800"/>
            <a:ext cx="1176338" cy="311150"/>
          </a:xfrm>
          <a:prstGeom prst="rect">
            <a:avLst/>
          </a:prstGeom>
          <a:noFill/>
          <a:ln w="9525">
            <a:noFill/>
            <a:miter lim="800000"/>
            <a:headEnd/>
            <a:tailEnd/>
          </a:ln>
        </p:spPr>
        <p:txBody>
          <a:bodyPr wrap="none" lIns="82945" tIns="41473" rIns="82945" bIns="41473">
            <a:prstTxWarp prst="textNoShape">
              <a:avLst/>
            </a:prstTxWarp>
            <a:spAutoFit/>
          </a:bodyPr>
          <a:lstStyle/>
          <a:p>
            <a:pPr defTabSz="828675"/>
            <a:r>
              <a:rPr lang="en-US" sz="1500">
                <a:solidFill>
                  <a:srgbClr val="000000"/>
                </a:solidFill>
              </a:rPr>
              <a:t>(Smith et al.)</a:t>
            </a:r>
          </a:p>
        </p:txBody>
      </p:sp>
      <p:sp>
        <p:nvSpPr>
          <p:cNvPr id="18439" name="Rectangle 8"/>
          <p:cNvSpPr>
            <a:spLocks noChangeArrowheads="1"/>
          </p:cNvSpPr>
          <p:nvPr/>
        </p:nvSpPr>
        <p:spPr bwMode="auto">
          <a:xfrm>
            <a:off x="346075" y="549275"/>
            <a:ext cx="8432800" cy="898525"/>
          </a:xfrm>
          <a:prstGeom prst="rect">
            <a:avLst/>
          </a:prstGeom>
          <a:noFill/>
          <a:ln w="9525">
            <a:noFill/>
            <a:miter lim="800000"/>
            <a:headEnd/>
            <a:tailEnd/>
          </a:ln>
        </p:spPr>
        <p:txBody>
          <a:bodyPr lIns="0" tIns="0" rIns="0" bIns="0">
            <a:prstTxWarp prst="textNoShape">
              <a:avLst/>
            </a:prstTxWarp>
          </a:bodyPr>
          <a:lstStyle/>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latin typeface="Albany" charset="0"/>
              </a:rPr>
              <a:t>Often, biological data </a:t>
            </a:r>
            <a:r>
              <a:rPr lang="en-GB" sz="1600" b="1">
                <a:latin typeface="Albany" charset="0"/>
              </a:rPr>
              <a:t>reports on functional relationships like those that are the lifeblood of physics.</a:t>
            </a:r>
          </a:p>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latin typeface="Albany" charset="0"/>
              </a:rPr>
              <a:t>Data of this variety imposes much stricter demands on biological </a:t>
            </a:r>
            <a:r>
              <a:rPr lang="en-GB" sz="1600" b="1">
                <a:solidFill>
                  <a:srgbClr val="FF6600"/>
                </a:solidFill>
                <a:latin typeface="Albany" charset="0"/>
              </a:rPr>
              <a:t>theory</a:t>
            </a:r>
            <a:r>
              <a:rPr lang="en-GB" sz="1600" b="1">
                <a:latin typeface="Albany" charset="0"/>
              </a:rPr>
              <a:t>.   No amount of words or cartoons suffice to describe such data.</a:t>
            </a:r>
          </a:p>
          <a:p>
            <a:pPr marL="392113" indent="-293688" defTabSz="652463">
              <a:lnSpc>
                <a:spcPct val="93000"/>
              </a:lnSpc>
              <a:buClr>
                <a:srgbClr val="000000"/>
              </a:buClr>
              <a:buSzPct val="66000"/>
              <a:tabLst>
                <a:tab pos="657225" algn="l"/>
                <a:tab pos="1312863" algn="l"/>
                <a:tab pos="1970088" algn="l"/>
                <a:tab pos="2627313" algn="l"/>
                <a:tab pos="3282950" algn="l"/>
                <a:tab pos="3940175" algn="l"/>
                <a:tab pos="4595813" algn="l"/>
              </a:tabLst>
            </a:pPr>
            <a:endParaRPr lang="en-GB" sz="1500" b="1">
              <a:solidFill>
                <a:srgbClr val="0066FF"/>
              </a:solidFill>
            </a:endParaRPr>
          </a:p>
        </p:txBody>
      </p:sp>
      <p:pic>
        <p:nvPicPr>
          <p:cNvPr id="18440" name="Picture 9" descr="PerozoFull"/>
          <p:cNvPicPr>
            <a:picLocks noChangeAspect="1" noChangeArrowheads="1"/>
          </p:cNvPicPr>
          <p:nvPr/>
        </p:nvPicPr>
        <p:blipFill>
          <a:blip r:embed="rId5"/>
          <a:srcRect/>
          <a:stretch>
            <a:fillRect/>
          </a:stretch>
        </p:blipFill>
        <p:spPr bwMode="auto">
          <a:xfrm>
            <a:off x="5667375" y="2514600"/>
            <a:ext cx="2892425" cy="1981200"/>
          </a:xfrm>
          <a:prstGeom prst="rect">
            <a:avLst/>
          </a:prstGeom>
          <a:noFill/>
          <a:ln w="9525">
            <a:noFill/>
            <a:miter lim="800000"/>
            <a:headEnd/>
            <a:tailEnd/>
          </a:ln>
        </p:spPr>
      </p:pic>
      <p:sp>
        <p:nvSpPr>
          <p:cNvPr id="18441" name="Text Box 10"/>
          <p:cNvSpPr txBox="1">
            <a:spLocks noChangeArrowheads="1"/>
          </p:cNvSpPr>
          <p:nvPr/>
        </p:nvSpPr>
        <p:spPr bwMode="auto">
          <a:xfrm>
            <a:off x="6221413" y="1828800"/>
            <a:ext cx="2325687" cy="392113"/>
          </a:xfrm>
          <a:prstGeom prst="rect">
            <a:avLst/>
          </a:prstGeom>
          <a:noFill/>
          <a:ln w="9525">
            <a:noFill/>
            <a:miter lim="800000"/>
            <a:headEnd/>
            <a:tailEnd/>
          </a:ln>
        </p:spPr>
        <p:txBody>
          <a:bodyPr wrap="none" lIns="82945" tIns="41473" rIns="82945" bIns="41473">
            <a:prstTxWarp prst="textNoShape">
              <a:avLst/>
            </a:prstTxWarp>
            <a:spAutoFit/>
          </a:bodyPr>
          <a:lstStyle/>
          <a:p>
            <a:pPr defTabSz="828675"/>
            <a:r>
              <a:rPr lang="en-US" sz="2000" b="1">
                <a:solidFill>
                  <a:srgbClr val="FF6600"/>
                </a:solidFill>
                <a:latin typeface="Albany" charset="0"/>
              </a:rPr>
              <a:t>Mechanosensors</a:t>
            </a:r>
          </a:p>
        </p:txBody>
      </p:sp>
      <p:sp>
        <p:nvSpPr>
          <p:cNvPr id="18442" name="Rectangle 12"/>
          <p:cNvSpPr>
            <a:spLocks noGrp="1" noChangeArrowheads="1"/>
          </p:cNvSpPr>
          <p:nvPr>
            <p:ph type="title" sz="quarter"/>
          </p:nvPr>
        </p:nvSpPr>
        <p:spPr>
          <a:xfrm>
            <a:off x="152400" y="-304800"/>
            <a:ext cx="8839200" cy="1143000"/>
          </a:xfrm>
        </p:spPr>
        <p:txBody>
          <a:bodyPr/>
          <a:lstStyle/>
          <a:p>
            <a:pPr eaLnBrk="1" hangingPunct="1"/>
            <a:r>
              <a:rPr lang="en-US" sz="2400" smtClean="0">
                <a:solidFill>
                  <a:srgbClr val="FF6600"/>
                </a:solidFill>
                <a:latin typeface="Herculanum" pitchFamily="-110" charset="0"/>
                <a:ea typeface="Herculanum" pitchFamily="-110" charset="0"/>
                <a:cs typeface="Herculanum" pitchFamily="-110" charset="0"/>
              </a:rPr>
              <a:t>A Call to Arms: The Biological Frontiers of Physics</a:t>
            </a:r>
          </a:p>
        </p:txBody>
      </p:sp>
      <p:sp>
        <p:nvSpPr>
          <p:cNvPr id="18443" name="Text Box 13"/>
          <p:cNvSpPr txBox="1">
            <a:spLocks noChangeArrowheads="1"/>
          </p:cNvSpPr>
          <p:nvPr/>
        </p:nvSpPr>
        <p:spPr bwMode="auto">
          <a:xfrm>
            <a:off x="6629400" y="2209800"/>
            <a:ext cx="1249363" cy="311150"/>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en-US" sz="1500">
                <a:solidFill>
                  <a:srgbClr val="000000"/>
                </a:solidFill>
              </a:rPr>
              <a:t>(Perozo et al.)</a:t>
            </a:r>
          </a:p>
        </p:txBody>
      </p:sp>
      <p:pic>
        <p:nvPicPr>
          <p:cNvPr id="18444" name="Picture 12" descr="Pages from CohenMathBiol.pdf"/>
          <p:cNvPicPr>
            <a:picLocks noChangeAspect="1"/>
          </p:cNvPicPr>
          <p:nvPr/>
        </p:nvPicPr>
        <p:blipFill>
          <a:blip r:embed="rId6"/>
          <a:srcRect/>
          <a:stretch>
            <a:fillRect/>
          </a:stretch>
        </p:blipFill>
        <p:spPr bwMode="auto">
          <a:xfrm>
            <a:off x="1752600" y="4876800"/>
            <a:ext cx="5791200" cy="1176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52400" y="0"/>
            <a:ext cx="8991600" cy="1143000"/>
          </a:xfrm>
        </p:spPr>
        <p:txBody>
          <a:bodyPr/>
          <a:lstStyle/>
          <a:p>
            <a:pPr eaLnBrk="1" hangingPunct="1">
              <a:lnSpc>
                <a:spcPct val="93000"/>
              </a:lnSpc>
              <a:tabLst>
                <a:tab pos="655638" algn="l"/>
                <a:tab pos="1312863" algn="l"/>
                <a:tab pos="1968500" algn="l"/>
                <a:tab pos="2625725" algn="l"/>
                <a:tab pos="3282950" algn="l"/>
                <a:tab pos="3938588" algn="l"/>
                <a:tab pos="4595813" algn="l"/>
                <a:tab pos="5253038" algn="l"/>
                <a:tab pos="5908675" algn="l"/>
                <a:tab pos="6565900" algn="l"/>
                <a:tab pos="7223125" algn="l"/>
              </a:tabLst>
            </a:pPr>
            <a:r>
              <a:rPr lang="en-US" sz="2800" smtClean="0">
                <a:solidFill>
                  <a:srgbClr val="FF6600"/>
                </a:solidFill>
                <a:latin typeface="Herculanum" pitchFamily="-110" charset="0"/>
                <a:ea typeface="Herculanum" pitchFamily="-110" charset="0"/>
                <a:cs typeface="Herculanum" pitchFamily="-110" charset="0"/>
              </a:rPr>
              <a:t>“The Job of Theorists in Biology Is to Be Wrong” – Analogies That Might Make the Point</a:t>
            </a:r>
            <a:endParaRPr lang="en-GB" sz="2800" smtClean="0">
              <a:solidFill>
                <a:srgbClr val="FF6600"/>
              </a:solidFill>
              <a:latin typeface="Herculanum" pitchFamily="-110" charset="0"/>
              <a:ea typeface="Herculanum" pitchFamily="-110" charset="0"/>
              <a:cs typeface="Herculanum" pitchFamily="-110" charset="0"/>
            </a:endParaRPr>
          </a:p>
        </p:txBody>
      </p:sp>
      <p:sp>
        <p:nvSpPr>
          <p:cNvPr id="20483" name="Text Box 3"/>
          <p:cNvSpPr txBox="1">
            <a:spLocks noChangeArrowheads="1"/>
          </p:cNvSpPr>
          <p:nvPr/>
        </p:nvSpPr>
        <p:spPr bwMode="auto">
          <a:xfrm>
            <a:off x="5262563" y="1838325"/>
            <a:ext cx="1439862" cy="315913"/>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a:solidFill>
                  <a:schemeClr val="bg1"/>
                </a:solidFill>
              </a:rPr>
              <a:t>(Berman et al.)</a:t>
            </a:r>
          </a:p>
        </p:txBody>
      </p:sp>
      <p:sp>
        <p:nvSpPr>
          <p:cNvPr id="20484" name="Rectangle 6"/>
          <p:cNvSpPr>
            <a:spLocks noChangeArrowheads="1"/>
          </p:cNvSpPr>
          <p:nvPr/>
        </p:nvSpPr>
        <p:spPr bwMode="auto">
          <a:xfrm>
            <a:off x="0" y="5638800"/>
            <a:ext cx="5029200" cy="1016000"/>
          </a:xfrm>
          <a:prstGeom prst="rect">
            <a:avLst/>
          </a:prstGeom>
          <a:noFill/>
          <a:ln w="9525">
            <a:noFill/>
            <a:miter lim="800000"/>
            <a:headEnd/>
            <a:tailEnd/>
          </a:ln>
        </p:spPr>
        <p:txBody>
          <a:bodyPr>
            <a:prstTxWarp prst="textNoShape">
              <a:avLst/>
            </a:prstTxWarp>
            <a:spAutoFit/>
          </a:bodyPr>
          <a:lstStyle/>
          <a:p>
            <a:r>
              <a:rPr lang="en-US" sz="1400"/>
              <a:t>On</a:t>
            </a:r>
            <a:r>
              <a:rPr lang="en-US"/>
              <a:t> </a:t>
            </a:r>
            <a:r>
              <a:rPr lang="en-US" sz="1400"/>
              <a:t>the Secular Cooling of the Earth</a:t>
            </a:r>
          </a:p>
          <a:p>
            <a:r>
              <a:rPr lang="en-US" sz="1400"/>
              <a:t>By Lord Kelvin (William Thomson)</a:t>
            </a:r>
          </a:p>
          <a:p>
            <a:r>
              <a:rPr lang="en-US" sz="1400"/>
              <a:t>Excerpt. Transactions of the Royal Society of Edinburgh, Vol. XXIII, pp. 167-169, 1864. </a:t>
            </a:r>
          </a:p>
        </p:txBody>
      </p:sp>
      <p:sp>
        <p:nvSpPr>
          <p:cNvPr id="20485" name="Rectangle 3"/>
          <p:cNvSpPr>
            <a:spLocks noChangeArrowheads="1"/>
          </p:cNvSpPr>
          <p:nvPr/>
        </p:nvSpPr>
        <p:spPr bwMode="auto">
          <a:xfrm>
            <a:off x="3200400" y="3962400"/>
            <a:ext cx="5715000" cy="2514600"/>
          </a:xfrm>
          <a:prstGeom prst="rect">
            <a:avLst/>
          </a:prstGeom>
          <a:noFill/>
          <a:ln w="9525">
            <a:noFill/>
            <a:miter lim="800000"/>
            <a:headEnd/>
            <a:tailEnd/>
          </a:ln>
        </p:spPr>
        <p:txBody>
          <a:bodyPr lIns="0" tIns="0" rIns="0" bIns="0">
            <a:prstTxWarp prst="textNoShape">
              <a:avLst/>
            </a:prstTxWarp>
          </a:bodyPr>
          <a:lstStyle/>
          <a:p>
            <a:pPr marL="392113" indent="-293688" defTabSz="652463">
              <a:lnSpc>
                <a:spcPct val="93000"/>
              </a:lnSpc>
              <a:buClr>
                <a:srgbClr val="000000"/>
              </a:buClr>
              <a:buSzPct val="66000"/>
              <a:buFont typeface="StarSymbol" charset="0"/>
              <a:buBlip>
                <a:blip r:embed="rId3"/>
              </a:buBlip>
              <a:tabLst>
                <a:tab pos="657225" algn="l"/>
                <a:tab pos="1312863" algn="l"/>
                <a:tab pos="1970088" algn="l"/>
                <a:tab pos="2627313" algn="l"/>
                <a:tab pos="3282950" algn="l"/>
                <a:tab pos="3940175" algn="l"/>
                <a:tab pos="4595813" algn="l"/>
              </a:tabLst>
            </a:pPr>
            <a:r>
              <a:rPr lang="en-GB" sz="1600" b="1">
                <a:solidFill>
                  <a:srgbClr val="000000"/>
                </a:solidFill>
                <a:latin typeface="Albany" charset="0"/>
              </a:rPr>
              <a:t>“In order to recognize an anomaly, one needs a theory or a rule or at least a prejudice.” </a:t>
            </a:r>
            <a:r>
              <a:rPr lang="en-US" sz="1600" b="1">
                <a:solidFill>
                  <a:srgbClr val="000000"/>
                </a:solidFill>
                <a:latin typeface="Albany" charset="0"/>
              </a:rPr>
              <a:t>–</a:t>
            </a:r>
            <a:r>
              <a:rPr lang="en-GB" sz="1600" b="1">
                <a:solidFill>
                  <a:srgbClr val="000000"/>
                </a:solidFill>
                <a:latin typeface="Albany" charset="0"/>
              </a:rPr>
              <a:t> Pais on Einstein’s work on specific heats.</a:t>
            </a:r>
          </a:p>
          <a:p>
            <a:pPr marL="392113" indent="-293688" defTabSz="652463">
              <a:lnSpc>
                <a:spcPct val="93000"/>
              </a:lnSpc>
              <a:buClr>
                <a:srgbClr val="000000"/>
              </a:buClr>
              <a:buSzPct val="66000"/>
              <a:buFont typeface="StarSymbol" charset="0"/>
              <a:buBlip>
                <a:blip r:embed="rId3"/>
              </a:buBlip>
              <a:tabLst>
                <a:tab pos="657225" algn="l"/>
                <a:tab pos="1312863" algn="l"/>
                <a:tab pos="1970088" algn="l"/>
                <a:tab pos="2627313" algn="l"/>
                <a:tab pos="3282950" algn="l"/>
                <a:tab pos="3940175" algn="l"/>
                <a:tab pos="4595813" algn="l"/>
              </a:tabLst>
            </a:pPr>
            <a:r>
              <a:rPr lang="en-GB" sz="1600" b="1">
                <a:solidFill>
                  <a:srgbClr val="000000"/>
                </a:solidFill>
                <a:latin typeface="Albany" charset="0"/>
              </a:rPr>
              <a:t>Lord Rayleigh</a:t>
            </a:r>
            <a:r>
              <a:rPr lang="en-GB" sz="1600" b="1">
                <a:solidFill>
                  <a:srgbClr val="FF6600"/>
                </a:solidFill>
                <a:latin typeface="Albany" charset="0"/>
              </a:rPr>
              <a:t>: “What would appear to be wanted is some escape from the destructive simplicity of the general</a:t>
            </a:r>
            <a:r>
              <a:rPr lang="en-GB" sz="1600" b="1">
                <a:solidFill>
                  <a:srgbClr val="FF0000"/>
                </a:solidFill>
                <a:latin typeface="Albany" charset="0"/>
              </a:rPr>
              <a:t> </a:t>
            </a:r>
            <a:r>
              <a:rPr lang="en-GB" sz="1600" b="1">
                <a:solidFill>
                  <a:srgbClr val="FF6600"/>
                </a:solidFill>
                <a:latin typeface="Albany" charset="0"/>
              </a:rPr>
              <a:t>conclusion</a:t>
            </a:r>
            <a:r>
              <a:rPr lang="en-GB" sz="1600" b="1">
                <a:solidFill>
                  <a:srgbClr val="000000"/>
                </a:solidFill>
                <a:latin typeface="Albany" charset="0"/>
              </a:rPr>
              <a:t> [derived from equipartition].” </a:t>
            </a:r>
            <a:r>
              <a:rPr lang="en-US" sz="1600" b="1">
                <a:solidFill>
                  <a:srgbClr val="000000"/>
                </a:solidFill>
                <a:latin typeface="Albany" charset="0"/>
              </a:rPr>
              <a:t>–</a:t>
            </a:r>
            <a:r>
              <a:rPr lang="en-GB" sz="1600" b="1">
                <a:solidFill>
                  <a:srgbClr val="000000"/>
                </a:solidFill>
                <a:latin typeface="Albany" charset="0"/>
              </a:rPr>
              <a:t> quoted in Pais, “Subtle is the Lord”</a:t>
            </a:r>
            <a:endParaRPr lang="en-GB" sz="1600" b="1">
              <a:solidFill>
                <a:srgbClr val="000000"/>
              </a:solidFill>
              <a:latin typeface="Albany" charset="0"/>
            </a:endParaRPr>
          </a:p>
        </p:txBody>
      </p:sp>
      <p:pic>
        <p:nvPicPr>
          <p:cNvPr id="20486" name="Picture 9" descr="SpecificHeat.jpg"/>
          <p:cNvPicPr>
            <a:picLocks noChangeAspect="1"/>
          </p:cNvPicPr>
          <p:nvPr/>
        </p:nvPicPr>
        <p:blipFill>
          <a:blip r:embed="rId4"/>
          <a:srcRect/>
          <a:stretch>
            <a:fillRect/>
          </a:stretch>
        </p:blipFill>
        <p:spPr bwMode="auto">
          <a:xfrm>
            <a:off x="5715000" y="1371600"/>
            <a:ext cx="3260725" cy="2438400"/>
          </a:xfrm>
          <a:prstGeom prst="rect">
            <a:avLst/>
          </a:prstGeom>
          <a:noFill/>
          <a:ln w="9525">
            <a:noFill/>
            <a:miter lim="800000"/>
            <a:headEnd/>
            <a:tailEnd/>
          </a:ln>
        </p:spPr>
      </p:pic>
      <p:pic>
        <p:nvPicPr>
          <p:cNvPr id="20487" name="Picture 12" descr="KelvinResults.jpg"/>
          <p:cNvPicPr>
            <a:picLocks noChangeAspect="1"/>
          </p:cNvPicPr>
          <p:nvPr/>
        </p:nvPicPr>
        <p:blipFill>
          <a:blip r:embed="rId5"/>
          <a:srcRect/>
          <a:stretch>
            <a:fillRect/>
          </a:stretch>
        </p:blipFill>
        <p:spPr bwMode="auto">
          <a:xfrm>
            <a:off x="-41275" y="981075"/>
            <a:ext cx="3089275" cy="4733925"/>
          </a:xfrm>
          <a:prstGeom prst="rect">
            <a:avLst/>
          </a:prstGeom>
          <a:noFill/>
          <a:ln w="9525">
            <a:noFill/>
            <a:miter lim="800000"/>
            <a:headEnd/>
            <a:tailEnd/>
          </a:ln>
        </p:spPr>
      </p:pic>
      <p:pic>
        <p:nvPicPr>
          <p:cNvPr id="20488" name="Picture 7" descr="Pages from Petit1819.jpg"/>
          <p:cNvPicPr>
            <a:picLocks noChangeAspect="1"/>
          </p:cNvPicPr>
          <p:nvPr/>
        </p:nvPicPr>
        <p:blipFill>
          <a:blip r:embed="rId6"/>
          <a:srcRect/>
          <a:stretch>
            <a:fillRect/>
          </a:stretch>
        </p:blipFill>
        <p:spPr bwMode="auto">
          <a:xfrm>
            <a:off x="2971800" y="1524000"/>
            <a:ext cx="2744788" cy="2227263"/>
          </a:xfrm>
          <a:prstGeom prst="rect">
            <a:avLst/>
          </a:prstGeom>
          <a:noFill/>
          <a:ln w="9525">
            <a:noFill/>
            <a:miter lim="800000"/>
            <a:headEnd/>
            <a:tailEnd/>
          </a:ln>
        </p:spPr>
      </p:pic>
      <p:sp>
        <p:nvSpPr>
          <p:cNvPr id="20489" name="Text Box 10"/>
          <p:cNvSpPr txBox="1">
            <a:spLocks noChangeArrowheads="1"/>
          </p:cNvSpPr>
          <p:nvPr/>
        </p:nvSpPr>
        <p:spPr bwMode="auto">
          <a:xfrm>
            <a:off x="6432550" y="1066800"/>
            <a:ext cx="1949450" cy="392113"/>
          </a:xfrm>
          <a:prstGeom prst="rect">
            <a:avLst/>
          </a:prstGeom>
          <a:noFill/>
          <a:ln w="9525">
            <a:noFill/>
            <a:miter lim="800000"/>
            <a:headEnd/>
            <a:tailEnd/>
          </a:ln>
        </p:spPr>
        <p:txBody>
          <a:bodyPr wrap="none" lIns="82945" tIns="41473" rIns="82945" bIns="41473">
            <a:prstTxWarp prst="textNoShape">
              <a:avLst/>
            </a:prstTxWarp>
            <a:spAutoFit/>
          </a:bodyPr>
          <a:lstStyle/>
          <a:p>
            <a:pPr defTabSz="828675"/>
            <a:r>
              <a:rPr lang="en-US" sz="2000" b="1">
                <a:solidFill>
                  <a:srgbClr val="FF6600"/>
                </a:solidFill>
                <a:latin typeface="Albany" charset="0"/>
              </a:rPr>
              <a:t>Data of Weber </a:t>
            </a:r>
          </a:p>
        </p:txBody>
      </p:sp>
      <p:sp>
        <p:nvSpPr>
          <p:cNvPr id="20490" name="Text Box 10"/>
          <p:cNvSpPr txBox="1">
            <a:spLocks noChangeArrowheads="1"/>
          </p:cNvSpPr>
          <p:nvPr/>
        </p:nvSpPr>
        <p:spPr bwMode="auto">
          <a:xfrm>
            <a:off x="2819400" y="1143000"/>
            <a:ext cx="3208338" cy="392113"/>
          </a:xfrm>
          <a:prstGeom prst="rect">
            <a:avLst/>
          </a:prstGeom>
          <a:noFill/>
          <a:ln w="9525">
            <a:noFill/>
            <a:miter lim="800000"/>
            <a:headEnd/>
            <a:tailEnd/>
          </a:ln>
        </p:spPr>
        <p:txBody>
          <a:bodyPr wrap="none" lIns="82945" tIns="41473" rIns="82945" bIns="41473">
            <a:prstTxWarp prst="textNoShape">
              <a:avLst/>
            </a:prstTxWarp>
            <a:spAutoFit/>
          </a:bodyPr>
          <a:lstStyle/>
          <a:p>
            <a:pPr defTabSz="828675"/>
            <a:r>
              <a:rPr lang="en-US" sz="2000" b="1">
                <a:solidFill>
                  <a:srgbClr val="FF6600"/>
                </a:solidFill>
                <a:latin typeface="Albany" charset="0"/>
              </a:rPr>
              <a:t>Data of Dulong and Petit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0"/>
            <a:ext cx="8229600" cy="1143000"/>
          </a:xfrm>
        </p:spPr>
        <p:txBody>
          <a:bodyPr/>
          <a:lstStyle/>
          <a:p>
            <a:pPr eaLnBrk="1" hangingPunct="1"/>
            <a:r>
              <a:rPr lang="en-US" sz="3000" smtClean="0">
                <a:solidFill>
                  <a:srgbClr val="FF6600"/>
                </a:solidFill>
                <a:latin typeface="Herculanum" pitchFamily="-110" charset="0"/>
                <a:ea typeface="Herculanum" pitchFamily="-110" charset="0"/>
                <a:cs typeface="Herculanum" pitchFamily="-110" charset="0"/>
              </a:rPr>
              <a:t>Our Starting Point: Stick in the Sand Estimates </a:t>
            </a:r>
          </a:p>
        </p:txBody>
      </p:sp>
      <p:pic>
        <p:nvPicPr>
          <p:cNvPr id="22531" name="Picture 3" descr="IMG_0403"/>
          <p:cNvPicPr>
            <a:picLocks noChangeAspect="1" noChangeArrowheads="1"/>
          </p:cNvPicPr>
          <p:nvPr/>
        </p:nvPicPr>
        <p:blipFill>
          <a:blip r:embed="rId3"/>
          <a:srcRect/>
          <a:stretch>
            <a:fillRect/>
          </a:stretch>
        </p:blipFill>
        <p:spPr bwMode="auto">
          <a:xfrm>
            <a:off x="6629400" y="4191000"/>
            <a:ext cx="2362200" cy="1771650"/>
          </a:xfrm>
          <a:prstGeom prst="rect">
            <a:avLst/>
          </a:prstGeom>
          <a:noFill/>
          <a:ln w="9525">
            <a:noFill/>
            <a:miter lim="800000"/>
            <a:headEnd/>
            <a:tailEnd/>
          </a:ln>
        </p:spPr>
      </p:pic>
      <p:sp>
        <p:nvSpPr>
          <p:cNvPr id="22532" name="Rectangle 4"/>
          <p:cNvSpPr>
            <a:spLocks noChangeArrowheads="1"/>
          </p:cNvSpPr>
          <p:nvPr/>
        </p:nvSpPr>
        <p:spPr bwMode="auto">
          <a:xfrm>
            <a:off x="-76200" y="1295400"/>
            <a:ext cx="6629400" cy="2209800"/>
          </a:xfrm>
          <a:prstGeom prst="rect">
            <a:avLst/>
          </a:prstGeom>
          <a:noFill/>
          <a:ln w="9525">
            <a:noFill/>
            <a:miter lim="800000"/>
            <a:headEnd/>
            <a:tailEnd/>
          </a:ln>
        </p:spPr>
        <p:txBody>
          <a:bodyPr lIns="0" tIns="0" rIns="0" bIns="0">
            <a:prstTxWarp prst="textNoShape">
              <a:avLst/>
            </a:prstTxWarp>
          </a:bodyPr>
          <a:lstStyle/>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latin typeface="Albany" charset="0"/>
              </a:rPr>
              <a:t>Inspiring tradition from Archimedes to Newton to Fermi to Weisskopf to our own Caltech Physics Department (i.e my talk title is not an accident!</a:t>
            </a:r>
          </a:p>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solidFill>
                  <a:srgbClr val="FF6600"/>
                </a:solidFill>
                <a:latin typeface="Albany" charset="0"/>
              </a:rPr>
              <a:t>Concept: mathematicize the cartoons – that is, take the mechanisms suggested by biological cartoons seriously and see if they lead us to paradoxes when recast as precise mathematical arguments.</a:t>
            </a:r>
          </a:p>
        </p:txBody>
      </p:sp>
      <p:pic>
        <p:nvPicPr>
          <p:cNvPr id="22533" name="Picture 5" descr="archi-800"/>
          <p:cNvPicPr>
            <a:picLocks noChangeAspect="1" noChangeArrowheads="1"/>
          </p:cNvPicPr>
          <p:nvPr/>
        </p:nvPicPr>
        <p:blipFill>
          <a:blip r:embed="rId5"/>
          <a:srcRect/>
          <a:stretch>
            <a:fillRect/>
          </a:stretch>
        </p:blipFill>
        <p:spPr bwMode="auto">
          <a:xfrm>
            <a:off x="6629400" y="2057400"/>
            <a:ext cx="2438400" cy="1906588"/>
          </a:xfrm>
          <a:prstGeom prst="rect">
            <a:avLst/>
          </a:prstGeom>
          <a:noFill/>
          <a:ln w="9525">
            <a:noFill/>
            <a:miter lim="800000"/>
            <a:headEnd/>
            <a:tailEnd/>
          </a:ln>
        </p:spPr>
      </p:pic>
      <p:pic>
        <p:nvPicPr>
          <p:cNvPr id="7" name="Picture 30"/>
          <p:cNvPicPr>
            <a:picLocks noChangeAspect="1" noChangeArrowheads="1"/>
          </p:cNvPicPr>
          <p:nvPr/>
        </p:nvPicPr>
        <p:blipFill>
          <a:blip r:embed="rId6"/>
          <a:srcRect/>
          <a:stretch>
            <a:fillRect/>
          </a:stretch>
        </p:blipFill>
        <p:spPr bwMode="auto">
          <a:xfrm>
            <a:off x="7543800" y="1066800"/>
            <a:ext cx="685800" cy="788988"/>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22535" name="Picture 7" descr="ChemotaxisCircuit.jpg"/>
          <p:cNvPicPr>
            <a:picLocks noChangeAspect="1"/>
          </p:cNvPicPr>
          <p:nvPr/>
        </p:nvPicPr>
        <p:blipFill>
          <a:blip r:embed="rId7"/>
          <a:srcRect/>
          <a:stretch>
            <a:fillRect/>
          </a:stretch>
        </p:blipFill>
        <p:spPr bwMode="auto">
          <a:xfrm>
            <a:off x="2743200" y="3486150"/>
            <a:ext cx="1903413"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228600" y="-76200"/>
            <a:ext cx="8153400" cy="1295400"/>
          </a:xfrm>
        </p:spPr>
        <p:txBody>
          <a:bodyPr/>
          <a:lstStyle/>
          <a:p>
            <a:pPr eaLnBrk="1" hangingPunct="1">
              <a:lnSpc>
                <a:spcPct val="93000"/>
              </a:lnSpc>
              <a:tabLst>
                <a:tab pos="655638" algn="l"/>
                <a:tab pos="1312863" algn="l"/>
                <a:tab pos="1968500" algn="l"/>
                <a:tab pos="2625725" algn="l"/>
                <a:tab pos="3282950" algn="l"/>
                <a:tab pos="3938588" algn="l"/>
                <a:tab pos="4595813" algn="l"/>
                <a:tab pos="5253038" algn="l"/>
                <a:tab pos="5908675" algn="l"/>
                <a:tab pos="6565900" algn="l"/>
                <a:tab pos="7223125" algn="l"/>
              </a:tabLst>
            </a:pPr>
            <a:r>
              <a:rPr lang="en-US" sz="3200" smtClean="0">
                <a:solidFill>
                  <a:srgbClr val="FF6600"/>
                </a:solidFill>
                <a:latin typeface="Herculanum" pitchFamily="-110" charset="0"/>
                <a:ea typeface="Herculanum" pitchFamily="-110" charset="0"/>
                <a:cs typeface="Herculanum" pitchFamily="-110" charset="0"/>
              </a:rPr>
              <a:t>The Order of Magnitude Tradition: A List of Favorites</a:t>
            </a:r>
            <a:endParaRPr lang="en-GB" sz="3200" smtClean="0">
              <a:solidFill>
                <a:srgbClr val="FF6600"/>
              </a:solidFill>
              <a:latin typeface="Herculanum" pitchFamily="-110" charset="0"/>
              <a:ea typeface="Herculanum" pitchFamily="-110" charset="0"/>
              <a:cs typeface="Herculanum" pitchFamily="-110" charset="0"/>
            </a:endParaRPr>
          </a:p>
        </p:txBody>
      </p:sp>
      <p:sp>
        <p:nvSpPr>
          <p:cNvPr id="24579" name="Text Box 3"/>
          <p:cNvSpPr txBox="1">
            <a:spLocks noChangeArrowheads="1"/>
          </p:cNvSpPr>
          <p:nvPr/>
        </p:nvSpPr>
        <p:spPr bwMode="auto">
          <a:xfrm>
            <a:off x="5262563" y="1838325"/>
            <a:ext cx="1439862" cy="315913"/>
          </a:xfrm>
          <a:prstGeom prst="rect">
            <a:avLst/>
          </a:prstGeom>
          <a:noFill/>
          <a:ln w="9525">
            <a:noFill/>
            <a:miter lim="800000"/>
            <a:headEnd/>
            <a:tailEnd/>
          </a:ln>
        </p:spPr>
        <p:txBody>
          <a:bodyPr wrap="none" lIns="82945" tIns="41473" rIns="82945" bIns="41473">
            <a:prstTxWarp prst="textNoShape">
              <a:avLst/>
            </a:prstTxWarp>
            <a:spAutoFit/>
          </a:bodyPr>
          <a:lstStyle/>
          <a:p>
            <a:r>
              <a:rPr lang="en-US" sz="1500">
                <a:solidFill>
                  <a:schemeClr val="bg1"/>
                </a:solidFill>
              </a:rPr>
              <a:t>(Berman et al.)</a:t>
            </a:r>
          </a:p>
        </p:txBody>
      </p:sp>
      <p:sp>
        <p:nvSpPr>
          <p:cNvPr id="24580" name="Rectangle 11"/>
          <p:cNvSpPr>
            <a:spLocks noChangeArrowheads="1"/>
          </p:cNvSpPr>
          <p:nvPr/>
        </p:nvSpPr>
        <p:spPr bwMode="auto">
          <a:xfrm>
            <a:off x="0" y="1066800"/>
            <a:ext cx="8991600" cy="669925"/>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solidFill>
                  <a:srgbClr val="000000"/>
                </a:solidFill>
                <a:latin typeface="Albany" charset="0"/>
              </a:rPr>
              <a:t>In high school, I found science uninspiring.  On a Saturday night, at a friend’s house, I learned of Eratosthenes estimate of the radius of the Earth and was hooked just like that.  One Saturday night devoted to a simple estimate beat 3 years of school.</a:t>
            </a:r>
            <a:endParaRPr lang="en-GB" sz="1600" b="1">
              <a:solidFill>
                <a:srgbClr val="000000"/>
              </a:solidFill>
              <a:latin typeface="Albany" charset="0"/>
            </a:endParaRPr>
          </a:p>
        </p:txBody>
      </p:sp>
      <p:pic>
        <p:nvPicPr>
          <p:cNvPr id="24581" name="Picture 4"/>
          <p:cNvPicPr>
            <a:picLocks noChangeAspect="1"/>
          </p:cNvPicPr>
          <p:nvPr/>
        </p:nvPicPr>
        <p:blipFill>
          <a:blip r:embed="rId4"/>
          <a:srcRect/>
          <a:stretch>
            <a:fillRect/>
          </a:stretch>
        </p:blipFill>
        <p:spPr bwMode="auto">
          <a:xfrm>
            <a:off x="3581400" y="3794125"/>
            <a:ext cx="2460625" cy="1844675"/>
          </a:xfrm>
          <a:prstGeom prst="rect">
            <a:avLst/>
          </a:prstGeom>
          <a:noFill/>
          <a:ln w="9525">
            <a:noFill/>
            <a:miter lim="800000"/>
            <a:headEnd/>
            <a:tailEnd/>
          </a:ln>
        </p:spPr>
      </p:pic>
      <p:pic>
        <p:nvPicPr>
          <p:cNvPr id="24582" name="Picture 6"/>
          <p:cNvPicPr>
            <a:picLocks noChangeAspect="1"/>
          </p:cNvPicPr>
          <p:nvPr/>
        </p:nvPicPr>
        <p:blipFill>
          <a:blip r:embed="rId5"/>
          <a:srcRect/>
          <a:stretch>
            <a:fillRect/>
          </a:stretch>
        </p:blipFill>
        <p:spPr bwMode="auto">
          <a:xfrm>
            <a:off x="457200" y="2743200"/>
            <a:ext cx="1879600" cy="2362200"/>
          </a:xfrm>
          <a:prstGeom prst="rect">
            <a:avLst/>
          </a:prstGeom>
          <a:noFill/>
          <a:ln w="9525">
            <a:noFill/>
            <a:miter lim="800000"/>
            <a:headEnd/>
            <a:tailEnd/>
          </a:ln>
        </p:spPr>
      </p:pic>
      <p:sp>
        <p:nvSpPr>
          <p:cNvPr id="24583" name="Rectangle 7"/>
          <p:cNvSpPr>
            <a:spLocks noChangeArrowheads="1"/>
          </p:cNvSpPr>
          <p:nvPr/>
        </p:nvSpPr>
        <p:spPr bwMode="auto">
          <a:xfrm>
            <a:off x="228600" y="5176838"/>
            <a:ext cx="2590800" cy="461962"/>
          </a:xfrm>
          <a:prstGeom prst="rect">
            <a:avLst/>
          </a:prstGeom>
          <a:noFill/>
          <a:ln w="9525">
            <a:noFill/>
            <a:miter lim="800000"/>
            <a:headEnd/>
            <a:tailEnd/>
          </a:ln>
        </p:spPr>
        <p:txBody>
          <a:bodyPr>
            <a:prstTxWarp prst="textNoShape">
              <a:avLst/>
            </a:prstTxWarp>
            <a:spAutoFit/>
          </a:bodyPr>
          <a:lstStyle/>
          <a:p>
            <a:r>
              <a:rPr lang="en-US" sz="1200"/>
              <a:t>http://www.phys-astro.sonoma.edu/observatory/eratosthenes/</a:t>
            </a:r>
          </a:p>
        </p:txBody>
      </p:sp>
      <p:pic>
        <p:nvPicPr>
          <p:cNvPr id="24584" name="Picture 5" descr="DLPC"/>
          <p:cNvPicPr>
            <a:picLocks noChangeAspect="1" noChangeArrowheads="1"/>
          </p:cNvPicPr>
          <p:nvPr/>
        </p:nvPicPr>
        <p:blipFill>
          <a:blip r:embed="rId6"/>
          <a:srcRect/>
          <a:stretch>
            <a:fillRect/>
          </a:stretch>
        </p:blipFill>
        <p:spPr bwMode="auto">
          <a:xfrm rot="5400000">
            <a:off x="2426494" y="4431506"/>
            <a:ext cx="1524000" cy="585788"/>
          </a:xfrm>
          <a:prstGeom prst="rect">
            <a:avLst/>
          </a:prstGeom>
          <a:noFill/>
          <a:ln w="9525">
            <a:noFill/>
            <a:miter lim="800000"/>
            <a:headEnd/>
            <a:tailEnd/>
          </a:ln>
        </p:spPr>
      </p:pic>
      <p:pic>
        <p:nvPicPr>
          <p:cNvPr id="24585" name="Picture 9" descr="edinst-noaa-img-keeling.png"/>
          <p:cNvPicPr>
            <a:picLocks noChangeAspect="1"/>
          </p:cNvPicPr>
          <p:nvPr/>
        </p:nvPicPr>
        <p:blipFill>
          <a:blip r:embed="rId7"/>
          <a:srcRect/>
          <a:stretch>
            <a:fillRect/>
          </a:stretch>
        </p:blipFill>
        <p:spPr bwMode="auto">
          <a:xfrm>
            <a:off x="6418263" y="4800600"/>
            <a:ext cx="2497137" cy="1981200"/>
          </a:xfrm>
          <a:prstGeom prst="rect">
            <a:avLst/>
          </a:prstGeom>
          <a:noFill/>
          <a:ln w="9525">
            <a:noFill/>
            <a:miter lim="800000"/>
            <a:headEnd/>
            <a:tailEnd/>
          </a:ln>
        </p:spPr>
      </p:pic>
      <p:sp>
        <p:nvSpPr>
          <p:cNvPr id="24586" name="Rectangle 11"/>
          <p:cNvSpPr>
            <a:spLocks noChangeArrowheads="1"/>
          </p:cNvSpPr>
          <p:nvPr/>
        </p:nvSpPr>
        <p:spPr bwMode="auto">
          <a:xfrm>
            <a:off x="2362200" y="2743200"/>
            <a:ext cx="6629400" cy="1371600"/>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solidFill>
                  <a:srgbClr val="000000"/>
                </a:solidFill>
                <a:latin typeface="Albany" charset="0"/>
              </a:rPr>
              <a:t>From Franklin to Rayleigh and the size of a lipid molecule.  Rayleigh’s oil estimate results in lipid size of 1.67 nm!</a:t>
            </a:r>
          </a:p>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solidFill>
                  <a:srgbClr val="000000"/>
                </a:solidFill>
                <a:latin typeface="Albany" charset="0"/>
              </a:rPr>
              <a:t>Keeling’s first great discovery can be used to estimate how many gigatons of carbon are fixed every year.</a:t>
            </a:r>
            <a:endParaRPr lang="en-GB" sz="1600" b="1">
              <a:solidFill>
                <a:srgbClr val="000000"/>
              </a:solidFill>
              <a:latin typeface="Albany" charset="0"/>
            </a:endParaRPr>
          </a:p>
        </p:txBody>
      </p:sp>
      <p:sp>
        <p:nvSpPr>
          <p:cNvPr id="24587" name="Rectangle 11"/>
          <p:cNvSpPr>
            <a:spLocks noChangeArrowheads="1"/>
          </p:cNvSpPr>
          <p:nvPr/>
        </p:nvSpPr>
        <p:spPr bwMode="auto">
          <a:xfrm>
            <a:off x="-76200" y="5791200"/>
            <a:ext cx="6400800" cy="914400"/>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solidFill>
                  <a:srgbClr val="000000"/>
                </a:solidFill>
                <a:latin typeface="Albany" charset="0"/>
              </a:rPr>
              <a:t>Estimates as a call to arms, as a producer of conundrums and surprises, as a tool to bring astronomically large numbers down to Earth and as a sanity check on purported mechanisms.</a:t>
            </a:r>
            <a:endParaRPr lang="en-GB" sz="1600" b="1">
              <a:solidFill>
                <a:srgbClr val="000000"/>
              </a:solidFill>
              <a:latin typeface="Albany" charset="0"/>
            </a:endParaRPr>
          </a:p>
        </p:txBody>
      </p:sp>
      <p:sp>
        <p:nvSpPr>
          <p:cNvPr id="24588" name="Rectangle 11"/>
          <p:cNvSpPr>
            <a:spLocks noChangeArrowheads="1"/>
          </p:cNvSpPr>
          <p:nvPr/>
        </p:nvSpPr>
        <p:spPr bwMode="auto">
          <a:xfrm>
            <a:off x="0" y="1844675"/>
            <a:ext cx="8991600" cy="669925"/>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solidFill>
                  <a:srgbClr val="000000"/>
                </a:solidFill>
                <a:latin typeface="Albany" charset="0"/>
              </a:rPr>
              <a:t>Newton worked out the number of “Paris feet” that the moon falls in one minute and also noted that  “a body in our regions” (i.e. on the surface of the Earth) will “describe 60 x 60 x 15 ½ Paris feet” thus satisfying himself of the inverse square law.</a:t>
            </a:r>
            <a:endParaRPr lang="en-GB" sz="1600" b="1">
              <a:solidFill>
                <a:srgbClr val="000000"/>
              </a:solidFill>
              <a:latin typeface="Albany" charset="0"/>
            </a:endParaRPr>
          </a:p>
        </p:txBody>
      </p:sp>
      <p:pic>
        <p:nvPicPr>
          <p:cNvPr id="14" name="Picture 30"/>
          <p:cNvPicPr>
            <a:picLocks noChangeAspect="1" noChangeArrowheads="1"/>
          </p:cNvPicPr>
          <p:nvPr/>
        </p:nvPicPr>
        <p:blipFill>
          <a:blip r:embed="rId8"/>
          <a:srcRect/>
          <a:stretch>
            <a:fillRect/>
          </a:stretch>
        </p:blipFill>
        <p:spPr bwMode="auto">
          <a:xfrm>
            <a:off x="8305800" y="152400"/>
            <a:ext cx="685800" cy="788988"/>
          </a:xfrm>
          <a:prstGeom prst="rect">
            <a:avLst/>
          </a:prstGeom>
          <a:noFill/>
          <a:ln w="9525">
            <a:noFill/>
            <a:miter lim="800000"/>
            <a:headEnd/>
            <a:tailEnd/>
          </a:ln>
          <a:effectLst>
            <a:outerShdw blurRad="63500" dist="38099" dir="2700000" algn="ctr" rotWithShape="0">
              <a:srgbClr val="000000">
                <a:alpha val="74998"/>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7" descr="PhageDNAExplosion2"/>
          <p:cNvPicPr>
            <a:picLocks noChangeAspect="1" noChangeArrowheads="1"/>
          </p:cNvPicPr>
          <p:nvPr/>
        </p:nvPicPr>
        <p:blipFill>
          <a:blip r:embed="rId3"/>
          <a:srcRect/>
          <a:stretch>
            <a:fillRect/>
          </a:stretch>
        </p:blipFill>
        <p:spPr bwMode="auto">
          <a:xfrm>
            <a:off x="6286500" y="1828800"/>
            <a:ext cx="3009900" cy="3581400"/>
          </a:xfrm>
          <a:prstGeom prst="rect">
            <a:avLst/>
          </a:prstGeom>
          <a:noFill/>
          <a:ln w="9525">
            <a:noFill/>
            <a:miter lim="800000"/>
            <a:headEnd/>
            <a:tailEnd/>
          </a:ln>
        </p:spPr>
      </p:pic>
      <p:pic>
        <p:nvPicPr>
          <p:cNvPr id="26627" name="Picture 2"/>
          <p:cNvPicPr>
            <a:picLocks noChangeAspect="1" noChangeArrowheads="1"/>
          </p:cNvPicPr>
          <p:nvPr/>
        </p:nvPicPr>
        <p:blipFill>
          <a:blip r:embed="rId4"/>
          <a:srcRect/>
          <a:stretch>
            <a:fillRect/>
          </a:stretch>
        </p:blipFill>
        <p:spPr bwMode="auto">
          <a:xfrm>
            <a:off x="0" y="0"/>
            <a:ext cx="1447800" cy="1431925"/>
          </a:xfrm>
          <a:prstGeom prst="rect">
            <a:avLst/>
          </a:prstGeom>
          <a:noFill/>
          <a:ln w="9525">
            <a:noFill/>
            <a:miter lim="800000"/>
            <a:headEnd/>
            <a:tailEnd/>
          </a:ln>
        </p:spPr>
      </p:pic>
      <p:pic>
        <p:nvPicPr>
          <p:cNvPr id="26628" name="Picture 3" descr="Explosion1"/>
          <p:cNvPicPr>
            <a:picLocks noChangeAspect="1" noChangeArrowheads="1"/>
          </p:cNvPicPr>
          <p:nvPr/>
        </p:nvPicPr>
        <p:blipFill>
          <a:blip r:embed="rId5"/>
          <a:srcRect/>
          <a:stretch>
            <a:fillRect/>
          </a:stretch>
        </p:blipFill>
        <p:spPr bwMode="auto">
          <a:xfrm>
            <a:off x="2833688" y="2149475"/>
            <a:ext cx="1814512" cy="2727325"/>
          </a:xfrm>
          <a:prstGeom prst="rect">
            <a:avLst/>
          </a:prstGeom>
          <a:noFill/>
          <a:ln w="9525">
            <a:noFill/>
            <a:miter lim="800000"/>
            <a:headEnd/>
            <a:tailEnd/>
          </a:ln>
        </p:spPr>
      </p:pic>
      <p:pic>
        <p:nvPicPr>
          <p:cNvPr id="26629" name="Picture 4" descr="Explosion2"/>
          <p:cNvPicPr>
            <a:picLocks noChangeAspect="1" noChangeArrowheads="1"/>
          </p:cNvPicPr>
          <p:nvPr/>
        </p:nvPicPr>
        <p:blipFill>
          <a:blip r:embed="rId6"/>
          <a:srcRect/>
          <a:stretch>
            <a:fillRect/>
          </a:stretch>
        </p:blipFill>
        <p:spPr bwMode="auto">
          <a:xfrm>
            <a:off x="4637088" y="2133600"/>
            <a:ext cx="1839912" cy="2743200"/>
          </a:xfrm>
          <a:prstGeom prst="rect">
            <a:avLst/>
          </a:prstGeom>
          <a:noFill/>
          <a:ln w="9525">
            <a:noFill/>
            <a:miter lim="800000"/>
            <a:headEnd/>
            <a:tailEnd/>
          </a:ln>
        </p:spPr>
      </p:pic>
      <p:sp>
        <p:nvSpPr>
          <p:cNvPr id="23557" name="Rectangle 5"/>
          <p:cNvSpPr>
            <a:spLocks noChangeArrowheads="1"/>
          </p:cNvSpPr>
          <p:nvPr/>
        </p:nvSpPr>
        <p:spPr bwMode="auto">
          <a:xfrm>
            <a:off x="1412875" y="228600"/>
            <a:ext cx="7121525" cy="1143000"/>
          </a:xfrm>
          <a:prstGeom prst="rect">
            <a:avLst/>
          </a:prstGeom>
          <a:noFill/>
          <a:ln w="9525">
            <a:noFill/>
            <a:miter lim="800000"/>
            <a:headEnd/>
            <a:tailEnd/>
          </a:ln>
          <a:effectLst/>
        </p:spPr>
        <p:txBody>
          <a:bodyPr lIns="0" tIns="0" rIns="0" bIns="0" anchor="ctr">
            <a:prstTxWarp prst="textNoShape">
              <a:avLst/>
            </a:prstTxWarp>
          </a:bodyPr>
          <a:lstStyle/>
          <a:p>
            <a:pPr algn="ctr" defTabSz="828675">
              <a:defRPr/>
            </a:pPr>
            <a:r>
              <a:rPr lang="en-US" sz="3600" dirty="0">
                <a:solidFill>
                  <a:srgbClr val="FF6600"/>
                </a:solidFill>
                <a:effectLst>
                  <a:outerShdw blurRad="38100" dist="38100" dir="2700000" algn="tl">
                    <a:srgbClr val="DDDDDD"/>
                  </a:outerShdw>
                </a:effectLst>
                <a:latin typeface="Herculanum" charset="0"/>
                <a:ea typeface="Herculanum" charset="0"/>
                <a:cs typeface="Herculanum" charset="0"/>
              </a:rPr>
              <a:t>Bombs and Exploding Genomes: An analogy</a:t>
            </a:r>
          </a:p>
        </p:txBody>
      </p:sp>
      <p:sp>
        <p:nvSpPr>
          <p:cNvPr id="26631" name="Rectangle 6"/>
          <p:cNvSpPr>
            <a:spLocks noChangeArrowheads="1"/>
          </p:cNvSpPr>
          <p:nvPr/>
        </p:nvSpPr>
        <p:spPr bwMode="auto">
          <a:xfrm>
            <a:off x="-76200" y="1600200"/>
            <a:ext cx="2971800" cy="3505200"/>
          </a:xfrm>
          <a:prstGeom prst="rect">
            <a:avLst/>
          </a:prstGeom>
          <a:noFill/>
          <a:ln w="9525">
            <a:noFill/>
            <a:miter lim="800000"/>
            <a:headEnd/>
            <a:tailEnd/>
          </a:ln>
        </p:spPr>
        <p:txBody>
          <a:bodyPr lIns="0" tIns="0" rIns="0" bIns="0">
            <a:prstTxWarp prst="textNoShape">
              <a:avLst/>
            </a:prstTxWarp>
          </a:bodyPr>
          <a:lstStyle/>
          <a:p>
            <a:pPr marL="392113" indent="-293688" defTabSz="652463">
              <a:lnSpc>
                <a:spcPct val="93000"/>
              </a:lnSpc>
              <a:buClr>
                <a:srgbClr val="000000"/>
              </a:buClr>
              <a:buSzPct val="66000"/>
              <a:buFont typeface="StarSymbol" charset="0"/>
              <a:buBlip>
                <a:blip r:embed="rId7"/>
              </a:buBlip>
              <a:tabLst>
                <a:tab pos="657225" algn="l"/>
                <a:tab pos="1312863" algn="l"/>
                <a:tab pos="1970088" algn="l"/>
                <a:tab pos="2627313" algn="l"/>
                <a:tab pos="3282950" algn="l"/>
                <a:tab pos="3940175" algn="l"/>
                <a:tab pos="4595813" algn="l"/>
              </a:tabLst>
            </a:pPr>
            <a:r>
              <a:rPr lang="en-GB" sz="1600" b="1">
                <a:latin typeface="Albany" charset="0"/>
              </a:rPr>
              <a:t>Politicians and generals can make some information “classified” and it can be circumvented by cleverness</a:t>
            </a:r>
            <a:r>
              <a:rPr lang="en-GB" sz="1600" b="1">
                <a:latin typeface="Albany" charset="0"/>
              </a:rPr>
              <a:t>.</a:t>
            </a:r>
          </a:p>
          <a:p>
            <a:pPr marL="392113" indent="-293688" defTabSz="652463">
              <a:lnSpc>
                <a:spcPct val="93000"/>
              </a:lnSpc>
              <a:buClr>
                <a:srgbClr val="000000"/>
              </a:buClr>
              <a:buSzPct val="66000"/>
              <a:buFont typeface="StarSymbol" charset="0"/>
              <a:buBlip>
                <a:blip r:embed="rId7"/>
              </a:buBlip>
              <a:tabLst>
                <a:tab pos="657225" algn="l"/>
                <a:tab pos="1312863" algn="l"/>
                <a:tab pos="1970088" algn="l"/>
                <a:tab pos="2627313" algn="l"/>
                <a:tab pos="3282950" algn="l"/>
                <a:tab pos="3940175" algn="l"/>
                <a:tab pos="4595813" algn="l"/>
              </a:tabLst>
            </a:pPr>
            <a:r>
              <a:rPr lang="en-GB" sz="1600" b="1">
                <a:latin typeface="Albany" charset="0"/>
              </a:rPr>
              <a:t>This is a segue into our main topic: genomes and their use.  Estimates on genome management.</a:t>
            </a:r>
          </a:p>
          <a:p>
            <a:pPr marL="392113" indent="-293688" defTabSz="652463">
              <a:lnSpc>
                <a:spcPct val="93000"/>
              </a:lnSpc>
              <a:buClr>
                <a:srgbClr val="000000"/>
              </a:buClr>
              <a:buSzPct val="66000"/>
              <a:buFont typeface="StarSymbol" charset="0"/>
              <a:buBlip>
                <a:blip r:embed="rId7"/>
              </a:buBlip>
              <a:tabLst>
                <a:tab pos="657225" algn="l"/>
                <a:tab pos="1312863" algn="l"/>
                <a:tab pos="1970088" algn="l"/>
                <a:tab pos="2627313" algn="l"/>
                <a:tab pos="3282950" algn="l"/>
                <a:tab pos="3940175" algn="l"/>
                <a:tab pos="4595813" algn="l"/>
              </a:tabLst>
            </a:pPr>
            <a:r>
              <a:rPr lang="en-GB" sz="1600" b="1">
                <a:latin typeface="Albany" charset="0"/>
              </a:rPr>
              <a:t>Same </a:t>
            </a:r>
            <a:r>
              <a:rPr lang="en-GB" sz="1600" b="1">
                <a:latin typeface="Albany" charset="0"/>
              </a:rPr>
              <a:t>idea could be used to estimate genome </a:t>
            </a:r>
            <a:r>
              <a:rPr lang="en-GB" sz="1600" b="1">
                <a:latin typeface="Albany" charset="0"/>
              </a:rPr>
              <a:t>length by examining exploding genomes.</a:t>
            </a:r>
          </a:p>
          <a:p>
            <a:pPr marL="392113" indent="-293688" defTabSz="652463">
              <a:lnSpc>
                <a:spcPct val="93000"/>
              </a:lnSpc>
              <a:buClr>
                <a:srgbClr val="000000"/>
              </a:buClr>
              <a:buSzPct val="66000"/>
              <a:buFont typeface="StarSymbol" charset="0"/>
              <a:buBlip>
                <a:blip r:embed="rId7"/>
              </a:buBlip>
              <a:tabLst>
                <a:tab pos="657225" algn="l"/>
                <a:tab pos="1312863" algn="l"/>
                <a:tab pos="1970088" algn="l"/>
                <a:tab pos="2627313" algn="l"/>
                <a:tab pos="3282950" algn="l"/>
                <a:tab pos="3940175" algn="l"/>
                <a:tab pos="4595813" algn="l"/>
              </a:tabLst>
            </a:pPr>
            <a:r>
              <a:rPr lang="en-GB" sz="1600" b="1">
                <a:latin typeface="Albany" charset="0"/>
              </a:rPr>
              <a:t>The concept: figure out the length of the genome using a single picture and pure thought</a:t>
            </a:r>
            <a:r>
              <a:rPr lang="en-GB" sz="1600" b="1">
                <a:latin typeface="Albany" charset="0"/>
              </a:rPr>
              <a:t>!</a:t>
            </a:r>
          </a:p>
        </p:txBody>
      </p:sp>
      <p:sp>
        <p:nvSpPr>
          <p:cNvPr id="26632" name="Text Box 1036"/>
          <p:cNvSpPr txBox="1">
            <a:spLocks noChangeArrowheads="1"/>
          </p:cNvSpPr>
          <p:nvPr/>
        </p:nvSpPr>
        <p:spPr bwMode="auto">
          <a:xfrm>
            <a:off x="7162800" y="1676400"/>
            <a:ext cx="1001713" cy="314325"/>
          </a:xfrm>
          <a:prstGeom prst="rect">
            <a:avLst/>
          </a:prstGeom>
          <a:noFill/>
          <a:ln w="9525">
            <a:noFill/>
            <a:miter lim="800000"/>
            <a:headEnd/>
            <a:tailEnd/>
          </a:ln>
        </p:spPr>
        <p:txBody>
          <a:bodyPr wrap="none" lIns="82927" tIns="41464" rIns="82927" bIns="41464">
            <a:prstTxWarp prst="textNoShape">
              <a:avLst/>
            </a:prstTxWarp>
            <a:spAutoFit/>
          </a:bodyPr>
          <a:lstStyle/>
          <a:p>
            <a:pPr defTabSz="827088"/>
            <a:r>
              <a:rPr lang="en-US" sz="1500">
                <a:solidFill>
                  <a:srgbClr val="000000"/>
                </a:solidFill>
              </a:rPr>
              <a:t>(G. Stent)</a:t>
            </a:r>
          </a:p>
        </p:txBody>
      </p:sp>
      <p:pic>
        <p:nvPicPr>
          <p:cNvPr id="10" name="Picture 30"/>
          <p:cNvPicPr>
            <a:picLocks noChangeAspect="1" noChangeArrowheads="1"/>
          </p:cNvPicPr>
          <p:nvPr/>
        </p:nvPicPr>
        <p:blipFill>
          <a:blip r:embed="rId8"/>
          <a:srcRect/>
          <a:stretch>
            <a:fillRect/>
          </a:stretch>
        </p:blipFill>
        <p:spPr bwMode="auto">
          <a:xfrm>
            <a:off x="8458200" y="0"/>
            <a:ext cx="685800" cy="788988"/>
          </a:xfrm>
          <a:prstGeom prst="rect">
            <a:avLst/>
          </a:prstGeom>
          <a:noFill/>
          <a:ln w="9525">
            <a:noFill/>
            <a:miter lim="800000"/>
            <a:headEnd/>
            <a:tailEnd/>
          </a:ln>
          <a:effectLst>
            <a:outerShdw blurRad="63500" dist="38099" dir="2700000" algn="ctr" rotWithShape="0">
              <a:srgbClr val="000000">
                <a:alpha val="74998"/>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7" descr="PhageDNAExplosion2"/>
          <p:cNvPicPr>
            <a:picLocks noChangeAspect="1" noChangeArrowheads="1"/>
          </p:cNvPicPr>
          <p:nvPr/>
        </p:nvPicPr>
        <p:blipFill>
          <a:blip r:embed="rId3"/>
          <a:srcRect/>
          <a:stretch>
            <a:fillRect/>
          </a:stretch>
        </p:blipFill>
        <p:spPr bwMode="auto">
          <a:xfrm>
            <a:off x="4000500" y="1600200"/>
            <a:ext cx="2857500" cy="3400425"/>
          </a:xfrm>
          <a:prstGeom prst="rect">
            <a:avLst/>
          </a:prstGeom>
          <a:noFill/>
          <a:ln w="9525">
            <a:noFill/>
            <a:miter lim="800000"/>
            <a:headEnd/>
            <a:tailEnd/>
          </a:ln>
        </p:spPr>
      </p:pic>
      <p:sp>
        <p:nvSpPr>
          <p:cNvPr id="23557" name="Rectangle 5"/>
          <p:cNvSpPr>
            <a:spLocks noChangeArrowheads="1"/>
          </p:cNvSpPr>
          <p:nvPr/>
        </p:nvSpPr>
        <p:spPr bwMode="auto">
          <a:xfrm>
            <a:off x="228600" y="152400"/>
            <a:ext cx="8763000" cy="1143000"/>
          </a:xfrm>
          <a:prstGeom prst="rect">
            <a:avLst/>
          </a:prstGeom>
          <a:noFill/>
          <a:ln w="9525">
            <a:noFill/>
            <a:miter lim="800000"/>
            <a:headEnd/>
            <a:tailEnd/>
          </a:ln>
          <a:effectLst/>
        </p:spPr>
        <p:txBody>
          <a:bodyPr lIns="0" tIns="0" rIns="0" bIns="0" anchor="ctr">
            <a:prstTxWarp prst="textNoShape">
              <a:avLst/>
            </a:prstTxWarp>
          </a:bodyPr>
          <a:lstStyle/>
          <a:p>
            <a:pPr algn="ctr" defTabSz="828675">
              <a:defRPr/>
            </a:pPr>
            <a:r>
              <a:rPr lang="en-US" sz="2800" i="0" dirty="0">
                <a:solidFill>
                  <a:srgbClr val="FF6600"/>
                </a:solidFill>
                <a:effectLst>
                  <a:outerShdw blurRad="38100" dist="38100" dir="2700000" algn="tl">
                    <a:srgbClr val="DDDDDD"/>
                  </a:outerShdw>
                </a:effectLst>
                <a:latin typeface="Herculanum"/>
                <a:cs typeface="Herculanum"/>
              </a:rPr>
              <a:t>Estimations on Genome Management: How Big Are Genomes?</a:t>
            </a:r>
          </a:p>
        </p:txBody>
      </p:sp>
      <p:sp>
        <p:nvSpPr>
          <p:cNvPr id="28676" name="Rectangle 6"/>
          <p:cNvSpPr>
            <a:spLocks noChangeArrowheads="1"/>
          </p:cNvSpPr>
          <p:nvPr/>
        </p:nvSpPr>
        <p:spPr bwMode="auto">
          <a:xfrm>
            <a:off x="0" y="1600200"/>
            <a:ext cx="4191000" cy="3124200"/>
          </a:xfrm>
          <a:prstGeom prst="rect">
            <a:avLst/>
          </a:prstGeom>
          <a:noFill/>
          <a:ln w="9525">
            <a:noFill/>
            <a:miter lim="800000"/>
            <a:headEnd/>
            <a:tailEnd/>
          </a:ln>
        </p:spPr>
        <p:txBody>
          <a:bodyPr lIns="0" tIns="0" rIns="0" bIns="0">
            <a:prstTxWarp prst="textNoShape">
              <a:avLst/>
            </a:prstTxWarp>
          </a:bodyPr>
          <a:lstStyle/>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latin typeface="Albany" charset="0"/>
              </a:rPr>
              <a:t>Use the simplest nunchuk physics of random walks to estimate the genome size (i.e. size in terms of number of base pairs).</a:t>
            </a:r>
          </a:p>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latin typeface="Albany" charset="0"/>
              </a:rPr>
              <a:t>What makes DNA different from some other polymer?  The persistence length!</a:t>
            </a:r>
          </a:p>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latin typeface="Albany" charset="0"/>
              </a:rPr>
              <a:t>The radius of gyration scales as N</a:t>
            </a:r>
            <a:r>
              <a:rPr lang="en-GB" sz="1600" b="1" baseline="30000">
                <a:latin typeface="Albany" charset="0"/>
              </a:rPr>
              <a:t>1/2</a:t>
            </a:r>
            <a:r>
              <a:rPr lang="en-GB" sz="1600" b="1">
                <a:latin typeface="Albany" charset="0"/>
              </a:rPr>
              <a:t>, which allows us to estimate the number of such Kuhn segments and hence back out the genome length.</a:t>
            </a:r>
          </a:p>
          <a:p>
            <a:pPr marL="392113" indent="-293688" defTabSz="652463">
              <a:lnSpc>
                <a:spcPct val="93000"/>
              </a:lnSpc>
              <a:buClr>
                <a:srgbClr val="000000"/>
              </a:buClr>
              <a:buSzPct val="66000"/>
              <a:buFont typeface="StarSymbol" charset="0"/>
              <a:buBlip>
                <a:blip r:embed="rId4"/>
              </a:buBlip>
              <a:tabLst>
                <a:tab pos="657225" algn="l"/>
                <a:tab pos="1312863" algn="l"/>
                <a:tab pos="1970088" algn="l"/>
                <a:tab pos="2627313" algn="l"/>
                <a:tab pos="3282950" algn="l"/>
                <a:tab pos="3940175" algn="l"/>
                <a:tab pos="4595813" algn="l"/>
              </a:tabLst>
            </a:pPr>
            <a:r>
              <a:rPr lang="en-GB" sz="1600" b="1">
                <a:solidFill>
                  <a:srgbClr val="FF6600"/>
                </a:solidFill>
                <a:latin typeface="Albany" charset="0"/>
              </a:rPr>
              <a:t>Note: This also tells us that work needs to be done to squish genomes into their hosts.</a:t>
            </a:r>
          </a:p>
        </p:txBody>
      </p:sp>
      <p:pic>
        <p:nvPicPr>
          <p:cNvPr id="28677" name="Picture 3" descr="IMG_0403"/>
          <p:cNvPicPr>
            <a:picLocks noChangeAspect="1" noChangeArrowheads="1"/>
          </p:cNvPicPr>
          <p:nvPr/>
        </p:nvPicPr>
        <p:blipFill>
          <a:blip r:embed="rId5"/>
          <a:srcRect/>
          <a:stretch>
            <a:fillRect/>
          </a:stretch>
        </p:blipFill>
        <p:spPr bwMode="auto">
          <a:xfrm>
            <a:off x="4267200" y="4953000"/>
            <a:ext cx="2362200" cy="1771650"/>
          </a:xfrm>
          <a:prstGeom prst="rect">
            <a:avLst/>
          </a:prstGeom>
          <a:noFill/>
          <a:ln w="9525">
            <a:noFill/>
            <a:miter lim="800000"/>
            <a:headEnd/>
            <a:tailEnd/>
          </a:ln>
        </p:spPr>
      </p:pic>
      <p:pic>
        <p:nvPicPr>
          <p:cNvPr id="28678" name="Picture 2" descr="figure_08_06"/>
          <p:cNvPicPr>
            <a:picLocks noChangeAspect="1" noChangeArrowheads="1"/>
          </p:cNvPicPr>
          <p:nvPr/>
        </p:nvPicPr>
        <p:blipFill>
          <a:blip r:embed="rId6"/>
          <a:srcRect/>
          <a:stretch>
            <a:fillRect/>
          </a:stretch>
        </p:blipFill>
        <p:spPr bwMode="auto">
          <a:xfrm>
            <a:off x="6764338" y="1981200"/>
            <a:ext cx="2303462" cy="3873500"/>
          </a:xfrm>
          <a:prstGeom prst="rect">
            <a:avLst/>
          </a:prstGeom>
          <a:noFill/>
          <a:ln w="9525">
            <a:noFill/>
            <a:miter lim="800000"/>
            <a:headEnd/>
            <a:tailEnd/>
          </a:ln>
        </p:spPr>
      </p:pic>
      <p:pic>
        <p:nvPicPr>
          <p:cNvPr id="28679" name="Picture 2" descr="figure_08_01"/>
          <p:cNvPicPr>
            <a:picLocks noChangeAspect="1" noChangeArrowheads="1"/>
          </p:cNvPicPr>
          <p:nvPr/>
        </p:nvPicPr>
        <p:blipFill>
          <a:blip r:embed="rId7"/>
          <a:srcRect/>
          <a:stretch>
            <a:fillRect/>
          </a:stretch>
        </p:blipFill>
        <p:spPr bwMode="auto">
          <a:xfrm>
            <a:off x="304800" y="5486400"/>
            <a:ext cx="3581400" cy="1184275"/>
          </a:xfrm>
          <a:prstGeom prst="rect">
            <a:avLst/>
          </a:prstGeom>
          <a:noFill/>
          <a:ln w="9525">
            <a:noFill/>
            <a:miter lim="800000"/>
            <a:headEnd/>
            <a:tailEnd/>
          </a:ln>
        </p:spPr>
      </p:pic>
      <p:sp>
        <p:nvSpPr>
          <p:cNvPr id="28680" name="Text Box 1036"/>
          <p:cNvSpPr txBox="1">
            <a:spLocks noChangeArrowheads="1"/>
          </p:cNvSpPr>
          <p:nvPr/>
        </p:nvSpPr>
        <p:spPr bwMode="auto">
          <a:xfrm>
            <a:off x="4800600" y="1447800"/>
            <a:ext cx="1001713" cy="314325"/>
          </a:xfrm>
          <a:prstGeom prst="rect">
            <a:avLst/>
          </a:prstGeom>
          <a:noFill/>
          <a:ln w="9525">
            <a:noFill/>
            <a:miter lim="800000"/>
            <a:headEnd/>
            <a:tailEnd/>
          </a:ln>
        </p:spPr>
        <p:txBody>
          <a:bodyPr wrap="none" lIns="82927" tIns="41464" rIns="82927" bIns="41464">
            <a:prstTxWarp prst="textNoShape">
              <a:avLst/>
            </a:prstTxWarp>
            <a:spAutoFit/>
          </a:bodyPr>
          <a:lstStyle/>
          <a:p>
            <a:pPr defTabSz="827088"/>
            <a:r>
              <a:rPr lang="en-US" sz="1500">
                <a:solidFill>
                  <a:srgbClr val="000000"/>
                </a:solidFill>
              </a:rPr>
              <a:t>(G. Stent)</a:t>
            </a:r>
          </a:p>
        </p:txBody>
      </p:sp>
      <p:sp>
        <p:nvSpPr>
          <p:cNvPr id="28681" name="Text Box 1036"/>
          <p:cNvSpPr txBox="1">
            <a:spLocks noChangeArrowheads="1"/>
          </p:cNvSpPr>
          <p:nvPr/>
        </p:nvSpPr>
        <p:spPr bwMode="auto">
          <a:xfrm>
            <a:off x="7315200" y="1676400"/>
            <a:ext cx="1296988" cy="314325"/>
          </a:xfrm>
          <a:prstGeom prst="rect">
            <a:avLst/>
          </a:prstGeom>
          <a:noFill/>
          <a:ln w="9525">
            <a:noFill/>
            <a:miter lim="800000"/>
            <a:headEnd/>
            <a:tailEnd/>
          </a:ln>
        </p:spPr>
        <p:txBody>
          <a:bodyPr wrap="none" lIns="82927" tIns="41464" rIns="82927" bIns="41464">
            <a:prstTxWarp prst="textNoShape">
              <a:avLst/>
            </a:prstTxWarp>
            <a:spAutoFit/>
          </a:bodyPr>
          <a:lstStyle/>
          <a:p>
            <a:pPr defTabSz="827088"/>
            <a:r>
              <a:rPr lang="en-US" sz="1500">
                <a:solidFill>
                  <a:srgbClr val="000000"/>
                </a:solidFill>
              </a:rPr>
              <a:t>(R. Kavenoff)</a:t>
            </a:r>
          </a:p>
        </p:txBody>
      </p:sp>
      <p:pic>
        <p:nvPicPr>
          <p:cNvPr id="13" name="Picture 30"/>
          <p:cNvPicPr>
            <a:picLocks noChangeAspect="1" noChangeArrowheads="1"/>
          </p:cNvPicPr>
          <p:nvPr/>
        </p:nvPicPr>
        <p:blipFill>
          <a:blip r:embed="rId8"/>
          <a:srcRect/>
          <a:stretch>
            <a:fillRect/>
          </a:stretch>
        </p:blipFill>
        <p:spPr bwMode="auto">
          <a:xfrm>
            <a:off x="8458200" y="6069013"/>
            <a:ext cx="685800" cy="788987"/>
          </a:xfrm>
          <a:prstGeom prst="rect">
            <a:avLst/>
          </a:prstGeom>
          <a:noFill/>
          <a:ln w="9525">
            <a:noFill/>
            <a:miter lim="800000"/>
            <a:headEnd/>
            <a:tailEnd/>
          </a:ln>
          <a:effectLst>
            <a:outerShdw blurRad="63500" dist="38099" dir="2700000" algn="ctr" rotWithShape="0">
              <a:srgbClr val="000000">
                <a:alpha val="74998"/>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sz="quarter"/>
          </p:nvPr>
        </p:nvSpPr>
        <p:spPr>
          <a:xfrm>
            <a:off x="0" y="0"/>
            <a:ext cx="9144000" cy="1066800"/>
          </a:xfrm>
        </p:spPr>
        <p:txBody>
          <a:bodyPr/>
          <a:lstStyle/>
          <a:p>
            <a:pPr eaLnBrk="1" hangingPunct="1"/>
            <a:r>
              <a:rPr lang="en-US" sz="3300" smtClean="0">
                <a:solidFill>
                  <a:srgbClr val="FF6600"/>
                </a:solidFill>
                <a:latin typeface="Herculanum" pitchFamily="-110" charset="0"/>
                <a:ea typeface="Herculanum" pitchFamily="-110" charset="0"/>
                <a:cs typeface="Herculanum" pitchFamily="-110" charset="0"/>
              </a:rPr>
              <a:t>How Genes Are Controlled: The Journey From DNA to Active Proteins</a:t>
            </a:r>
            <a:endParaRPr lang="en-US" smtClean="0">
              <a:solidFill>
                <a:srgbClr val="FF6600"/>
              </a:solidFill>
              <a:latin typeface="Herculanum" pitchFamily="-110" charset="0"/>
              <a:ea typeface="Herculanum" pitchFamily="-110" charset="0"/>
              <a:cs typeface="Herculanum" pitchFamily="-110" charset="0"/>
            </a:endParaRPr>
          </a:p>
        </p:txBody>
      </p:sp>
      <p:sp>
        <p:nvSpPr>
          <p:cNvPr id="30723" name="Rectangle 7"/>
          <p:cNvSpPr>
            <a:spLocks noChangeArrowheads="1"/>
          </p:cNvSpPr>
          <p:nvPr/>
        </p:nvSpPr>
        <p:spPr bwMode="auto">
          <a:xfrm>
            <a:off x="3276600" y="1219200"/>
            <a:ext cx="5486400" cy="1981200"/>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latin typeface="Albany" charset="0"/>
              </a:rPr>
              <a:t>As noted above, Francis </a:t>
            </a:r>
            <a:r>
              <a:rPr lang="en-GB" sz="1600" b="1">
                <a:latin typeface="Albany" charset="0"/>
              </a:rPr>
              <a:t>Crick referred to nucleic acids and proteins as </a:t>
            </a:r>
            <a:r>
              <a:rPr lang="en-GB" sz="1600" b="1">
                <a:solidFill>
                  <a:srgbClr val="FF6600"/>
                </a:solidFill>
                <a:latin typeface="Albany" charset="0"/>
              </a:rPr>
              <a:t>“the two great polymer languages”</a:t>
            </a:r>
            <a:r>
              <a:rPr lang="en-GB" sz="1600" b="1">
                <a:latin typeface="Albany" charset="0"/>
              </a:rPr>
              <a:t>.  The</a:t>
            </a:r>
            <a:r>
              <a:rPr lang="en-GB" sz="1600" b="1">
                <a:latin typeface="Albany" charset="0"/>
              </a:rPr>
              <a:t> insight of Jacob and Monod was that there are genes that control other genes, permitting the flow of information from DNA to proteins only when certain conditions are met.</a:t>
            </a:r>
          </a:p>
          <a:p>
            <a:pPr marL="390525" indent="-293688" defTabSz="650875">
              <a:lnSpc>
                <a:spcPct val="93000"/>
              </a:lnSpc>
              <a:buClr>
                <a:srgbClr val="000000"/>
              </a:buClr>
              <a:buSzPct val="66000"/>
              <a:buFontTx/>
              <a:buBlip>
                <a:blip r:embed="rId3"/>
              </a:buBlip>
              <a:tabLst>
                <a:tab pos="655638" algn="l"/>
                <a:tab pos="1312863" algn="l"/>
                <a:tab pos="1968500" algn="l"/>
                <a:tab pos="2625725" algn="l"/>
                <a:tab pos="3282950" algn="l"/>
                <a:tab pos="3938588" algn="l"/>
                <a:tab pos="4595813" algn="l"/>
              </a:tabLst>
            </a:pPr>
            <a:r>
              <a:rPr lang="en-GB" sz="1600" b="1">
                <a:latin typeface="Albany" charset="0"/>
              </a:rPr>
              <a:t>Metabolic genes for lactose usage in E. coli - the </a:t>
            </a:r>
            <a:r>
              <a:rPr lang="en-GB" sz="1600" b="1">
                <a:solidFill>
                  <a:srgbClr val="FF6600"/>
                </a:solidFill>
                <a:latin typeface="Albany" charset="0"/>
              </a:rPr>
              <a:t>hydrogen atom </a:t>
            </a:r>
            <a:r>
              <a:rPr lang="en-GB" sz="1600" b="1">
                <a:latin typeface="Albany" charset="0"/>
              </a:rPr>
              <a:t>of gene regulation.</a:t>
            </a:r>
          </a:p>
        </p:txBody>
      </p:sp>
      <p:pic>
        <p:nvPicPr>
          <p:cNvPr id="30724" name="Picture 14" descr="lacOperonlogic 2"/>
          <p:cNvPicPr>
            <a:picLocks noChangeAspect="1" noChangeArrowheads="1"/>
          </p:cNvPicPr>
          <p:nvPr/>
        </p:nvPicPr>
        <p:blipFill>
          <a:blip r:embed="rId4"/>
          <a:srcRect/>
          <a:stretch>
            <a:fillRect/>
          </a:stretch>
        </p:blipFill>
        <p:spPr bwMode="auto">
          <a:xfrm>
            <a:off x="3352800" y="3429000"/>
            <a:ext cx="5087938" cy="2652713"/>
          </a:xfrm>
          <a:prstGeom prst="rect">
            <a:avLst/>
          </a:prstGeom>
          <a:noFill/>
          <a:ln w="9525">
            <a:noFill/>
            <a:miter lim="800000"/>
            <a:headEnd/>
            <a:tailEnd/>
          </a:ln>
        </p:spPr>
      </p:pic>
      <p:pic>
        <p:nvPicPr>
          <p:cNvPr id="30725" name="Picture 1" descr="C:\Users\hgarcia\Documents\Talks\2010-01 Princeton\CentralDogma.tif"/>
          <p:cNvPicPr>
            <a:picLocks noChangeAspect="1" noChangeArrowheads="1"/>
          </p:cNvPicPr>
          <p:nvPr/>
        </p:nvPicPr>
        <p:blipFill>
          <a:blip r:embed="rId5"/>
          <a:srcRect/>
          <a:stretch>
            <a:fillRect/>
          </a:stretch>
        </p:blipFill>
        <p:spPr bwMode="auto">
          <a:xfrm>
            <a:off x="304800" y="1447800"/>
            <a:ext cx="3044825" cy="2286000"/>
          </a:xfrm>
          <a:prstGeom prst="rect">
            <a:avLst/>
          </a:prstGeom>
          <a:noFill/>
          <a:ln w="9525">
            <a:noFill/>
            <a:miter lim="800000"/>
            <a:headEnd/>
            <a:tailEnd/>
          </a:ln>
        </p:spPr>
      </p:pic>
      <p:sp>
        <p:nvSpPr>
          <p:cNvPr id="30726" name="Rounded Rectangle 7"/>
          <p:cNvSpPr>
            <a:spLocks noChangeArrowheads="1"/>
          </p:cNvSpPr>
          <p:nvPr/>
        </p:nvSpPr>
        <p:spPr bwMode="auto">
          <a:xfrm>
            <a:off x="457200" y="1828800"/>
            <a:ext cx="2743200" cy="914400"/>
          </a:xfrm>
          <a:prstGeom prst="roundRect">
            <a:avLst>
              <a:gd name="adj" fmla="val 16667"/>
            </a:avLst>
          </a:prstGeom>
          <a:noFill/>
          <a:ln w="66675">
            <a:solidFill>
              <a:srgbClr val="FF6600"/>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762000" y="-152400"/>
            <a:ext cx="7807325" cy="1143000"/>
          </a:xfrm>
        </p:spPr>
        <p:txBody>
          <a:bodyPr lIns="91430" tIns="45715" rIns="91430" bIns="45715"/>
          <a:lstStyle/>
          <a:p>
            <a:pPr eaLnBrk="1" hangingPunct="1"/>
            <a:r>
              <a:rPr lang="en-US" sz="3300">
                <a:solidFill>
                  <a:srgbClr val="FF6600"/>
                </a:solidFill>
                <a:latin typeface="Herculanum" pitchFamily="-110" charset="0"/>
                <a:ea typeface="Herculanum" pitchFamily="-110" charset="0"/>
                <a:cs typeface="Herculanum" pitchFamily="-110" charset="0"/>
              </a:rPr>
              <a:t>Can We Compute How Cells Decide?</a:t>
            </a:r>
          </a:p>
        </p:txBody>
      </p:sp>
      <p:sp>
        <p:nvSpPr>
          <p:cNvPr id="32771" name="Rectangle 7"/>
          <p:cNvSpPr>
            <a:spLocks noChangeArrowheads="1"/>
          </p:cNvSpPr>
          <p:nvPr/>
        </p:nvSpPr>
        <p:spPr bwMode="auto">
          <a:xfrm>
            <a:off x="0" y="5029200"/>
            <a:ext cx="8916988" cy="1409700"/>
          </a:xfrm>
          <a:prstGeom prst="rect">
            <a:avLst/>
          </a:prstGeom>
          <a:noFill/>
          <a:ln w="9525">
            <a:noFill/>
            <a:miter lim="800000"/>
            <a:headEnd/>
            <a:tailEnd/>
          </a:ln>
        </p:spPr>
        <p:txBody>
          <a:bodyPr lIns="0" tIns="0" rIns="0" bIns="0">
            <a:prstTxWarp prst="textNoShape">
              <a:avLst/>
            </a:prstTxWarp>
          </a:bodyPr>
          <a:lstStyle/>
          <a:p>
            <a:pPr marL="390525" indent="-293688" defTabSz="650875">
              <a:lnSpc>
                <a:spcPct val="93000"/>
              </a:lnSpc>
              <a:buClr>
                <a:srgbClr val="000000"/>
              </a:buClr>
              <a:buSzPct val="76000"/>
              <a:buFontTx/>
              <a:buBlip>
                <a:blip r:embed="rId4"/>
              </a:buBlip>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1600" b="1">
                <a:latin typeface="Arial" pitchFamily="-110" charset="0"/>
              </a:rPr>
              <a:t>The level </a:t>
            </a:r>
            <a:r>
              <a:rPr lang="en-GB" sz="1600" b="1">
                <a:latin typeface="Arial" pitchFamily="-110" charset="0"/>
              </a:rPr>
              <a:t>of gene expression is described by a function that depends upon parameters such as the number of repressors and activators.</a:t>
            </a:r>
            <a:endParaRPr lang="en-GB" sz="1600" b="1">
              <a:latin typeface="Arial" pitchFamily="-110" charset="0"/>
            </a:endParaRPr>
          </a:p>
          <a:p>
            <a:pPr marL="390525" indent="-293688" defTabSz="650875">
              <a:lnSpc>
                <a:spcPct val="93000"/>
              </a:lnSpc>
              <a:buClr>
                <a:srgbClr val="000000"/>
              </a:buClr>
              <a:buSzPct val="76000"/>
              <a:buFontTx/>
              <a:buBlip>
                <a:blip r:embed="rId4"/>
              </a:buBlip>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1600" b="1">
                <a:latin typeface="Arial" pitchFamily="-110" charset="0"/>
              </a:rPr>
              <a:t>Key point: Systematic variation of parameters and examine the biological outcome.  We are interested in the </a:t>
            </a:r>
            <a:r>
              <a:rPr lang="en-GB" sz="1600" b="1">
                <a:solidFill>
                  <a:srgbClr val="FF6600"/>
                </a:solidFill>
                <a:latin typeface="Arial" pitchFamily="-110" charset="0"/>
              </a:rPr>
              <a:t>“fold-change” </a:t>
            </a:r>
            <a:r>
              <a:rPr lang="en-GB" sz="1600" b="1">
                <a:latin typeface="Arial" pitchFamily="-110" charset="0"/>
              </a:rPr>
              <a:t>when parameters are tuned.</a:t>
            </a:r>
            <a:endParaRPr lang="en-GB" sz="1600" b="1">
              <a:latin typeface="Albany" charset="0"/>
            </a:endParaRPr>
          </a:p>
          <a:p>
            <a:pPr marL="390525" indent="-293688" defTabSz="650875">
              <a:lnSpc>
                <a:spcPct val="93000"/>
              </a:lnSpc>
              <a:buClr>
                <a:srgbClr val="000000"/>
              </a:buClr>
              <a:buSzPct val="76000"/>
              <a:buFontTx/>
              <a:buBlip>
                <a:blip r:embed="rId4"/>
              </a:buBlip>
              <a:tabLst>
                <a:tab pos="655638" algn="l"/>
                <a:tab pos="1312863" algn="l"/>
                <a:tab pos="1968500" algn="l"/>
                <a:tab pos="2625725" algn="l"/>
                <a:tab pos="3282950" algn="l"/>
                <a:tab pos="3938588" algn="l"/>
                <a:tab pos="4595813" algn="l"/>
                <a:tab pos="5253038" algn="l"/>
                <a:tab pos="5908675" algn="l"/>
                <a:tab pos="6565900" algn="l"/>
                <a:tab pos="7223125" algn="l"/>
              </a:tabLst>
            </a:pPr>
            <a:r>
              <a:rPr lang="en-GB" sz="1600" b="1">
                <a:latin typeface="Arial" pitchFamily="-110" charset="0"/>
              </a:rPr>
              <a:t>The equations are falsifiable </a:t>
            </a:r>
            <a:r>
              <a:rPr lang="en-GB" sz="1600" b="1">
                <a:latin typeface="Arial" pitchFamily="-110" charset="0"/>
              </a:rPr>
              <a:t>predictions for a wide variety of regulatory architectures</a:t>
            </a:r>
            <a:r>
              <a:rPr lang="en-GB" sz="1600" b="1">
                <a:latin typeface="Arial" pitchFamily="-110" charset="0"/>
              </a:rPr>
              <a:t>.</a:t>
            </a:r>
          </a:p>
        </p:txBody>
      </p:sp>
      <p:pic>
        <p:nvPicPr>
          <p:cNvPr id="32772" name="Picture 5" descr="KnobsArchitecture2.tif"/>
          <p:cNvPicPr>
            <a:picLocks noChangeAspect="1"/>
          </p:cNvPicPr>
          <p:nvPr/>
        </p:nvPicPr>
        <p:blipFill>
          <a:blip r:embed="rId5"/>
          <a:srcRect/>
          <a:stretch>
            <a:fillRect/>
          </a:stretch>
        </p:blipFill>
        <p:spPr bwMode="auto">
          <a:xfrm>
            <a:off x="800100" y="990600"/>
            <a:ext cx="7429500" cy="3890963"/>
          </a:xfrm>
          <a:prstGeom prst="rect">
            <a:avLst/>
          </a:prstGeom>
          <a:noFill/>
          <a:ln w="9525">
            <a:noFill/>
            <a:miter lim="800000"/>
            <a:headEnd/>
            <a:tailEnd/>
          </a:ln>
        </p:spPr>
      </p:pic>
    </p:spTree>
    <p:custDataLst>
      <p:tags r:id="rId1"/>
    </p:custDataLst>
  </p:cSld>
  <p:clrMapOvr>
    <a:masterClrMapping/>
  </p:clrMapOvr>
  <p:transition advTm="20813"/>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1"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28011</TotalTime>
  <Words>2172</Words>
  <Application>Microsoft Macintosh PowerPoint</Application>
  <PresentationFormat>On-screen Show (4:3)</PresentationFormat>
  <Paragraphs>119</Paragraphs>
  <Slides>17</Slides>
  <Notes>15</Notes>
  <HiddenSlides>0</HiddenSlides>
  <MMClips>1</MMClips>
  <ScaleCrop>false</ScaleCrop>
  <HeadingPairs>
    <vt:vector size="6" baseType="variant">
      <vt:variant>
        <vt:lpstr>Fonts Used</vt:lpstr>
      </vt:variant>
      <vt:variant>
        <vt:i4>8</vt:i4>
      </vt:variant>
      <vt:variant>
        <vt:lpstr>Design Template</vt:lpstr>
      </vt:variant>
      <vt:variant>
        <vt:i4>1</vt:i4>
      </vt:variant>
      <vt:variant>
        <vt:lpstr>Slide Titles</vt:lpstr>
      </vt:variant>
      <vt:variant>
        <vt:i4>17</vt:i4>
      </vt:variant>
    </vt:vector>
  </HeadingPairs>
  <TitlesOfParts>
    <vt:vector size="26" baseType="lpstr">
      <vt:lpstr>Times New Roman</vt:lpstr>
      <vt:lpstr>ＭＳ Ｐゴシック</vt:lpstr>
      <vt:lpstr>Arial</vt:lpstr>
      <vt:lpstr>Herculanum</vt:lpstr>
      <vt:lpstr>ヒラギノ角ゴ Pro W3</vt:lpstr>
      <vt:lpstr>Albany</vt:lpstr>
      <vt:lpstr>StarSymbol</vt:lpstr>
      <vt:lpstr>Helvetica</vt:lpstr>
      <vt:lpstr>Default Design</vt:lpstr>
      <vt:lpstr>Slide 1</vt:lpstr>
      <vt:lpstr>A Call to Arms: The Biological Frontiers of Physics</vt:lpstr>
      <vt:lpstr>“The Job of Theorists in Biology Is to Be Wrong” – Analogies That Might Make the Point</vt:lpstr>
      <vt:lpstr>Our Starting Point: Stick in the Sand Estimates </vt:lpstr>
      <vt:lpstr>The Order of Magnitude Tradition: A List of Favorites</vt:lpstr>
      <vt:lpstr>Slide 6</vt:lpstr>
      <vt:lpstr>Slide 7</vt:lpstr>
      <vt:lpstr>How Genes Are Controlled: The Journey From DNA to Active Proteins</vt:lpstr>
      <vt:lpstr>Can We Compute How Cells Decide?</vt:lpstr>
      <vt:lpstr>Statistical Mechanics to Estimate the Level of Gene Expression</vt:lpstr>
      <vt:lpstr>Cells Decide: Where to Go</vt:lpstr>
      <vt:lpstr>Conclusions</vt:lpstr>
      <vt:lpstr>Warning: Criticisms of the Approach</vt:lpstr>
      <vt:lpstr>Acknowledgements</vt:lpstr>
      <vt:lpstr>Extra Slides for Questions</vt:lpstr>
      <vt:lpstr>Application of force by polymerizing actin filaments</vt:lpstr>
      <vt:lpstr>Beautiful Evidence, Envisioning Information</vt:lpstr>
    </vt:vector>
  </TitlesOfParts>
  <Company>Physics UCSD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 properties: Diffusion. Viscosity. Thermal conduction.</dc:title>
  <dc:creator>Physics UCSD</dc:creator>
  <cp:lastModifiedBy>Stephanie Johnson</cp:lastModifiedBy>
  <cp:revision>767</cp:revision>
  <dcterms:created xsi:type="dcterms:W3CDTF">2010-02-28T05:41:39Z</dcterms:created>
  <dcterms:modified xsi:type="dcterms:W3CDTF">2010-02-28T05:43:17Z</dcterms:modified>
</cp:coreProperties>
</file>