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0"/>
  </p:notesMasterIdLst>
  <p:sldIdLst>
    <p:sldId id="272" r:id="rId2"/>
    <p:sldId id="269" r:id="rId3"/>
    <p:sldId id="274" r:id="rId4"/>
    <p:sldId id="275" r:id="rId5"/>
    <p:sldId id="276" r:id="rId6"/>
    <p:sldId id="288" r:id="rId7"/>
    <p:sldId id="289" r:id="rId8"/>
    <p:sldId id="278" r:id="rId9"/>
    <p:sldId id="290" r:id="rId10"/>
    <p:sldId id="277" r:id="rId11"/>
    <p:sldId id="259" r:id="rId12"/>
    <p:sldId id="279" r:id="rId13"/>
    <p:sldId id="261" r:id="rId14"/>
    <p:sldId id="282" r:id="rId15"/>
    <p:sldId id="264" r:id="rId16"/>
    <p:sldId id="280" r:id="rId17"/>
    <p:sldId id="284" r:id="rId18"/>
    <p:sldId id="28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98" d="100"/>
          <a:sy n="98" d="100"/>
        </p:scale>
        <p:origin x="-46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712"/>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534C19-6500-4713-823B-CC41A6CA4DFC}" type="datetimeFigureOut">
              <a:rPr lang="en-US"/>
              <a:pPr>
                <a:defRPr/>
              </a:pPr>
              <a:t>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52377D-63A2-468A-93E6-422B47B3F7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10</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16</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E5CEA-2366-407D-8071-5C048FB224A0}" type="slidenum">
              <a:rPr lang="en-US"/>
              <a:pPr fontAlgn="base">
                <a:spcBef>
                  <a:spcPct val="0"/>
                </a:spcBef>
                <a:spcAft>
                  <a:spcPct val="0"/>
                </a:spcAft>
                <a:defRPr/>
              </a:pPr>
              <a:t>2</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5</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E5CEA-2366-407D-8071-5C048FB224A0}" type="slidenum">
              <a:rPr lang="en-US"/>
              <a:pPr fontAlgn="base">
                <a:spcBef>
                  <a:spcPct val="0"/>
                </a:spcBef>
                <a:spcAft>
                  <a:spcPct val="0"/>
                </a:spcAft>
                <a:defRPr/>
              </a:pPr>
              <a:t>6</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F94FD-F731-4261-A32D-67831A02A9BD}" type="slidenum">
              <a:rPr lang="en-US"/>
              <a:pPr fontAlgn="base">
                <a:spcBef>
                  <a:spcPct val="0"/>
                </a:spcBef>
                <a:spcAft>
                  <a:spcPct val="0"/>
                </a:spcAft>
                <a:defRPr/>
              </a:pPr>
              <a:t>7</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F94FD-F731-4261-A32D-67831A02A9BD}" type="slidenum">
              <a:rPr lang="en-US"/>
              <a:pPr fontAlgn="base">
                <a:spcBef>
                  <a:spcPct val="0"/>
                </a:spcBef>
                <a:spcAft>
                  <a:spcPct val="0"/>
                </a:spcAft>
                <a:defRPr/>
              </a:pPr>
              <a:t>9</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86B617-BA33-4139-89FD-15EFD48953A8}" type="datetimeFigureOut">
              <a:rPr lang="en-US"/>
              <a:pPr>
                <a:defRPr/>
              </a:pPr>
              <a:t>2/7/10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9C8E9-008A-4C85-8ABB-9EEEA77FFD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41CA1A-2365-41F7-A2AE-20202374F74F}" type="datetimeFigureOut">
              <a:rPr lang="en-US"/>
              <a:pPr>
                <a:defRPr/>
              </a:pPr>
              <a:t>2/7/10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D6FA09-BDBC-4F54-9A6F-D5F96B5112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5E8D25-D1A2-4630-9B47-4408893AB325}" type="datetimeFigureOut">
              <a:rPr lang="en-US"/>
              <a:pPr>
                <a:defRPr/>
              </a:pPr>
              <a:t>2/7/10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D2133-95E1-4E1D-A716-95F58A7B10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3D87D8-2D5E-4D82-BA0B-53FD0B7A32AD}" type="datetimeFigureOut">
              <a:rPr lang="en-US"/>
              <a:pPr>
                <a:defRPr/>
              </a:pPr>
              <a:t>2/7/10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AA5710-F2B3-4162-8E4E-D0B68C8B8D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14B464-0DE5-44E8-8747-E625C0042200}" type="datetimeFigureOut">
              <a:rPr lang="en-US"/>
              <a:pPr>
                <a:defRPr/>
              </a:pPr>
              <a:t>2/7/10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2643A-FAE2-4BD0-97C3-4202FCE0FF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9B867-6383-4363-814A-03E7EED9A3C4}" type="datetimeFigureOut">
              <a:rPr lang="en-US"/>
              <a:pPr>
                <a:defRPr/>
              </a:pPr>
              <a:t>2/7/10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A3969-E389-410B-AA42-3FD715E266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DF5150-C43D-420B-AF4F-B191995DF55C}" type="datetimeFigureOut">
              <a:rPr lang="en-US"/>
              <a:pPr>
                <a:defRPr/>
              </a:pPr>
              <a:t>2/7/10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2D432D-2F69-4915-AAFE-FF0EC4848E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5DC238-54BE-45EF-9DAC-5E586800EA67}" type="datetimeFigureOut">
              <a:rPr lang="en-US"/>
              <a:pPr>
                <a:defRPr/>
              </a:pPr>
              <a:t>2/7/10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243066-8796-4165-9AB2-CE6E57B8C8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60F870-2AC0-4DDB-B4FC-08975628E04F}" type="datetimeFigureOut">
              <a:rPr lang="en-US"/>
              <a:pPr>
                <a:defRPr/>
              </a:pPr>
              <a:t>2/7/10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65C111-5F96-433B-B2C9-68740A41F4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9475EE-2983-4323-8DDC-B2953F02346A}" type="datetimeFigureOut">
              <a:rPr lang="en-US"/>
              <a:pPr>
                <a:defRPr/>
              </a:pPr>
              <a:t>2/7/10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3122A4-AD6A-44B9-83A4-5209C3A092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B6DA0-9DFE-4EF1-AE69-280F863F6A12}" type="datetimeFigureOut">
              <a:rPr lang="en-US"/>
              <a:pPr>
                <a:defRPr/>
              </a:pPr>
              <a:t>2/7/10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E1A0FF-E9D9-4B43-A591-B2B3576D8C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6D3B299-5A94-4E55-82EE-F0ABEBB614AE}" type="datetimeFigureOut">
              <a:rPr lang="en-US"/>
              <a:pPr>
                <a:defRPr/>
              </a:pPr>
              <a:t>2/7/10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7452CC-077F-447C-A138-06B5DD6BF4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1" Type="http://schemas.openxmlformats.org/officeDocument/2006/relationships/video" Target="file://localhost/Users/rob/ECB%20Videos/01.11-developing_egg_cells.mov" TargetMode="Externa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1" Type="http://schemas.openxmlformats.org/officeDocument/2006/relationships/video" Target="file://localhost/Users/rob/ECB%20Videos/21.9-drosophila_develop.mov" TargetMode="Externa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video" Target="file://localhost/Users/rob/ECB%20Videos/19.3-mitotic_spindles_fly.mov"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2" name="Rectangle 24"/>
          <p:cNvSpPr>
            <a:spLocks noGrp="1" noChangeArrowheads="1"/>
          </p:cNvSpPr>
          <p:nvPr/>
        </p:nvSpPr>
        <p:spPr bwMode="auto">
          <a:xfrm>
            <a:off x="609600" y="2286000"/>
            <a:ext cx="8229600" cy="884238"/>
          </a:xfrm>
          <a:prstGeom prst="rect">
            <a:avLst/>
          </a:prstGeom>
          <a:noFill/>
          <a:ln w="9525">
            <a:noFill/>
            <a:miter lim="800000"/>
            <a:headEnd/>
            <a:tailEnd/>
          </a:ln>
          <a:effectLst>
            <a:outerShdw blurRad="63500" dist="38099" dir="2700000" algn="ctr" rotWithShape="0">
              <a:schemeClr val="bg2">
                <a:alpha val="74998"/>
              </a:schemeClr>
            </a:outerShdw>
          </a:effectLst>
        </p:spPr>
        <p:txBody>
          <a:bodyPr anchor="ctr">
            <a:prstTxWarp prst="textNoShape">
              <a:avLst/>
            </a:prstTxWarp>
          </a:bodyPr>
          <a:lstStyle/>
          <a:p>
            <a:pPr algn="ctr" eaLnBrk="0" hangingPunct="0">
              <a:spcBef>
                <a:spcPct val="0"/>
              </a:spcBef>
              <a:defRPr/>
            </a:pPr>
            <a:r>
              <a:rPr lang="en-US" sz="3200" i="0" dirty="0">
                <a:solidFill>
                  <a:srgbClr val="FF6600"/>
                </a:solidFill>
                <a:latin typeface="Herculanum" charset="0"/>
                <a:ea typeface="Times New Roman" charset="0"/>
                <a:cs typeface="Times New Roman" charset="0"/>
              </a:rPr>
              <a:t>BE/APh161 – Physical Biology of the Cell</a:t>
            </a:r>
            <a:endParaRPr lang="en-US" sz="3200" i="0" dirty="0">
              <a:solidFill>
                <a:schemeClr val="tx2"/>
              </a:solidFill>
              <a:latin typeface="Herculanum" charset="0"/>
              <a:ea typeface="ヒラギノ角ゴ Pro W3" charset="-128"/>
              <a:cs typeface="ヒラギノ角ゴ Pro W3" charset="-128"/>
            </a:endParaRPr>
          </a:p>
        </p:txBody>
      </p:sp>
      <p:sp>
        <p:nvSpPr>
          <p:cNvPr id="14339" name="Rectangle 25"/>
          <p:cNvSpPr>
            <a:spLocks noGrp="1" noChangeArrowheads="1"/>
          </p:cNvSpPr>
          <p:nvPr/>
        </p:nvSpPr>
        <p:spPr bwMode="auto">
          <a:xfrm>
            <a:off x="381000" y="3657600"/>
            <a:ext cx="8229600" cy="884238"/>
          </a:xfrm>
          <a:prstGeom prst="rect">
            <a:avLst/>
          </a:prstGeom>
          <a:noFill/>
          <a:ln w="9525">
            <a:noFill/>
            <a:miter lim="800000"/>
            <a:headEnd/>
            <a:tailEnd/>
          </a:ln>
        </p:spPr>
        <p:txBody>
          <a:bodyPr anchor="ctr">
            <a:prstTxWarp prst="textNoShape">
              <a:avLst/>
            </a:prstTxWarp>
          </a:bodyPr>
          <a:lstStyle/>
          <a:p>
            <a:pPr algn="ctr" eaLnBrk="0" hangingPunct="0">
              <a:spcBef>
                <a:spcPct val="0"/>
              </a:spcBef>
            </a:pPr>
            <a:r>
              <a:rPr lang="en-US" sz="2800" i="0">
                <a:ea typeface="Times New Roman" charset="0"/>
                <a:cs typeface="Times New Roman" charset="0"/>
              </a:rPr>
              <a:t>Rob Phillips</a:t>
            </a:r>
            <a:endParaRPr lang="en-US" sz="3200" i="0">
              <a:ea typeface="Times New Roman" charset="0"/>
              <a:cs typeface="Times New Roman" charset="0"/>
            </a:endParaRPr>
          </a:p>
          <a:p>
            <a:pPr algn="ctr" eaLnBrk="0" hangingPunct="0">
              <a:spcBef>
                <a:spcPct val="0"/>
              </a:spcBef>
            </a:pPr>
            <a:r>
              <a:rPr lang="en-US" i="0">
                <a:ea typeface="Times New Roman" charset="0"/>
                <a:cs typeface="Times New Roman" charset="0"/>
              </a:rPr>
              <a:t>Applied Physics and Bioengineering</a:t>
            </a:r>
          </a:p>
          <a:p>
            <a:pPr algn="ctr" eaLnBrk="0" hangingPunct="0">
              <a:spcBef>
                <a:spcPct val="0"/>
              </a:spcBef>
            </a:pPr>
            <a:r>
              <a:rPr lang="en-US" i="0">
                <a:ea typeface="Times New Roman" charset="0"/>
                <a:cs typeface="Times New Roman" charset="0"/>
              </a:rPr>
              <a:t>California Institute of Technology</a:t>
            </a:r>
            <a:endParaRPr lang="en-US" i="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600" y="685800"/>
            <a:ext cx="4876800" cy="4080095"/>
          </a:xfrm>
          <a:prstGeom prst="rect">
            <a:avLst/>
          </a:prstGeom>
        </p:spPr>
      </p:pic>
      <p:sp>
        <p:nvSpPr>
          <p:cNvPr id="3" name="Rectangle 2"/>
          <p:cNvSpPr/>
          <p:nvPr/>
        </p:nvSpPr>
        <p:spPr>
          <a:xfrm>
            <a:off x="152400" y="4549676"/>
            <a:ext cx="8763000" cy="2308324"/>
          </a:xfrm>
          <a:prstGeom prst="rect">
            <a:avLst/>
          </a:prstGeom>
        </p:spPr>
        <p:txBody>
          <a:bodyPr wrap="square">
            <a:spAutoFit/>
          </a:bodyPr>
          <a:lstStyle/>
          <a:p>
            <a:endParaRPr lang="en-US" sz="1200" dirty="0" smtClean="0"/>
          </a:p>
          <a:p>
            <a:r>
              <a:rPr lang="en-US" sz="1200" dirty="0" smtClean="0"/>
              <a:t>Figure 21–25 The origins of the Drosophila body segments during embryonic development.</a:t>
            </a:r>
          </a:p>
          <a:p>
            <a:endParaRPr lang="en-US" sz="1200" dirty="0" smtClean="0"/>
          </a:p>
          <a:p>
            <a:r>
              <a:rPr lang="en-US" sz="1200" dirty="0" smtClean="0"/>
              <a:t>The embryos are seen in side view in drawings (A–C) and corresponding scanning electron micrographs (D–F). (A and D) At 2 hours the embryo is at the </a:t>
            </a:r>
            <a:r>
              <a:rPr lang="en-US" sz="1200" dirty="0" err="1" smtClean="0"/>
              <a:t>syncytial</a:t>
            </a:r>
            <a:r>
              <a:rPr lang="en-US" sz="1200" dirty="0" smtClean="0"/>
              <a:t> </a:t>
            </a:r>
            <a:r>
              <a:rPr lang="en-US" sz="1200" dirty="0" err="1" smtClean="0"/>
              <a:t>blastoderm</a:t>
            </a:r>
            <a:r>
              <a:rPr lang="en-US" sz="1200" dirty="0" smtClean="0"/>
              <a:t> stage (see Figure 21–51) and no segmentation is visible, although a fate map can be drawn showing the future segmented regions (color in A). (B and E) At 5–8 hours the embryo is at the extended germ band stage: </a:t>
            </a:r>
            <a:r>
              <a:rPr lang="en-US" sz="1200" dirty="0" err="1" smtClean="0"/>
              <a:t>gastrulation</a:t>
            </a:r>
            <a:r>
              <a:rPr lang="en-US" sz="1200" dirty="0" smtClean="0"/>
              <a:t> has occurred, segmentation has begun to be visible, and the segmented axis of the body has lengthened, curving back on itself at the tail end so as to fit into the egg shell. (C and F) At 10 hours the body axis has contracted and become straight again, and all the segments are clearly defined. The head structures, visible externally at this stage, will subsequently become tucked into the interior of the larva, to emerge again only when the larva goes through pupation to become an adult. (D and E, courtesy of F.R. Turner and A.P. </a:t>
            </a:r>
            <a:r>
              <a:rPr lang="en-US" sz="1200" dirty="0" err="1" smtClean="0"/>
              <a:t>Mahowald</a:t>
            </a:r>
            <a:r>
              <a:rPr lang="en-US" sz="1200" dirty="0" smtClean="0"/>
              <a:t>, Dev. Biol. 50:95–108, 1976. © Academic Press; F, from J.P. </a:t>
            </a:r>
            <a:r>
              <a:rPr lang="en-US" sz="1200" dirty="0" err="1" smtClean="0"/>
              <a:t>Petschek</a:t>
            </a:r>
            <a:r>
              <a:rPr lang="en-US" sz="1200" dirty="0" smtClean="0"/>
              <a:t>, N. </a:t>
            </a:r>
            <a:r>
              <a:rPr lang="en-US" sz="1200" dirty="0" err="1" smtClean="0"/>
              <a:t>Perrimon</a:t>
            </a:r>
            <a:r>
              <a:rPr lang="en-US" sz="1200" dirty="0" smtClean="0"/>
              <a:t>, and A.P. </a:t>
            </a:r>
            <a:r>
              <a:rPr lang="en-US" sz="1200" dirty="0" err="1" smtClean="0"/>
              <a:t>Mahowald</a:t>
            </a:r>
            <a:r>
              <a:rPr lang="en-US" sz="1200" dirty="0" smtClean="0"/>
              <a:t>, Dev. Biol. 119:175–189, 1987. © Academic Press.) </a:t>
            </a:r>
            <a:endParaRPr lang="en-US" sz="1200" dirty="0"/>
          </a:p>
        </p:txBody>
      </p:sp>
      <p:sp>
        <p:nvSpPr>
          <p:cNvPr id="4" name="Rectangle 2"/>
          <p:cNvSpPr txBox="1">
            <a:spLocks noChangeArrowheads="1"/>
          </p:cNvSpPr>
          <p:nvPr/>
        </p:nvSpPr>
        <p:spPr bwMode="auto">
          <a:xfrm>
            <a:off x="685800" y="-762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Fly early embryo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838200" y="902108"/>
            <a:ext cx="7467600" cy="2069692"/>
          </a:xfrm>
          <a:prstGeom prst="rect">
            <a:avLst/>
          </a:prstGeom>
          <a:noFill/>
          <a:ln w="9525">
            <a:noFill/>
            <a:miter lim="800000"/>
            <a:headEnd/>
            <a:tailEnd/>
          </a:ln>
        </p:spPr>
      </p:pic>
      <p:pic>
        <p:nvPicPr>
          <p:cNvPr id="17410" name="Picture 3"/>
          <p:cNvPicPr>
            <a:picLocks noChangeAspect="1" noChangeArrowheads="1"/>
          </p:cNvPicPr>
          <p:nvPr/>
        </p:nvPicPr>
        <p:blipFill>
          <a:blip r:embed="rId3"/>
          <a:srcRect/>
          <a:stretch>
            <a:fillRect/>
          </a:stretch>
        </p:blipFill>
        <p:spPr bwMode="auto">
          <a:xfrm>
            <a:off x="3962400" y="2956504"/>
            <a:ext cx="4770437" cy="3901495"/>
          </a:xfrm>
          <a:prstGeom prst="rect">
            <a:avLst/>
          </a:prstGeom>
          <a:noFill/>
          <a:ln w="9525">
            <a:noFill/>
            <a:miter lim="800000"/>
            <a:headEnd/>
            <a:tailEnd/>
          </a:ln>
        </p:spPr>
      </p:pic>
      <p:sp>
        <p:nvSpPr>
          <p:cNvPr id="4" name="Rectangle 2"/>
          <p:cNvSpPr txBox="1">
            <a:spLocks noChangeArrowheads="1"/>
          </p:cNvSpPr>
          <p:nvPr/>
        </p:nvSpPr>
        <p:spPr bwMode="auto">
          <a:xfrm>
            <a:off x="685800" y="762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6600"/>
                </a:solidFill>
                <a:effectLst/>
                <a:uLnTx/>
                <a:uFillTx/>
                <a:latin typeface="Herculanum"/>
                <a:ea typeface="+mj-ea"/>
                <a:cs typeface="Herculanum"/>
              </a:rPr>
              <a:t>Fly embryo by the numbers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600" y="1141445"/>
            <a:ext cx="5365750" cy="4725955"/>
          </a:xfrm>
          <a:prstGeom prst="rect">
            <a:avLst/>
          </a:prstGeom>
        </p:spPr>
      </p:pic>
      <p:sp>
        <p:nvSpPr>
          <p:cNvPr id="3" name="Rectangle 2"/>
          <p:cNvSpPr txBox="1">
            <a:spLocks noChangeArrowheads="1"/>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Setting up positional information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08_017.jpg</a:t>
            </a:r>
          </a:p>
        </p:txBody>
      </p:sp>
      <p:pic>
        <p:nvPicPr>
          <p:cNvPr id="20482" name="Picture 3" descr="c:\My Documents\ECB_Rasterized_forPP\Chapter08\08_017.jpg"/>
          <p:cNvPicPr>
            <a:picLocks noChangeAspect="1" noChangeArrowheads="1"/>
          </p:cNvPicPr>
          <p:nvPr/>
        </p:nvPicPr>
        <p:blipFill>
          <a:blip r:embed="rId2"/>
          <a:srcRect/>
          <a:stretch>
            <a:fillRect/>
          </a:stretch>
        </p:blipFill>
        <p:spPr bwMode="auto">
          <a:xfrm>
            <a:off x="228600" y="228600"/>
            <a:ext cx="8915400" cy="6629400"/>
          </a:xfrm>
          <a:prstGeom prst="rect">
            <a:avLst/>
          </a:prstGeom>
          <a:noFill/>
          <a:ln w="9525">
            <a:noFill/>
            <a:miter lim="800000"/>
            <a:headEnd/>
            <a:tailEnd/>
          </a:ln>
        </p:spPr>
      </p:pic>
      <p:sp>
        <p:nvSpPr>
          <p:cNvPr id="4" name="Rectangle 3"/>
          <p:cNvSpPr/>
          <p:nvPr/>
        </p:nvSpPr>
        <p:spPr>
          <a:xfrm>
            <a:off x="533400" y="1905000"/>
            <a:ext cx="41148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
          <p:cNvSpPr txBox="1">
            <a:spLocks noChangeArrowheads="1"/>
          </p:cNvSpPr>
          <p:nvPr/>
        </p:nvSpPr>
        <p:spPr bwMode="auto">
          <a:xfrm>
            <a:off x="685800" y="152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Key regulatory proteins and their gradients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650" y="1993900"/>
            <a:ext cx="8648700" cy="2959100"/>
          </a:xfrm>
          <a:prstGeom prst="rect">
            <a:avLst/>
          </a:prstGeom>
        </p:spPr>
      </p:pic>
      <p:sp>
        <p:nvSpPr>
          <p:cNvPr id="3" name="Rectangle 2"/>
          <p:cNvSpPr/>
          <p:nvPr/>
        </p:nvSpPr>
        <p:spPr>
          <a:xfrm>
            <a:off x="304800" y="5307449"/>
            <a:ext cx="8610600" cy="1169551"/>
          </a:xfrm>
          <a:prstGeom prst="rect">
            <a:avLst/>
          </a:prstGeom>
        </p:spPr>
        <p:txBody>
          <a:bodyPr wrap="square">
            <a:spAutoFit/>
          </a:bodyPr>
          <a:lstStyle/>
          <a:p>
            <a:r>
              <a:rPr lang="en-US" sz="1400" dirty="0" smtClean="0"/>
              <a:t>Figure 21–39 The formation of </a:t>
            </a:r>
            <a:r>
              <a:rPr lang="en-US" sz="1400" dirty="0" err="1" smtClean="0"/>
              <a:t>ftz</a:t>
            </a:r>
            <a:r>
              <a:rPr lang="en-US" sz="1400" dirty="0" smtClean="0"/>
              <a:t> and eve stripes in the </a:t>
            </a:r>
            <a:r>
              <a:rPr lang="en-US" sz="1400" dirty="0" smtClean="0"/>
              <a:t>Drosophila </a:t>
            </a:r>
            <a:r>
              <a:rPr lang="en-US" sz="1400" dirty="0" err="1" smtClean="0"/>
              <a:t>blastoderm</a:t>
            </a:r>
            <a:r>
              <a:rPr lang="en-US" sz="1400" dirty="0" smtClean="0"/>
              <a:t>.</a:t>
            </a:r>
          </a:p>
          <a:p>
            <a:endParaRPr lang="en-US" sz="1400" dirty="0" smtClean="0"/>
          </a:p>
          <a:p>
            <a:r>
              <a:rPr lang="en-US" sz="1400" dirty="0" err="1" smtClean="0"/>
              <a:t>ftz</a:t>
            </a:r>
            <a:r>
              <a:rPr lang="en-US" sz="1400" dirty="0" smtClean="0"/>
              <a:t> and eve are both pair-rule genes. Their expression patterns (shown in brown for </a:t>
            </a:r>
            <a:r>
              <a:rPr lang="en-US" sz="1400" dirty="0" err="1" smtClean="0"/>
              <a:t>ftz</a:t>
            </a:r>
            <a:r>
              <a:rPr lang="en-US" sz="1400" dirty="0" smtClean="0"/>
              <a:t> and in gray for eve) are at first blurred but rapidly resolve into sharply defined stripes. (From P.A. Lawrence, The Making of a Fly. Oxford, UK: Blackwell, 1992.) </a:t>
            </a:r>
            <a:endParaRPr lang="en-US" sz="1400" dirty="0"/>
          </a:p>
        </p:txBody>
      </p:sp>
      <p:sp>
        <p:nvSpPr>
          <p:cNvPr id="4" name="Rectangle 2"/>
          <p:cNvSpPr txBox="1">
            <a:spLocks noChangeArrowheads="1"/>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Patterns </a:t>
            </a:r>
            <a:r>
              <a:rPr lang="en-US" sz="3600" dirty="0" smtClean="0">
                <a:solidFill>
                  <a:srgbClr val="FF6600"/>
                </a:solidFill>
                <a:latin typeface="Herculanum"/>
                <a:ea typeface="+mj-ea"/>
                <a:cs typeface="Herculanum"/>
              </a:rPr>
              <a:t>of gene expression on the anterior-posterior axis</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219200" y="1200573"/>
            <a:ext cx="6705600" cy="5047827"/>
          </a:xfrm>
          <a:prstGeom prst="rect">
            <a:avLst/>
          </a:prstGeom>
          <a:noFill/>
          <a:ln w="9525">
            <a:noFill/>
            <a:miter lim="800000"/>
            <a:headEnd/>
            <a:tailEnd/>
          </a:ln>
        </p:spPr>
      </p:pic>
      <p:sp>
        <p:nvSpPr>
          <p:cNvPr id="4" name="Rectangle 2"/>
          <p:cNvSpPr txBox="1">
            <a:spLocks noChangeArrowheads="1"/>
          </p:cNvSpPr>
          <p:nvPr/>
        </p:nvSpPr>
        <p:spPr bwMode="auto">
          <a:xfrm>
            <a:off x="685800" y="762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6600"/>
                </a:solidFill>
                <a:effectLst/>
                <a:uLnTx/>
                <a:uFillTx/>
                <a:latin typeface="Herculanum"/>
                <a:ea typeface="+mj-ea"/>
                <a:cs typeface="Herculanum"/>
              </a:rPr>
              <a:t>Measuring patterns of gene expression during fly development</a:t>
            </a:r>
          </a:p>
        </p:txBody>
      </p:sp>
      <p:sp>
        <p:nvSpPr>
          <p:cNvPr id="5" name="Rectangle 4"/>
          <p:cNvSpPr/>
          <p:nvPr/>
        </p:nvSpPr>
        <p:spPr>
          <a:xfrm>
            <a:off x="2743200" y="6412468"/>
            <a:ext cx="3211135" cy="369332"/>
          </a:xfrm>
          <a:prstGeom prst="rect">
            <a:avLst/>
          </a:prstGeom>
        </p:spPr>
        <p:txBody>
          <a:bodyPr wrap="none">
            <a:spAutoFit/>
          </a:bodyPr>
          <a:lstStyle/>
          <a:p>
            <a:r>
              <a:rPr lang="en-US" u="sng" dirty="0" smtClean="0"/>
              <a:t>http://fly-</a:t>
            </a:r>
            <a:r>
              <a:rPr lang="en-US" u="sng" dirty="0" err="1" smtClean="0"/>
              <a:t>fish.ccbr.utoronto.ca</a:t>
            </a:r>
            <a:r>
              <a:rPr lang="en-US" u="sng"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0800" y="913693"/>
            <a:ext cx="3505200" cy="4344107"/>
          </a:xfrm>
          <a:prstGeom prst="rect">
            <a:avLst/>
          </a:prstGeom>
        </p:spPr>
      </p:pic>
      <p:sp>
        <p:nvSpPr>
          <p:cNvPr id="5" name="Rectangle 4"/>
          <p:cNvSpPr/>
          <p:nvPr/>
        </p:nvSpPr>
        <p:spPr>
          <a:xfrm>
            <a:off x="152400" y="5011341"/>
            <a:ext cx="8686800" cy="1846659"/>
          </a:xfrm>
          <a:prstGeom prst="rect">
            <a:avLst/>
          </a:prstGeom>
        </p:spPr>
        <p:txBody>
          <a:bodyPr wrap="square">
            <a:spAutoFit/>
          </a:bodyPr>
          <a:lstStyle/>
          <a:p>
            <a:endParaRPr lang="en-US" dirty="0" smtClean="0"/>
          </a:p>
          <a:p>
            <a:r>
              <a:rPr lang="en-US" sz="1200" dirty="0" smtClean="0"/>
              <a:t>Figure 21–37 The regulatory hierarchy of egg- polarity, gap, segmentation, and </a:t>
            </a:r>
            <a:r>
              <a:rPr lang="en-US" sz="1200" dirty="0" err="1" smtClean="0"/>
              <a:t>homeotic</a:t>
            </a:r>
            <a:r>
              <a:rPr lang="en-US" sz="1200" dirty="0" smtClean="0"/>
              <a:t> selector genes.</a:t>
            </a:r>
          </a:p>
          <a:p>
            <a:endParaRPr lang="en-US" sz="1200" dirty="0" smtClean="0"/>
          </a:p>
          <a:p>
            <a:r>
              <a:rPr lang="en-US" sz="1200" dirty="0" smtClean="0"/>
              <a:t>The photographs show expression patterns of representative examples of genes in each category, revealed by staining with antibodies against the protein products. The </a:t>
            </a:r>
            <a:r>
              <a:rPr lang="en-US" sz="1200" dirty="0" err="1" smtClean="0"/>
              <a:t>homeotic</a:t>
            </a:r>
            <a:r>
              <a:rPr lang="en-US" sz="1200" dirty="0" smtClean="0"/>
              <a:t> selector genes, discussed below, define the lasting differences between one segment and the next. (Photographs (</a:t>
            </a:r>
            <a:r>
              <a:rPr lang="en-US" sz="1200" dirty="0" err="1" smtClean="0"/>
              <a:t>i</a:t>
            </a:r>
            <a:r>
              <a:rPr lang="en-US" sz="1200" dirty="0" smtClean="0"/>
              <a:t>) from W. </a:t>
            </a:r>
            <a:r>
              <a:rPr lang="en-US" sz="1200" dirty="0" err="1" smtClean="0"/>
              <a:t>Driever</a:t>
            </a:r>
            <a:r>
              <a:rPr lang="en-US" sz="1200" dirty="0" smtClean="0"/>
              <a:t> and C. </a:t>
            </a:r>
            <a:r>
              <a:rPr lang="en-US" sz="1200" dirty="0" err="1" smtClean="0"/>
              <a:t>Nüsslein-Volhard</a:t>
            </a:r>
            <a:r>
              <a:rPr lang="en-US" sz="1200" dirty="0" smtClean="0"/>
              <a:t>, Cell 54:83–104, 1988. © Elsevier; (ii) courtesy of Jim </a:t>
            </a:r>
            <a:r>
              <a:rPr lang="en-US" sz="1200" dirty="0" err="1" smtClean="0"/>
              <a:t>Langeland</a:t>
            </a:r>
            <a:r>
              <a:rPr lang="en-US" sz="1200" dirty="0" smtClean="0"/>
              <a:t>, Steve Paddock, Sean Carroll, and the Howard Hughes Medical Institute; (iii) from P.A. Lawrence, The Making of a Fly. Oxford, UK: Blackwell, 1992; (iv) from C. Hama, Z. Ali, and T.B. Kornberg, Genes Dev. 4:1079–1093, 1990. © Cold Spring Harbor Press.) </a:t>
            </a:r>
            <a:endParaRPr lang="en-US" sz="1200" dirty="0"/>
          </a:p>
        </p:txBody>
      </p:sp>
      <p:sp>
        <p:nvSpPr>
          <p:cNvPr id="4" name="Rectangle 2"/>
          <p:cNvSpPr txBox="1">
            <a:spLocks noChangeArrowheads="1"/>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Setting up positional information: anterior-posterior</a:t>
            </a:r>
            <a:r>
              <a:rPr kumimoji="0" lang="en-US" sz="3600" b="0" i="0" u="none" strike="noStrike" kern="1200" cap="none" spc="0" normalizeH="0" noProof="0" dirty="0" smtClean="0">
                <a:ln>
                  <a:noFill/>
                </a:ln>
                <a:solidFill>
                  <a:srgbClr val="FF6600"/>
                </a:solidFill>
                <a:effectLst/>
                <a:uLnTx/>
                <a:uFillTx/>
                <a:latin typeface="Herculanum"/>
                <a:ea typeface="+mj-ea"/>
                <a:cs typeface="Herculanum"/>
              </a:rPr>
              <a:t> axis</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52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Turing model two</a:t>
            </a:r>
            <a:r>
              <a:rPr kumimoji="0" lang="en-US" sz="3600" b="0" i="0" u="none" strike="noStrike" kern="1200" cap="none" spc="0" normalizeH="0" noProof="0" dirty="0" smtClean="0">
                <a:ln>
                  <a:noFill/>
                </a:ln>
                <a:solidFill>
                  <a:srgbClr val="FF6600"/>
                </a:solidFill>
                <a:effectLst/>
                <a:uLnTx/>
                <a:uFillTx/>
                <a:latin typeface="Herculanum"/>
                <a:ea typeface="+mj-ea"/>
                <a:cs typeface="Herculanum"/>
              </a:rPr>
              <a:t> cell model</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pic>
        <p:nvPicPr>
          <p:cNvPr id="3" name="Picture 2" descr="TuringTwoCell.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7200" y="1828800"/>
            <a:ext cx="8394588" cy="33401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52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Turing</a:t>
            </a:r>
            <a:r>
              <a:rPr kumimoji="0" lang="en-US" sz="3600" b="0" i="0" u="none" strike="noStrike" kern="1200" cap="none" spc="0" normalizeH="0" noProof="0" dirty="0" smtClean="0">
                <a:ln>
                  <a:noFill/>
                </a:ln>
                <a:solidFill>
                  <a:srgbClr val="FF6600"/>
                </a:solidFill>
                <a:effectLst/>
                <a:uLnTx/>
                <a:uFillTx/>
                <a:latin typeface="Herculanum"/>
                <a:ea typeface="+mj-ea"/>
                <a:cs typeface="Herculanum"/>
              </a:rPr>
              <a:t> waves</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pic>
        <p:nvPicPr>
          <p:cNvPr id="3" name="Picture 2" descr="TuringWav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1676400"/>
            <a:ext cx="8735314" cy="3022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85800" y="76200"/>
            <a:ext cx="7772400" cy="1066800"/>
          </a:xfrm>
        </p:spPr>
        <p:txBody>
          <a:bodyPr/>
          <a:lstStyle/>
          <a:p>
            <a:pPr eaLnBrk="1" hangingPunct="1"/>
            <a:r>
              <a:rPr lang="en-US" sz="3200" dirty="0" smtClean="0">
                <a:solidFill>
                  <a:srgbClr val="FF6600"/>
                </a:solidFill>
                <a:latin typeface="Herculanum"/>
                <a:cs typeface="Herculanum"/>
              </a:rPr>
              <a:t>Patterning During Development: </a:t>
            </a:r>
            <a:r>
              <a:rPr lang="en-US" sz="3200" dirty="0" err="1" smtClean="0">
                <a:solidFill>
                  <a:srgbClr val="FF6600"/>
                </a:solidFill>
                <a:latin typeface="Herculanum"/>
                <a:cs typeface="Herculanum"/>
              </a:rPr>
              <a:t>Spacetime</a:t>
            </a:r>
            <a:r>
              <a:rPr lang="en-US" sz="3200" dirty="0" smtClean="0">
                <a:solidFill>
                  <a:srgbClr val="FF6600"/>
                </a:solidFill>
                <a:latin typeface="Herculanum"/>
                <a:cs typeface="Herculanum"/>
              </a:rPr>
              <a:t> gene expression</a:t>
            </a:r>
          </a:p>
        </p:txBody>
      </p:sp>
      <p:pic>
        <p:nvPicPr>
          <p:cNvPr id="5" name="01.11-developing_egg_cells.mov">
            <a:hlinkClick r:id="" action="ppaction://media"/>
          </p:cNvPr>
          <p:cNvPicPr/>
          <p:nvPr>
            <a:videoFile r:link="rId1"/>
          </p:nvPr>
        </p:nvPicPr>
        <p:blipFill>
          <a:blip r:embed="rId4"/>
          <a:stretch>
            <a:fillRect/>
          </a:stretch>
        </p:blipFill>
        <p:spPr>
          <a:xfrm>
            <a:off x="1981200" y="1600200"/>
            <a:ext cx="53848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3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5750" y="1320800"/>
            <a:ext cx="6032500" cy="4927600"/>
          </a:xfrm>
          <a:prstGeom prst="rect">
            <a:avLst/>
          </a:prstGeom>
        </p:spPr>
      </p:pic>
      <p:sp>
        <p:nvSpPr>
          <p:cNvPr id="3" name="Rectangle 2"/>
          <p:cNvSpPr txBox="1">
            <a:spLocks noChangeArrowheads="1"/>
          </p:cNvSpPr>
          <p:nvPr/>
        </p:nvSpPr>
        <p:spPr bwMode="auto">
          <a:xfrm>
            <a:off x="685800" y="152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dirty="0" smtClean="0">
                <a:solidFill>
                  <a:srgbClr val="FF6600"/>
                </a:solidFill>
                <a:latin typeface="Herculanum"/>
                <a:ea typeface="+mj-ea"/>
                <a:cs typeface="Herculanum"/>
              </a:rPr>
              <a:t>Building a </a:t>
            </a:r>
            <a:r>
              <a:rPr lang="en-US" sz="3600" dirty="0" err="1" smtClean="0">
                <a:solidFill>
                  <a:srgbClr val="FF6600"/>
                </a:solidFill>
                <a:latin typeface="Herculanum"/>
                <a:ea typeface="+mj-ea"/>
                <a:cs typeface="Herculanum"/>
              </a:rPr>
              <a:t>multicellular</a:t>
            </a:r>
            <a:r>
              <a:rPr lang="en-US" sz="3600" dirty="0" smtClean="0">
                <a:solidFill>
                  <a:srgbClr val="FF6600"/>
                </a:solidFill>
                <a:latin typeface="Herculanum"/>
                <a:ea typeface="+mj-ea"/>
                <a:cs typeface="Herculanum"/>
              </a:rPr>
              <a:t> organism</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sp>
        <p:nvSpPr>
          <p:cNvPr id="5" name="Rounded Rectangle 4"/>
          <p:cNvSpPr/>
          <p:nvPr/>
        </p:nvSpPr>
        <p:spPr>
          <a:xfrm>
            <a:off x="4724400" y="1143000"/>
            <a:ext cx="3048000" cy="1905000"/>
          </a:xfrm>
          <a:prstGeom prst="roundRect">
            <a:avLst/>
          </a:prstGeom>
          <a:noFill/>
          <a:ln w="381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524000"/>
            <a:ext cx="7400851" cy="3829050"/>
          </a:xfrm>
          <a:prstGeom prst="rect">
            <a:avLst/>
          </a:prstGeom>
        </p:spPr>
      </p:pic>
      <p:sp>
        <p:nvSpPr>
          <p:cNvPr id="3" name="Rectangle 2"/>
          <p:cNvSpPr/>
          <p:nvPr/>
        </p:nvSpPr>
        <p:spPr>
          <a:xfrm>
            <a:off x="0" y="5612249"/>
            <a:ext cx="9144000" cy="1169551"/>
          </a:xfrm>
          <a:prstGeom prst="rect">
            <a:avLst/>
          </a:prstGeom>
        </p:spPr>
        <p:txBody>
          <a:bodyPr wrap="square">
            <a:spAutoFit/>
          </a:bodyPr>
          <a:lstStyle/>
          <a:p>
            <a:r>
              <a:rPr lang="en-US" sz="1400" dirty="0" smtClean="0"/>
              <a:t>Figure 21–4 How regulatory DNA defines the succession of gene expression patterns in development.</a:t>
            </a:r>
          </a:p>
          <a:p>
            <a:endParaRPr lang="en-US" sz="1400" dirty="0" smtClean="0"/>
          </a:p>
          <a:p>
            <a:r>
              <a:rPr lang="en-US" sz="1400" dirty="0" smtClean="0"/>
              <a:t>The genomes of organisms A and B code for the same set of proteins but have different regulatory DNA. The two cells in the cartoon start in the same state, expressing the same proteins at stage 1, but step to quite different states at stage 2 because of their different arrangements of regulatory modules. </a:t>
            </a:r>
            <a:endParaRPr lang="en-US" sz="1400" dirty="0"/>
          </a:p>
        </p:txBody>
      </p:sp>
      <p:sp>
        <p:nvSpPr>
          <p:cNvPr id="4" name="Rectangle 2"/>
          <p:cNvSpPr txBox="1">
            <a:spLocks noChangeArrowheads="1"/>
          </p:cNvSpPr>
          <p:nvPr/>
        </p:nvSpPr>
        <p:spPr bwMode="auto">
          <a:xfrm>
            <a:off x="152400" y="0"/>
            <a:ext cx="8839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Changes in the regulatory landscape: An Evolutionary  View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990600"/>
            <a:ext cx="3695647" cy="5334000"/>
          </a:xfrm>
          <a:prstGeom prst="rect">
            <a:avLst/>
          </a:prstGeom>
        </p:spPr>
      </p:pic>
      <p:pic>
        <p:nvPicPr>
          <p:cNvPr id="3" name="Picture 2"/>
          <p:cNvPicPr>
            <a:picLocks noChangeAspect="1"/>
          </p:cNvPicPr>
          <p:nvPr/>
        </p:nvPicPr>
        <p:blipFill>
          <a:blip r:embed="rId4"/>
          <a:stretch>
            <a:fillRect/>
          </a:stretch>
        </p:blipFill>
        <p:spPr>
          <a:xfrm>
            <a:off x="5410200" y="762000"/>
            <a:ext cx="3248500" cy="5562600"/>
          </a:xfrm>
          <a:prstGeom prst="rect">
            <a:avLst/>
          </a:prstGeom>
        </p:spPr>
      </p:pic>
      <p:sp>
        <p:nvSpPr>
          <p:cNvPr id="4" name="Rectangle 2"/>
          <p:cNvSpPr txBox="1">
            <a:spLocks noChangeArrowheads="1"/>
          </p:cNvSpPr>
          <p:nvPr/>
        </p:nvSpPr>
        <p:spPr bwMode="auto">
          <a:xfrm>
            <a:off x="685800" y="-762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6600"/>
                </a:solidFill>
                <a:effectLst/>
                <a:uLnTx/>
                <a:uFillTx/>
                <a:latin typeface="Herculanum"/>
                <a:ea typeface="+mj-ea"/>
                <a:cs typeface="Herculanum"/>
              </a:rPr>
              <a:t>Flies</a:t>
            </a:r>
            <a:r>
              <a:rPr kumimoji="0" lang="en-US" sz="3600" b="0" i="0" u="none" strike="noStrike" kern="1200" cap="none" spc="0" normalizeH="0" noProof="0" dirty="0" smtClean="0">
                <a:ln>
                  <a:noFill/>
                </a:ln>
                <a:solidFill>
                  <a:srgbClr val="FF6600"/>
                </a:solidFill>
                <a:effectLst/>
                <a:uLnTx/>
                <a:uFillTx/>
                <a:latin typeface="Herculanum"/>
                <a:ea typeface="+mj-ea"/>
                <a:cs typeface="Herculanum"/>
              </a:rPr>
              <a:t> and their development</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85800" y="76200"/>
            <a:ext cx="7772400" cy="1066800"/>
          </a:xfrm>
        </p:spPr>
        <p:txBody>
          <a:bodyPr/>
          <a:lstStyle/>
          <a:p>
            <a:pPr eaLnBrk="1" hangingPunct="1"/>
            <a:r>
              <a:rPr lang="en-US" sz="3200" dirty="0" smtClean="0">
                <a:solidFill>
                  <a:srgbClr val="FF6600"/>
                </a:solidFill>
                <a:latin typeface="Herculanum"/>
                <a:cs typeface="Herculanum"/>
              </a:rPr>
              <a:t>Fly development</a:t>
            </a:r>
          </a:p>
        </p:txBody>
      </p:sp>
      <p:pic>
        <p:nvPicPr>
          <p:cNvPr id="5" name="21.9-drosophila_develop.mov">
            <a:hlinkClick r:id="" action="ppaction://media"/>
          </p:cNvPr>
          <p:cNvPicPr/>
          <p:nvPr>
            <a:videoFile r:link="rId1"/>
          </p:nvPr>
        </p:nvPicPr>
        <p:blipFill>
          <a:blip r:embed="rId4"/>
          <a:stretch>
            <a:fillRect/>
          </a:stretch>
        </p:blipFill>
        <p:spPr>
          <a:xfrm>
            <a:off x="1905000" y="1295400"/>
            <a:ext cx="54864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152400"/>
            <a:ext cx="7772400" cy="990600"/>
          </a:xfrm>
        </p:spPr>
        <p:txBody>
          <a:bodyPr/>
          <a:lstStyle/>
          <a:p>
            <a:pPr eaLnBrk="1" hangingPunct="1"/>
            <a:r>
              <a:rPr lang="en-US" sz="3600" dirty="0" smtClean="0">
                <a:solidFill>
                  <a:srgbClr val="FF6600"/>
                </a:solidFill>
                <a:latin typeface="Herculanum"/>
                <a:cs typeface="Herculanum"/>
              </a:rPr>
              <a:t>Fly early embryo</a:t>
            </a:r>
          </a:p>
        </p:txBody>
      </p:sp>
      <p:pic>
        <p:nvPicPr>
          <p:cNvPr id="18434" name="Picture 6" descr="CAYP2H69"/>
          <p:cNvPicPr>
            <a:picLocks noChangeAspect="1" noChangeArrowheads="1"/>
          </p:cNvPicPr>
          <p:nvPr/>
        </p:nvPicPr>
        <p:blipFill>
          <a:blip r:embed="rId4"/>
          <a:srcRect/>
          <a:stretch>
            <a:fillRect/>
          </a:stretch>
        </p:blipFill>
        <p:spPr bwMode="auto">
          <a:xfrm>
            <a:off x="152400" y="1295400"/>
            <a:ext cx="4114800" cy="3638550"/>
          </a:xfrm>
          <a:prstGeom prst="rect">
            <a:avLst/>
          </a:prstGeom>
          <a:noFill/>
          <a:ln w="9525">
            <a:noFill/>
            <a:miter lim="800000"/>
            <a:headEnd/>
            <a:tailEnd/>
          </a:ln>
        </p:spPr>
      </p:pic>
      <p:sp>
        <p:nvSpPr>
          <p:cNvPr id="18439" name="TextBox 7"/>
          <p:cNvSpPr txBox="1">
            <a:spLocks noChangeArrowheads="1"/>
          </p:cNvSpPr>
          <p:nvPr/>
        </p:nvSpPr>
        <p:spPr bwMode="auto">
          <a:xfrm>
            <a:off x="228600" y="914400"/>
            <a:ext cx="3962400" cy="369888"/>
          </a:xfrm>
          <a:prstGeom prst="rect">
            <a:avLst/>
          </a:prstGeom>
          <a:noFill/>
          <a:ln w="9525">
            <a:noFill/>
            <a:miter lim="800000"/>
            <a:headEnd/>
            <a:tailEnd/>
          </a:ln>
        </p:spPr>
        <p:txBody>
          <a:bodyPr>
            <a:spAutoFit/>
          </a:bodyPr>
          <a:lstStyle/>
          <a:p>
            <a:r>
              <a:rPr lang="en-US" dirty="0">
                <a:latin typeface="Comic Sans MS" pitchFamily="66" charset="0"/>
              </a:rPr>
              <a:t>Development in a box!</a:t>
            </a:r>
          </a:p>
        </p:txBody>
      </p:sp>
      <p:sp>
        <p:nvSpPr>
          <p:cNvPr id="18440" name="TextBox 8"/>
          <p:cNvSpPr txBox="1">
            <a:spLocks noChangeArrowheads="1"/>
          </p:cNvSpPr>
          <p:nvPr/>
        </p:nvSpPr>
        <p:spPr bwMode="auto">
          <a:xfrm>
            <a:off x="381000" y="4953000"/>
            <a:ext cx="3505200" cy="369888"/>
          </a:xfrm>
          <a:prstGeom prst="rect">
            <a:avLst/>
          </a:prstGeom>
          <a:noFill/>
          <a:ln w="9525">
            <a:noFill/>
            <a:miter lim="800000"/>
            <a:headEnd/>
            <a:tailEnd/>
          </a:ln>
        </p:spPr>
        <p:txBody>
          <a:bodyPr>
            <a:spAutoFit/>
          </a:bodyPr>
          <a:lstStyle/>
          <a:p>
            <a:r>
              <a:rPr lang="en-US" dirty="0">
                <a:latin typeface="Comic Sans MS" pitchFamily="66" charset="0"/>
              </a:rPr>
              <a:t>Doubling time = 8min</a:t>
            </a:r>
          </a:p>
        </p:txBody>
      </p:sp>
      <p:pic>
        <p:nvPicPr>
          <p:cNvPr id="11" name="19.3-mitotic_spindles_fly.mov">
            <a:hlinkClick r:id="" action="ppaction://media"/>
          </p:cNvPr>
          <p:cNvPicPr/>
          <p:nvPr>
            <a:videoFile r:link="rId1"/>
          </p:nvPr>
        </p:nvPicPr>
        <p:blipFill>
          <a:blip r:embed="rId5"/>
          <a:stretch>
            <a:fillRect/>
          </a:stretch>
        </p:blipFill>
        <p:spPr>
          <a:xfrm>
            <a:off x="4572000" y="1371600"/>
            <a:ext cx="41148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4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p:cTn id="12"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712403"/>
            <a:ext cx="7416800" cy="4850197"/>
          </a:xfrm>
          <a:prstGeom prst="rect">
            <a:avLst/>
          </a:prstGeom>
        </p:spPr>
      </p:pic>
      <p:sp>
        <p:nvSpPr>
          <p:cNvPr id="3" name="Rectangle 2"/>
          <p:cNvSpPr/>
          <p:nvPr/>
        </p:nvSpPr>
        <p:spPr>
          <a:xfrm>
            <a:off x="228600" y="5549205"/>
            <a:ext cx="8915400" cy="1384995"/>
          </a:xfrm>
          <a:prstGeom prst="rect">
            <a:avLst/>
          </a:prstGeom>
        </p:spPr>
        <p:txBody>
          <a:bodyPr wrap="square">
            <a:spAutoFit/>
          </a:bodyPr>
          <a:lstStyle/>
          <a:p>
            <a:r>
              <a:rPr lang="en-US" sz="1400" dirty="0" smtClean="0"/>
              <a:t>Figure 21–27 Development of the Drosophila egg from fertilization to the cellular </a:t>
            </a:r>
            <a:r>
              <a:rPr lang="en-US" sz="1400" dirty="0" err="1" smtClean="0"/>
              <a:t>blastoderm</a:t>
            </a:r>
            <a:r>
              <a:rPr lang="en-US" sz="1400" dirty="0" smtClean="0"/>
              <a:t> stage.</a:t>
            </a:r>
          </a:p>
          <a:p>
            <a:endParaRPr lang="en-US" sz="1400" dirty="0" smtClean="0"/>
          </a:p>
          <a:p>
            <a:r>
              <a:rPr lang="en-US" sz="1400" dirty="0" smtClean="0"/>
              <a:t>(A) Schematic drawings. (B) Surface view—an optical-section photograph of </a:t>
            </a:r>
            <a:r>
              <a:rPr lang="en-US" sz="1400" dirty="0" err="1" smtClean="0"/>
              <a:t>blastoderm</a:t>
            </a:r>
            <a:r>
              <a:rPr lang="en-US" sz="1400" dirty="0" smtClean="0"/>
              <a:t> nuclei undergoing mitosis at the transition from the </a:t>
            </a:r>
            <a:r>
              <a:rPr lang="en-US" sz="1400" dirty="0" err="1" smtClean="0"/>
              <a:t>syncytial</a:t>
            </a:r>
            <a:r>
              <a:rPr lang="en-US" sz="1400" dirty="0" smtClean="0"/>
              <a:t> to the cellular </a:t>
            </a:r>
            <a:r>
              <a:rPr lang="en-US" sz="1400" dirty="0" err="1" smtClean="0"/>
              <a:t>blastoderm</a:t>
            </a:r>
            <a:r>
              <a:rPr lang="en-US" sz="1400" dirty="0" smtClean="0"/>
              <a:t> stage. </a:t>
            </a:r>
            <a:r>
              <a:rPr lang="en-US" sz="1400" dirty="0" err="1" smtClean="0"/>
              <a:t>Actin</a:t>
            </a:r>
            <a:r>
              <a:rPr lang="en-US" sz="1400" dirty="0" smtClean="0"/>
              <a:t> is stained green, chromosomes orange. (A, after H.A. </a:t>
            </a:r>
            <a:r>
              <a:rPr lang="en-US" sz="1400" dirty="0" err="1" smtClean="0"/>
              <a:t>Schneiderman</a:t>
            </a:r>
            <a:r>
              <a:rPr lang="en-US" sz="1400" dirty="0" smtClean="0"/>
              <a:t>, in Insect Development [P.A. Lawrence, ed.], pp. 3–34. Oxford, UK: Blackwell, 1976; B, courtesy of William Sullivan.) </a:t>
            </a:r>
            <a:endParaRPr lang="en-US" sz="1400" dirty="0"/>
          </a:p>
        </p:txBody>
      </p:sp>
      <p:sp>
        <p:nvSpPr>
          <p:cNvPr id="4" name="Rectangle 2"/>
          <p:cNvSpPr txBox="1">
            <a:spLocks noChangeArrowheads="1"/>
          </p:cNvSpPr>
          <p:nvPr/>
        </p:nvSpPr>
        <p:spPr bwMode="auto">
          <a:xfrm>
            <a:off x="685800" y="-762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smtClean="0">
                <a:ln>
                  <a:noFill/>
                </a:ln>
                <a:solidFill>
                  <a:srgbClr val="FF6600"/>
                </a:solidFill>
                <a:effectLst/>
                <a:uLnTx/>
                <a:uFillTx/>
                <a:latin typeface="Herculanum"/>
                <a:ea typeface="+mj-ea"/>
                <a:cs typeface="Herculanum"/>
              </a:rPr>
              <a:t>Fly early embryo</a:t>
            </a:r>
            <a:endParaRPr kumimoji="0" lang="en-US" sz="3600" b="0" i="0" u="none" strike="noStrike" kern="1200" cap="none" spc="0" normalizeH="0" baseline="0" noProof="0" dirty="0" smtClean="0">
              <a:ln>
                <a:noFill/>
              </a:ln>
              <a:solidFill>
                <a:srgbClr val="FF6600"/>
              </a:solidFill>
              <a:effectLst/>
              <a:uLnTx/>
              <a:uFillTx/>
              <a:latin typeface="Herculanum"/>
              <a:ea typeface="+mj-ea"/>
              <a:cs typeface="Herculanum"/>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152400"/>
            <a:ext cx="7772400" cy="990600"/>
          </a:xfrm>
        </p:spPr>
        <p:txBody>
          <a:bodyPr/>
          <a:lstStyle/>
          <a:p>
            <a:pPr eaLnBrk="1" hangingPunct="1"/>
            <a:r>
              <a:rPr lang="en-US" sz="3600" dirty="0" smtClean="0">
                <a:solidFill>
                  <a:srgbClr val="FF6600"/>
                </a:solidFill>
                <a:latin typeface="Herculanum"/>
                <a:cs typeface="Herculanum"/>
              </a:rPr>
              <a:t>Fly early embryo</a:t>
            </a:r>
          </a:p>
        </p:txBody>
      </p:sp>
      <p:pic>
        <p:nvPicPr>
          <p:cNvPr id="18434" name="Picture 6" descr="CAYP2H69"/>
          <p:cNvPicPr>
            <a:picLocks noChangeAspect="1" noChangeArrowheads="1"/>
          </p:cNvPicPr>
          <p:nvPr/>
        </p:nvPicPr>
        <p:blipFill>
          <a:blip r:embed="rId3"/>
          <a:srcRect/>
          <a:stretch>
            <a:fillRect/>
          </a:stretch>
        </p:blipFill>
        <p:spPr bwMode="auto">
          <a:xfrm>
            <a:off x="152400" y="1924050"/>
            <a:ext cx="4114800" cy="3638550"/>
          </a:xfrm>
          <a:prstGeom prst="rect">
            <a:avLst/>
          </a:prstGeom>
          <a:noFill/>
          <a:ln w="9525">
            <a:noFill/>
            <a:miter lim="800000"/>
            <a:headEnd/>
            <a:tailEnd/>
          </a:ln>
        </p:spPr>
      </p:pic>
      <p:pic>
        <p:nvPicPr>
          <p:cNvPr id="18435" name="Picture 10"/>
          <p:cNvPicPr>
            <a:picLocks noChangeAspect="1" noChangeArrowheads="1"/>
          </p:cNvPicPr>
          <p:nvPr/>
        </p:nvPicPr>
        <p:blipFill>
          <a:blip r:embed="rId4"/>
          <a:srcRect/>
          <a:stretch>
            <a:fillRect/>
          </a:stretch>
        </p:blipFill>
        <p:spPr bwMode="auto">
          <a:xfrm>
            <a:off x="4419600" y="3813175"/>
            <a:ext cx="4648200" cy="2212975"/>
          </a:xfrm>
          <a:prstGeom prst="rect">
            <a:avLst/>
          </a:prstGeom>
          <a:noFill/>
          <a:ln w="9525">
            <a:noFill/>
            <a:miter lim="800000"/>
            <a:headEnd/>
            <a:tailEnd/>
          </a:ln>
        </p:spPr>
      </p:pic>
      <p:pic>
        <p:nvPicPr>
          <p:cNvPr id="18436" name="Picture 13"/>
          <p:cNvPicPr>
            <a:picLocks noChangeAspect="1" noChangeArrowheads="1"/>
          </p:cNvPicPr>
          <p:nvPr/>
        </p:nvPicPr>
        <p:blipFill>
          <a:blip r:embed="rId5"/>
          <a:srcRect/>
          <a:stretch>
            <a:fillRect/>
          </a:stretch>
        </p:blipFill>
        <p:spPr bwMode="auto">
          <a:xfrm>
            <a:off x="4419600" y="1503363"/>
            <a:ext cx="4572000" cy="1773237"/>
          </a:xfrm>
          <a:prstGeom prst="rect">
            <a:avLst/>
          </a:prstGeom>
          <a:noFill/>
          <a:ln w="9525">
            <a:noFill/>
            <a:miter lim="800000"/>
            <a:headEnd/>
            <a:tailEnd/>
          </a:ln>
        </p:spPr>
      </p:pic>
      <p:sp>
        <p:nvSpPr>
          <p:cNvPr id="18437" name="Line 14"/>
          <p:cNvSpPr>
            <a:spLocks noChangeShapeType="1"/>
          </p:cNvSpPr>
          <p:nvPr/>
        </p:nvSpPr>
        <p:spPr bwMode="auto">
          <a:xfrm flipV="1">
            <a:off x="2743200" y="2667000"/>
            <a:ext cx="1676400" cy="1143000"/>
          </a:xfrm>
          <a:prstGeom prst="line">
            <a:avLst/>
          </a:prstGeom>
          <a:noFill/>
          <a:ln w="9525">
            <a:solidFill>
              <a:schemeClr val="tx1"/>
            </a:solidFill>
            <a:round/>
            <a:headEnd/>
            <a:tailEnd type="triangle" w="med" len="med"/>
          </a:ln>
        </p:spPr>
        <p:txBody>
          <a:bodyPr/>
          <a:lstStyle/>
          <a:p>
            <a:endParaRPr lang="en-US"/>
          </a:p>
        </p:txBody>
      </p:sp>
      <p:sp>
        <p:nvSpPr>
          <p:cNvPr id="18438" name="Line 15"/>
          <p:cNvSpPr>
            <a:spLocks noChangeShapeType="1"/>
          </p:cNvSpPr>
          <p:nvPr/>
        </p:nvSpPr>
        <p:spPr bwMode="auto">
          <a:xfrm flipV="1">
            <a:off x="4038600" y="4724400"/>
            <a:ext cx="381000" cy="304800"/>
          </a:xfrm>
          <a:prstGeom prst="line">
            <a:avLst/>
          </a:prstGeom>
          <a:noFill/>
          <a:ln w="9525">
            <a:solidFill>
              <a:schemeClr val="tx1"/>
            </a:solidFill>
            <a:round/>
            <a:headEnd/>
            <a:tailEnd type="triangle" w="med" len="med"/>
          </a:ln>
        </p:spPr>
        <p:txBody>
          <a:bodyPr/>
          <a:lstStyle/>
          <a:p>
            <a:endParaRPr lang="en-US"/>
          </a:p>
        </p:txBody>
      </p:sp>
      <p:sp>
        <p:nvSpPr>
          <p:cNvPr id="18439" name="TextBox 7"/>
          <p:cNvSpPr txBox="1">
            <a:spLocks noChangeArrowheads="1"/>
          </p:cNvSpPr>
          <p:nvPr/>
        </p:nvSpPr>
        <p:spPr bwMode="auto">
          <a:xfrm>
            <a:off x="228600" y="1371600"/>
            <a:ext cx="3962400" cy="369888"/>
          </a:xfrm>
          <a:prstGeom prst="rect">
            <a:avLst/>
          </a:prstGeom>
          <a:noFill/>
          <a:ln w="9525">
            <a:noFill/>
            <a:miter lim="800000"/>
            <a:headEnd/>
            <a:tailEnd/>
          </a:ln>
        </p:spPr>
        <p:txBody>
          <a:bodyPr>
            <a:spAutoFit/>
          </a:bodyPr>
          <a:lstStyle/>
          <a:p>
            <a:r>
              <a:rPr lang="en-US">
                <a:latin typeface="Comic Sans MS" pitchFamily="66" charset="0"/>
              </a:rPr>
              <a:t>Development in a box!</a:t>
            </a:r>
          </a:p>
        </p:txBody>
      </p:sp>
      <p:sp>
        <p:nvSpPr>
          <p:cNvPr id="18440" name="TextBox 8"/>
          <p:cNvSpPr txBox="1">
            <a:spLocks noChangeArrowheads="1"/>
          </p:cNvSpPr>
          <p:nvPr/>
        </p:nvSpPr>
        <p:spPr bwMode="auto">
          <a:xfrm>
            <a:off x="381000" y="5638800"/>
            <a:ext cx="3505200" cy="369888"/>
          </a:xfrm>
          <a:prstGeom prst="rect">
            <a:avLst/>
          </a:prstGeom>
          <a:noFill/>
          <a:ln w="9525">
            <a:noFill/>
            <a:miter lim="800000"/>
            <a:headEnd/>
            <a:tailEnd/>
          </a:ln>
        </p:spPr>
        <p:txBody>
          <a:bodyPr>
            <a:spAutoFit/>
          </a:bodyPr>
          <a:lstStyle/>
          <a:p>
            <a:r>
              <a:rPr lang="en-US">
                <a:latin typeface="Comic Sans MS" pitchFamily="66" charset="0"/>
              </a:rPr>
              <a:t>Doubling time = 8min</a:t>
            </a:r>
          </a:p>
        </p:txBody>
      </p:sp>
      <p:sp>
        <p:nvSpPr>
          <p:cNvPr id="18441" name="TextBox 9"/>
          <p:cNvSpPr txBox="1">
            <a:spLocks noChangeArrowheads="1"/>
          </p:cNvSpPr>
          <p:nvPr/>
        </p:nvSpPr>
        <p:spPr bwMode="auto">
          <a:xfrm>
            <a:off x="1981200" y="6411913"/>
            <a:ext cx="7162800" cy="369887"/>
          </a:xfrm>
          <a:prstGeom prst="rect">
            <a:avLst/>
          </a:prstGeom>
          <a:noFill/>
          <a:ln w="9525">
            <a:noFill/>
            <a:miter lim="800000"/>
            <a:headEnd/>
            <a:tailEnd/>
          </a:ln>
        </p:spPr>
        <p:txBody>
          <a:bodyPr>
            <a:spAutoFit/>
          </a:bodyPr>
          <a:lstStyle/>
          <a:p>
            <a:r>
              <a:rPr lang="en-US">
                <a:latin typeface="Comic Sans MS" pitchFamily="66" charset="0"/>
              </a:rPr>
              <a:t>How are these spatial patterns of gene expression established?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11390</TotalTime>
  <Words>851</Words>
  <Application>Microsoft Macintosh PowerPoint</Application>
  <PresentationFormat>On-screen Show (4:3)</PresentationFormat>
  <Paragraphs>60</Paragraphs>
  <Slides>18</Slides>
  <Notes>15</Notes>
  <HiddenSlides>0</HiddenSlides>
  <MMClips>3</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Slide 1</vt:lpstr>
      <vt:lpstr>Patterning During Development: Spacetime gene expression</vt:lpstr>
      <vt:lpstr>Slide 3</vt:lpstr>
      <vt:lpstr>Slide 4</vt:lpstr>
      <vt:lpstr>Slide 5</vt:lpstr>
      <vt:lpstr>Fly development</vt:lpstr>
      <vt:lpstr>Fly early embryo</vt:lpstr>
      <vt:lpstr>Slide 8</vt:lpstr>
      <vt:lpstr>Fly early embryo</vt:lpstr>
      <vt:lpstr>Slide 10</vt:lpstr>
      <vt:lpstr>Slide 11</vt:lpstr>
      <vt:lpstr>Slide 12</vt:lpstr>
      <vt:lpstr>08_017.jpg</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Diffusion and random walks</dc:title>
  <dc:creator>Jane Kondev</dc:creator>
  <cp:lastModifiedBy>Rob Phillips</cp:lastModifiedBy>
  <cp:revision>23</cp:revision>
  <dcterms:created xsi:type="dcterms:W3CDTF">2010-02-07T18:22:18Z</dcterms:created>
  <dcterms:modified xsi:type="dcterms:W3CDTF">2010-02-09T18:41:01Z</dcterms:modified>
</cp:coreProperties>
</file>