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Default Extension="emf" ContentType="image/x-emf"/>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embeddings/Microsoft_Equation3.bin" ContentType="application/vnd.openxmlformats-officedocument.oleObject"/>
  <Default Extension="pict" ContentType="image/pict"/>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embeddings/Microsoft_Equation2.bin" ContentType="application/vnd.openxmlformats-officedocument.oleObject"/>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tags/tag1.xml" ContentType="application/vnd.openxmlformats-officedocument.presentationml.tags+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embeddings/Microsoft_Equation1.bin" ContentType="application/vnd.openxmlformats-officedocument.oleObject"/>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4"/>
  </p:notesMasterIdLst>
  <p:sldIdLst>
    <p:sldId id="308" r:id="rId2"/>
    <p:sldId id="409" r:id="rId3"/>
    <p:sldId id="410" r:id="rId4"/>
    <p:sldId id="412" r:id="rId5"/>
    <p:sldId id="413" r:id="rId6"/>
    <p:sldId id="414" r:id="rId7"/>
    <p:sldId id="475" r:id="rId8"/>
    <p:sldId id="417" r:id="rId9"/>
    <p:sldId id="418" r:id="rId10"/>
    <p:sldId id="416" r:id="rId11"/>
    <p:sldId id="419" r:id="rId12"/>
    <p:sldId id="476" r:id="rId13"/>
    <p:sldId id="477" r:id="rId14"/>
    <p:sldId id="478" r:id="rId15"/>
    <p:sldId id="479" r:id="rId16"/>
    <p:sldId id="480" r:id="rId17"/>
    <p:sldId id="481" r:id="rId18"/>
    <p:sldId id="483" r:id="rId19"/>
    <p:sldId id="484" r:id="rId20"/>
    <p:sldId id="485" r:id="rId21"/>
    <p:sldId id="486" r:id="rId22"/>
    <p:sldId id="489" r:id="rId23"/>
    <p:sldId id="461" r:id="rId24"/>
    <p:sldId id="462" r:id="rId25"/>
    <p:sldId id="463" r:id="rId26"/>
    <p:sldId id="457" r:id="rId27"/>
    <p:sldId id="458" r:id="rId28"/>
    <p:sldId id="459" r:id="rId29"/>
    <p:sldId id="421" r:id="rId30"/>
    <p:sldId id="453" r:id="rId31"/>
    <p:sldId id="488" r:id="rId32"/>
    <p:sldId id="490" r:id="rId33"/>
    <p:sldId id="491" r:id="rId34"/>
    <p:sldId id="492" r:id="rId35"/>
    <p:sldId id="493" r:id="rId36"/>
    <p:sldId id="494" r:id="rId37"/>
    <p:sldId id="424" r:id="rId38"/>
    <p:sldId id="425" r:id="rId39"/>
    <p:sldId id="426" r:id="rId40"/>
    <p:sldId id="427" r:id="rId41"/>
    <p:sldId id="428" r:id="rId42"/>
    <p:sldId id="487" r:id="rId43"/>
  </p:sldIdLst>
  <p:sldSz cx="9144000" cy="6858000" type="screen4x3"/>
  <p:notesSz cx="6858000" cy="9144000"/>
  <p:defaultTextStyle>
    <a:defPPr>
      <a:defRPr lang="en-US"/>
    </a:defPPr>
    <a:lvl1pPr algn="l" rtl="0" fontAlgn="base">
      <a:spcBef>
        <a:spcPct val="50000"/>
      </a:spcBef>
      <a:spcAft>
        <a:spcPct val="0"/>
      </a:spcAft>
      <a:defRPr i="1" kern="1200">
        <a:solidFill>
          <a:schemeClr val="tx1"/>
        </a:solidFill>
        <a:latin typeface="Times New Roman" charset="0"/>
        <a:ea typeface="+mn-ea"/>
        <a:cs typeface="+mn-cs"/>
      </a:defRPr>
    </a:lvl1pPr>
    <a:lvl2pPr marL="457200" algn="l" rtl="0" fontAlgn="base">
      <a:spcBef>
        <a:spcPct val="50000"/>
      </a:spcBef>
      <a:spcAft>
        <a:spcPct val="0"/>
      </a:spcAft>
      <a:defRPr i="1" kern="1200">
        <a:solidFill>
          <a:schemeClr val="tx1"/>
        </a:solidFill>
        <a:latin typeface="Times New Roman" charset="0"/>
        <a:ea typeface="+mn-ea"/>
        <a:cs typeface="+mn-cs"/>
      </a:defRPr>
    </a:lvl2pPr>
    <a:lvl3pPr marL="914400" algn="l" rtl="0" fontAlgn="base">
      <a:spcBef>
        <a:spcPct val="50000"/>
      </a:spcBef>
      <a:spcAft>
        <a:spcPct val="0"/>
      </a:spcAft>
      <a:defRPr i="1" kern="1200">
        <a:solidFill>
          <a:schemeClr val="tx1"/>
        </a:solidFill>
        <a:latin typeface="Times New Roman" charset="0"/>
        <a:ea typeface="+mn-ea"/>
        <a:cs typeface="+mn-cs"/>
      </a:defRPr>
    </a:lvl3pPr>
    <a:lvl4pPr marL="1371600" algn="l" rtl="0" fontAlgn="base">
      <a:spcBef>
        <a:spcPct val="50000"/>
      </a:spcBef>
      <a:spcAft>
        <a:spcPct val="0"/>
      </a:spcAft>
      <a:defRPr i="1" kern="1200">
        <a:solidFill>
          <a:schemeClr val="tx1"/>
        </a:solidFill>
        <a:latin typeface="Times New Roman" charset="0"/>
        <a:ea typeface="+mn-ea"/>
        <a:cs typeface="+mn-cs"/>
      </a:defRPr>
    </a:lvl4pPr>
    <a:lvl5pPr marL="1828800" algn="l" rtl="0" fontAlgn="base">
      <a:spcBef>
        <a:spcPct val="50000"/>
      </a:spcBef>
      <a:spcAft>
        <a:spcPct val="0"/>
      </a:spcAft>
      <a:defRPr i="1" kern="1200">
        <a:solidFill>
          <a:schemeClr val="tx1"/>
        </a:solidFill>
        <a:latin typeface="Times New Roman" charset="0"/>
        <a:ea typeface="+mn-ea"/>
        <a:cs typeface="+mn-cs"/>
      </a:defRPr>
    </a:lvl5pPr>
    <a:lvl6pPr marL="2286000" algn="l" defTabSz="457200" rtl="0" eaLnBrk="1" latinLnBrk="0" hangingPunct="1">
      <a:defRPr i="1" kern="1200">
        <a:solidFill>
          <a:schemeClr val="tx1"/>
        </a:solidFill>
        <a:latin typeface="Times New Roman" charset="0"/>
        <a:ea typeface="+mn-ea"/>
        <a:cs typeface="+mn-cs"/>
      </a:defRPr>
    </a:lvl6pPr>
    <a:lvl7pPr marL="2743200" algn="l" defTabSz="457200" rtl="0" eaLnBrk="1" latinLnBrk="0" hangingPunct="1">
      <a:defRPr i="1" kern="1200">
        <a:solidFill>
          <a:schemeClr val="tx1"/>
        </a:solidFill>
        <a:latin typeface="Times New Roman" charset="0"/>
        <a:ea typeface="+mn-ea"/>
        <a:cs typeface="+mn-cs"/>
      </a:defRPr>
    </a:lvl7pPr>
    <a:lvl8pPr marL="3200400" algn="l" defTabSz="457200" rtl="0" eaLnBrk="1" latinLnBrk="0" hangingPunct="1">
      <a:defRPr i="1" kern="1200">
        <a:solidFill>
          <a:schemeClr val="tx1"/>
        </a:solidFill>
        <a:latin typeface="Times New Roman" charset="0"/>
        <a:ea typeface="+mn-ea"/>
        <a:cs typeface="+mn-cs"/>
      </a:defRPr>
    </a:lvl8pPr>
    <a:lvl9pPr marL="3657600" algn="l" defTabSz="457200" rtl="0" eaLnBrk="1" latinLnBrk="0" hangingPunct="1">
      <a:defRPr i="1"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clrMru>
    <a:srgbClr val="0033FF"/>
    <a:srgbClr val="FF6600"/>
    <a:srgbClr val="FF6633"/>
    <a:srgbClr val="990099"/>
    <a:srgbClr val="006666"/>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416"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8632"/>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ict"/><Relationship Id="rId2" Type="http://schemas.openxmlformats.org/officeDocument/2006/relationships/image" Target="../media/image60.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i="0"/>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i="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i="0"/>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i="0"/>
            </a:lvl1pPr>
          </a:lstStyle>
          <a:p>
            <a:pPr>
              <a:defRPr/>
            </a:pPr>
            <a:fld id="{9C0589C5-B416-A64E-883C-5AA035629C5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1A1EF79-ED71-A34B-B143-E92448BAEEE5}" type="slidenum">
              <a:rPr lang="en-US"/>
              <a:pPr/>
              <a:t>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Text Box 3"/>
          <p:cNvSpPr txBox="1">
            <a:spLocks noGrp="1" noChangeArrowheads="1"/>
          </p:cNvSpPr>
          <p:nvPr>
            <p:ph type="body" idx="1"/>
          </p:nvPr>
        </p:nvSpPr>
        <p:spPr>
          <a:xfrm>
            <a:off x="1061838" y="4350019"/>
            <a:ext cx="4741529" cy="3512328"/>
          </a:xfrm>
          <a:noFill/>
          <a:ln/>
        </p:spPr>
        <p:txBody>
          <a:bodyPr wrap="none" anchor="ct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43000" y="685800"/>
            <a:ext cx="4572000" cy="3429000"/>
          </a:xfrm>
          <a:noFill/>
          <a:ln/>
        </p:spPr>
      </p:sp>
      <p:sp>
        <p:nvSpPr>
          <p:cNvPr id="39939"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43000" y="685800"/>
            <a:ext cx="4572000" cy="3429000"/>
          </a:xfrm>
          <a:noFill/>
          <a:ln/>
        </p:spPr>
      </p:sp>
      <p:sp>
        <p:nvSpPr>
          <p:cNvPr id="38915"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43000" y="685800"/>
            <a:ext cx="4572000" cy="3429000"/>
          </a:xfrm>
          <a:noFill/>
          <a:ln/>
        </p:spPr>
      </p:sp>
      <p:sp>
        <p:nvSpPr>
          <p:cNvPr id="40963"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Text Box 3"/>
          <p:cNvSpPr txBox="1">
            <a:spLocks noGrp="1" noChangeArrowheads="1"/>
          </p:cNvSpPr>
          <p:nvPr>
            <p:ph type="body" idx="1"/>
          </p:nvPr>
        </p:nvSpPr>
        <p:spPr>
          <a:xfrm>
            <a:off x="1061838" y="4350019"/>
            <a:ext cx="4741529" cy="3512328"/>
          </a:xfrm>
          <a:noFill/>
          <a:ln/>
        </p:spPr>
        <p:txBody>
          <a:bodyPr wrap="none" anchor="ctr"/>
          <a:lstStyle/>
          <a:p>
            <a:r>
              <a:rPr lang="en-US">
                <a:latin typeface="Times New Roman" charset="0"/>
                <a:ea typeface="ＭＳ Ｐゴシック" charset="-128"/>
                <a:cs typeface="ＭＳ Ｐゴシック" charset="-128"/>
              </a:rPr>
              <a:t>Case study # 1: life cycle of bacteriophage (and Herpes?) – my key point is that tightly packed DNA figures centrally in the life style of bacterial viruses.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43000" y="685800"/>
            <a:ext cx="4572000" cy="3429000"/>
          </a:xfrm>
          <a:noFill/>
          <a:ln/>
        </p:spPr>
      </p:sp>
      <p:sp>
        <p:nvSpPr>
          <p:cNvPr id="45059"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43000" y="685800"/>
            <a:ext cx="4572000" cy="3429000"/>
          </a:xfrm>
          <a:noFill/>
          <a:ln/>
        </p:spPr>
      </p:sp>
      <p:sp>
        <p:nvSpPr>
          <p:cNvPr id="47107"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43000" y="685800"/>
            <a:ext cx="4572000" cy="3429000"/>
          </a:xfrm>
          <a:noFill/>
          <a:ln/>
        </p:spPr>
      </p:sp>
      <p:sp>
        <p:nvSpPr>
          <p:cNvPr id="49155"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43000" y="685800"/>
            <a:ext cx="4572000" cy="3429000"/>
          </a:xfrm>
          <a:noFill/>
          <a:ln/>
        </p:spPr>
      </p:sp>
      <p:sp>
        <p:nvSpPr>
          <p:cNvPr id="53251"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43000" y="685800"/>
            <a:ext cx="4572000" cy="3429000"/>
          </a:xfrm>
          <a:noFill/>
          <a:ln/>
        </p:spPr>
      </p:sp>
      <p:sp>
        <p:nvSpPr>
          <p:cNvPr id="55299"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Text Box 3"/>
          <p:cNvSpPr txBox="1">
            <a:spLocks noGrp="1" noChangeArrowheads="1"/>
          </p:cNvSpPr>
          <p:nvPr>
            <p:ph type="body" idx="1"/>
          </p:nvPr>
        </p:nvSpPr>
        <p:spPr>
          <a:xfrm>
            <a:off x="1061838" y="4350019"/>
            <a:ext cx="4741529" cy="3512328"/>
          </a:xfrm>
          <a:noFill/>
          <a:ln/>
        </p:spPr>
        <p:txBody>
          <a:bodyPr wrap="none" anchor="ct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43000" y="685800"/>
            <a:ext cx="4572000" cy="3429000"/>
          </a:xfrm>
          <a:noFill/>
          <a:ln/>
        </p:spPr>
      </p:sp>
      <p:sp>
        <p:nvSpPr>
          <p:cNvPr id="57347"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43000" y="685800"/>
            <a:ext cx="4572000" cy="3429000"/>
          </a:xfrm>
          <a:noFill/>
          <a:ln/>
        </p:spPr>
      </p:sp>
      <p:sp>
        <p:nvSpPr>
          <p:cNvPr id="59395"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1026"/>
          <p:cNvSpPr>
            <a:spLocks noGrp="1" noRot="1" noChangeAspect="1" noChangeArrowheads="1" noTextEdit="1"/>
          </p:cNvSpPr>
          <p:nvPr>
            <p:ph type="sldImg"/>
          </p:nvPr>
        </p:nvSpPr>
        <p:spPr>
          <a:xfrm>
            <a:off x="1143000" y="685800"/>
            <a:ext cx="4572000" cy="3429000"/>
          </a:xfrm>
          <a:noFill/>
          <a:ln/>
        </p:spPr>
      </p:sp>
      <p:sp>
        <p:nvSpPr>
          <p:cNvPr id="45059" name="Text Box 1027"/>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026"/>
          <p:cNvSpPr>
            <a:spLocks noGrp="1" noRot="1" noChangeAspect="1" noChangeArrowheads="1" noTextEdit="1"/>
          </p:cNvSpPr>
          <p:nvPr>
            <p:ph type="sldImg"/>
          </p:nvPr>
        </p:nvSpPr>
        <p:spPr>
          <a:xfrm>
            <a:off x="1143000" y="685800"/>
            <a:ext cx="4572000" cy="3429000"/>
          </a:xfrm>
          <a:noFill/>
          <a:ln/>
        </p:spPr>
      </p:sp>
      <p:sp>
        <p:nvSpPr>
          <p:cNvPr id="47107" name="Text Box 1027"/>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26"/>
          <p:cNvSpPr>
            <a:spLocks noGrp="1" noRot="1" noChangeAspect="1" noChangeArrowheads="1" noTextEdit="1"/>
          </p:cNvSpPr>
          <p:nvPr>
            <p:ph type="sldImg"/>
          </p:nvPr>
        </p:nvSpPr>
        <p:spPr>
          <a:xfrm>
            <a:off x="1143000" y="685800"/>
            <a:ext cx="4572000" cy="3429000"/>
          </a:xfrm>
          <a:noFill/>
          <a:ln/>
        </p:spPr>
      </p:sp>
      <p:sp>
        <p:nvSpPr>
          <p:cNvPr id="41987" name="Text Box 1027"/>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100" b="1" dirty="0" smtClean="0"/>
              <a:t>RP: Show the jelly fish</a:t>
            </a:r>
          </a:p>
          <a:p>
            <a:pPr lvl="0"/>
            <a:endParaRPr lang="en-US" sz="1100" dirty="0" smtClean="0"/>
          </a:p>
          <a:p>
            <a:pPr lvl="0"/>
            <a:r>
              <a:rPr lang="en-US" sz="1100" dirty="0" smtClean="0"/>
              <a:t>Modern biology is full of fluorescent images. How do we go form a qualitative interpretation of these images to a quantitative measurement? What we choose as a messenger might be affecting the measurement. We need to be careful not to be affecting the cells with our reporter!</a:t>
            </a:r>
          </a:p>
          <a:p>
            <a:r>
              <a:rPr lang="en-US" sz="1100" dirty="0" smtClean="0"/>
              <a:t>Absolute measurements, molecular census, are not extremely common in biology.</a:t>
            </a:r>
            <a:r>
              <a:rPr lang="en-US" sz="1100" b="1" dirty="0" smtClean="0"/>
              <a:t> </a:t>
            </a:r>
            <a:r>
              <a:rPr lang="en-US" sz="1100" dirty="0" smtClean="0"/>
              <a:t>We lack standard candles such as the Cepheid variables in astronomy. We sometimes normalize by one gene, but how do we know that gene is a good standard (this is Quake’s point).</a:t>
            </a:r>
          </a:p>
          <a:p>
            <a:endParaRPr lang="en-US" dirty="0" smtClean="0"/>
          </a:p>
          <a:p>
            <a:endParaRPr lang="en-US" dirty="0"/>
          </a:p>
        </p:txBody>
      </p:sp>
      <p:sp>
        <p:nvSpPr>
          <p:cNvPr id="4" name="Slide Number Placeholder 3"/>
          <p:cNvSpPr>
            <a:spLocks noGrp="1"/>
          </p:cNvSpPr>
          <p:nvPr>
            <p:ph type="sldNum" sz="quarter" idx="10"/>
          </p:nvPr>
        </p:nvSpPr>
        <p:spPr>
          <a:xfrm>
            <a:off x="3884027" y="8684927"/>
            <a:ext cx="2972421" cy="457512"/>
          </a:xfrm>
          <a:prstGeom prst="rect">
            <a:avLst/>
          </a:prstGeom>
        </p:spPr>
        <p:txBody>
          <a:bodyPr lIns="89725" tIns="44863" rIns="89725" bIns="44863"/>
          <a:lstStyle/>
          <a:p>
            <a:pPr>
              <a:defRPr/>
            </a:pPr>
            <a:fld id="{1E92C98A-8EED-489E-B97E-03202C00CA0C}" type="slidenum">
              <a:rPr lang="en-US" smtClean="0"/>
              <a:pPr>
                <a:defRPr/>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HG: Make</a:t>
            </a:r>
            <a:r>
              <a:rPr lang="en-US" b="1" baseline="0" dirty="0" smtClean="0"/>
              <a:t> more steps in the animation. Start from no repressor without showing the E. coli cell.</a:t>
            </a:r>
            <a:endParaRPr lang="en-US" b="1" dirty="0"/>
          </a:p>
        </p:txBody>
      </p:sp>
      <p:sp>
        <p:nvSpPr>
          <p:cNvPr id="4" name="Slide Number Placeholder 3"/>
          <p:cNvSpPr>
            <a:spLocks noGrp="1"/>
          </p:cNvSpPr>
          <p:nvPr>
            <p:ph type="sldNum" sz="quarter" idx="10"/>
          </p:nvPr>
        </p:nvSpPr>
        <p:spPr>
          <a:xfrm>
            <a:off x="3884027" y="8684927"/>
            <a:ext cx="2972421" cy="457512"/>
          </a:xfrm>
          <a:prstGeom prst="rect">
            <a:avLst/>
          </a:prstGeom>
        </p:spPr>
        <p:txBody>
          <a:bodyPr lIns="89725" tIns="44863" rIns="89725" bIns="44863"/>
          <a:lstStyle/>
          <a:p>
            <a:pPr>
              <a:defRPr/>
            </a:pPr>
            <a:fld id="{1E92C98A-8EED-489E-B97E-03202C00CA0C}"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256">
              <a:defRPr/>
            </a:pPr>
            <a:r>
              <a:rPr lang="en-US" sz="1100" b="1" dirty="0" smtClean="0"/>
              <a:t>RP: Make a separate graph with the literature promoters. Measured values of expression in real world promoters vary over 5-6 orders of magnitude. Conductivity 31 orders of magnitude! This should be before talking about the different levels (</a:t>
            </a:r>
            <a:r>
              <a:rPr lang="en-US" dirty="0" smtClean="0"/>
              <a:t>Comparing the Reporters)</a:t>
            </a:r>
          </a:p>
          <a:p>
            <a:pPr defTabSz="897256">
              <a:defRPr/>
            </a:pPr>
            <a:r>
              <a:rPr lang="en-US" sz="1100" b="1" dirty="0" smtClean="0"/>
              <a:t>Title something like: It’s not enough to count, we need dynamic range!</a:t>
            </a:r>
          </a:p>
          <a:p>
            <a:pPr defTabSz="897256">
              <a:defRPr/>
            </a:pPr>
            <a:r>
              <a:rPr lang="en-US" sz="1100" b="1" dirty="0" smtClean="0"/>
              <a:t>Our ability of capturing these values with these two methods. Maybe have a bar graph for the literature promoters since this is only measured with lacZ.</a:t>
            </a:r>
          </a:p>
          <a:p>
            <a:pPr defTabSz="897256">
              <a:defRPr/>
            </a:pPr>
            <a:r>
              <a:rPr lang="en-US" sz="1100" b="1" dirty="0" smtClean="0"/>
              <a:t>Make the point about counting again.</a:t>
            </a:r>
          </a:p>
          <a:p>
            <a:pPr defTabSz="897256">
              <a:defRPr/>
            </a:pPr>
            <a:endParaRPr lang="en-US" sz="1100" b="1" dirty="0" smtClean="0"/>
          </a:p>
          <a:p>
            <a:pPr defTabSz="897256">
              <a:defRPr/>
            </a:pPr>
            <a:r>
              <a:rPr lang="en-US" sz="1100" b="1" dirty="0" smtClean="0"/>
              <a:t>Use words “counting”, “census”. Connect back to the precision theme.</a:t>
            </a:r>
          </a:p>
          <a:p>
            <a:pPr defTabSz="897256">
              <a:defRPr/>
            </a:pPr>
            <a:endParaRPr lang="en-US" sz="1100" dirty="0" smtClean="0"/>
          </a:p>
          <a:p>
            <a:pPr defTabSz="897256">
              <a:defRPr/>
            </a:pPr>
            <a:r>
              <a:rPr lang="en-US" sz="1100" dirty="0" smtClean="0"/>
              <a:t>What we choose as a messenger might be affecting the measurement. We need to be careful not to be affecting the cells with our reporter!</a:t>
            </a:r>
          </a:p>
          <a:p>
            <a:pPr defTabSz="897256">
              <a:defRPr/>
            </a:pPr>
            <a:endParaRPr lang="en-US" sz="1100" dirty="0" smtClean="0"/>
          </a:p>
          <a:p>
            <a:pPr defTabSz="897256">
              <a:defRPr/>
            </a:pPr>
            <a:r>
              <a:rPr lang="en-US" sz="1100" b="1" dirty="0" smtClean="0"/>
              <a:t>HG: Link to the histograms of fluorescence and to the growth rates.</a:t>
            </a:r>
          </a:p>
          <a:p>
            <a:endParaRPr lang="en-US" dirty="0"/>
          </a:p>
        </p:txBody>
      </p:sp>
      <p:sp>
        <p:nvSpPr>
          <p:cNvPr id="4" name="Slide Number Placeholder 3"/>
          <p:cNvSpPr>
            <a:spLocks noGrp="1"/>
          </p:cNvSpPr>
          <p:nvPr>
            <p:ph type="sldNum" sz="quarter" idx="10"/>
          </p:nvPr>
        </p:nvSpPr>
        <p:spPr>
          <a:xfrm>
            <a:off x="3884027" y="8684927"/>
            <a:ext cx="2972421" cy="457512"/>
          </a:xfrm>
          <a:prstGeom prst="rect">
            <a:avLst/>
          </a:prstGeom>
        </p:spPr>
        <p:txBody>
          <a:bodyPr lIns="89725" tIns="44863" rIns="89725" bIns="44863"/>
          <a:lstStyle/>
          <a:p>
            <a:pPr>
              <a:defRPr/>
            </a:pPr>
            <a:fld id="{1E92C98A-8EED-489E-B97E-03202C00CA0C}" type="slidenum">
              <a:rPr lang="en-US" smtClean="0"/>
              <a:pPr>
                <a:defRPr/>
              </a:pPr>
              <a:t>28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43000" y="685800"/>
            <a:ext cx="4572000" cy="3429000"/>
          </a:xfrm>
          <a:noFill/>
          <a:ln/>
        </p:spPr>
      </p:sp>
      <p:sp>
        <p:nvSpPr>
          <p:cNvPr id="58371"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685800" y="4344988"/>
            <a:ext cx="5486400" cy="4113212"/>
          </a:xfrm>
          <a:solidFill>
            <a:srgbClr val="FFFFFF"/>
          </a:solidFill>
          <a:ln>
            <a:solidFill>
              <a:srgbClr val="000000"/>
            </a:solidFill>
          </a:ln>
        </p:spPr>
        <p:txBody>
          <a:bodyPr lIns="89725" tIns="44863" rIns="89725" bIns="44863"/>
          <a:lstStyle/>
          <a:p>
            <a:pPr eaLnBrk="1" hangingPunct="1"/>
            <a:r>
              <a:rPr lang="en-US">
                <a:latin typeface="Times New Roman" charset="0"/>
              </a:rPr>
              <a:t>Remember to mention Maher!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Text Box 3"/>
          <p:cNvSpPr txBox="1">
            <a:spLocks noGrp="1" noChangeArrowheads="1"/>
          </p:cNvSpPr>
          <p:nvPr>
            <p:ph type="body" idx="1"/>
          </p:nvPr>
        </p:nvSpPr>
        <p:spPr>
          <a:xfrm>
            <a:off x="1061838" y="4350019"/>
            <a:ext cx="4741529" cy="3512328"/>
          </a:xfrm>
          <a:noFill/>
          <a:ln/>
        </p:spPr>
        <p:txBody>
          <a:bodyPr wrap="none" anchor="ct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6562" name="Rectangle 1026"/>
          <p:cNvSpPr>
            <a:spLocks noGrp="1" noRot="1" noChangeAspect="1" noChangeArrowheads="1" noTextEdit="1"/>
          </p:cNvSpPr>
          <p:nvPr>
            <p:ph type="sldImg"/>
          </p:nvPr>
        </p:nvSpPr>
        <p:spPr>
          <a:ln/>
        </p:spPr>
      </p:sp>
      <p:sp>
        <p:nvSpPr>
          <p:cNvPr id="66563" name="Text Box 1027"/>
          <p:cNvSpPr>
            <a:spLocks noGrp="1" noChangeArrowheads="1"/>
          </p:cNvSpPr>
          <p:nvPr>
            <p:ph type="body" idx="1"/>
          </p:nvPr>
        </p:nvSpPr>
        <p:spPr>
          <a:xfrm>
            <a:off x="1062038" y="4349750"/>
            <a:ext cx="4741862" cy="3513138"/>
          </a:xfrm>
          <a:noFill/>
          <a:ln/>
        </p:spPr>
        <p:txBody>
          <a:bodyPr wrap="none" anchor="ctr"/>
          <a:lstStyle/>
          <a:p>
            <a:pPr eaLnBrk="1" hangingPunct="1"/>
            <a:r>
              <a:rPr lang="en-US"/>
              <a:t>18 minutes between frames in the movie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Text Box 3"/>
          <p:cNvSpPr>
            <a:spLocks noGrp="1" noChangeArrowheads="1"/>
          </p:cNvSpPr>
          <p:nvPr>
            <p:ph type="body" idx="1"/>
          </p:nvPr>
        </p:nvSpPr>
        <p:spPr>
          <a:xfrm>
            <a:off x="1062038" y="4349750"/>
            <a:ext cx="4741862" cy="3513138"/>
          </a:xfrm>
          <a:noFill/>
          <a:ln/>
        </p:spPr>
        <p:txBody>
          <a:bodyPr wrap="none" anchor="ctr"/>
          <a:lstStyle/>
          <a:p>
            <a:pPr eaLnBrk="1" hangingPunct="1"/>
            <a:r>
              <a:rPr lang="en-US"/>
              <a:t>18 minutes between frames in the movie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4294967295"/>
          </p:nvPr>
        </p:nvSpPr>
        <p:spPr bwMode="auto">
          <a:xfrm>
            <a:off x="3884279" y="8685103"/>
            <a:ext cx="2972281" cy="457539"/>
          </a:xfrm>
          <a:prstGeom prst="rect">
            <a:avLst/>
          </a:prstGeom>
          <a:noFill/>
          <a:ln>
            <a:miter lim="800000"/>
            <a:headEnd/>
            <a:tailEnd/>
          </a:ln>
        </p:spPr>
        <p:txBody>
          <a:bodyPr lIns="91433" tIns="45717" rIns="91433" bIns="45717">
            <a:prstTxWarp prst="textNoShape">
              <a:avLst/>
            </a:prstTxWarp>
          </a:bodyPr>
          <a:lstStyle/>
          <a:p>
            <a:fld id="{541464F5-FE5A-C442-90D1-268A401CA9F8}" type="slidenum">
              <a:rPr lang="en-US"/>
              <a:pPr/>
              <a:t>37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txBox="1">
            <a:spLocks noGrp="1" noChangeArrowheads="1"/>
          </p:cNvSpPr>
          <p:nvPr>
            <p:ph type="body" idx="1"/>
          </p:nvPr>
        </p:nvSpPr>
        <p:spPr>
          <a:xfrm>
            <a:off x="914881" y="4343230"/>
            <a:ext cx="5028239" cy="4115139"/>
          </a:xfrm>
          <a:noFill/>
          <a:ln/>
        </p:spPr>
        <p:txBody>
          <a:bodyPr lIns="91419" tIns="45710" rIns="91419" bIns="45710"/>
          <a:lstStyle/>
          <a:p>
            <a:r>
              <a:rPr lang="en-US">
                <a:latin typeface="Times New Roman" charset="0"/>
                <a:ea typeface="ＭＳ Ｐゴシック" charset="-128"/>
                <a:cs typeface="ＭＳ Ｐゴシック" charset="-128"/>
              </a:rPr>
              <a:t>Movie: Zoom052004_031a</a:t>
            </a:r>
          </a:p>
          <a:p>
            <a:r>
              <a:rPr lang="en-US">
                <a:latin typeface="Times New Roman" charset="0"/>
                <a:ea typeface="ＭＳ Ｐゴシック" charset="-128"/>
                <a:cs typeface="ＭＳ Ｐゴシック" charset="-128"/>
              </a:rPr>
              <a:t>Figure: levels1 made by talk_plot_levels1 at singer/results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4294967295"/>
          </p:nvPr>
        </p:nvSpPr>
        <p:spPr bwMode="auto">
          <a:xfrm>
            <a:off x="3884279" y="8685103"/>
            <a:ext cx="2972281" cy="457539"/>
          </a:xfrm>
          <a:prstGeom prst="rect">
            <a:avLst/>
          </a:prstGeom>
          <a:noFill/>
          <a:ln>
            <a:miter lim="800000"/>
            <a:headEnd/>
            <a:tailEnd/>
          </a:ln>
        </p:spPr>
        <p:txBody>
          <a:bodyPr lIns="91433" tIns="45717" rIns="91433" bIns="45717">
            <a:prstTxWarp prst="textNoShape">
              <a:avLst/>
            </a:prstTxWarp>
          </a:bodyPr>
          <a:lstStyle/>
          <a:p>
            <a:fld id="{8E0E9CB5-61AC-C248-959E-336507E12437}" type="slidenum">
              <a:rPr lang="en-US"/>
              <a:pPr/>
              <a:t>39</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txBox="1">
            <a:spLocks noGrp="1" noChangeArrowheads="1"/>
          </p:cNvSpPr>
          <p:nvPr>
            <p:ph type="body" idx="1"/>
          </p:nvPr>
        </p:nvSpPr>
        <p:spPr>
          <a:xfrm>
            <a:off x="914881" y="4343230"/>
            <a:ext cx="5028239" cy="4115139"/>
          </a:xfrm>
          <a:noFill/>
          <a:ln/>
        </p:spPr>
        <p:txBody>
          <a:bodyPr lIns="91419" tIns="45710" rIns="91419" bIns="4571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4294967295"/>
          </p:nvPr>
        </p:nvSpPr>
        <p:spPr bwMode="auto">
          <a:xfrm>
            <a:off x="3884279" y="8685103"/>
            <a:ext cx="2972281" cy="457539"/>
          </a:xfrm>
          <a:prstGeom prst="rect">
            <a:avLst/>
          </a:prstGeom>
          <a:noFill/>
          <a:ln>
            <a:miter lim="800000"/>
            <a:headEnd/>
            <a:tailEnd/>
          </a:ln>
        </p:spPr>
        <p:txBody>
          <a:bodyPr lIns="91433" tIns="45717" rIns="91433" bIns="45717">
            <a:prstTxWarp prst="textNoShape">
              <a:avLst/>
            </a:prstTxWarp>
          </a:bodyPr>
          <a:lstStyle/>
          <a:p>
            <a:fld id="{2CE5C1B7-498A-B947-A580-8550B2F749DB}" type="slidenum">
              <a:rPr lang="en-US"/>
              <a:pPr/>
              <a:t>40</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txBox="1">
            <a:spLocks noGrp="1" noChangeArrowheads="1"/>
          </p:cNvSpPr>
          <p:nvPr>
            <p:ph type="body" idx="1"/>
          </p:nvPr>
        </p:nvSpPr>
        <p:spPr>
          <a:xfrm>
            <a:off x="914881" y="4343230"/>
            <a:ext cx="5028239" cy="4115139"/>
          </a:xfrm>
          <a:noFill/>
          <a:ln/>
        </p:spPr>
        <p:txBody>
          <a:bodyPr lIns="91410" tIns="45704" rIns="91410" bIns="45704"/>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Text Box 3"/>
          <p:cNvSpPr txBox="1">
            <a:spLocks noGrp="1" noChangeArrowheads="1"/>
          </p:cNvSpPr>
          <p:nvPr>
            <p:ph type="body" idx="1"/>
          </p:nvPr>
        </p:nvSpPr>
        <p:spPr>
          <a:xfrm>
            <a:off x="1061838" y="4350019"/>
            <a:ext cx="4741529" cy="3512328"/>
          </a:xfrm>
          <a:noFill/>
          <a:ln/>
        </p:spPr>
        <p:txBody>
          <a:bodyPr wrap="none" anchor="ct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98563" y="717550"/>
            <a:ext cx="4518025" cy="3387725"/>
          </a:xfrm>
          <a:noFill/>
          <a:ln/>
        </p:spPr>
      </p:sp>
      <p:sp>
        <p:nvSpPr>
          <p:cNvPr id="27651" name="Text Box 3"/>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Text Box 3"/>
          <p:cNvSpPr txBox="1">
            <a:spLocks noGrp="1" noChangeArrowheads="1"/>
          </p:cNvSpPr>
          <p:nvPr>
            <p:ph type="body" idx="1"/>
          </p:nvPr>
        </p:nvSpPr>
        <p:spPr>
          <a:xfrm>
            <a:off x="1061838" y="4350019"/>
            <a:ext cx="4741529" cy="3512328"/>
          </a:xfrm>
          <a:noFill/>
          <a:ln/>
        </p:spPr>
        <p:txBody>
          <a:bodyPr wrap="none" anchor="ctr"/>
          <a:lstStyle/>
          <a:p>
            <a:r>
              <a:rPr lang="en-US">
                <a:latin typeface="Helvetica" charset="0"/>
                <a:ea typeface="ＭＳ Ｐゴシック" charset="-128"/>
                <a:cs typeface="ＭＳ Ｐゴシック" charset="-128"/>
              </a:rPr>
              <a:t>An</a:t>
            </a:r>
            <a:r>
              <a:rPr lang="en-US">
                <a:latin typeface="Helvetica" charset="0"/>
                <a:ea typeface="ヒラギノ角ゴ Pro W3" charset="-128"/>
                <a:cs typeface="ヒラギノ角ゴ Pro W3" charset="-128"/>
              </a:rPr>
              <a:t>ﾊ</a:t>
            </a:r>
            <a:r>
              <a:rPr lang="en-US" altLang="ja-JP">
                <a:latin typeface="Helvetica" charset="0"/>
                <a:ea typeface="ＭＳ Ｐゴシック" charset="-128"/>
                <a:cs typeface="ＭＳ Ｐゴシック" charset="-128"/>
              </a:rPr>
              <a:t>intriguing aspect of multicellular organisms is the fact that there are a wide variety of different cell types, this despite the fact that each and every cell carries the same genetic information.</a:t>
            </a:r>
            <a:r>
              <a:rPr lang="en-US">
                <a:latin typeface="Helvetica" charset="0"/>
                <a:ea typeface="ヒラギノ角ゴ Pro W3" charset="-128"/>
                <a:cs typeface="ヒラギノ角ゴ Pro W3" charset="-128"/>
              </a:rPr>
              <a:t>ﾊ</a:t>
            </a:r>
            <a:r>
              <a:rPr lang="en-US" altLang="ja-JP">
                <a:latin typeface="Helvetica" charset="0"/>
                <a:ea typeface="ＭＳ Ｐゴシック" charset="-128"/>
                <a:cs typeface="ＭＳ Ｐゴシック" charset="-128"/>
              </a:rPr>
              <a:t> </a:t>
            </a:r>
            <a:r>
              <a:rPr lang="en-US">
                <a:latin typeface="Helvetica" charset="0"/>
                <a:ea typeface="ヒラギノ角ゴ Pro W3" charset="-128"/>
                <a:cs typeface="ヒラギノ角ゴ Pro W3" charset="-128"/>
              </a:rPr>
              <a:t>ﾊ</a:t>
            </a:r>
            <a:r>
              <a:rPr lang="en-US" altLang="ja-JP">
                <a:latin typeface="Helvetica" charset="0"/>
                <a:ea typeface="ＭＳ Ｐゴシック" charset="-128"/>
                <a:cs typeface="ＭＳ Ｐゴシック" charset="-128"/>
              </a:rPr>
              <a:t>One of the key mechanisms giving rise to distinct cellular identities is particular ``decisions'' that are made about which genes to express at different times and places in an organism's history.</a:t>
            </a:r>
            <a:r>
              <a:rPr lang="en-US">
                <a:latin typeface="Helvetica" charset="0"/>
                <a:ea typeface="ヒラギノ角ゴ Pro W3" charset="-128"/>
                <a:cs typeface="ヒラギノ角ゴ Pro W3" charset="-128"/>
              </a:rPr>
              <a:t>ﾊ</a:t>
            </a:r>
            <a:r>
              <a:rPr lang="en-US" altLang="ja-JP">
                <a:latin typeface="Helvetica" charset="0"/>
                <a:ea typeface="ＭＳ Ｐゴシック" charset="-128"/>
                <a:cs typeface="ＭＳ Ｐゴシック" charset="-128"/>
              </a:rPr>
              <a:t> Interestingly, decision making is not restricted to multicellular organisms, nor even to eukaryotic cells.</a:t>
            </a:r>
            <a:r>
              <a:rPr lang="en-US">
                <a:latin typeface="Helvetica" charset="0"/>
                <a:ea typeface="ヒラギノ角ゴ Pro W3" charset="-128"/>
                <a:cs typeface="ヒラギノ角ゴ Pro W3" charset="-128"/>
              </a:rPr>
              <a:t>ﾊ</a:t>
            </a:r>
            <a:r>
              <a:rPr lang="en-US" altLang="ja-JP">
                <a:latin typeface="Helvetica" charset="0"/>
                <a:ea typeface="ＭＳ Ｐゴシック" charset="-128"/>
                <a:cs typeface="ＭＳ Ｐゴシック" charset="-128"/>
              </a:rPr>
              <a:t> Indeed, the modern theory of gene regulation was born out of efforts to understand how bacterial cells decide which sugars to utilize at any given time.</a:t>
            </a:r>
            <a:r>
              <a:rPr lang="en-US">
                <a:latin typeface="Helvetica" charset="0"/>
                <a:ea typeface="ヒラギノ角ゴ Pro W3" charset="-128"/>
                <a:cs typeface="ヒラギノ角ゴ Pro W3" charset="-128"/>
              </a:rPr>
              <a:t>ﾊ</a:t>
            </a:r>
            <a:r>
              <a:rPr lang="en-US" altLang="ja-JP">
                <a:latin typeface="Helvetica" charset="0"/>
                <a:ea typeface="ＭＳ Ｐゴシック" charset="-128"/>
                <a:cs typeface="ＭＳ Ｐゴシック" charset="-128"/>
              </a:rPr>
              <a:t> In this talk, I will describe the ways in which statistical mechanics can be used to examine the regulatory processes that take place in the lives of cells.</a:t>
            </a:r>
            <a:r>
              <a:rPr lang="en-US">
                <a:latin typeface="Helvetica" charset="0"/>
                <a:ea typeface="ヒラギノ角ゴ Pro W3" charset="-128"/>
                <a:cs typeface="ヒラギノ角ゴ Pro W3" charset="-128"/>
              </a:rPr>
              <a:t>ﾊ</a:t>
            </a:r>
            <a:r>
              <a:rPr lang="en-US" altLang="ja-JP">
                <a:latin typeface="Helvetica" charset="0"/>
                <a:ea typeface="ＭＳ Ｐゴシック" charset="-128"/>
                <a:cs typeface="ＭＳ Ｐゴシック" charset="-128"/>
              </a:rPr>
              <a:t> These simple models result in surprising predictions and I will also describe our experimental efforts to probe this rich behavior both in test tubes and in living cells.</a:t>
            </a:r>
            <a:r>
              <a:rPr lang="en-US">
                <a:latin typeface="Helvetica" charset="0"/>
                <a:ea typeface="ヒラギノ角ゴ Pro W3" charset="-128"/>
                <a:cs typeface="ヒラギノ角ゴ Pro W3" charset="-128"/>
              </a:rPr>
              <a:t>ﾊ</a:t>
            </a:r>
            <a:endParaRPr lang="en-US">
              <a:latin typeface="Helvetica"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Text Box 3"/>
          <p:cNvSpPr txBox="1">
            <a:spLocks noGrp="1" noChangeArrowheads="1"/>
          </p:cNvSpPr>
          <p:nvPr>
            <p:ph type="body" idx="1"/>
          </p:nvPr>
        </p:nvSpPr>
        <p:spPr>
          <a:xfrm>
            <a:off x="1061838" y="4350019"/>
            <a:ext cx="4741529" cy="3512328"/>
          </a:xfrm>
          <a:noFill/>
          <a:ln/>
        </p:spPr>
        <p:txBody>
          <a:bodyPr wrap="none" anchor="ctr"/>
          <a:lstStyle/>
          <a:p>
            <a:r>
              <a:rPr lang="en-US">
                <a:latin typeface="Helvetica" pitchFamily="26" charset="0"/>
                <a:ea typeface="ＭＳ Ｐゴシック" pitchFamily="26" charset="-128"/>
                <a:cs typeface="ＭＳ Ｐゴシック" pitchFamily="26" charset="-128"/>
              </a:rPr>
              <a:t>An</a:t>
            </a:r>
            <a:r>
              <a:rPr lang="en-US">
                <a:latin typeface="Helvetica" pitchFamily="26" charset="0"/>
                <a:ea typeface="ヒラギノ角ゴ Pro W3" pitchFamily="26" charset="-128"/>
                <a:cs typeface="ヒラギノ角ゴ Pro W3" pitchFamily="26" charset="-128"/>
              </a:rPr>
              <a:t>ﾊ</a:t>
            </a:r>
            <a:r>
              <a:rPr lang="en-US" altLang="ja-JP">
                <a:latin typeface="Helvetica" pitchFamily="26" charset="0"/>
                <a:ea typeface="ＭＳ Ｐゴシック" pitchFamily="26" charset="-128"/>
                <a:cs typeface="ＭＳ Ｐゴシック" pitchFamily="26" charset="-128"/>
              </a:rPr>
              <a:t>intriguing aspect of multicellular organisms is the fact that there are a wide variety of different cell types, this despite the fact that each and every cell carries the same genetic information.</a:t>
            </a:r>
            <a:r>
              <a:rPr lang="en-US">
                <a:latin typeface="Helvetica" pitchFamily="26" charset="0"/>
                <a:ea typeface="ヒラギノ角ゴ Pro W3" pitchFamily="26" charset="-128"/>
                <a:cs typeface="ヒラギノ角ゴ Pro W3" pitchFamily="26" charset="-128"/>
              </a:rPr>
              <a:t>ﾊ</a:t>
            </a:r>
            <a:r>
              <a:rPr lang="en-US" altLang="ja-JP">
                <a:latin typeface="Helvetica" pitchFamily="26" charset="0"/>
                <a:ea typeface="ＭＳ Ｐゴシック" pitchFamily="26" charset="-128"/>
                <a:cs typeface="ＭＳ Ｐゴシック" pitchFamily="26" charset="-128"/>
              </a:rPr>
              <a:t> </a:t>
            </a:r>
            <a:r>
              <a:rPr lang="en-US">
                <a:latin typeface="Helvetica" pitchFamily="26" charset="0"/>
                <a:ea typeface="ヒラギノ角ゴ Pro W3" pitchFamily="26" charset="-128"/>
                <a:cs typeface="ヒラギノ角ゴ Pro W3" pitchFamily="26" charset="-128"/>
              </a:rPr>
              <a:t>ﾊ</a:t>
            </a:r>
            <a:r>
              <a:rPr lang="en-US" altLang="ja-JP">
                <a:latin typeface="Helvetica" pitchFamily="26" charset="0"/>
                <a:ea typeface="ＭＳ Ｐゴシック" pitchFamily="26" charset="-128"/>
                <a:cs typeface="ＭＳ Ｐゴシック" pitchFamily="26" charset="-128"/>
              </a:rPr>
              <a:t>One of the key mechanisms giving rise to distinct cellular identities is particular ``decisions'' that are made about which genes to express at different times and places in an organism's history.</a:t>
            </a:r>
            <a:r>
              <a:rPr lang="en-US">
                <a:latin typeface="Helvetica" pitchFamily="26" charset="0"/>
                <a:ea typeface="ヒラギノ角ゴ Pro W3" pitchFamily="26" charset="-128"/>
                <a:cs typeface="ヒラギノ角ゴ Pro W3" pitchFamily="26" charset="-128"/>
              </a:rPr>
              <a:t>ﾊ</a:t>
            </a:r>
            <a:r>
              <a:rPr lang="en-US" altLang="ja-JP">
                <a:latin typeface="Helvetica" pitchFamily="26" charset="0"/>
                <a:ea typeface="ＭＳ Ｐゴシック" pitchFamily="26" charset="-128"/>
                <a:cs typeface="ＭＳ Ｐゴシック" pitchFamily="26" charset="-128"/>
              </a:rPr>
              <a:t> Interestingly, decision making is not restricted to multicellular organisms, nor even to eukaryotic cells.</a:t>
            </a:r>
            <a:r>
              <a:rPr lang="en-US">
                <a:latin typeface="Helvetica" pitchFamily="26" charset="0"/>
                <a:ea typeface="ヒラギノ角ゴ Pro W3" pitchFamily="26" charset="-128"/>
                <a:cs typeface="ヒラギノ角ゴ Pro W3" pitchFamily="26" charset="-128"/>
              </a:rPr>
              <a:t>ﾊ</a:t>
            </a:r>
            <a:r>
              <a:rPr lang="en-US" altLang="ja-JP">
                <a:latin typeface="Helvetica" pitchFamily="26" charset="0"/>
                <a:ea typeface="ＭＳ Ｐゴシック" pitchFamily="26" charset="-128"/>
                <a:cs typeface="ＭＳ Ｐゴシック" pitchFamily="26" charset="-128"/>
              </a:rPr>
              <a:t> Indeed, the modern theory of gene regulation was born out of efforts to understand how bacterial cells decide which sugars to utilize at any given time.</a:t>
            </a:r>
            <a:r>
              <a:rPr lang="en-US">
                <a:latin typeface="Helvetica" pitchFamily="26" charset="0"/>
                <a:ea typeface="ヒラギノ角ゴ Pro W3" pitchFamily="26" charset="-128"/>
                <a:cs typeface="ヒラギノ角ゴ Pro W3" pitchFamily="26" charset="-128"/>
              </a:rPr>
              <a:t>ﾊ</a:t>
            </a:r>
            <a:r>
              <a:rPr lang="en-US" altLang="ja-JP">
                <a:latin typeface="Helvetica" pitchFamily="26" charset="0"/>
                <a:ea typeface="ＭＳ Ｐゴシック" pitchFamily="26" charset="-128"/>
                <a:cs typeface="ＭＳ Ｐゴシック" pitchFamily="26" charset="-128"/>
              </a:rPr>
              <a:t> In this talk, I will describe the ways in which statistical mechanics can be used to examine the regulatory processes that take place in the lives of cells.</a:t>
            </a:r>
            <a:r>
              <a:rPr lang="en-US">
                <a:latin typeface="Helvetica" pitchFamily="26" charset="0"/>
                <a:ea typeface="ヒラギノ角ゴ Pro W3" pitchFamily="26" charset="-128"/>
                <a:cs typeface="ヒラギノ角ゴ Pro W3" pitchFamily="26" charset="-128"/>
              </a:rPr>
              <a:t>ﾊ</a:t>
            </a:r>
            <a:r>
              <a:rPr lang="en-US" altLang="ja-JP">
                <a:latin typeface="Helvetica" pitchFamily="26" charset="0"/>
                <a:ea typeface="ＭＳ Ｐゴシック" pitchFamily="26" charset="-128"/>
                <a:cs typeface="ＭＳ Ｐゴシック" pitchFamily="26" charset="-128"/>
              </a:rPr>
              <a:t> These simple models result in surprising predictions and I will also describe our experimental efforts to probe this rich behavior both in test tubes and in living cells.</a:t>
            </a:r>
            <a:r>
              <a:rPr lang="en-US">
                <a:latin typeface="Helvetica" pitchFamily="26" charset="0"/>
                <a:ea typeface="ヒラギノ角ゴ Pro W3" pitchFamily="26" charset="-128"/>
                <a:cs typeface="ヒラギノ角ゴ Pro W3" pitchFamily="26" charset="-128"/>
              </a:rPr>
              <a:t>ﾊ</a:t>
            </a:r>
            <a:endParaRPr lang="en-US">
              <a:latin typeface="Helvetica" pitchFamily="26" charset="0"/>
              <a:ea typeface="ＭＳ Ｐゴシック" pitchFamily="26" charset="-128"/>
              <a:cs typeface="ＭＳ Ｐゴシック" pitchFamily="2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26"/>
          <p:cNvSpPr>
            <a:spLocks noGrp="1" noRot="1" noChangeAspect="1" noChangeArrowheads="1" noTextEdit="1"/>
          </p:cNvSpPr>
          <p:nvPr>
            <p:ph type="sldImg"/>
          </p:nvPr>
        </p:nvSpPr>
        <p:spPr>
          <a:xfrm>
            <a:off x="1143000" y="685800"/>
            <a:ext cx="4572000" cy="3429000"/>
          </a:xfrm>
          <a:noFill/>
          <a:ln/>
        </p:spPr>
      </p:sp>
      <p:sp>
        <p:nvSpPr>
          <p:cNvPr id="35843" name="Text Box 1027"/>
          <p:cNvSpPr txBox="1">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Repressor – simple minded picture is that the repressor molecule blocks the promoter. We are not interested in the fine point of whether or not this is REALLY the structural picture.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026"/>
          <p:cNvSpPr>
            <a:spLocks noGrp="1" noRot="1" noChangeAspect="1" noChangeArrowheads="1" noTextEdit="1"/>
          </p:cNvSpPr>
          <p:nvPr>
            <p:ph type="sldImg"/>
          </p:nvPr>
        </p:nvSpPr>
        <p:spPr>
          <a:xfrm>
            <a:off x="1143000" y="685800"/>
            <a:ext cx="4572000" cy="3429000"/>
          </a:xfrm>
          <a:noFill/>
          <a:ln/>
        </p:spPr>
      </p:sp>
      <p:sp>
        <p:nvSpPr>
          <p:cNvPr id="37891" name="Text Box 1027"/>
          <p:cNvSpPr txBox="1">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F44124-3BCC-6548-9FD0-95121FBD149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700E53-62F9-444C-A654-9F7F88D0348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B82D7-B193-3041-ADF2-1F3D26DD044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71040" y="112332"/>
            <a:ext cx="7807680" cy="114348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71041" y="1687858"/>
            <a:ext cx="3834720" cy="21991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4000" y="1687858"/>
            <a:ext cx="3834720" cy="21991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71041" y="4025223"/>
            <a:ext cx="3834720" cy="2200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4000" y="4025223"/>
            <a:ext cx="3834720" cy="2200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1040" y="112332"/>
            <a:ext cx="7807680" cy="11434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71041" y="1687858"/>
            <a:ext cx="3834720" cy="45379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4000" y="1687858"/>
            <a:ext cx="3834720" cy="45379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B02A70-2212-F744-987D-EAC832BA1EE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B51D6-181E-F544-B4DF-5CB77B2E326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BC2E63-914F-9547-9FAB-31C47BE507D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C2E0E2-01E5-054E-A8BD-ECAA2660A89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C87DEF-DFC1-3448-B308-10D6967A85F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EB78FD-85DF-9C48-9B6D-8EC2D1E75B5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C8C2FC-591D-5C41-AB22-3A14A77EAF0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9AA3C2-3EA8-CA41-BE21-C7EA0E0F46E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i="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i="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i="0">
                <a:latin typeface="+mn-lt"/>
              </a:defRPr>
            </a:lvl1pPr>
          </a:lstStyle>
          <a:p>
            <a:pPr>
              <a:defRPr/>
            </a:pPr>
            <a:fld id="{818A1C9A-0ACA-664B-9564-69BBD2BEC2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tif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8.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png"/><Relationship Id="rId5" Type="http://schemas.openxmlformats.org/officeDocument/2006/relationships/image" Target="../media/image56.jpe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f"/><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61.png"/><Relationship Id="rId5"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0.xml"/><Relationship Id="rId5" Type="http://schemas.openxmlformats.org/officeDocument/2006/relationships/image" Target="../media/image62.png"/><Relationship Id="rId6" Type="http://schemas.openxmlformats.org/officeDocument/2006/relationships/image" Target="../media/image4.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oleObject" Target="../embeddings/Microsoft_Equation2.bin"/><Relationship Id="rId10" Type="http://schemas.openxmlformats.org/officeDocument/2006/relationships/image" Target="../media/image65.png"/><Relationship Id="rId1" Type="http://schemas.openxmlformats.org/officeDocument/2006/relationships/vmlDrawing" Target="../drawings/vmlDrawing2.vml"/><Relationship Id="rId2" Type="http://schemas.openxmlformats.org/officeDocument/2006/relationships/video" Target="file://localhost/Users/rob/phillips/Talks/Talks%202008/Aspen%20Winter/Public%20Lecture/Elowitz.mov"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67.jpeg"/><Relationship Id="rId5" Type="http://schemas.openxmlformats.org/officeDocument/2006/relationships/image" Target="../media/image4.png"/><Relationship Id="rId6" Type="http://schemas.openxmlformats.org/officeDocument/2006/relationships/oleObject" Target="???" TargetMode="External"/><Relationship Id="rId7" Type="http://schemas.openxmlformats.org/officeDocument/2006/relationships/oleObject" Target="../embeddings/Microsoft_Equation3.bin"/><Relationship Id="rId8" Type="http://schemas.openxmlformats.org/officeDocument/2006/relationships/image" Target="../media/image68.png"/><Relationship Id="rId9" Type="http://schemas.openxmlformats.org/officeDocument/2006/relationships/image" Target="../media/image65.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tiff"/><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hyperlink" Target="http://physwebdev.physics.uiuc.edu/cplc/" TargetMode="External"/><Relationship Id="rId7" Type="http://schemas.openxmlformats.org/officeDocument/2006/relationships/image" Target="../media/image72.png"/><Relationship Id="rId8" Type="http://schemas.openxmlformats.org/officeDocument/2006/relationships/image" Target="../media/image73.png"/><Relationship Id="rId1" Type="http://schemas.openxmlformats.org/officeDocument/2006/relationships/video" Target="file://localhost/Users/rob/Courses/APh161%202009/Lectures/Time%20Dependent%20Gene%20Regulation/Overlay-ido-021308a-step3.avi" TargetMode="External"/><Relationship Id="rId2"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1" Type="http://schemas.openxmlformats.org/officeDocument/2006/relationships/slideLayout" Target="../slideLayouts/slideLayout7.xml"/><Relationship Id="rId2" Type="http://schemas.openxmlformats.org/officeDocument/2006/relationships/image" Target="../media/image78.emf"/></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wmf"/><Relationship Id="rId5" Type="http://schemas.openxmlformats.org/officeDocument/2006/relationships/image" Target="../media/image83.wmf"/><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2" name="Rectangle 24"/>
          <p:cNvSpPr>
            <a:spLocks noGrp="1" noChangeArrowheads="1"/>
          </p:cNvSpPr>
          <p:nvPr/>
        </p:nvSpPr>
        <p:spPr bwMode="auto">
          <a:xfrm>
            <a:off x="609600" y="2286000"/>
            <a:ext cx="8229600" cy="884238"/>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eaLnBrk="0" hangingPunct="0">
              <a:spcBef>
                <a:spcPct val="0"/>
              </a:spcBef>
              <a:defRPr/>
            </a:pPr>
            <a:r>
              <a:rPr lang="en-US" sz="3200" i="0" dirty="0">
                <a:solidFill>
                  <a:srgbClr val="FF6600"/>
                </a:solidFill>
                <a:latin typeface="Herculanum" charset="0"/>
                <a:ea typeface="Times New Roman" charset="0"/>
                <a:cs typeface="Times New Roman" charset="0"/>
              </a:rPr>
              <a:t>BE/APh161 – Physical Biology of the Cell</a:t>
            </a:r>
            <a:endParaRPr lang="en-US" sz="3200" i="0" dirty="0">
              <a:solidFill>
                <a:schemeClr val="tx2"/>
              </a:solidFill>
              <a:latin typeface="Herculanum" charset="0"/>
              <a:ea typeface="ヒラギノ角ゴ Pro W3" charset="-128"/>
              <a:cs typeface="ヒラギノ角ゴ Pro W3" charset="-128"/>
            </a:endParaRPr>
          </a:p>
        </p:txBody>
      </p:sp>
      <p:sp>
        <p:nvSpPr>
          <p:cNvPr id="14339" name="Rectangle 25"/>
          <p:cNvSpPr>
            <a:spLocks noGrp="1" noChangeArrowheads="1"/>
          </p:cNvSpPr>
          <p:nvPr/>
        </p:nvSpPr>
        <p:spPr bwMode="auto">
          <a:xfrm>
            <a:off x="381000" y="3657600"/>
            <a:ext cx="8229600" cy="884238"/>
          </a:xfrm>
          <a:prstGeom prst="rect">
            <a:avLst/>
          </a:prstGeom>
          <a:noFill/>
          <a:ln w="9525">
            <a:noFill/>
            <a:miter lim="800000"/>
            <a:headEnd/>
            <a:tailEnd/>
          </a:ln>
        </p:spPr>
        <p:txBody>
          <a:bodyPr anchor="ctr">
            <a:prstTxWarp prst="textNoShape">
              <a:avLst/>
            </a:prstTxWarp>
          </a:bodyPr>
          <a:lstStyle/>
          <a:p>
            <a:pPr algn="ctr" eaLnBrk="0" hangingPunct="0">
              <a:spcBef>
                <a:spcPct val="0"/>
              </a:spcBef>
            </a:pPr>
            <a:r>
              <a:rPr lang="en-US" sz="2800" i="0">
                <a:ea typeface="Times New Roman" charset="0"/>
                <a:cs typeface="Times New Roman" charset="0"/>
              </a:rPr>
              <a:t>Rob Phillips</a:t>
            </a:r>
            <a:endParaRPr lang="en-US" sz="3200" i="0">
              <a:ea typeface="Times New Roman" charset="0"/>
              <a:cs typeface="Times New Roman" charset="0"/>
            </a:endParaRPr>
          </a:p>
          <a:p>
            <a:pPr algn="ctr" eaLnBrk="0" hangingPunct="0">
              <a:spcBef>
                <a:spcPct val="0"/>
              </a:spcBef>
            </a:pPr>
            <a:r>
              <a:rPr lang="en-US" i="0">
                <a:ea typeface="Times New Roman" charset="0"/>
                <a:cs typeface="Times New Roman" charset="0"/>
              </a:rPr>
              <a:t>Applied Physics and Bioengineering</a:t>
            </a:r>
          </a:p>
          <a:p>
            <a:pPr algn="ctr" eaLnBrk="0" hangingPunct="0">
              <a:spcBef>
                <a:spcPct val="0"/>
              </a:spcBef>
            </a:pPr>
            <a:r>
              <a:rPr lang="en-US" i="0">
                <a:ea typeface="Times New Roman" charset="0"/>
                <a:cs typeface="Times New Roman" charset="0"/>
              </a:rPr>
              <a:t>California Institute of Technology</a:t>
            </a:r>
            <a:endParaRPr lang="en-US" i="0">
              <a:ea typeface="ヒラギノ角ゴ Pro W3" charset="-128"/>
              <a:cs typeface="ヒラギノ角ゴ Pro W3"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7250" name="Rectangle 2"/>
          <p:cNvSpPr>
            <a:spLocks noGrp="1" noChangeArrowheads="1"/>
          </p:cNvSpPr>
          <p:nvPr>
            <p:ph type="title" idx="4294967295"/>
          </p:nvPr>
        </p:nvSpPr>
        <p:spPr>
          <a:xfrm>
            <a:off x="694080" y="112332"/>
            <a:ext cx="7807680" cy="1144921"/>
          </a:xfrm>
        </p:spPr>
        <p:txBody>
          <a:bodyPr/>
          <a:lstStyle/>
          <a:p>
            <a:pPr eaLnBrk="1" hangingPunct="1">
              <a:lnSpc>
                <a:spcPct val="93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3200" dirty="0">
                <a:solidFill>
                  <a:srgbClr val="FF6600"/>
                </a:solidFill>
                <a:latin typeface="Herculanum"/>
                <a:ea typeface="ＭＳ Ｐゴシック" charset="-128"/>
                <a:cs typeface="Herculanum"/>
              </a:rPr>
              <a:t>Not All DNA Codes for Proteins</a:t>
            </a:r>
            <a:endParaRPr lang="en-GB" sz="3200" i="0" dirty="0">
              <a:solidFill>
                <a:srgbClr val="FF6600"/>
              </a:solidFill>
              <a:latin typeface="Herculanum"/>
              <a:ea typeface="ＭＳ Ｐゴシック" charset="-128"/>
              <a:cs typeface="Herculanum"/>
            </a:endParaRPr>
          </a:p>
        </p:txBody>
      </p:sp>
      <p:sp>
        <p:nvSpPr>
          <p:cNvPr id="32771" name="Text Box 3"/>
          <p:cNvSpPr txBox="1">
            <a:spLocks noChangeArrowheads="1"/>
          </p:cNvSpPr>
          <p:nvPr/>
        </p:nvSpPr>
        <p:spPr bwMode="auto">
          <a:xfrm>
            <a:off x="5263201" y="1839074"/>
            <a:ext cx="1400944" cy="314588"/>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dirty="0">
                <a:solidFill>
                  <a:schemeClr val="bg1"/>
                </a:solidFill>
              </a:rPr>
              <a:t>(Berman et al.)</a:t>
            </a:r>
          </a:p>
        </p:txBody>
      </p:sp>
      <p:pic>
        <p:nvPicPr>
          <p:cNvPr id="32772" name="Picture 8" descr="EColiGenome"/>
          <p:cNvPicPr>
            <a:picLocks noChangeAspect="1" noChangeArrowheads="1"/>
          </p:cNvPicPr>
          <p:nvPr/>
        </p:nvPicPr>
        <p:blipFill>
          <a:blip r:embed="rId3"/>
          <a:srcRect/>
          <a:stretch>
            <a:fillRect/>
          </a:stretch>
        </p:blipFill>
        <p:spPr bwMode="auto">
          <a:xfrm>
            <a:off x="3479040" y="2073818"/>
            <a:ext cx="5644800" cy="3871126"/>
          </a:xfrm>
          <a:prstGeom prst="rect">
            <a:avLst/>
          </a:prstGeom>
          <a:noFill/>
          <a:ln w="9525">
            <a:noFill/>
            <a:miter lim="800000"/>
            <a:headEnd/>
            <a:tailEnd/>
          </a:ln>
        </p:spPr>
      </p:pic>
      <p:sp>
        <p:nvSpPr>
          <p:cNvPr id="32773" name="Text Box 9"/>
          <p:cNvSpPr txBox="1">
            <a:spLocks noChangeArrowheads="1"/>
          </p:cNvSpPr>
          <p:nvPr/>
        </p:nvSpPr>
        <p:spPr bwMode="auto">
          <a:xfrm>
            <a:off x="4216320" y="6083199"/>
            <a:ext cx="3337271" cy="391533"/>
          </a:xfrm>
          <a:prstGeom prst="rect">
            <a:avLst/>
          </a:prstGeom>
          <a:noFill/>
          <a:ln w="9525">
            <a:noFill/>
            <a:miter lim="800000"/>
            <a:headEnd/>
            <a:tailEnd/>
          </a:ln>
        </p:spPr>
        <p:txBody>
          <a:bodyPr wrap="none" lIns="82945" tIns="41473" rIns="82945" bIns="41473">
            <a:prstTxWarp prst="textNoShape">
              <a:avLst/>
            </a:prstTxWarp>
            <a:spAutoFit/>
          </a:bodyPr>
          <a:lstStyle/>
          <a:p>
            <a:r>
              <a:rPr lang="en-US" sz="2000" b="1" dirty="0">
                <a:solidFill>
                  <a:srgbClr val="FF6600"/>
                </a:solidFill>
                <a:latin typeface="Albany" charset="0"/>
              </a:rPr>
              <a:t>The regulatory landscape</a:t>
            </a:r>
          </a:p>
        </p:txBody>
      </p:sp>
      <p:sp>
        <p:nvSpPr>
          <p:cNvPr id="32774" name="Rectangle 10"/>
          <p:cNvSpPr>
            <a:spLocks noChangeArrowheads="1"/>
          </p:cNvSpPr>
          <p:nvPr/>
        </p:nvSpPr>
        <p:spPr bwMode="auto">
          <a:xfrm>
            <a:off x="69120" y="1520800"/>
            <a:ext cx="3801600" cy="3594617"/>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66000"/>
              <a:buBlip>
                <a:blip r:embed="rId4"/>
              </a:buBlip>
              <a:tabLst>
                <a:tab pos="656650" algn="l"/>
                <a:tab pos="1313299" algn="l"/>
                <a:tab pos="1969949" algn="l"/>
                <a:tab pos="2626599" algn="l"/>
                <a:tab pos="3283248" algn="l"/>
                <a:tab pos="3939898" algn="l"/>
                <a:tab pos="4596548" algn="l"/>
              </a:tabLst>
            </a:pPr>
            <a:r>
              <a:rPr lang="en-GB" sz="1600" b="1" dirty="0">
                <a:latin typeface="Albany" charset="0"/>
              </a:rPr>
              <a:t>The E. coli genome is a circle with roughly 4.7 million base pairs.</a:t>
            </a:r>
          </a:p>
          <a:p>
            <a:pPr marL="391686" indent="-293764" defTabSz="652330">
              <a:lnSpc>
                <a:spcPct val="93000"/>
              </a:lnSpc>
              <a:buClr>
                <a:srgbClr val="000000"/>
              </a:buClr>
              <a:buSzPct val="66000"/>
              <a:buBlip>
                <a:blip r:embed="rId4"/>
              </a:buBlip>
              <a:tabLst>
                <a:tab pos="656650" algn="l"/>
                <a:tab pos="1313299" algn="l"/>
                <a:tab pos="1969949" algn="l"/>
                <a:tab pos="2626599" algn="l"/>
                <a:tab pos="3283248" algn="l"/>
                <a:tab pos="3939898" algn="l"/>
                <a:tab pos="4596548" algn="l"/>
              </a:tabLst>
            </a:pPr>
            <a:r>
              <a:rPr lang="en-GB" sz="1600" b="1" dirty="0">
                <a:latin typeface="Albany" charset="0"/>
              </a:rPr>
              <a:t>How many genes?  An estimate.</a:t>
            </a:r>
          </a:p>
          <a:p>
            <a:pPr marL="391686" indent="-293764" defTabSz="652330">
              <a:lnSpc>
                <a:spcPct val="93000"/>
              </a:lnSpc>
              <a:buClr>
                <a:srgbClr val="000000"/>
              </a:buClr>
              <a:buSzPct val="66000"/>
              <a:buBlip>
                <a:blip r:embed="rId4"/>
              </a:buBlip>
              <a:tabLst>
                <a:tab pos="656650" algn="l"/>
                <a:tab pos="1313299" algn="l"/>
                <a:tab pos="1969949" algn="l"/>
                <a:tab pos="2626599" algn="l"/>
                <a:tab pos="3283248" algn="l"/>
                <a:tab pos="3939898" algn="l"/>
                <a:tab pos="4596548" algn="l"/>
              </a:tabLst>
            </a:pPr>
            <a:r>
              <a:rPr lang="en-GB" sz="1600" b="1" dirty="0">
                <a:latin typeface="Albany" charset="0"/>
              </a:rPr>
              <a:t>The genes related to sugar usage have been one of the most important stories in the history of modern biology and biochemistry (and take us right back to the great debate on </a:t>
            </a:r>
            <a:r>
              <a:rPr lang="en-GB" sz="1600" b="1" dirty="0" err="1">
                <a:latin typeface="Albany" charset="0"/>
              </a:rPr>
              <a:t>vitalism</a:t>
            </a:r>
            <a:r>
              <a:rPr lang="en-GB" sz="1600" b="1" dirty="0">
                <a:latin typeface="Albany" charset="0"/>
              </a:rPr>
              <a:t> played out with Pasteur in the 1800s).</a:t>
            </a:r>
          </a:p>
          <a:p>
            <a:pPr marL="391686" indent="-293764" defTabSz="652330">
              <a:lnSpc>
                <a:spcPct val="93000"/>
              </a:lnSpc>
              <a:buClr>
                <a:srgbClr val="000000"/>
              </a:buClr>
              <a:buSzPct val="66000"/>
              <a:buBlip>
                <a:blip r:embed="rId4"/>
              </a:buBlip>
              <a:tabLst>
                <a:tab pos="656650" algn="l"/>
                <a:tab pos="1313299" algn="l"/>
                <a:tab pos="1969949" algn="l"/>
                <a:tab pos="2626599" algn="l"/>
                <a:tab pos="3283248" algn="l"/>
                <a:tab pos="3939898" algn="l"/>
                <a:tab pos="4596548" algn="l"/>
              </a:tabLst>
            </a:pPr>
            <a:r>
              <a:rPr lang="en-GB" sz="1600" b="1" dirty="0">
                <a:solidFill>
                  <a:srgbClr val="FF6600"/>
                </a:solidFill>
                <a:latin typeface="Albany" charset="0"/>
              </a:rPr>
              <a:t>“Promoter” region on DNA is subject to intervention by various molecular bouncers that govern the gene.</a:t>
            </a:r>
          </a:p>
        </p:txBody>
      </p:sp>
      <p:sp>
        <p:nvSpPr>
          <p:cNvPr id="32775" name="Line 11"/>
          <p:cNvSpPr>
            <a:spLocks noChangeShapeType="1"/>
          </p:cNvSpPr>
          <p:nvPr/>
        </p:nvSpPr>
        <p:spPr bwMode="auto">
          <a:xfrm>
            <a:off x="1589760" y="4631526"/>
            <a:ext cx="4423680" cy="760400"/>
          </a:xfrm>
          <a:prstGeom prst="line">
            <a:avLst/>
          </a:prstGeom>
          <a:noFill/>
          <a:ln w="28575">
            <a:solidFill>
              <a:srgbClr val="FF6600"/>
            </a:solidFill>
            <a:round/>
            <a:headEnd/>
            <a:tailEnd/>
          </a:ln>
        </p:spPr>
        <p:txBody>
          <a:bodyPr wrap="none" lIns="82945" tIns="41473" rIns="82945" bIns="41473" anchor="ctr">
            <a:prstTxWarp prst="textNoShape">
              <a:avLst/>
            </a:prstTxWarp>
          </a:bodyPr>
          <a:lstStyle/>
          <a:p>
            <a:endParaRPr lang="en-US"/>
          </a:p>
        </p:txBody>
      </p:sp>
      <p:pic>
        <p:nvPicPr>
          <p:cNvPr id="32776" name="Picture 12" descr="Ecoli"/>
          <p:cNvPicPr>
            <a:picLocks noChangeAspect="1" noChangeArrowheads="1"/>
          </p:cNvPicPr>
          <p:nvPr/>
        </p:nvPicPr>
        <p:blipFill>
          <a:blip r:embed="rId5"/>
          <a:srcRect/>
          <a:stretch>
            <a:fillRect/>
          </a:stretch>
        </p:blipFill>
        <p:spPr bwMode="auto">
          <a:xfrm>
            <a:off x="7534080" y="1451673"/>
            <a:ext cx="1362240" cy="1362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4834" name="Rectangle 2"/>
          <p:cNvSpPr>
            <a:spLocks noGrp="1" noChangeArrowheads="1"/>
          </p:cNvSpPr>
          <p:nvPr>
            <p:ph type="title"/>
          </p:nvPr>
        </p:nvSpPr>
        <p:spPr/>
        <p:txBody>
          <a:bodyPr/>
          <a:lstStyle/>
          <a:p>
            <a:r>
              <a:rPr lang="en-US" sz="3300" dirty="0" smtClean="0">
                <a:solidFill>
                  <a:srgbClr val="FF6600"/>
                </a:solidFill>
                <a:latin typeface="Herculanum"/>
                <a:cs typeface="Herculanum"/>
              </a:rPr>
              <a:t>Lac </a:t>
            </a:r>
            <a:r>
              <a:rPr lang="en-US" sz="3300" dirty="0" err="1" smtClean="0">
                <a:solidFill>
                  <a:srgbClr val="FF6600"/>
                </a:solidFill>
                <a:latin typeface="Herculanum"/>
                <a:cs typeface="Herculanum"/>
              </a:rPr>
              <a:t>Operon</a:t>
            </a:r>
            <a:r>
              <a:rPr lang="en-US" sz="3300" dirty="0" smtClean="0">
                <a:solidFill>
                  <a:srgbClr val="FF6600"/>
                </a:solidFill>
                <a:latin typeface="Herculanum"/>
                <a:cs typeface="Herculanum"/>
              </a:rPr>
              <a:t>: The </a:t>
            </a:r>
            <a:r>
              <a:rPr lang="en-US" sz="3300" dirty="0">
                <a:solidFill>
                  <a:srgbClr val="FF6600"/>
                </a:solidFill>
                <a:latin typeface="Herculanum"/>
                <a:cs typeface="Herculanum"/>
              </a:rPr>
              <a:t>Single Molecule Census</a:t>
            </a:r>
          </a:p>
        </p:txBody>
      </p:sp>
      <p:pic>
        <p:nvPicPr>
          <p:cNvPr id="38915" name="Picture 3" descr="lacoperonPlayers-1"/>
          <p:cNvPicPr>
            <a:picLocks noChangeAspect="1" noChangeArrowheads="1"/>
          </p:cNvPicPr>
          <p:nvPr/>
        </p:nvPicPr>
        <p:blipFill>
          <a:blip r:embed="rId3"/>
          <a:srcRect/>
          <a:stretch>
            <a:fillRect/>
          </a:stretch>
        </p:blipFill>
        <p:spPr bwMode="auto">
          <a:xfrm>
            <a:off x="207360" y="1728181"/>
            <a:ext cx="6704640" cy="4913796"/>
          </a:xfrm>
          <a:prstGeom prst="rect">
            <a:avLst/>
          </a:prstGeom>
          <a:noFill/>
          <a:ln w="9525">
            <a:noFill/>
            <a:miter lim="800000"/>
            <a:headEnd/>
            <a:tailEnd/>
          </a:ln>
        </p:spPr>
      </p:pic>
      <p:sp>
        <p:nvSpPr>
          <p:cNvPr id="38916" name="Text Box 4"/>
          <p:cNvSpPr txBox="1">
            <a:spLocks noChangeArrowheads="1"/>
          </p:cNvSpPr>
          <p:nvPr/>
        </p:nvSpPr>
        <p:spPr bwMode="auto">
          <a:xfrm>
            <a:off x="6177600" y="6469159"/>
            <a:ext cx="2955794" cy="314588"/>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dirty="0"/>
              <a:t>(Beautiful work of David </a:t>
            </a:r>
            <a:r>
              <a:rPr lang="en-US" sz="1500" dirty="0" err="1"/>
              <a:t>Goodsell</a:t>
            </a:r>
            <a:r>
              <a:rPr lang="en-US" sz="1500" dirty="0"/>
              <a:t>)</a:t>
            </a:r>
          </a:p>
        </p:txBody>
      </p:sp>
      <p:pic>
        <p:nvPicPr>
          <p:cNvPr id="38917" name="Picture 5" descr="GeneRegCensusVertical"/>
          <p:cNvPicPr>
            <a:picLocks noChangeAspect="1" noChangeArrowheads="1"/>
          </p:cNvPicPr>
          <p:nvPr/>
        </p:nvPicPr>
        <p:blipFill>
          <a:blip r:embed="rId4"/>
          <a:srcRect/>
          <a:stretch>
            <a:fillRect/>
          </a:stretch>
        </p:blipFill>
        <p:spPr bwMode="auto">
          <a:xfrm>
            <a:off x="7188480" y="1935563"/>
            <a:ext cx="1643040" cy="4285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p:txBody>
          <a:bodyPr/>
          <a:lstStyle/>
          <a:p>
            <a:r>
              <a:rPr lang="en-US" sz="3300" dirty="0">
                <a:solidFill>
                  <a:srgbClr val="FF6600"/>
                </a:solidFill>
                <a:latin typeface="Herculanum"/>
                <a:cs typeface="Herculanum"/>
              </a:rPr>
              <a:t>The Lambda Switch: The Other Hydrogen Atom of Gene Regulation </a:t>
            </a:r>
          </a:p>
        </p:txBody>
      </p:sp>
      <p:sp>
        <p:nvSpPr>
          <p:cNvPr id="37891" name="Rectangle 4"/>
          <p:cNvSpPr>
            <a:spLocks noChangeArrowheads="1"/>
          </p:cNvSpPr>
          <p:nvPr/>
        </p:nvSpPr>
        <p:spPr bwMode="auto">
          <a:xfrm>
            <a:off x="5608800" y="5433691"/>
            <a:ext cx="2764800" cy="829527"/>
          </a:xfrm>
          <a:prstGeom prst="rect">
            <a:avLst/>
          </a:prstGeom>
          <a:solidFill>
            <a:schemeClr val="bg1"/>
          </a:solidFill>
          <a:ln w="9525">
            <a:noFill/>
            <a:miter lim="800000"/>
            <a:headEnd/>
            <a:tailEnd/>
          </a:ln>
        </p:spPr>
        <p:txBody>
          <a:bodyPr wrap="none" lIns="82945" tIns="41473" rIns="82945" bIns="41473" anchor="ctr">
            <a:prstTxWarp prst="textNoShape">
              <a:avLst/>
            </a:prstTxWarp>
          </a:bodyPr>
          <a:lstStyle/>
          <a:p>
            <a:endParaRPr lang="en-US"/>
          </a:p>
        </p:txBody>
      </p:sp>
      <p:sp>
        <p:nvSpPr>
          <p:cNvPr id="37892" name="Rectangle 10"/>
          <p:cNvSpPr>
            <a:spLocks noChangeArrowheads="1"/>
          </p:cNvSpPr>
          <p:nvPr/>
        </p:nvSpPr>
        <p:spPr bwMode="auto">
          <a:xfrm>
            <a:off x="6266880" y="2155907"/>
            <a:ext cx="1459931" cy="329977"/>
          </a:xfrm>
          <a:prstGeom prst="rect">
            <a:avLst/>
          </a:prstGeom>
          <a:noFill/>
          <a:ln w="9525">
            <a:noFill/>
            <a:miter lim="800000"/>
            <a:headEnd/>
            <a:tailEnd/>
          </a:ln>
        </p:spPr>
        <p:txBody>
          <a:bodyPr wrap="none" lIns="82945" tIns="41473" rIns="82945" bIns="41473">
            <a:prstTxWarp prst="textNoShape">
              <a:avLst/>
            </a:prstTxWarp>
            <a:spAutoFit/>
          </a:bodyPr>
          <a:lstStyle/>
          <a:p>
            <a:r>
              <a:rPr lang="en-US" sz="1600" dirty="0"/>
              <a:t>Roger Hendrix</a:t>
            </a:r>
          </a:p>
        </p:txBody>
      </p:sp>
      <p:pic>
        <p:nvPicPr>
          <p:cNvPr id="37893" name="Picture 12" descr="LambdaAttack"/>
          <p:cNvPicPr>
            <a:picLocks noChangeAspect="1" noChangeArrowheads="1"/>
          </p:cNvPicPr>
          <p:nvPr/>
        </p:nvPicPr>
        <p:blipFill>
          <a:blip r:embed="rId3"/>
          <a:srcRect/>
          <a:stretch>
            <a:fillRect/>
          </a:stretch>
        </p:blipFill>
        <p:spPr bwMode="auto">
          <a:xfrm>
            <a:off x="5736961" y="2419454"/>
            <a:ext cx="2475360" cy="3940254"/>
          </a:xfrm>
          <a:prstGeom prst="rect">
            <a:avLst/>
          </a:prstGeom>
          <a:noFill/>
          <a:ln w="9525">
            <a:noFill/>
            <a:miter lim="800000"/>
            <a:headEnd/>
            <a:tailEnd/>
          </a:ln>
        </p:spPr>
      </p:pic>
      <p:pic>
        <p:nvPicPr>
          <p:cNvPr id="37894" name="Picture 13" descr="UrLambda2"/>
          <p:cNvPicPr>
            <a:picLocks noChangeAspect="1" noChangeArrowheads="1"/>
          </p:cNvPicPr>
          <p:nvPr/>
        </p:nvPicPr>
        <p:blipFill>
          <a:blip r:embed="rId4"/>
          <a:srcRect/>
          <a:stretch>
            <a:fillRect/>
          </a:stretch>
        </p:blipFill>
        <p:spPr bwMode="auto">
          <a:xfrm>
            <a:off x="1800000" y="2004690"/>
            <a:ext cx="2761920" cy="4285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lstStyle/>
          <a:p>
            <a:r>
              <a:rPr lang="en-US" sz="3300" dirty="0" err="1">
                <a:solidFill>
                  <a:srgbClr val="FF6600"/>
                </a:solidFill>
                <a:latin typeface="Herculanum"/>
                <a:cs typeface="Herculanum"/>
              </a:rPr>
              <a:t>Bacteriophage</a:t>
            </a:r>
            <a:r>
              <a:rPr lang="en-US" sz="3300" dirty="0">
                <a:solidFill>
                  <a:srgbClr val="FF6600"/>
                </a:solidFill>
                <a:latin typeface="Herculanum"/>
                <a:cs typeface="Herculanum"/>
              </a:rPr>
              <a:t> and Their Genomes</a:t>
            </a:r>
          </a:p>
        </p:txBody>
      </p:sp>
      <p:sp>
        <p:nvSpPr>
          <p:cNvPr id="39939" name="Rectangle 3"/>
          <p:cNvSpPr>
            <a:spLocks noChangeArrowheads="1"/>
          </p:cNvSpPr>
          <p:nvPr/>
        </p:nvSpPr>
        <p:spPr bwMode="auto">
          <a:xfrm>
            <a:off x="5608800" y="5433691"/>
            <a:ext cx="2764800" cy="829527"/>
          </a:xfrm>
          <a:prstGeom prst="rect">
            <a:avLst/>
          </a:prstGeom>
          <a:solidFill>
            <a:schemeClr val="bg1"/>
          </a:solidFill>
          <a:ln w="9525">
            <a:noFill/>
            <a:miter lim="800000"/>
            <a:headEnd/>
            <a:tailEnd/>
          </a:ln>
        </p:spPr>
        <p:txBody>
          <a:bodyPr wrap="none" lIns="82945" tIns="41473" rIns="82945" bIns="41473" anchor="ctr">
            <a:prstTxWarp prst="textNoShape">
              <a:avLst/>
            </a:prstTxWarp>
          </a:bodyPr>
          <a:lstStyle/>
          <a:p>
            <a:endParaRPr lang="en-US"/>
          </a:p>
        </p:txBody>
      </p:sp>
      <p:pic>
        <p:nvPicPr>
          <p:cNvPr id="39940" name="Picture 4" descr="0020b"/>
          <p:cNvPicPr>
            <a:picLocks noChangeAspect="1" noChangeArrowheads="1"/>
          </p:cNvPicPr>
          <p:nvPr/>
        </p:nvPicPr>
        <p:blipFill>
          <a:blip r:embed="rId3"/>
          <a:srcRect/>
          <a:stretch>
            <a:fillRect/>
          </a:stretch>
        </p:blipFill>
        <p:spPr bwMode="auto">
          <a:xfrm>
            <a:off x="4838400" y="2073818"/>
            <a:ext cx="3157920" cy="4355017"/>
          </a:xfrm>
          <a:prstGeom prst="rect">
            <a:avLst/>
          </a:prstGeom>
          <a:noFill/>
          <a:ln w="9525">
            <a:noFill/>
            <a:miter lim="800000"/>
            <a:headEnd/>
            <a:tailEnd/>
          </a:ln>
        </p:spPr>
      </p:pic>
      <p:sp>
        <p:nvSpPr>
          <p:cNvPr id="39941" name="Rectangle 5"/>
          <p:cNvSpPr>
            <a:spLocks noChangeArrowheads="1"/>
          </p:cNvSpPr>
          <p:nvPr/>
        </p:nvSpPr>
        <p:spPr bwMode="auto">
          <a:xfrm>
            <a:off x="4003200" y="1722421"/>
            <a:ext cx="4775040" cy="332675"/>
          </a:xfrm>
          <a:prstGeom prst="rect">
            <a:avLst/>
          </a:prstGeom>
          <a:noFill/>
          <a:ln w="9525">
            <a:noFill/>
            <a:miter lim="800000"/>
            <a:headEnd/>
            <a:tailEnd/>
          </a:ln>
        </p:spPr>
        <p:txBody>
          <a:bodyPr wrap="none" lIns="82945" tIns="41473" rIns="82945" bIns="41473">
            <a:prstTxWarp prst="textNoShape">
              <a:avLst/>
            </a:prstTxWarp>
            <a:spAutoFit/>
          </a:bodyPr>
          <a:lstStyle/>
          <a:p>
            <a:r>
              <a:rPr lang="en-US" sz="1600" dirty="0"/>
              <a:t>http://www.biochem.wisc.edu/inman/empics/0020b.jpg</a:t>
            </a:r>
          </a:p>
        </p:txBody>
      </p:sp>
      <p:pic>
        <p:nvPicPr>
          <p:cNvPr id="39942" name="Picture 6" descr="85-001"/>
          <p:cNvPicPr>
            <a:picLocks noChangeAspect="1" noChangeArrowheads="1"/>
          </p:cNvPicPr>
          <p:nvPr/>
        </p:nvPicPr>
        <p:blipFill>
          <a:blip r:embed="rId4"/>
          <a:srcRect/>
          <a:stretch>
            <a:fillRect/>
          </a:stretch>
        </p:blipFill>
        <p:spPr bwMode="auto">
          <a:xfrm>
            <a:off x="207360" y="2419454"/>
            <a:ext cx="3939840" cy="3729992"/>
          </a:xfrm>
          <a:prstGeom prst="rect">
            <a:avLst/>
          </a:prstGeom>
          <a:noFill/>
          <a:ln w="9525">
            <a:noFill/>
            <a:miter lim="800000"/>
            <a:headEnd/>
            <a:tailEnd/>
          </a:ln>
        </p:spPr>
      </p:pic>
      <p:pic>
        <p:nvPicPr>
          <p:cNvPr id="39943" name="Picture 8" descr="virion"/>
          <p:cNvPicPr>
            <a:picLocks noGrp="1" noChangeAspect="1" noChangeArrowheads="1"/>
          </p:cNvPicPr>
          <p:nvPr>
            <p:ph idx="1"/>
          </p:nvPr>
        </p:nvPicPr>
        <p:blipFill>
          <a:blip r:embed="rId5"/>
          <a:srcRect/>
          <a:stretch>
            <a:fillRect/>
          </a:stretch>
        </p:blipFill>
        <p:spPr>
          <a:xfrm>
            <a:off x="2903040" y="4562399"/>
            <a:ext cx="1866240" cy="1866436"/>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7" name="Picture 3" descr="completeAndFinalViralCycle"/>
          <p:cNvPicPr>
            <a:picLocks noGrp="1" noChangeAspect="1" noChangeArrowheads="1"/>
          </p:cNvPicPr>
          <p:nvPr>
            <p:ph sz="half" idx="2"/>
          </p:nvPr>
        </p:nvPicPr>
        <p:blipFill>
          <a:blip r:embed="rId3"/>
          <a:srcRect/>
          <a:stretch>
            <a:fillRect/>
          </a:stretch>
        </p:blipFill>
        <p:spPr>
          <a:xfrm>
            <a:off x="3673440" y="1769946"/>
            <a:ext cx="5470560" cy="4226843"/>
          </a:xfrm>
        </p:spPr>
      </p:pic>
      <p:sp>
        <p:nvSpPr>
          <p:cNvPr id="41988" name="Text Box 4"/>
          <p:cNvSpPr txBox="1">
            <a:spLocks noChangeArrowheads="1"/>
          </p:cNvSpPr>
          <p:nvPr/>
        </p:nvSpPr>
        <p:spPr bwMode="auto">
          <a:xfrm>
            <a:off x="3051361" y="6096000"/>
            <a:ext cx="3536895" cy="853197"/>
          </a:xfrm>
          <a:prstGeom prst="rect">
            <a:avLst/>
          </a:prstGeom>
          <a:noFill/>
          <a:ln w="9525">
            <a:noFill/>
            <a:miter lim="800000"/>
            <a:headEnd/>
            <a:tailEnd/>
          </a:ln>
        </p:spPr>
        <p:txBody>
          <a:bodyPr wrap="none" lIns="82945" tIns="41473" rIns="82945" bIns="41473">
            <a:prstTxWarp prst="textNoShape">
              <a:avLst/>
            </a:prstTxWarp>
            <a:spAutoFit/>
          </a:bodyPr>
          <a:lstStyle/>
          <a:p>
            <a:r>
              <a:rPr lang="en-US" sz="2000" b="1" dirty="0">
                <a:solidFill>
                  <a:srgbClr val="FF6600"/>
                </a:solidFill>
                <a:latin typeface="Albany" charset="0"/>
              </a:rPr>
              <a:t>Rate of packing: 100bp/sec</a:t>
            </a:r>
          </a:p>
          <a:p>
            <a:r>
              <a:rPr lang="en-US" sz="2000" b="1" dirty="0">
                <a:solidFill>
                  <a:srgbClr val="FF6600"/>
                </a:solidFill>
                <a:latin typeface="Albany" charset="0"/>
              </a:rPr>
              <a:t>“Some assembly required”</a:t>
            </a:r>
          </a:p>
        </p:txBody>
      </p:sp>
      <p:sp>
        <p:nvSpPr>
          <p:cNvPr id="41989" name="Line 5"/>
          <p:cNvSpPr>
            <a:spLocks noChangeShapeType="1"/>
          </p:cNvSpPr>
          <p:nvPr/>
        </p:nvSpPr>
        <p:spPr bwMode="auto">
          <a:xfrm flipH="1" flipV="1">
            <a:off x="4641120" y="5433691"/>
            <a:ext cx="69120" cy="691273"/>
          </a:xfrm>
          <a:prstGeom prst="line">
            <a:avLst/>
          </a:prstGeom>
          <a:noFill/>
          <a:ln w="9525">
            <a:solidFill>
              <a:srgbClr val="FF6600"/>
            </a:solidFill>
            <a:round/>
            <a:headEnd/>
            <a:tailEnd type="triangle" w="med" len="med"/>
          </a:ln>
        </p:spPr>
        <p:txBody>
          <a:bodyPr lIns="82945" tIns="41473" rIns="82945" bIns="41473">
            <a:prstTxWarp prst="textNoShape">
              <a:avLst/>
            </a:prstTxWarp>
          </a:bodyPr>
          <a:lstStyle/>
          <a:p>
            <a:endParaRPr lang="en-US"/>
          </a:p>
        </p:txBody>
      </p:sp>
      <p:sp>
        <p:nvSpPr>
          <p:cNvPr id="41990" name="Text Box 6"/>
          <p:cNvSpPr txBox="1">
            <a:spLocks noChangeArrowheads="1"/>
          </p:cNvSpPr>
          <p:nvPr/>
        </p:nvSpPr>
        <p:spPr bwMode="auto">
          <a:xfrm>
            <a:off x="6991200" y="6263219"/>
            <a:ext cx="1955057" cy="391533"/>
          </a:xfrm>
          <a:prstGeom prst="rect">
            <a:avLst/>
          </a:prstGeom>
          <a:noFill/>
          <a:ln w="9525">
            <a:noFill/>
            <a:miter lim="800000"/>
            <a:headEnd/>
            <a:tailEnd/>
          </a:ln>
        </p:spPr>
        <p:txBody>
          <a:bodyPr wrap="none" lIns="82945" tIns="41473" rIns="82945" bIns="41473">
            <a:prstTxWarp prst="textNoShape">
              <a:avLst/>
            </a:prstTxWarp>
            <a:spAutoFit/>
          </a:bodyPr>
          <a:lstStyle/>
          <a:p>
            <a:r>
              <a:rPr lang="en-US" sz="2000" b="1" dirty="0">
                <a:solidFill>
                  <a:srgbClr val="FF6600"/>
                </a:solidFill>
                <a:latin typeface="Albany" charset="0"/>
              </a:rPr>
              <a:t>Self-assembly</a:t>
            </a:r>
          </a:p>
        </p:txBody>
      </p:sp>
      <p:sp>
        <p:nvSpPr>
          <p:cNvPr id="41991" name="Line 7"/>
          <p:cNvSpPr>
            <a:spLocks noChangeShapeType="1"/>
          </p:cNvSpPr>
          <p:nvPr/>
        </p:nvSpPr>
        <p:spPr bwMode="auto">
          <a:xfrm flipH="1" flipV="1">
            <a:off x="6714720" y="5364564"/>
            <a:ext cx="1244160" cy="898654"/>
          </a:xfrm>
          <a:prstGeom prst="line">
            <a:avLst/>
          </a:prstGeom>
          <a:noFill/>
          <a:ln w="9525">
            <a:solidFill>
              <a:srgbClr val="FF6600"/>
            </a:solidFill>
            <a:round/>
            <a:headEnd/>
            <a:tailEnd type="triangle" w="med" len="med"/>
          </a:ln>
        </p:spPr>
        <p:txBody>
          <a:bodyPr lIns="82945" tIns="41473" rIns="82945" bIns="41473">
            <a:prstTxWarp prst="textNoShape">
              <a:avLst/>
            </a:prstTxWarp>
          </a:bodyPr>
          <a:lstStyle/>
          <a:p>
            <a:endParaRPr lang="en-US"/>
          </a:p>
        </p:txBody>
      </p:sp>
      <p:sp>
        <p:nvSpPr>
          <p:cNvPr id="41992" name="Rectangle 8"/>
          <p:cNvSpPr>
            <a:spLocks noChangeArrowheads="1"/>
          </p:cNvSpPr>
          <p:nvPr/>
        </p:nvSpPr>
        <p:spPr bwMode="auto">
          <a:xfrm>
            <a:off x="6023520" y="1839074"/>
            <a:ext cx="1589760" cy="1659054"/>
          </a:xfrm>
          <a:prstGeom prst="rect">
            <a:avLst/>
          </a:prstGeom>
          <a:noFill/>
          <a:ln w="28575">
            <a:solidFill>
              <a:srgbClr val="0066FF"/>
            </a:solidFill>
            <a:miter lim="800000"/>
            <a:headEnd/>
            <a:tailEnd/>
          </a:ln>
        </p:spPr>
        <p:txBody>
          <a:bodyPr wrap="none" lIns="82945" tIns="41473" rIns="82945" bIns="41473" anchor="ctr">
            <a:prstTxWarp prst="textNoShape">
              <a:avLst/>
            </a:prstTxWarp>
          </a:bodyPr>
          <a:lstStyle/>
          <a:p>
            <a:endParaRPr lang="en-US"/>
          </a:p>
        </p:txBody>
      </p:sp>
      <p:sp>
        <p:nvSpPr>
          <p:cNvPr id="41993" name="Rectangle 9"/>
          <p:cNvSpPr>
            <a:spLocks noChangeArrowheads="1"/>
          </p:cNvSpPr>
          <p:nvPr/>
        </p:nvSpPr>
        <p:spPr bwMode="auto">
          <a:xfrm>
            <a:off x="3811680" y="4258528"/>
            <a:ext cx="1589760" cy="1659054"/>
          </a:xfrm>
          <a:prstGeom prst="rect">
            <a:avLst/>
          </a:prstGeom>
          <a:noFill/>
          <a:ln w="28575">
            <a:solidFill>
              <a:srgbClr val="0066FF"/>
            </a:solidFill>
            <a:miter lim="800000"/>
            <a:headEnd/>
            <a:tailEnd/>
          </a:ln>
        </p:spPr>
        <p:txBody>
          <a:bodyPr wrap="none" lIns="82945" tIns="41473" rIns="82945" bIns="41473" anchor="ctr">
            <a:prstTxWarp prst="textNoShape">
              <a:avLst/>
            </a:prstTxWarp>
          </a:bodyPr>
          <a:lstStyle/>
          <a:p>
            <a:endParaRPr lang="en-US"/>
          </a:p>
        </p:txBody>
      </p:sp>
      <p:sp>
        <p:nvSpPr>
          <p:cNvPr id="41994" name="Text Box 10"/>
          <p:cNvSpPr txBox="1">
            <a:spLocks noChangeArrowheads="1"/>
          </p:cNvSpPr>
          <p:nvPr/>
        </p:nvSpPr>
        <p:spPr bwMode="auto">
          <a:xfrm>
            <a:off x="4710240" y="1493438"/>
            <a:ext cx="4547413" cy="391533"/>
          </a:xfrm>
          <a:prstGeom prst="rect">
            <a:avLst/>
          </a:prstGeom>
          <a:noFill/>
          <a:ln w="9525">
            <a:noFill/>
            <a:miter lim="800000"/>
            <a:headEnd/>
            <a:tailEnd/>
          </a:ln>
        </p:spPr>
        <p:txBody>
          <a:bodyPr wrap="none" lIns="82945" tIns="41473" rIns="82945" bIns="41473">
            <a:prstTxWarp prst="textNoShape">
              <a:avLst/>
            </a:prstTxWarp>
            <a:spAutoFit/>
          </a:bodyPr>
          <a:lstStyle/>
          <a:p>
            <a:r>
              <a:rPr lang="en-US" sz="2000" b="1" dirty="0">
                <a:solidFill>
                  <a:srgbClr val="FF6600"/>
                </a:solidFill>
                <a:latin typeface="Albany" charset="0"/>
              </a:rPr>
              <a:t>Rate of ejection: ≈ 100 - 1000bp/sec</a:t>
            </a:r>
          </a:p>
        </p:txBody>
      </p:sp>
      <p:pic>
        <p:nvPicPr>
          <p:cNvPr id="41995" name="Picture 11"/>
          <p:cNvPicPr>
            <a:picLocks noChangeAspect="1" noChangeArrowheads="1"/>
          </p:cNvPicPr>
          <p:nvPr/>
        </p:nvPicPr>
        <p:blipFill>
          <a:blip r:embed="rId4"/>
          <a:srcRect/>
          <a:stretch>
            <a:fillRect/>
          </a:stretch>
        </p:blipFill>
        <p:spPr bwMode="auto">
          <a:xfrm>
            <a:off x="424800" y="1631692"/>
            <a:ext cx="3258720" cy="1817471"/>
          </a:xfrm>
          <a:prstGeom prst="rect">
            <a:avLst/>
          </a:prstGeom>
          <a:noFill/>
          <a:ln w="9525">
            <a:noFill/>
            <a:miter lim="800000"/>
            <a:headEnd/>
            <a:tailEnd/>
          </a:ln>
        </p:spPr>
      </p:pic>
      <p:sp>
        <p:nvSpPr>
          <p:cNvPr id="41996" name="Line 12"/>
          <p:cNvSpPr>
            <a:spLocks noChangeShapeType="1"/>
          </p:cNvSpPr>
          <p:nvPr/>
        </p:nvSpPr>
        <p:spPr bwMode="auto">
          <a:xfrm>
            <a:off x="3811680" y="2046455"/>
            <a:ext cx="2972160" cy="414764"/>
          </a:xfrm>
          <a:prstGeom prst="line">
            <a:avLst/>
          </a:prstGeom>
          <a:noFill/>
          <a:ln w="9525">
            <a:solidFill>
              <a:schemeClr val="tx1"/>
            </a:solidFill>
            <a:round/>
            <a:headEnd/>
            <a:tailEnd type="triangle" w="med" len="med"/>
          </a:ln>
        </p:spPr>
        <p:txBody>
          <a:bodyPr lIns="82945" tIns="41473" rIns="82945" bIns="41473">
            <a:prstTxWarp prst="textNoShape">
              <a:avLst/>
            </a:prstTxWarp>
          </a:bodyPr>
          <a:lstStyle/>
          <a:p>
            <a:endParaRPr lang="en-US"/>
          </a:p>
        </p:txBody>
      </p:sp>
      <p:pic>
        <p:nvPicPr>
          <p:cNvPr id="41997" name="Picture 13"/>
          <p:cNvPicPr>
            <a:picLocks noChangeAspect="1" noChangeArrowheads="1"/>
          </p:cNvPicPr>
          <p:nvPr/>
        </p:nvPicPr>
        <p:blipFill>
          <a:blip r:embed="rId5"/>
          <a:srcRect/>
          <a:stretch>
            <a:fillRect/>
          </a:stretch>
        </p:blipFill>
        <p:spPr bwMode="auto">
          <a:xfrm>
            <a:off x="355680" y="4189400"/>
            <a:ext cx="2764800" cy="1738262"/>
          </a:xfrm>
          <a:prstGeom prst="rect">
            <a:avLst/>
          </a:prstGeom>
          <a:noFill/>
          <a:ln w="9525">
            <a:noFill/>
            <a:miter lim="800000"/>
            <a:headEnd/>
            <a:tailEnd/>
          </a:ln>
        </p:spPr>
      </p:pic>
      <p:sp>
        <p:nvSpPr>
          <p:cNvPr id="41998" name="Line 14"/>
          <p:cNvSpPr>
            <a:spLocks noChangeShapeType="1"/>
          </p:cNvSpPr>
          <p:nvPr/>
        </p:nvSpPr>
        <p:spPr bwMode="auto">
          <a:xfrm>
            <a:off x="2083680" y="4811545"/>
            <a:ext cx="2350080" cy="207382"/>
          </a:xfrm>
          <a:prstGeom prst="line">
            <a:avLst/>
          </a:prstGeom>
          <a:noFill/>
          <a:ln w="9525">
            <a:solidFill>
              <a:schemeClr val="tx1"/>
            </a:solidFill>
            <a:round/>
            <a:headEnd/>
            <a:tailEnd type="triangle" w="med" len="med"/>
          </a:ln>
        </p:spPr>
        <p:txBody>
          <a:bodyPr lIns="82945" tIns="41473" rIns="82945" bIns="41473">
            <a:prstTxWarp prst="textNoShape">
              <a:avLst/>
            </a:prstTxWarp>
          </a:bodyPr>
          <a:lstStyle/>
          <a:p>
            <a:endParaRPr lang="en-US"/>
          </a:p>
        </p:txBody>
      </p:sp>
      <p:sp>
        <p:nvSpPr>
          <p:cNvPr id="42000" name="Text Box 16"/>
          <p:cNvSpPr txBox="1">
            <a:spLocks noChangeArrowheads="1"/>
          </p:cNvSpPr>
          <p:nvPr/>
        </p:nvSpPr>
        <p:spPr bwMode="auto">
          <a:xfrm>
            <a:off x="1058400" y="3498128"/>
            <a:ext cx="2282295" cy="391533"/>
          </a:xfrm>
          <a:prstGeom prst="rect">
            <a:avLst/>
          </a:prstGeom>
          <a:noFill/>
          <a:ln w="9525">
            <a:noFill/>
            <a:miter lim="800000"/>
            <a:headEnd/>
            <a:tailEnd/>
          </a:ln>
        </p:spPr>
        <p:txBody>
          <a:bodyPr wrap="none" lIns="82945" tIns="41473" rIns="82945" bIns="41473">
            <a:prstTxWarp prst="textNoShape">
              <a:avLst/>
            </a:prstTxWarp>
            <a:spAutoFit/>
          </a:bodyPr>
          <a:lstStyle/>
          <a:p>
            <a:r>
              <a:rPr lang="en-US" sz="2000" b="1" dirty="0">
                <a:solidFill>
                  <a:srgbClr val="FF6600"/>
                </a:solidFill>
                <a:latin typeface="Albany" charset="0"/>
              </a:rPr>
              <a:t>Forceful ejection</a:t>
            </a:r>
          </a:p>
        </p:txBody>
      </p:sp>
      <p:sp>
        <p:nvSpPr>
          <p:cNvPr id="18" name="Rectangle 2"/>
          <p:cNvSpPr>
            <a:spLocks noGrp="1" noChangeArrowheads="1"/>
          </p:cNvSpPr>
          <p:nvPr>
            <p:ph type="title"/>
          </p:nvPr>
        </p:nvSpPr>
        <p:spPr>
          <a:xfrm>
            <a:off x="457200" y="274638"/>
            <a:ext cx="8229600" cy="1143000"/>
          </a:xfrm>
        </p:spPr>
        <p:txBody>
          <a:bodyPr/>
          <a:lstStyle/>
          <a:p>
            <a:r>
              <a:rPr lang="en-US" sz="3300" dirty="0" err="1">
                <a:solidFill>
                  <a:srgbClr val="FF6600"/>
                </a:solidFill>
                <a:latin typeface="Herculanum"/>
                <a:cs typeface="Herculanum"/>
              </a:rPr>
              <a:t>Bacteriophage</a:t>
            </a:r>
            <a:r>
              <a:rPr lang="en-US" sz="3300" dirty="0" smtClean="0">
                <a:solidFill>
                  <a:srgbClr val="FF6600"/>
                </a:solidFill>
                <a:latin typeface="Herculanum"/>
                <a:cs typeface="Herculanum"/>
              </a:rPr>
              <a:t> Life cycle 1</a:t>
            </a:r>
            <a:endParaRPr lang="en-US" sz="3300" dirty="0">
              <a:solidFill>
                <a:srgbClr val="FF6600"/>
              </a:solidFill>
              <a:latin typeface="Herculanum"/>
              <a:cs typeface="Herculanum"/>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4274" name="Rectangle 2"/>
          <p:cNvSpPr>
            <a:spLocks noGrp="1" noChangeArrowheads="1"/>
          </p:cNvSpPr>
          <p:nvPr>
            <p:ph type="title"/>
          </p:nvPr>
        </p:nvSpPr>
        <p:spPr/>
        <p:txBody>
          <a:bodyPr/>
          <a:lstStyle/>
          <a:p>
            <a:r>
              <a:rPr lang="en-US" sz="3300" dirty="0">
                <a:solidFill>
                  <a:srgbClr val="FF6600"/>
                </a:solidFill>
                <a:latin typeface="Herculanum"/>
                <a:cs typeface="Herculanum"/>
              </a:rPr>
              <a:t>The Life Cycle of </a:t>
            </a:r>
            <a:r>
              <a:rPr lang="en-US" sz="3300" dirty="0" err="1">
                <a:solidFill>
                  <a:srgbClr val="FF6600"/>
                </a:solidFill>
                <a:latin typeface="Herculanum"/>
                <a:cs typeface="Herculanum"/>
              </a:rPr>
              <a:t>Bacteriophage</a:t>
            </a:r>
            <a:r>
              <a:rPr lang="en-US" sz="3300" dirty="0">
                <a:solidFill>
                  <a:srgbClr val="FF6600"/>
                </a:solidFill>
                <a:latin typeface="Herculanum"/>
                <a:cs typeface="Herculanum"/>
              </a:rPr>
              <a:t> Lambda </a:t>
            </a:r>
          </a:p>
        </p:txBody>
      </p:sp>
      <p:sp>
        <p:nvSpPr>
          <p:cNvPr id="44035" name="Rectangle 3"/>
          <p:cNvSpPr>
            <a:spLocks noChangeArrowheads="1"/>
          </p:cNvSpPr>
          <p:nvPr/>
        </p:nvSpPr>
        <p:spPr bwMode="auto">
          <a:xfrm>
            <a:off x="5608800" y="5433691"/>
            <a:ext cx="2764800" cy="829527"/>
          </a:xfrm>
          <a:prstGeom prst="rect">
            <a:avLst/>
          </a:prstGeom>
          <a:solidFill>
            <a:schemeClr val="bg1"/>
          </a:solidFill>
          <a:ln w="9525">
            <a:noFill/>
            <a:miter lim="800000"/>
            <a:headEnd/>
            <a:tailEnd/>
          </a:ln>
        </p:spPr>
        <p:txBody>
          <a:bodyPr wrap="none" lIns="82945" tIns="41473" rIns="82945" bIns="41473" anchor="ctr">
            <a:prstTxWarp prst="textNoShape">
              <a:avLst/>
            </a:prstTxWarp>
          </a:bodyPr>
          <a:lstStyle/>
          <a:p>
            <a:endParaRPr lang="en-US"/>
          </a:p>
        </p:txBody>
      </p:sp>
      <p:pic>
        <p:nvPicPr>
          <p:cNvPr id="44036" name="Picture 9" descr="Fig_9"/>
          <p:cNvPicPr>
            <a:picLocks noChangeAspect="1" noChangeArrowheads="1"/>
          </p:cNvPicPr>
          <p:nvPr/>
        </p:nvPicPr>
        <p:blipFill>
          <a:blip r:embed="rId3"/>
          <a:srcRect/>
          <a:stretch>
            <a:fillRect/>
          </a:stretch>
        </p:blipFill>
        <p:spPr bwMode="auto">
          <a:xfrm>
            <a:off x="345600" y="1659054"/>
            <a:ext cx="4547520" cy="4838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p:txBody>
          <a:bodyPr/>
          <a:lstStyle/>
          <a:p>
            <a:r>
              <a:rPr lang="en-US" sz="3300" dirty="0">
                <a:solidFill>
                  <a:srgbClr val="FF6600"/>
                </a:solidFill>
                <a:latin typeface="Herculanum"/>
                <a:cs typeface="Herculanum"/>
              </a:rPr>
              <a:t>A Genetic Switch </a:t>
            </a:r>
          </a:p>
        </p:txBody>
      </p:sp>
      <p:sp>
        <p:nvSpPr>
          <p:cNvPr id="46083" name="Rectangle 3"/>
          <p:cNvSpPr>
            <a:spLocks noChangeArrowheads="1"/>
          </p:cNvSpPr>
          <p:nvPr/>
        </p:nvSpPr>
        <p:spPr bwMode="auto">
          <a:xfrm>
            <a:off x="5608800" y="5433691"/>
            <a:ext cx="2764800" cy="829527"/>
          </a:xfrm>
          <a:prstGeom prst="rect">
            <a:avLst/>
          </a:prstGeom>
          <a:solidFill>
            <a:schemeClr val="bg1"/>
          </a:solidFill>
          <a:ln w="9525">
            <a:noFill/>
            <a:miter lim="800000"/>
            <a:headEnd/>
            <a:tailEnd/>
          </a:ln>
        </p:spPr>
        <p:txBody>
          <a:bodyPr wrap="none" lIns="82945" tIns="41473" rIns="82945" bIns="41473" anchor="ctr">
            <a:prstTxWarp prst="textNoShape">
              <a:avLst/>
            </a:prstTxWarp>
          </a:bodyPr>
          <a:lstStyle/>
          <a:p>
            <a:endParaRPr lang="en-US"/>
          </a:p>
        </p:txBody>
      </p:sp>
      <p:pic>
        <p:nvPicPr>
          <p:cNvPr id="46084" name="Picture 5" descr="PtashneBook"/>
          <p:cNvPicPr>
            <a:picLocks noChangeAspect="1" noChangeArrowheads="1"/>
          </p:cNvPicPr>
          <p:nvPr/>
        </p:nvPicPr>
        <p:blipFill>
          <a:blip r:embed="rId3"/>
          <a:srcRect/>
          <a:stretch>
            <a:fillRect/>
          </a:stretch>
        </p:blipFill>
        <p:spPr bwMode="auto">
          <a:xfrm>
            <a:off x="483840" y="1589927"/>
            <a:ext cx="3614400" cy="5004526"/>
          </a:xfrm>
          <a:prstGeom prst="rect">
            <a:avLst/>
          </a:prstGeom>
          <a:noFill/>
          <a:ln w="9525">
            <a:noFill/>
            <a:miter lim="800000"/>
            <a:headEnd/>
            <a:tailEnd/>
          </a:ln>
        </p:spPr>
      </p:pic>
      <p:pic>
        <p:nvPicPr>
          <p:cNvPr id="46085" name="Picture 6" descr="LysogenLytic"/>
          <p:cNvPicPr>
            <a:picLocks noChangeAspect="1" noChangeArrowheads="1"/>
          </p:cNvPicPr>
          <p:nvPr/>
        </p:nvPicPr>
        <p:blipFill>
          <a:blip r:embed="rId4"/>
          <a:srcRect/>
          <a:stretch>
            <a:fillRect/>
          </a:stretch>
        </p:blipFill>
        <p:spPr bwMode="auto">
          <a:xfrm>
            <a:off x="4724640" y="1686418"/>
            <a:ext cx="3708000" cy="4880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2946" name="Rectangle 2"/>
          <p:cNvSpPr>
            <a:spLocks noGrp="1" noChangeArrowheads="1"/>
          </p:cNvSpPr>
          <p:nvPr>
            <p:ph type="title"/>
          </p:nvPr>
        </p:nvSpPr>
        <p:spPr/>
        <p:txBody>
          <a:bodyPr/>
          <a:lstStyle/>
          <a:p>
            <a:r>
              <a:rPr lang="en-US" sz="3300" dirty="0">
                <a:solidFill>
                  <a:srgbClr val="FF6600"/>
                </a:solidFill>
                <a:latin typeface="Herculanum"/>
                <a:cs typeface="Herculanum"/>
              </a:rPr>
              <a:t>The Lambda Genome </a:t>
            </a:r>
          </a:p>
        </p:txBody>
      </p:sp>
      <p:pic>
        <p:nvPicPr>
          <p:cNvPr id="48131" name="Picture 5" descr="LambdaGenomeMap"/>
          <p:cNvPicPr>
            <a:picLocks noChangeAspect="1" noChangeArrowheads="1"/>
          </p:cNvPicPr>
          <p:nvPr/>
        </p:nvPicPr>
        <p:blipFill>
          <a:blip r:embed="rId3"/>
          <a:srcRect/>
          <a:stretch>
            <a:fillRect/>
          </a:stretch>
        </p:blipFill>
        <p:spPr bwMode="auto">
          <a:xfrm>
            <a:off x="1274400" y="1797309"/>
            <a:ext cx="3287520" cy="4108752"/>
          </a:xfrm>
          <a:prstGeom prst="rect">
            <a:avLst/>
          </a:prstGeom>
          <a:noFill/>
          <a:ln w="9525">
            <a:noFill/>
            <a:miter lim="800000"/>
            <a:headEnd/>
            <a:tailEnd/>
          </a:ln>
        </p:spPr>
      </p:pic>
      <p:pic>
        <p:nvPicPr>
          <p:cNvPr id="48132" name="Picture 6" descr="GeneProgression"/>
          <p:cNvPicPr>
            <a:picLocks noChangeAspect="1" noChangeArrowheads="1"/>
          </p:cNvPicPr>
          <p:nvPr/>
        </p:nvPicPr>
        <p:blipFill>
          <a:blip r:embed="rId4"/>
          <a:srcRect/>
          <a:stretch>
            <a:fillRect/>
          </a:stretch>
        </p:blipFill>
        <p:spPr bwMode="auto">
          <a:xfrm>
            <a:off x="5253120" y="1728181"/>
            <a:ext cx="2956320" cy="47697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4994" name="Rectangle 2"/>
          <p:cNvSpPr>
            <a:spLocks noGrp="1" noChangeArrowheads="1"/>
          </p:cNvSpPr>
          <p:nvPr>
            <p:ph type="title"/>
          </p:nvPr>
        </p:nvSpPr>
        <p:spPr/>
        <p:txBody>
          <a:bodyPr/>
          <a:lstStyle/>
          <a:p>
            <a:r>
              <a:rPr lang="en-US" sz="3300" dirty="0" smtClean="0">
                <a:solidFill>
                  <a:srgbClr val="FF6600"/>
                </a:solidFill>
                <a:latin typeface="Herculanum"/>
                <a:cs typeface="Herculanum"/>
              </a:rPr>
              <a:t>The Lambda Switch: </a:t>
            </a:r>
            <a:r>
              <a:rPr lang="en-US" sz="3300" dirty="0" err="1" smtClean="0">
                <a:solidFill>
                  <a:srgbClr val="FF6600"/>
                </a:solidFill>
                <a:latin typeface="Herculanum"/>
                <a:cs typeface="Herculanum"/>
              </a:rPr>
              <a:t>Lysogenic</a:t>
            </a:r>
            <a:r>
              <a:rPr lang="en-US" sz="3300" dirty="0" smtClean="0">
                <a:solidFill>
                  <a:srgbClr val="FF6600"/>
                </a:solidFill>
                <a:latin typeface="Herculanum"/>
                <a:cs typeface="Herculanum"/>
              </a:rPr>
              <a:t> State </a:t>
            </a:r>
            <a:endParaRPr lang="en-US" sz="3300" dirty="0">
              <a:solidFill>
                <a:srgbClr val="FF6600"/>
              </a:solidFill>
              <a:latin typeface="Herculanum"/>
              <a:cs typeface="Herculanum"/>
            </a:endParaRPr>
          </a:p>
        </p:txBody>
      </p:sp>
      <p:sp>
        <p:nvSpPr>
          <p:cNvPr id="52227" name="Rectangle 3"/>
          <p:cNvSpPr>
            <a:spLocks noChangeArrowheads="1"/>
          </p:cNvSpPr>
          <p:nvPr/>
        </p:nvSpPr>
        <p:spPr bwMode="auto">
          <a:xfrm>
            <a:off x="5608800" y="5433691"/>
            <a:ext cx="2764800" cy="829527"/>
          </a:xfrm>
          <a:prstGeom prst="rect">
            <a:avLst/>
          </a:prstGeom>
          <a:solidFill>
            <a:schemeClr val="bg1"/>
          </a:solidFill>
          <a:ln w="9525">
            <a:noFill/>
            <a:miter lim="800000"/>
            <a:headEnd/>
            <a:tailEnd/>
          </a:ln>
        </p:spPr>
        <p:txBody>
          <a:bodyPr wrap="none" lIns="82945" tIns="41473" rIns="82945" bIns="41473" anchor="ctr">
            <a:prstTxWarp prst="textNoShape">
              <a:avLst/>
            </a:prstTxWarp>
          </a:bodyPr>
          <a:lstStyle/>
          <a:p>
            <a:endParaRPr lang="en-US"/>
          </a:p>
        </p:txBody>
      </p:sp>
      <p:pic>
        <p:nvPicPr>
          <p:cNvPr id="52228" name="Picture 4" descr="1"/>
          <p:cNvPicPr>
            <a:picLocks noChangeAspect="1" noChangeArrowheads="1"/>
          </p:cNvPicPr>
          <p:nvPr/>
        </p:nvPicPr>
        <p:blipFill>
          <a:blip r:embed="rId3"/>
          <a:srcRect/>
          <a:stretch>
            <a:fillRect/>
          </a:stretch>
        </p:blipFill>
        <p:spPr bwMode="auto">
          <a:xfrm>
            <a:off x="207360" y="2488581"/>
            <a:ext cx="4631040" cy="2677242"/>
          </a:xfrm>
          <a:prstGeom prst="rect">
            <a:avLst/>
          </a:prstGeom>
          <a:noFill/>
          <a:ln w="9525">
            <a:noFill/>
            <a:miter lim="800000"/>
            <a:headEnd/>
            <a:tailEnd/>
          </a:ln>
        </p:spPr>
      </p:pic>
      <p:pic>
        <p:nvPicPr>
          <p:cNvPr id="52229" name="Picture 5" descr="LysogenicState"/>
          <p:cNvPicPr>
            <a:picLocks noChangeAspect="1" noChangeArrowheads="1"/>
          </p:cNvPicPr>
          <p:nvPr/>
        </p:nvPicPr>
        <p:blipFill>
          <a:blip r:embed="rId4"/>
          <a:srcRect/>
          <a:stretch>
            <a:fillRect/>
          </a:stretch>
        </p:blipFill>
        <p:spPr bwMode="auto">
          <a:xfrm>
            <a:off x="5114880" y="1589927"/>
            <a:ext cx="3386880" cy="2837098"/>
          </a:xfrm>
          <a:prstGeom prst="rect">
            <a:avLst/>
          </a:prstGeom>
          <a:noFill/>
          <a:ln w="9525">
            <a:noFill/>
            <a:miter lim="800000"/>
            <a:headEnd/>
            <a:tailEnd/>
          </a:ln>
        </p:spPr>
      </p:pic>
      <p:pic>
        <p:nvPicPr>
          <p:cNvPr id="52230" name="Picture 6" descr="RepressorPolymeraseLysogen"/>
          <p:cNvPicPr>
            <a:picLocks noChangeAspect="1" noChangeArrowheads="1"/>
          </p:cNvPicPr>
          <p:nvPr/>
        </p:nvPicPr>
        <p:blipFill>
          <a:blip r:embed="rId5"/>
          <a:srcRect/>
          <a:stretch>
            <a:fillRect/>
          </a:stretch>
        </p:blipFill>
        <p:spPr bwMode="auto">
          <a:xfrm>
            <a:off x="4754880" y="4537917"/>
            <a:ext cx="4230720" cy="21674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7042" name="Rectangle 2"/>
          <p:cNvSpPr>
            <a:spLocks noGrp="1" noChangeArrowheads="1"/>
          </p:cNvSpPr>
          <p:nvPr>
            <p:ph type="title"/>
          </p:nvPr>
        </p:nvSpPr>
        <p:spPr/>
        <p:txBody>
          <a:bodyPr/>
          <a:lstStyle/>
          <a:p>
            <a:r>
              <a:rPr lang="en-US" sz="3300" dirty="0">
                <a:solidFill>
                  <a:srgbClr val="FF6600"/>
                </a:solidFill>
                <a:latin typeface="Herculanum"/>
                <a:cs typeface="Herculanum"/>
              </a:rPr>
              <a:t>The Lambda Switch: </a:t>
            </a:r>
            <a:r>
              <a:rPr lang="en-US" sz="3300" dirty="0" err="1">
                <a:solidFill>
                  <a:srgbClr val="FF6600"/>
                </a:solidFill>
                <a:latin typeface="Herculanum"/>
                <a:cs typeface="Herculanum"/>
              </a:rPr>
              <a:t>Lytic</a:t>
            </a:r>
            <a:r>
              <a:rPr lang="en-US" sz="3300" dirty="0">
                <a:solidFill>
                  <a:srgbClr val="FF6600"/>
                </a:solidFill>
                <a:latin typeface="Herculanum"/>
                <a:cs typeface="Herculanum"/>
              </a:rPr>
              <a:t> State </a:t>
            </a:r>
          </a:p>
        </p:txBody>
      </p:sp>
      <p:pic>
        <p:nvPicPr>
          <p:cNvPr id="54275" name="Picture 4" descr="1"/>
          <p:cNvPicPr>
            <a:picLocks noChangeAspect="1" noChangeArrowheads="1"/>
          </p:cNvPicPr>
          <p:nvPr/>
        </p:nvPicPr>
        <p:blipFill>
          <a:blip r:embed="rId3"/>
          <a:srcRect/>
          <a:stretch>
            <a:fillRect/>
          </a:stretch>
        </p:blipFill>
        <p:spPr bwMode="auto">
          <a:xfrm>
            <a:off x="207360" y="2488581"/>
            <a:ext cx="4631040" cy="2677242"/>
          </a:xfrm>
          <a:prstGeom prst="rect">
            <a:avLst/>
          </a:prstGeom>
          <a:noFill/>
          <a:ln w="9525">
            <a:noFill/>
            <a:miter lim="800000"/>
            <a:headEnd/>
            <a:tailEnd/>
          </a:ln>
        </p:spPr>
      </p:pic>
      <p:pic>
        <p:nvPicPr>
          <p:cNvPr id="54276" name="Picture 7" descr="CroBinding"/>
          <p:cNvPicPr>
            <a:picLocks noChangeAspect="1" noChangeArrowheads="1"/>
          </p:cNvPicPr>
          <p:nvPr/>
        </p:nvPicPr>
        <p:blipFill>
          <a:blip r:embed="rId4"/>
          <a:srcRect/>
          <a:stretch>
            <a:fillRect/>
          </a:stretch>
        </p:blipFill>
        <p:spPr bwMode="auto">
          <a:xfrm>
            <a:off x="5114880" y="1520800"/>
            <a:ext cx="3618720" cy="2160227"/>
          </a:xfrm>
          <a:prstGeom prst="rect">
            <a:avLst/>
          </a:prstGeom>
          <a:noFill/>
          <a:ln w="9525">
            <a:noFill/>
            <a:miter lim="800000"/>
            <a:headEnd/>
            <a:tailEnd/>
          </a:ln>
        </p:spPr>
      </p:pic>
      <p:pic>
        <p:nvPicPr>
          <p:cNvPr id="54277" name="Picture 8" descr="CroEffect"/>
          <p:cNvPicPr>
            <a:picLocks noChangeAspect="1" noChangeArrowheads="1"/>
          </p:cNvPicPr>
          <p:nvPr/>
        </p:nvPicPr>
        <p:blipFill>
          <a:blip r:embed="rId5"/>
          <a:srcRect/>
          <a:stretch>
            <a:fillRect/>
          </a:stretch>
        </p:blipFill>
        <p:spPr bwMode="auto">
          <a:xfrm>
            <a:off x="5431680" y="3842324"/>
            <a:ext cx="2793600" cy="27938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9538" name="Rectangle 2"/>
          <p:cNvSpPr>
            <a:spLocks noGrp="1" noChangeArrowheads="1"/>
          </p:cNvSpPr>
          <p:nvPr>
            <p:ph type="title" idx="4294967295"/>
          </p:nvPr>
        </p:nvSpPr>
        <p:spPr>
          <a:xfrm>
            <a:off x="694080" y="112332"/>
            <a:ext cx="7807680" cy="1144921"/>
          </a:xfrm>
        </p:spPr>
        <p:txBody>
          <a:bodyPr/>
          <a:lstStyle/>
          <a:p>
            <a:pPr eaLnBrk="1" hangingPunct="1">
              <a:lnSpc>
                <a:spcPct val="93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800" dirty="0">
                <a:solidFill>
                  <a:srgbClr val="FF6600"/>
                </a:solidFill>
                <a:latin typeface="Herculanum"/>
                <a:cs typeface="Herculanum"/>
              </a:rPr>
              <a:t>How Cells Decide as Seen Through Three Hall of Fame ``Model’’ Organisms</a:t>
            </a:r>
            <a:endParaRPr lang="en-GB" sz="2800" i="0" dirty="0">
              <a:solidFill>
                <a:srgbClr val="FF6600"/>
              </a:solidFill>
              <a:latin typeface="Herculanum"/>
              <a:ea typeface="ＭＳ Ｐゴシック" charset="-128"/>
              <a:cs typeface="Herculanum"/>
            </a:endParaRPr>
          </a:p>
        </p:txBody>
      </p:sp>
      <p:sp>
        <p:nvSpPr>
          <p:cNvPr id="18435" name="Text Box 3"/>
          <p:cNvSpPr txBox="1">
            <a:spLocks noChangeArrowheads="1"/>
          </p:cNvSpPr>
          <p:nvPr/>
        </p:nvSpPr>
        <p:spPr bwMode="auto">
          <a:xfrm>
            <a:off x="5263201" y="1839074"/>
            <a:ext cx="1400944" cy="314588"/>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dirty="0">
                <a:solidFill>
                  <a:schemeClr val="bg1"/>
                </a:solidFill>
              </a:rPr>
              <a:t>(Berman et al.)</a:t>
            </a:r>
          </a:p>
        </p:txBody>
      </p:sp>
      <p:pic>
        <p:nvPicPr>
          <p:cNvPr id="18436" name="Picture 7" descr="YeastMorphology"/>
          <p:cNvPicPr>
            <a:picLocks noChangeAspect="1" noChangeArrowheads="1"/>
          </p:cNvPicPr>
          <p:nvPr/>
        </p:nvPicPr>
        <p:blipFill>
          <a:blip r:embed="rId3"/>
          <a:srcRect/>
          <a:stretch>
            <a:fillRect/>
          </a:stretch>
        </p:blipFill>
        <p:spPr bwMode="auto">
          <a:xfrm>
            <a:off x="3571200" y="2350327"/>
            <a:ext cx="1710720" cy="1797309"/>
          </a:xfrm>
          <a:prstGeom prst="rect">
            <a:avLst/>
          </a:prstGeom>
          <a:noFill/>
          <a:ln w="9525">
            <a:noFill/>
            <a:miter lim="800000"/>
            <a:headEnd/>
            <a:tailEnd/>
          </a:ln>
        </p:spPr>
      </p:pic>
      <p:pic>
        <p:nvPicPr>
          <p:cNvPr id="18437" name="Picture 8" descr="Ecoli"/>
          <p:cNvPicPr>
            <a:picLocks noChangeAspect="1" noChangeArrowheads="1"/>
          </p:cNvPicPr>
          <p:nvPr/>
        </p:nvPicPr>
        <p:blipFill>
          <a:blip r:embed="rId4"/>
          <a:srcRect/>
          <a:stretch>
            <a:fillRect/>
          </a:stretch>
        </p:blipFill>
        <p:spPr bwMode="auto">
          <a:xfrm>
            <a:off x="967680" y="2246636"/>
            <a:ext cx="1866240" cy="1866436"/>
          </a:xfrm>
          <a:prstGeom prst="rect">
            <a:avLst/>
          </a:prstGeom>
          <a:noFill/>
          <a:ln w="9525">
            <a:noFill/>
            <a:miter lim="800000"/>
            <a:headEnd/>
            <a:tailEnd/>
          </a:ln>
        </p:spPr>
      </p:pic>
      <p:pic>
        <p:nvPicPr>
          <p:cNvPr id="18438" name="Picture 9" descr="fly_wildtype_320"/>
          <p:cNvPicPr>
            <a:picLocks noChangeAspect="1" noChangeArrowheads="1"/>
          </p:cNvPicPr>
          <p:nvPr/>
        </p:nvPicPr>
        <p:blipFill>
          <a:blip r:embed="rId5"/>
          <a:srcRect/>
          <a:stretch>
            <a:fillRect/>
          </a:stretch>
        </p:blipFill>
        <p:spPr bwMode="auto">
          <a:xfrm>
            <a:off x="6082561" y="2350327"/>
            <a:ext cx="2602080" cy="1951405"/>
          </a:xfrm>
          <a:prstGeom prst="rect">
            <a:avLst/>
          </a:prstGeom>
          <a:noFill/>
          <a:ln w="9525">
            <a:noFill/>
            <a:miter lim="800000"/>
            <a:headEnd/>
            <a:tailEnd/>
          </a:ln>
        </p:spPr>
      </p:pic>
      <p:sp>
        <p:nvSpPr>
          <p:cNvPr id="18439" name="Text Box 10"/>
          <p:cNvSpPr txBox="1">
            <a:spLocks noChangeArrowheads="1"/>
          </p:cNvSpPr>
          <p:nvPr/>
        </p:nvSpPr>
        <p:spPr bwMode="auto">
          <a:xfrm>
            <a:off x="1382400" y="1728182"/>
            <a:ext cx="850505" cy="360755"/>
          </a:xfrm>
          <a:prstGeom prst="rect">
            <a:avLst/>
          </a:prstGeom>
          <a:noFill/>
          <a:ln w="9525">
            <a:solidFill>
              <a:srgbClr val="FF6600"/>
            </a:solidFill>
            <a:miter lim="800000"/>
            <a:headEnd/>
            <a:tailEnd/>
          </a:ln>
        </p:spPr>
        <p:txBody>
          <a:bodyPr wrap="none" lIns="82945" tIns="41473" rIns="82945" bIns="41473">
            <a:prstTxWarp prst="textNoShape">
              <a:avLst/>
            </a:prstTxWarp>
            <a:spAutoFit/>
          </a:bodyPr>
          <a:lstStyle/>
          <a:p>
            <a:r>
              <a:rPr lang="en-US" i="1" dirty="0">
                <a:solidFill>
                  <a:srgbClr val="FF6600"/>
                </a:solidFill>
                <a:latin typeface="Albany" charset="0"/>
              </a:rPr>
              <a:t>E. coli</a:t>
            </a:r>
          </a:p>
        </p:txBody>
      </p:sp>
      <p:sp>
        <p:nvSpPr>
          <p:cNvPr id="18440" name="Text Box 11"/>
          <p:cNvSpPr txBox="1">
            <a:spLocks noChangeArrowheads="1"/>
          </p:cNvSpPr>
          <p:nvPr/>
        </p:nvSpPr>
        <p:spPr bwMode="auto">
          <a:xfrm>
            <a:off x="3939840" y="1797309"/>
            <a:ext cx="773636" cy="360755"/>
          </a:xfrm>
          <a:prstGeom prst="rect">
            <a:avLst/>
          </a:prstGeom>
          <a:noFill/>
          <a:ln w="9525">
            <a:solidFill>
              <a:srgbClr val="FF6600"/>
            </a:solidFill>
            <a:miter lim="800000"/>
            <a:headEnd/>
            <a:tailEnd/>
          </a:ln>
        </p:spPr>
        <p:txBody>
          <a:bodyPr wrap="none" lIns="82945" tIns="41473" rIns="82945" bIns="41473">
            <a:prstTxWarp prst="textNoShape">
              <a:avLst/>
            </a:prstTxWarp>
            <a:spAutoFit/>
          </a:bodyPr>
          <a:lstStyle/>
          <a:p>
            <a:r>
              <a:rPr lang="en-US" i="1" dirty="0">
                <a:solidFill>
                  <a:srgbClr val="FF6600"/>
                </a:solidFill>
                <a:latin typeface="Albany" charset="0"/>
              </a:rPr>
              <a:t>yeast</a:t>
            </a:r>
          </a:p>
        </p:txBody>
      </p:sp>
      <p:sp>
        <p:nvSpPr>
          <p:cNvPr id="18441" name="Text Box 12"/>
          <p:cNvSpPr txBox="1">
            <a:spLocks noChangeArrowheads="1"/>
          </p:cNvSpPr>
          <p:nvPr/>
        </p:nvSpPr>
        <p:spPr bwMode="auto">
          <a:xfrm>
            <a:off x="6773761" y="1797309"/>
            <a:ext cx="978545" cy="360755"/>
          </a:xfrm>
          <a:prstGeom prst="rect">
            <a:avLst/>
          </a:prstGeom>
          <a:noFill/>
          <a:ln w="9525">
            <a:solidFill>
              <a:srgbClr val="FF6600"/>
            </a:solidFill>
            <a:miter lim="800000"/>
            <a:headEnd/>
            <a:tailEnd/>
          </a:ln>
        </p:spPr>
        <p:txBody>
          <a:bodyPr wrap="none" lIns="82945" tIns="41473" rIns="82945" bIns="41473">
            <a:prstTxWarp prst="textNoShape">
              <a:avLst/>
            </a:prstTxWarp>
            <a:spAutoFit/>
          </a:bodyPr>
          <a:lstStyle/>
          <a:p>
            <a:r>
              <a:rPr lang="en-US" i="1" dirty="0">
                <a:solidFill>
                  <a:srgbClr val="FF6600"/>
                </a:solidFill>
                <a:latin typeface="Albany" charset="0"/>
              </a:rPr>
              <a:t>Fruit fly</a:t>
            </a:r>
          </a:p>
        </p:txBody>
      </p:sp>
      <p:sp>
        <p:nvSpPr>
          <p:cNvPr id="18442" name="Rectangle 13"/>
          <p:cNvSpPr>
            <a:spLocks noChangeArrowheads="1"/>
          </p:cNvSpPr>
          <p:nvPr/>
        </p:nvSpPr>
        <p:spPr bwMode="auto">
          <a:xfrm>
            <a:off x="259200" y="4424144"/>
            <a:ext cx="8605440" cy="2142945"/>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6"/>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dirty="0">
                <a:latin typeface="Albany" charset="0"/>
              </a:rPr>
              <a:t>Various organisms are accorded hall of fame status as ``model’’ organisms either because they are specialists at some particular process of interest or they are experimentally convenient (grow fast, easily accessible).</a:t>
            </a:r>
          </a:p>
          <a:p>
            <a:pPr marL="391686" indent="-293764" defTabSz="652330">
              <a:lnSpc>
                <a:spcPct val="93000"/>
              </a:lnSpc>
              <a:buClr>
                <a:srgbClr val="000000"/>
              </a:buClr>
              <a:buSzPct val="76000"/>
              <a:buBlip>
                <a:blip r:embed="rId6"/>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dirty="0">
                <a:latin typeface="Albany" charset="0"/>
              </a:rPr>
              <a:t>Each of these organisms offers something extremely important on the question of how cells decide.</a:t>
            </a:r>
          </a:p>
          <a:p>
            <a:pPr marL="391686" indent="-293764" defTabSz="652330">
              <a:lnSpc>
                <a:spcPct val="93000"/>
              </a:lnSpc>
              <a:buClr>
                <a:srgbClr val="000000"/>
              </a:buClr>
              <a:buSzPct val="76000"/>
              <a:buBlip>
                <a:blip r:embed="rId6"/>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dirty="0">
              <a:solidFill>
                <a:srgbClr val="0066FF"/>
              </a:solidFill>
              <a:latin typeface="Albany" charset="0"/>
            </a:endParaRPr>
          </a:p>
          <a:p>
            <a:pPr marL="391686" indent="-293764" defTabSz="652330">
              <a:lnSpc>
                <a:spcPct val="93000"/>
              </a:lnSpc>
              <a:buClr>
                <a:srgbClr val="000000"/>
              </a:buClr>
              <a:buSzPct val="76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dirty="0">
              <a:solidFill>
                <a:srgbClr val="0066FF"/>
              </a:solidFill>
              <a:latin typeface="Albany" charset="0"/>
            </a:endParaRPr>
          </a:p>
          <a:p>
            <a:pPr marL="391686" indent="-293764" defTabSz="652330">
              <a:lnSpc>
                <a:spcPct val="93000"/>
              </a:lnSpc>
              <a:buClr>
                <a:srgbClr val="000000"/>
              </a:buClr>
              <a:buSzPct val="76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dirty="0">
              <a:solidFill>
                <a:srgbClr val="0066FF"/>
              </a:solidFill>
              <a:latin typeface="Albany" charset="0"/>
            </a:endParaRPr>
          </a:p>
          <a:p>
            <a:pPr marL="391686" indent="-293764" defTabSz="652330">
              <a:lnSpc>
                <a:spcPct val="93000"/>
              </a:lnSpc>
              <a:buClr>
                <a:srgbClr val="000000"/>
              </a:buClr>
              <a:buSzPct val="76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dirty="0">
              <a:solidFill>
                <a:srgbClr val="0066FF"/>
              </a:solidFill>
              <a:latin typeface="Albany"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3186" name="Rectangle 2"/>
          <p:cNvSpPr>
            <a:spLocks noGrp="1" noChangeArrowheads="1"/>
          </p:cNvSpPr>
          <p:nvPr>
            <p:ph type="title"/>
          </p:nvPr>
        </p:nvSpPr>
        <p:spPr/>
        <p:txBody>
          <a:bodyPr/>
          <a:lstStyle/>
          <a:p>
            <a:r>
              <a:rPr lang="en-US" sz="3300" dirty="0">
                <a:solidFill>
                  <a:srgbClr val="FF6600"/>
                </a:solidFill>
                <a:latin typeface="Herculanum"/>
                <a:cs typeface="Herculanum"/>
              </a:rPr>
              <a:t>DNA Geography of the Switch </a:t>
            </a:r>
          </a:p>
        </p:txBody>
      </p:sp>
      <p:sp>
        <p:nvSpPr>
          <p:cNvPr id="56323" name="Rectangle 3"/>
          <p:cNvSpPr>
            <a:spLocks noChangeArrowheads="1"/>
          </p:cNvSpPr>
          <p:nvPr/>
        </p:nvSpPr>
        <p:spPr bwMode="auto">
          <a:xfrm>
            <a:off x="5608800" y="5433691"/>
            <a:ext cx="2764800" cy="829527"/>
          </a:xfrm>
          <a:prstGeom prst="rect">
            <a:avLst/>
          </a:prstGeom>
          <a:solidFill>
            <a:schemeClr val="bg1"/>
          </a:solidFill>
          <a:ln w="9525">
            <a:noFill/>
            <a:miter lim="800000"/>
            <a:headEnd/>
            <a:tailEnd/>
          </a:ln>
        </p:spPr>
        <p:txBody>
          <a:bodyPr wrap="none" lIns="82945" tIns="41473" rIns="82945" bIns="41473" anchor="ctr">
            <a:prstTxWarp prst="textNoShape">
              <a:avLst/>
            </a:prstTxWarp>
          </a:bodyPr>
          <a:lstStyle/>
          <a:p>
            <a:endParaRPr lang="en-US"/>
          </a:p>
        </p:txBody>
      </p:sp>
      <p:pic>
        <p:nvPicPr>
          <p:cNvPr id="56324" name="Picture 8" descr="SwitchGeography"/>
          <p:cNvPicPr>
            <a:picLocks noChangeAspect="1" noChangeArrowheads="1"/>
          </p:cNvPicPr>
          <p:nvPr/>
        </p:nvPicPr>
        <p:blipFill>
          <a:blip r:embed="rId3"/>
          <a:srcRect/>
          <a:stretch>
            <a:fillRect/>
          </a:stretch>
        </p:blipFill>
        <p:spPr bwMode="auto">
          <a:xfrm>
            <a:off x="345600" y="2142945"/>
            <a:ext cx="8570880" cy="34635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5234" name="Rectangle 2"/>
          <p:cNvSpPr>
            <a:spLocks noGrp="1" noChangeArrowheads="1"/>
          </p:cNvSpPr>
          <p:nvPr>
            <p:ph type="title"/>
          </p:nvPr>
        </p:nvSpPr>
        <p:spPr/>
        <p:txBody>
          <a:bodyPr/>
          <a:lstStyle/>
          <a:p>
            <a:r>
              <a:rPr lang="en-US" sz="3300" dirty="0">
                <a:solidFill>
                  <a:srgbClr val="FF6600"/>
                </a:solidFill>
                <a:latin typeface="Herculanum"/>
                <a:cs typeface="Herculanum"/>
              </a:rPr>
              <a:t>Binding of Transcription Factors </a:t>
            </a:r>
          </a:p>
        </p:txBody>
      </p:sp>
      <p:sp>
        <p:nvSpPr>
          <p:cNvPr id="58371" name="Rectangle 3"/>
          <p:cNvSpPr>
            <a:spLocks noChangeArrowheads="1"/>
          </p:cNvSpPr>
          <p:nvPr/>
        </p:nvSpPr>
        <p:spPr bwMode="auto">
          <a:xfrm>
            <a:off x="5608800" y="5433691"/>
            <a:ext cx="2764800" cy="829527"/>
          </a:xfrm>
          <a:prstGeom prst="rect">
            <a:avLst/>
          </a:prstGeom>
          <a:solidFill>
            <a:schemeClr val="bg1"/>
          </a:solidFill>
          <a:ln w="9525">
            <a:noFill/>
            <a:miter lim="800000"/>
            <a:headEnd/>
            <a:tailEnd/>
          </a:ln>
        </p:spPr>
        <p:txBody>
          <a:bodyPr wrap="none" lIns="82945" tIns="41473" rIns="82945" bIns="41473" anchor="ctr">
            <a:prstTxWarp prst="textNoShape">
              <a:avLst/>
            </a:prstTxWarp>
          </a:bodyPr>
          <a:lstStyle/>
          <a:p>
            <a:endParaRPr lang="en-US"/>
          </a:p>
        </p:txBody>
      </p:sp>
      <p:pic>
        <p:nvPicPr>
          <p:cNvPr id="58372" name="Picture 4" descr="LambdaRepressorBinding"/>
          <p:cNvPicPr>
            <a:picLocks noChangeAspect="1" noChangeArrowheads="1"/>
          </p:cNvPicPr>
          <p:nvPr/>
        </p:nvPicPr>
        <p:blipFill>
          <a:blip r:embed="rId3"/>
          <a:srcRect/>
          <a:stretch>
            <a:fillRect/>
          </a:stretch>
        </p:blipFill>
        <p:spPr bwMode="auto">
          <a:xfrm>
            <a:off x="5460481" y="2695963"/>
            <a:ext cx="3350880" cy="3110727"/>
          </a:xfrm>
          <a:prstGeom prst="rect">
            <a:avLst/>
          </a:prstGeom>
          <a:noFill/>
          <a:ln w="9525">
            <a:noFill/>
            <a:miter lim="800000"/>
            <a:headEnd/>
            <a:tailEnd/>
          </a:ln>
        </p:spPr>
      </p:pic>
      <p:pic>
        <p:nvPicPr>
          <p:cNvPr id="58373" name="Picture 5" descr="RepressorCroBinding"/>
          <p:cNvPicPr>
            <a:picLocks noChangeAspect="1" noChangeArrowheads="1"/>
          </p:cNvPicPr>
          <p:nvPr/>
        </p:nvPicPr>
        <p:blipFill>
          <a:blip r:embed="rId4"/>
          <a:srcRect/>
          <a:stretch>
            <a:fillRect/>
          </a:stretch>
        </p:blipFill>
        <p:spPr bwMode="auto">
          <a:xfrm>
            <a:off x="138240" y="2903345"/>
            <a:ext cx="5184000" cy="2674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0"/>
            <a:ext cx="8229600" cy="1143000"/>
          </a:xfrm>
        </p:spPr>
        <p:txBody>
          <a:bodyPr/>
          <a:lstStyle/>
          <a:p>
            <a:r>
              <a:rPr lang="en-US" sz="2400" smtClean="0">
                <a:solidFill>
                  <a:srgbClr val="FF6600"/>
                </a:solidFill>
                <a:latin typeface="Herculanum" charset="0"/>
                <a:ea typeface="Herculanum" charset="0"/>
                <a:cs typeface="Herculanum" charset="0"/>
              </a:rPr>
              <a:t>Measuring fold change: The Cell as a test tube</a:t>
            </a:r>
          </a:p>
        </p:txBody>
      </p:sp>
      <p:sp>
        <p:nvSpPr>
          <p:cNvPr id="60419" name="Rectangle 5"/>
          <p:cNvSpPr>
            <a:spLocks noChangeArrowheads="1"/>
          </p:cNvSpPr>
          <p:nvPr/>
        </p:nvSpPr>
        <p:spPr bwMode="auto">
          <a:xfrm>
            <a:off x="217488" y="5157788"/>
            <a:ext cx="8570912" cy="145097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76000"/>
              <a:buFontTx/>
              <a:buBlip>
                <a:blip r:embed="rId3"/>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latin typeface="Albany" charset="0"/>
              </a:rPr>
              <a:t>Install the architecture of interest in the cell and then “read out” the state of the DNA and its battery of attendant proteins using gene expression.</a:t>
            </a:r>
          </a:p>
          <a:p>
            <a:pPr marL="390525" indent="-293688" defTabSz="650875">
              <a:lnSpc>
                <a:spcPct val="93000"/>
              </a:lnSpc>
              <a:buClr>
                <a:srgbClr val="000000"/>
              </a:buClr>
              <a:buSzPct val="76000"/>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a:solidFill>
                <a:srgbClr val="0066FF"/>
              </a:solidFill>
              <a:latin typeface="Albany" charset="0"/>
            </a:endParaRPr>
          </a:p>
          <a:p>
            <a:pPr marL="390525" indent="-293688" defTabSz="650875">
              <a:lnSpc>
                <a:spcPct val="93000"/>
              </a:lnSpc>
              <a:buClr>
                <a:srgbClr val="000000"/>
              </a:buClr>
              <a:buSzPct val="76000"/>
              <a:buFontTx/>
              <a:buBlip>
                <a:blip r:embed="rId3"/>
              </a:buBlip>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a:solidFill>
                <a:srgbClr val="0066FF"/>
              </a:solidFill>
              <a:latin typeface="Albany" charset="0"/>
            </a:endParaRPr>
          </a:p>
        </p:txBody>
      </p:sp>
      <p:pic>
        <p:nvPicPr>
          <p:cNvPr id="60420" name="Picture 7" descr="ConstructsMeasurementTop"/>
          <p:cNvPicPr>
            <a:picLocks noChangeAspect="1" noChangeArrowheads="1"/>
          </p:cNvPicPr>
          <p:nvPr/>
        </p:nvPicPr>
        <p:blipFill>
          <a:blip r:embed="rId4"/>
          <a:srcRect/>
          <a:stretch>
            <a:fillRect/>
          </a:stretch>
        </p:blipFill>
        <p:spPr bwMode="auto">
          <a:xfrm>
            <a:off x="5746750" y="5629275"/>
            <a:ext cx="2290763" cy="1228725"/>
          </a:xfrm>
          <a:prstGeom prst="rect">
            <a:avLst/>
          </a:prstGeom>
          <a:noFill/>
          <a:ln w="9525">
            <a:noFill/>
            <a:miter lim="800000"/>
            <a:headEnd/>
            <a:tailEnd/>
          </a:ln>
        </p:spPr>
      </p:pic>
      <p:pic>
        <p:nvPicPr>
          <p:cNvPr id="60421" name="Picture 6" descr="FoldChangeYFPlacZ.tif"/>
          <p:cNvPicPr>
            <a:picLocks noChangeAspect="1"/>
          </p:cNvPicPr>
          <p:nvPr/>
        </p:nvPicPr>
        <p:blipFill>
          <a:blip r:embed="rId5"/>
          <a:srcRect/>
          <a:stretch>
            <a:fillRect/>
          </a:stretch>
        </p:blipFill>
        <p:spPr bwMode="auto">
          <a:xfrm>
            <a:off x="762000" y="990600"/>
            <a:ext cx="7607300" cy="4103688"/>
          </a:xfrm>
          <a:prstGeom prst="rect">
            <a:avLst/>
          </a:prstGeom>
          <a:noFill/>
          <a:ln w="9525">
            <a:noFill/>
            <a:miter lim="800000"/>
            <a:headEnd/>
            <a:tailEnd/>
          </a:ln>
        </p:spPr>
      </p:pic>
      <p:sp>
        <p:nvSpPr>
          <p:cNvPr id="60422" name="Rectangle 7"/>
          <p:cNvSpPr>
            <a:spLocks noChangeArrowheads="1"/>
          </p:cNvSpPr>
          <p:nvPr/>
        </p:nvSpPr>
        <p:spPr bwMode="auto">
          <a:xfrm>
            <a:off x="2057400" y="4114800"/>
            <a:ext cx="5105400" cy="1066800"/>
          </a:xfrm>
          <a:prstGeom prst="rect">
            <a:avLst/>
          </a:prstGeom>
          <a:solidFill>
            <a:schemeClr val="bg1"/>
          </a:solidFill>
          <a:ln w="12700">
            <a:solidFill>
              <a:schemeClr val="bg1"/>
            </a:solidFill>
            <a:round/>
            <a:headEnd/>
            <a:tailEnd/>
          </a:ln>
        </p:spPr>
        <p:txBody>
          <a:bodyPr>
            <a:prstTxWarp prst="textNoShape">
              <a:avLst/>
            </a:prstTxWarp>
          </a:bodyPr>
          <a:lstStyle/>
          <a:p>
            <a:endParaRPr lang="en-US"/>
          </a:p>
        </p:txBody>
      </p:sp>
    </p:spTree>
    <p:custDataLst>
      <p:tags r:id="rId1"/>
    </p:custDataLst>
  </p:cSld>
  <p:clrMapOvr>
    <a:masterClrMapping/>
  </p:clrMapOvr>
  <p:transition advTm="194253"/>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3027" name="Rectangle 3"/>
          <p:cNvSpPr>
            <a:spLocks noGrp="1" noChangeArrowheads="1"/>
          </p:cNvSpPr>
          <p:nvPr>
            <p:ph type="title"/>
          </p:nvPr>
        </p:nvSpPr>
        <p:spPr>
          <a:xfrm>
            <a:off x="348480" y="112332"/>
            <a:ext cx="7807680" cy="1143480"/>
          </a:xfrm>
        </p:spPr>
        <p:txBody>
          <a:bodyPr/>
          <a:lstStyle/>
          <a:p>
            <a:pPr marL="1306100"/>
            <a:r>
              <a:rPr lang="en-US" sz="3300" dirty="0" smtClean="0">
                <a:solidFill>
                  <a:srgbClr val="FF6600"/>
                </a:solidFill>
                <a:latin typeface="Herculanum"/>
                <a:cs typeface="Herculanum"/>
              </a:rPr>
              <a:t>Enzymatic Assay or In-Situ Hybridization</a:t>
            </a:r>
          </a:p>
        </p:txBody>
      </p:sp>
      <p:sp>
        <p:nvSpPr>
          <p:cNvPr id="44035" name="Rectangle 4"/>
          <p:cNvSpPr>
            <a:spLocks noChangeArrowheads="1"/>
          </p:cNvSpPr>
          <p:nvPr/>
        </p:nvSpPr>
        <p:spPr bwMode="auto">
          <a:xfrm>
            <a:off x="217440" y="1493437"/>
            <a:ext cx="8294400" cy="1175163"/>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Enzymatic assays </a:t>
            </a:r>
            <a:r>
              <a:rPr lang="en-US" sz="1600" b="1" dirty="0">
                <a:latin typeface="Arial" charset="0"/>
              </a:rPr>
              <a:t>–</a:t>
            </a:r>
            <a:r>
              <a:rPr lang="en-GB" sz="1600" b="1" dirty="0">
                <a:latin typeface="Arial" charset="0"/>
              </a:rPr>
              <a:t> promoter leads to the production of a protein that then does some enzymatic action on the substrate which yields a product that can be visualized.</a:t>
            </a:r>
          </a:p>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In-situ hybridization </a:t>
            </a:r>
            <a:r>
              <a:rPr lang="en-US" sz="1600" b="1" dirty="0">
                <a:latin typeface="Arial" charset="0"/>
              </a:rPr>
              <a:t>–</a:t>
            </a:r>
            <a:r>
              <a:rPr lang="en-GB" sz="1600" b="1" dirty="0">
                <a:latin typeface="Arial" charset="0"/>
              </a:rPr>
              <a:t> described the other day </a:t>
            </a:r>
            <a:r>
              <a:rPr lang="en-US" sz="1600" b="1" dirty="0">
                <a:latin typeface="Arial" charset="0"/>
              </a:rPr>
              <a:t>–</a:t>
            </a:r>
            <a:r>
              <a:rPr lang="en-GB" sz="1600" b="1" dirty="0">
                <a:latin typeface="Arial" charset="0"/>
              </a:rPr>
              <a:t> probe is complementary to the RNA of interest and is labelled for detection.</a:t>
            </a:r>
            <a:endParaRPr lang="en-GB" sz="1600" b="1" dirty="0">
              <a:latin typeface="Albany" charset="0"/>
            </a:endParaRPr>
          </a:p>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schemeClr val="accent2"/>
              </a:solidFill>
              <a:latin typeface="Albany" charset="0"/>
            </a:endParaRPr>
          </a:p>
        </p:txBody>
      </p:sp>
      <p:sp>
        <p:nvSpPr>
          <p:cNvPr id="44036" name="Rectangle 7"/>
          <p:cNvSpPr>
            <a:spLocks noChangeArrowheads="1"/>
          </p:cNvSpPr>
          <p:nvPr/>
        </p:nvSpPr>
        <p:spPr bwMode="auto">
          <a:xfrm>
            <a:off x="-1016640" y="1342221"/>
            <a:ext cx="167510" cy="315614"/>
          </a:xfrm>
          <a:prstGeom prst="rect">
            <a:avLst/>
          </a:prstGeom>
          <a:noFill/>
          <a:ln w="9525">
            <a:noFill/>
            <a:miter lim="800000"/>
            <a:headEnd/>
            <a:tailEnd/>
          </a:ln>
        </p:spPr>
        <p:txBody>
          <a:bodyPr wrap="none" lIns="82945" tIns="41473" rIns="82945" bIns="41473">
            <a:prstTxWarp prst="textNoShape">
              <a:avLst/>
            </a:prstTxWarp>
            <a:spAutoFit/>
          </a:bodyPr>
          <a:lstStyle/>
          <a:p>
            <a:pPr>
              <a:lnSpc>
                <a:spcPct val="93000"/>
              </a:lnSpc>
              <a:buClr>
                <a:srgbClr val="000000"/>
              </a:buClr>
              <a:buSzPct val="76000"/>
              <a:buFont typeface="StarSymbol" charset="0"/>
              <a:buBlip>
                <a:blip r:embed="rId3"/>
              </a:buBlip>
            </a:pPr>
            <a:endParaRPr lang="en-US" sz="1600" b="1" dirty="0">
              <a:solidFill>
                <a:schemeClr val="accent2"/>
              </a:solidFill>
              <a:latin typeface="Albany" charset="0"/>
            </a:endParaRPr>
          </a:p>
        </p:txBody>
      </p:sp>
      <p:pic>
        <p:nvPicPr>
          <p:cNvPr id="44037" name="Picture 7"/>
          <p:cNvPicPr>
            <a:picLocks noChangeAspect="1"/>
          </p:cNvPicPr>
          <p:nvPr/>
        </p:nvPicPr>
        <p:blipFill>
          <a:blip r:embed="rId4"/>
          <a:srcRect/>
          <a:stretch>
            <a:fillRect/>
          </a:stretch>
        </p:blipFill>
        <p:spPr bwMode="auto">
          <a:xfrm>
            <a:off x="563040" y="2806855"/>
            <a:ext cx="7845120" cy="26844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3027" name="Rectangle 3"/>
          <p:cNvSpPr>
            <a:spLocks noGrp="1" noChangeArrowheads="1"/>
          </p:cNvSpPr>
          <p:nvPr>
            <p:ph type="title"/>
          </p:nvPr>
        </p:nvSpPr>
        <p:spPr>
          <a:xfrm>
            <a:off x="348480" y="112332"/>
            <a:ext cx="8338320" cy="1030668"/>
          </a:xfrm>
        </p:spPr>
        <p:txBody>
          <a:bodyPr/>
          <a:lstStyle/>
          <a:p>
            <a:pPr marL="1306100"/>
            <a:r>
              <a:rPr lang="en-US" sz="2800" dirty="0" smtClean="0">
                <a:solidFill>
                  <a:srgbClr val="FF6600"/>
                </a:solidFill>
                <a:latin typeface="Herculanum"/>
                <a:cs typeface="Herculanum"/>
              </a:rPr>
              <a:t>Enzymatic Assay or In-Situ Hybridization</a:t>
            </a:r>
          </a:p>
        </p:txBody>
      </p:sp>
      <p:sp>
        <p:nvSpPr>
          <p:cNvPr id="46083" name="Rectangle 4"/>
          <p:cNvSpPr>
            <a:spLocks noChangeArrowheads="1"/>
          </p:cNvSpPr>
          <p:nvPr/>
        </p:nvSpPr>
        <p:spPr bwMode="auto">
          <a:xfrm>
            <a:off x="217440" y="1493437"/>
            <a:ext cx="8294400" cy="1175163"/>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Enzymatic assays </a:t>
            </a:r>
            <a:r>
              <a:rPr lang="en-US" sz="1600" b="1" dirty="0">
                <a:latin typeface="Arial" charset="0"/>
              </a:rPr>
              <a:t>–</a:t>
            </a:r>
            <a:r>
              <a:rPr lang="en-GB" sz="1600" b="1" dirty="0">
                <a:latin typeface="Arial" charset="0"/>
              </a:rPr>
              <a:t> promoter leads to the production of a protein that then does some enzymatic action on the substrate which yields a product that can be visualized.</a:t>
            </a:r>
          </a:p>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In-situ hybridization - </a:t>
            </a:r>
            <a:endParaRPr lang="en-GB" sz="1600" b="1" dirty="0">
              <a:latin typeface="Albany" charset="0"/>
            </a:endParaRPr>
          </a:p>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schemeClr val="accent2"/>
              </a:solidFill>
              <a:latin typeface="Albany" charset="0"/>
            </a:endParaRPr>
          </a:p>
        </p:txBody>
      </p:sp>
      <p:sp>
        <p:nvSpPr>
          <p:cNvPr id="46084" name="Rectangle 7"/>
          <p:cNvSpPr>
            <a:spLocks noChangeArrowheads="1"/>
          </p:cNvSpPr>
          <p:nvPr/>
        </p:nvSpPr>
        <p:spPr bwMode="auto">
          <a:xfrm>
            <a:off x="-1016640" y="1342221"/>
            <a:ext cx="167510" cy="315614"/>
          </a:xfrm>
          <a:prstGeom prst="rect">
            <a:avLst/>
          </a:prstGeom>
          <a:noFill/>
          <a:ln w="9525">
            <a:noFill/>
            <a:miter lim="800000"/>
            <a:headEnd/>
            <a:tailEnd/>
          </a:ln>
        </p:spPr>
        <p:txBody>
          <a:bodyPr wrap="none" lIns="82945" tIns="41473" rIns="82945" bIns="41473">
            <a:prstTxWarp prst="textNoShape">
              <a:avLst/>
            </a:prstTxWarp>
            <a:spAutoFit/>
          </a:bodyPr>
          <a:lstStyle/>
          <a:p>
            <a:pPr>
              <a:lnSpc>
                <a:spcPct val="93000"/>
              </a:lnSpc>
              <a:buClr>
                <a:srgbClr val="000000"/>
              </a:buClr>
              <a:buSzPct val="76000"/>
              <a:buFont typeface="StarSymbol" charset="0"/>
              <a:buBlip>
                <a:blip r:embed="rId3"/>
              </a:buBlip>
            </a:pPr>
            <a:endParaRPr lang="en-US" sz="1600" b="1" dirty="0">
              <a:solidFill>
                <a:schemeClr val="accent2"/>
              </a:solidFill>
              <a:latin typeface="Albany" charset="0"/>
            </a:endParaRPr>
          </a:p>
        </p:txBody>
      </p:sp>
      <p:pic>
        <p:nvPicPr>
          <p:cNvPr id="46085" name="Picture 5" descr="CIMG3418.JPG"/>
          <p:cNvPicPr>
            <a:picLocks noChangeAspect="1"/>
          </p:cNvPicPr>
          <p:nvPr/>
        </p:nvPicPr>
        <p:blipFill>
          <a:blip r:embed="rId4"/>
          <a:srcRect/>
          <a:stretch>
            <a:fillRect/>
          </a:stretch>
        </p:blipFill>
        <p:spPr bwMode="auto">
          <a:xfrm>
            <a:off x="2291040" y="2668601"/>
            <a:ext cx="4986720" cy="3740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3027" name="Rectangle 3"/>
          <p:cNvSpPr>
            <a:spLocks noGrp="1" noChangeArrowheads="1"/>
          </p:cNvSpPr>
          <p:nvPr>
            <p:ph type="title"/>
          </p:nvPr>
        </p:nvSpPr>
        <p:spPr>
          <a:xfrm>
            <a:off x="348480" y="112332"/>
            <a:ext cx="7807680" cy="1143480"/>
          </a:xfrm>
        </p:spPr>
        <p:txBody>
          <a:bodyPr/>
          <a:lstStyle/>
          <a:p>
            <a:pPr marL="1306100"/>
            <a:r>
              <a:rPr lang="en-US" sz="3300" dirty="0" smtClean="0">
                <a:solidFill>
                  <a:srgbClr val="FF6600"/>
                </a:solidFill>
                <a:latin typeface="Herculanum"/>
                <a:cs typeface="Herculanum"/>
              </a:rPr>
              <a:t>Ways to Measure Gene Expression</a:t>
            </a:r>
          </a:p>
        </p:txBody>
      </p:sp>
      <p:sp>
        <p:nvSpPr>
          <p:cNvPr id="40963" name="Rectangle 4"/>
          <p:cNvSpPr>
            <a:spLocks noChangeArrowheads="1"/>
          </p:cNvSpPr>
          <p:nvPr/>
        </p:nvSpPr>
        <p:spPr bwMode="auto">
          <a:xfrm>
            <a:off x="217440" y="1839073"/>
            <a:ext cx="3742560" cy="3940254"/>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Basic point: looking for “reporters” of the level of expression of gene of interest.</a:t>
            </a:r>
          </a:p>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Can ask the system to report on the level of gene expression at various steps in the processes linking DNA to active protein.</a:t>
            </a:r>
          </a:p>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Promoter occupancy, level of mRNA, level of active protein.</a:t>
            </a:r>
            <a:endParaRPr lang="en-GB" sz="1600" b="1" dirty="0">
              <a:latin typeface="Albany" charset="0"/>
            </a:endParaRPr>
          </a:p>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schemeClr val="accent2"/>
              </a:solidFill>
              <a:latin typeface="Albany" charset="0"/>
            </a:endParaRPr>
          </a:p>
        </p:txBody>
      </p:sp>
      <p:sp>
        <p:nvSpPr>
          <p:cNvPr id="40964" name="Rectangle 7"/>
          <p:cNvSpPr>
            <a:spLocks noChangeArrowheads="1"/>
          </p:cNvSpPr>
          <p:nvPr/>
        </p:nvSpPr>
        <p:spPr bwMode="auto">
          <a:xfrm>
            <a:off x="-1016640" y="1342221"/>
            <a:ext cx="167510" cy="315614"/>
          </a:xfrm>
          <a:prstGeom prst="rect">
            <a:avLst/>
          </a:prstGeom>
          <a:noFill/>
          <a:ln w="9525">
            <a:noFill/>
            <a:miter lim="800000"/>
            <a:headEnd/>
            <a:tailEnd/>
          </a:ln>
        </p:spPr>
        <p:txBody>
          <a:bodyPr wrap="none" lIns="82945" tIns="41473" rIns="82945" bIns="41473">
            <a:prstTxWarp prst="textNoShape">
              <a:avLst/>
            </a:prstTxWarp>
            <a:spAutoFit/>
          </a:bodyPr>
          <a:lstStyle/>
          <a:p>
            <a:pPr>
              <a:lnSpc>
                <a:spcPct val="93000"/>
              </a:lnSpc>
              <a:buClr>
                <a:srgbClr val="000000"/>
              </a:buClr>
              <a:buSzPct val="76000"/>
              <a:buFont typeface="StarSymbol" charset="0"/>
              <a:buBlip>
                <a:blip r:embed="rId3"/>
              </a:buBlip>
            </a:pPr>
            <a:endParaRPr lang="en-US" sz="1600" b="1" dirty="0">
              <a:solidFill>
                <a:schemeClr val="accent2"/>
              </a:solidFill>
              <a:latin typeface="Albany" charset="0"/>
            </a:endParaRPr>
          </a:p>
        </p:txBody>
      </p:sp>
      <p:sp>
        <p:nvSpPr>
          <p:cNvPr id="40965" name="Rectangle 8"/>
          <p:cNvSpPr>
            <a:spLocks noChangeArrowheads="1"/>
          </p:cNvSpPr>
          <p:nvPr/>
        </p:nvSpPr>
        <p:spPr bwMode="auto">
          <a:xfrm>
            <a:off x="3673440" y="5560424"/>
            <a:ext cx="5470560" cy="1284085"/>
          </a:xfrm>
          <a:prstGeom prst="rect">
            <a:avLst/>
          </a:prstGeom>
          <a:noFill/>
          <a:ln w="9525">
            <a:noFill/>
            <a:miter lim="800000"/>
            <a:headEnd/>
            <a:tailEnd/>
          </a:ln>
        </p:spPr>
        <p:txBody>
          <a:bodyPr lIns="82945" tIns="41473" rIns="82945" bIns="41473">
            <a:prstTxWarp prst="textNoShape">
              <a:avLst/>
            </a:prstTxWarp>
            <a:spAutoFit/>
          </a:bodyPr>
          <a:lstStyle/>
          <a:p>
            <a:r>
              <a:rPr lang="en-US" sz="1300" dirty="0"/>
              <a:t>This image shows a Drosophila embryo colored to show the expression patterns of early gene regulators. Each color represents the level of expression of one of three gene regulators, </a:t>
            </a:r>
            <a:r>
              <a:rPr lang="en-US" sz="1300" dirty="0" err="1"/>
              <a:t>Knirps</a:t>
            </a:r>
            <a:r>
              <a:rPr lang="en-US" sz="1300" dirty="0"/>
              <a:t> (green), </a:t>
            </a:r>
            <a:r>
              <a:rPr lang="en-US" sz="1300" dirty="0" err="1"/>
              <a:t>Kruppel</a:t>
            </a:r>
            <a:r>
              <a:rPr lang="en-US" sz="1300" dirty="0"/>
              <a:t> (blue), and Giant (red). Color intensity reflects a higher level of expression. The darker areas of the embryo are cells where none of these gene regulators are expressed, and the yellowish areas indicate that both </a:t>
            </a:r>
            <a:r>
              <a:rPr lang="en-US" sz="1300" dirty="0" err="1"/>
              <a:t>Knirps</a:t>
            </a:r>
            <a:r>
              <a:rPr lang="en-US" sz="1300" dirty="0"/>
              <a:t> and Giant are being expressed.</a:t>
            </a:r>
          </a:p>
        </p:txBody>
      </p:sp>
      <p:pic>
        <p:nvPicPr>
          <p:cNvPr id="40966" name="Picture 9"/>
          <p:cNvPicPr>
            <a:picLocks noChangeAspect="1"/>
          </p:cNvPicPr>
          <p:nvPr/>
        </p:nvPicPr>
        <p:blipFill>
          <a:blip r:embed="rId4"/>
          <a:srcRect/>
          <a:stretch>
            <a:fillRect/>
          </a:stretch>
        </p:blipFill>
        <p:spPr bwMode="auto">
          <a:xfrm>
            <a:off x="4641120" y="2668601"/>
            <a:ext cx="3525120" cy="2714685"/>
          </a:xfrm>
          <a:prstGeom prst="rect">
            <a:avLst/>
          </a:prstGeom>
          <a:noFill/>
          <a:ln w="9525">
            <a:noFill/>
            <a:miter lim="800000"/>
            <a:headEnd/>
            <a:tailEnd/>
          </a:ln>
        </p:spPr>
      </p:pic>
      <p:sp>
        <p:nvSpPr>
          <p:cNvPr id="40967" name="Rectangle 10"/>
          <p:cNvSpPr>
            <a:spLocks noChangeArrowheads="1"/>
          </p:cNvSpPr>
          <p:nvPr/>
        </p:nvSpPr>
        <p:spPr bwMode="auto">
          <a:xfrm>
            <a:off x="4226401" y="2184710"/>
            <a:ext cx="4570560" cy="419084"/>
          </a:xfrm>
          <a:prstGeom prst="rect">
            <a:avLst/>
          </a:prstGeom>
          <a:noFill/>
          <a:ln w="9525">
            <a:noFill/>
            <a:miter lim="800000"/>
            <a:headEnd/>
            <a:tailEnd/>
          </a:ln>
        </p:spPr>
        <p:txBody>
          <a:bodyPr lIns="82945" tIns="41473" rIns="82945" bIns="41473">
            <a:prstTxWarp prst="textNoShape">
              <a:avLst/>
            </a:prstTxWarp>
            <a:spAutoFit/>
          </a:bodyPr>
          <a:lstStyle/>
          <a:p>
            <a:r>
              <a:rPr lang="en-US" sz="1100" dirty="0"/>
              <a:t>http://www.lbl.gov/Science-Articles/Archive/sabl/2008/Feb/genome-mystery.html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32159" y="303973"/>
            <a:ext cx="8200103" cy="774700"/>
          </a:xfrm>
        </p:spPr>
        <p:txBody>
          <a:bodyPr/>
          <a:lstStyle/>
          <a:p>
            <a:r>
              <a:rPr lang="en-US" sz="3000" dirty="0" smtClean="0">
                <a:solidFill>
                  <a:srgbClr val="FF6600"/>
                </a:solidFill>
                <a:latin typeface="Herculanum"/>
                <a:cs typeface="Herculanum"/>
              </a:rPr>
              <a:t>A Standard Candle for Gene Expression</a:t>
            </a:r>
            <a:endParaRPr lang="en-US" sz="3000" dirty="0">
              <a:solidFill>
                <a:srgbClr val="FF6600"/>
              </a:solidFill>
              <a:latin typeface="Herculanum"/>
              <a:cs typeface="Herculanum"/>
            </a:endParaRPr>
          </a:p>
        </p:txBody>
      </p:sp>
      <p:grpSp>
        <p:nvGrpSpPr>
          <p:cNvPr id="3" name="Group 8"/>
          <p:cNvGrpSpPr/>
          <p:nvPr/>
        </p:nvGrpSpPr>
        <p:grpSpPr>
          <a:xfrm>
            <a:off x="5659423" y="1846770"/>
            <a:ext cx="3067425" cy="2492635"/>
            <a:chOff x="5105400" y="1487557"/>
            <a:chExt cx="2565764" cy="2084980"/>
          </a:xfrm>
        </p:grpSpPr>
        <p:pic>
          <p:nvPicPr>
            <p:cNvPr id="3076" name="Picture 4" descr="https://eee.uci.edu/clients/bjbecker/ExploringtheCosmos/cepheidm100.jpg"/>
            <p:cNvPicPr>
              <a:picLocks noChangeAspect="1" noChangeArrowheads="1"/>
            </p:cNvPicPr>
            <p:nvPr/>
          </p:nvPicPr>
          <p:blipFill>
            <a:blip r:embed="rId3" cstate="print"/>
            <a:srcRect/>
            <a:stretch>
              <a:fillRect/>
            </a:stretch>
          </p:blipFill>
          <p:spPr bwMode="auto">
            <a:xfrm>
              <a:off x="5105400" y="1487557"/>
              <a:ext cx="2565764" cy="1858411"/>
            </a:xfrm>
            <a:prstGeom prst="rect">
              <a:avLst/>
            </a:prstGeom>
            <a:noFill/>
          </p:spPr>
        </p:pic>
        <p:sp>
          <p:nvSpPr>
            <p:cNvPr id="6" name="TextBox 5"/>
            <p:cNvSpPr txBox="1"/>
            <p:nvPr/>
          </p:nvSpPr>
          <p:spPr>
            <a:xfrm>
              <a:off x="6032040" y="3340839"/>
              <a:ext cx="1612806" cy="231698"/>
            </a:xfrm>
            <a:prstGeom prst="rect">
              <a:avLst/>
            </a:prstGeom>
            <a:noFill/>
          </p:spPr>
          <p:txBody>
            <a:bodyPr wrap="none" rtlCol="0">
              <a:spAutoFit/>
            </a:bodyPr>
            <a:lstStyle/>
            <a:p>
              <a:r>
                <a:rPr lang="en-US" sz="1200" dirty="0" smtClean="0">
                  <a:latin typeface="+mj-lt"/>
                </a:rPr>
                <a:t>Hubble Space Telescope</a:t>
              </a:r>
              <a:endParaRPr lang="en-US" sz="1200" dirty="0">
                <a:latin typeface="+mj-lt"/>
              </a:endParaRPr>
            </a:p>
          </p:txBody>
        </p:sp>
      </p:grpSp>
      <p:sp>
        <p:nvSpPr>
          <p:cNvPr id="8" name="TextBox 7"/>
          <p:cNvSpPr txBox="1"/>
          <p:nvPr/>
        </p:nvSpPr>
        <p:spPr>
          <a:xfrm>
            <a:off x="5907160" y="1411690"/>
            <a:ext cx="2590800" cy="369322"/>
          </a:xfrm>
          <a:prstGeom prst="rect">
            <a:avLst/>
          </a:prstGeom>
          <a:solidFill>
            <a:schemeClr val="bg1">
              <a:lumMod val="75000"/>
            </a:schemeClr>
          </a:solidFill>
        </p:spPr>
        <p:txBody>
          <a:bodyPr wrap="square" lIns="91430" tIns="45715" rIns="91430" bIns="45715" rtlCol="0">
            <a:spAutoFit/>
          </a:bodyPr>
          <a:lstStyle/>
          <a:p>
            <a:pPr algn="ctr"/>
            <a:r>
              <a:rPr lang="en-US" dirty="0" smtClean="0">
                <a:sym typeface="Symbol"/>
              </a:rPr>
              <a:t>Cepheids variables</a:t>
            </a:r>
            <a:endParaRPr lang="en-US" dirty="0"/>
          </a:p>
        </p:txBody>
      </p:sp>
      <p:pic>
        <p:nvPicPr>
          <p:cNvPr id="3078" name="Picture 6" descr="C:\Users\hgarcia\Documents\Talks\2010-01 Princeton\YFPReporter.tif"/>
          <p:cNvPicPr>
            <a:picLocks noChangeAspect="1" noChangeArrowheads="1"/>
          </p:cNvPicPr>
          <p:nvPr/>
        </p:nvPicPr>
        <p:blipFill>
          <a:blip r:embed="rId4" cstate="print"/>
          <a:srcRect/>
          <a:stretch>
            <a:fillRect/>
          </a:stretch>
        </p:blipFill>
        <p:spPr bwMode="auto">
          <a:xfrm>
            <a:off x="258192" y="1787885"/>
            <a:ext cx="5075238" cy="1837607"/>
          </a:xfrm>
          <a:prstGeom prst="rect">
            <a:avLst/>
          </a:prstGeom>
          <a:noFill/>
        </p:spPr>
      </p:pic>
      <p:sp>
        <p:nvSpPr>
          <p:cNvPr id="10" name="Rectangle 9"/>
          <p:cNvSpPr>
            <a:spLocks noChangeArrowheads="1"/>
          </p:cNvSpPr>
          <p:nvPr/>
        </p:nvSpPr>
        <p:spPr bwMode="auto">
          <a:xfrm>
            <a:off x="355680" y="4327654"/>
            <a:ext cx="8570880" cy="1451672"/>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5"/>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smtClean="0">
                <a:latin typeface="Albany" pitchFamily="32" charset="0"/>
              </a:rPr>
              <a:t>A prerequisite for doing the theory-experiment comparison in the way advocated here is that one has to really know the meaning of the readout of the expression level.</a:t>
            </a:r>
          </a:p>
          <a:p>
            <a:pPr marL="391686" indent="-293764" defTabSz="652330">
              <a:lnSpc>
                <a:spcPct val="93000"/>
              </a:lnSpc>
              <a:buClr>
                <a:srgbClr val="000000"/>
              </a:buClr>
              <a:buSzPct val="76000"/>
              <a:buBlip>
                <a:blip r:embed="rId5"/>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smtClean="0">
                <a:latin typeface="Albany" pitchFamily="32" charset="0"/>
              </a:rPr>
              <a:t>In particular, is the response linear and do different measurement techniques tell the same story?</a:t>
            </a:r>
          </a:p>
          <a:p>
            <a:pPr marL="391686" indent="-293764" defTabSz="652330">
              <a:lnSpc>
                <a:spcPct val="93000"/>
              </a:lnSpc>
              <a:buClr>
                <a:srgbClr val="000000"/>
              </a:buClr>
              <a:buSzPct val="76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srgbClr val="0066FF"/>
              </a:solidFill>
              <a:latin typeface="Albany" pitchFamily="32" charset="0"/>
            </a:endParaRPr>
          </a:p>
          <a:p>
            <a:pPr marL="391686" indent="-293764" defTabSz="652330">
              <a:lnSpc>
                <a:spcPct val="93000"/>
              </a:lnSpc>
              <a:buClr>
                <a:srgbClr val="000000"/>
              </a:buClr>
              <a:buSzPct val="76000"/>
              <a:buBlip>
                <a:blip r:embed="rId5"/>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71040" y="73448"/>
            <a:ext cx="7807680" cy="1143480"/>
          </a:xfrm>
        </p:spPr>
        <p:txBody>
          <a:bodyPr/>
          <a:lstStyle/>
          <a:p>
            <a:r>
              <a:rPr lang="en-US" sz="2800" dirty="0" smtClean="0">
                <a:solidFill>
                  <a:srgbClr val="FF6600"/>
                </a:solidFill>
                <a:latin typeface="Herculanum"/>
                <a:cs typeface="Herculanum"/>
              </a:rPr>
              <a:t>Tuning the Regulatory Apparatus and Comparing the Reporters</a:t>
            </a:r>
            <a:endParaRPr lang="en-US" sz="2800" dirty="0">
              <a:solidFill>
                <a:srgbClr val="FF6600"/>
              </a:solidFill>
              <a:latin typeface="Herculanum"/>
              <a:cs typeface="Herculanum"/>
            </a:endParaRPr>
          </a:p>
        </p:txBody>
      </p:sp>
      <p:sp>
        <p:nvSpPr>
          <p:cNvPr id="7" name="Rectangle 4"/>
          <p:cNvSpPr>
            <a:spLocks noChangeArrowheads="1"/>
          </p:cNvSpPr>
          <p:nvPr/>
        </p:nvSpPr>
        <p:spPr bwMode="auto">
          <a:xfrm>
            <a:off x="79200" y="5779326"/>
            <a:ext cx="8926560" cy="967782"/>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smtClean="0">
                <a:latin typeface="Albany" pitchFamily="32" charset="0"/>
              </a:rPr>
              <a:t>Explore wide range of different regulatory responses (i.e. expression levels) by controlling parameters such as the gene dosage and the number of repressors.</a:t>
            </a:r>
          </a:p>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smtClean="0">
                <a:latin typeface="Albany" pitchFamily="32" charset="0"/>
              </a:rPr>
              <a:t>Note: The census is not so easy.</a:t>
            </a:r>
          </a:p>
          <a:p>
            <a:pPr marL="391686" indent="-293764" defTabSz="652330">
              <a:lnSpc>
                <a:spcPct val="93000"/>
              </a:lnSpc>
              <a:buClr>
                <a:srgbClr val="000000"/>
              </a:buClr>
              <a:buSzPct val="76000"/>
              <a:buBlip>
                <a:blip r:embed="rId3"/>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srgbClr val="0066FF"/>
              </a:solidFill>
              <a:latin typeface="Albany" pitchFamily="32" charset="0"/>
            </a:endParaRPr>
          </a:p>
        </p:txBody>
      </p:sp>
      <p:pic>
        <p:nvPicPr>
          <p:cNvPr id="5" name="Picture 4" descr="LacZvsYFP-ExpressionRange.tif"/>
          <p:cNvPicPr>
            <a:picLocks noChangeAspect="1"/>
          </p:cNvPicPr>
          <p:nvPr/>
        </p:nvPicPr>
        <p:blipFill>
          <a:blip r:embed="rId4"/>
          <a:stretch>
            <a:fillRect/>
          </a:stretch>
        </p:blipFill>
        <p:spPr>
          <a:xfrm>
            <a:off x="1115999" y="1523853"/>
            <a:ext cx="6735053" cy="411721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6600"/>
                </a:solidFill>
                <a:latin typeface="Herculanum"/>
                <a:cs typeface="Herculanum"/>
              </a:rPr>
              <a:t>Does the Measurement Depend Upon the Technique Used?</a:t>
            </a:r>
            <a:endParaRPr lang="en-US" sz="3200" dirty="0">
              <a:solidFill>
                <a:srgbClr val="FF6600"/>
              </a:solidFill>
              <a:latin typeface="Herculanum"/>
              <a:cs typeface="Herculanum"/>
            </a:endParaRPr>
          </a:p>
        </p:txBody>
      </p:sp>
      <p:pic>
        <p:nvPicPr>
          <p:cNvPr id="4099" name="Picture 3" descr="C:\Users\hgarcia\Documents\Talks\2010-01 Princeton\lacZvsYFP.tif"/>
          <p:cNvPicPr>
            <a:picLocks noChangeAspect="1" noChangeArrowheads="1"/>
          </p:cNvPicPr>
          <p:nvPr/>
        </p:nvPicPr>
        <p:blipFill>
          <a:blip r:embed="rId3" cstate="print"/>
          <a:srcRect/>
          <a:stretch>
            <a:fillRect/>
          </a:stretch>
        </p:blipFill>
        <p:spPr bwMode="auto">
          <a:xfrm>
            <a:off x="914401" y="1495962"/>
            <a:ext cx="7113599" cy="3522965"/>
          </a:xfrm>
          <a:prstGeom prst="rect">
            <a:avLst/>
          </a:prstGeom>
          <a:noFill/>
        </p:spPr>
      </p:pic>
      <p:sp>
        <p:nvSpPr>
          <p:cNvPr id="6" name="Rectangle 4"/>
          <p:cNvSpPr>
            <a:spLocks noChangeArrowheads="1"/>
          </p:cNvSpPr>
          <p:nvPr/>
        </p:nvSpPr>
        <p:spPr bwMode="auto">
          <a:xfrm>
            <a:off x="79200" y="5029200"/>
            <a:ext cx="8926560" cy="1866436"/>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smtClean="0">
                <a:latin typeface="Albany" pitchFamily="32" charset="0"/>
              </a:rPr>
              <a:t>One of our concerns in adopting the quantitative mindset was to see to what extent all measurements on these systems are in agreement.  </a:t>
            </a: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smtClean="0">
                <a:latin typeface="Albany" pitchFamily="32" charset="0"/>
              </a:rPr>
              <a:t>But, there are many different readouts of gene expression.</a:t>
            </a: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smtClean="0">
                <a:latin typeface="Albany" pitchFamily="32" charset="0"/>
              </a:rPr>
              <a:t>With this result in hand, we turn to exploring how the expression changes in a case where we tune various parameters for the single-site repression architecture.</a:t>
            </a: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smtClean="0">
                <a:latin typeface="Albany" pitchFamily="32" charset="0"/>
              </a:rPr>
              <a:t>Useful to attempt to make an absolute count of molecules.</a:t>
            </a: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6600"/>
                </a:solidFill>
                <a:latin typeface="Herculanum"/>
                <a:ea typeface="ＭＳ Ｐゴシック" charset="-128"/>
                <a:cs typeface="Herculanum"/>
              </a:rPr>
              <a:t>Count the Messenger RNA Molecules</a:t>
            </a:r>
          </a:p>
        </p:txBody>
      </p:sp>
      <p:pic>
        <p:nvPicPr>
          <p:cNvPr id="43011" name="Picture 3"/>
          <p:cNvPicPr>
            <a:picLocks noChangeAspect="1"/>
          </p:cNvPicPr>
          <p:nvPr/>
        </p:nvPicPr>
        <p:blipFill>
          <a:blip r:embed="rId2"/>
          <a:srcRect/>
          <a:stretch>
            <a:fillRect/>
          </a:stretch>
        </p:blipFill>
        <p:spPr bwMode="auto">
          <a:xfrm>
            <a:off x="1185120" y="2322964"/>
            <a:ext cx="6900480" cy="306464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5442" name="Rectangle 2"/>
          <p:cNvSpPr>
            <a:spLocks noGrp="1" noChangeArrowheads="1"/>
          </p:cNvSpPr>
          <p:nvPr>
            <p:ph type="title" idx="4294967295"/>
          </p:nvPr>
        </p:nvSpPr>
        <p:spPr>
          <a:xfrm>
            <a:off x="694080" y="112332"/>
            <a:ext cx="7807680" cy="1144921"/>
          </a:xfrm>
        </p:spPr>
        <p:txBody>
          <a:bodyPr/>
          <a:lstStyle/>
          <a:p>
            <a:pPr eaLnBrk="1" hangingPunct="1">
              <a:lnSpc>
                <a:spcPct val="93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800" dirty="0" smtClean="0">
                <a:solidFill>
                  <a:srgbClr val="FF6600"/>
                </a:solidFill>
                <a:latin typeface="Herculanum"/>
                <a:ea typeface="ＭＳ Ｐゴシック" charset="-128"/>
                <a:cs typeface="Herculanum"/>
              </a:rPr>
              <a:t>The Central Dogma of Molecular Biology: How Genes Lead to Proteins</a:t>
            </a:r>
            <a:endParaRPr lang="en-GB" sz="2800" i="0" dirty="0">
              <a:solidFill>
                <a:srgbClr val="FF6600"/>
              </a:solidFill>
              <a:latin typeface="Herculanum"/>
              <a:ea typeface="ＭＳ Ｐゴシック" charset="-128"/>
              <a:cs typeface="Herculanum"/>
            </a:endParaRPr>
          </a:p>
        </p:txBody>
      </p:sp>
      <p:sp>
        <p:nvSpPr>
          <p:cNvPr id="20483" name="Text Box 3"/>
          <p:cNvSpPr txBox="1">
            <a:spLocks noChangeArrowheads="1"/>
          </p:cNvSpPr>
          <p:nvPr/>
        </p:nvSpPr>
        <p:spPr bwMode="auto">
          <a:xfrm>
            <a:off x="5263201" y="1839074"/>
            <a:ext cx="1400944" cy="314588"/>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dirty="0">
                <a:solidFill>
                  <a:schemeClr val="bg1"/>
                </a:solidFill>
              </a:rPr>
              <a:t>(Berman et al.)</a:t>
            </a:r>
          </a:p>
        </p:txBody>
      </p:sp>
      <p:sp>
        <p:nvSpPr>
          <p:cNvPr id="20484" name="Rectangle 5"/>
          <p:cNvSpPr>
            <a:spLocks noChangeArrowheads="1"/>
          </p:cNvSpPr>
          <p:nvPr/>
        </p:nvSpPr>
        <p:spPr bwMode="auto">
          <a:xfrm>
            <a:off x="207360" y="1520800"/>
            <a:ext cx="4147200" cy="2142945"/>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a:latin typeface="Albany" charset="0"/>
              </a:rPr>
              <a:t>Crick and others mused over the ``two great polymer languages’’.  </a:t>
            </a:r>
          </a:p>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a:latin typeface="Albany" charset="0"/>
              </a:rPr>
              <a:t>Central dogma explains the chain of events relating them.</a:t>
            </a:r>
          </a:p>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a:latin typeface="Albany" charset="0"/>
              </a:rPr>
              <a:t>The ribosome is the universal translating machine that speaks both languages.</a:t>
            </a:r>
          </a:p>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a:latin typeface="Albany" charset="0"/>
              </a:rPr>
              <a:t>We have seen what genes are and how they serve as the informational memory of organisms.  But we have NOT said how they are controlled.</a:t>
            </a:r>
          </a:p>
        </p:txBody>
      </p:sp>
      <p:pic>
        <p:nvPicPr>
          <p:cNvPr id="20485" name="Picture 8" descr="CentralDogma4"/>
          <p:cNvPicPr>
            <a:picLocks noChangeAspect="1" noChangeArrowheads="1"/>
          </p:cNvPicPr>
          <p:nvPr/>
        </p:nvPicPr>
        <p:blipFill>
          <a:blip r:embed="rId4"/>
          <a:srcRect/>
          <a:stretch>
            <a:fillRect/>
          </a:stretch>
        </p:blipFill>
        <p:spPr bwMode="auto">
          <a:xfrm>
            <a:off x="4907520" y="1935563"/>
            <a:ext cx="3490560" cy="3882648"/>
          </a:xfrm>
          <a:prstGeom prst="rect">
            <a:avLst/>
          </a:prstGeom>
          <a:noFill/>
          <a:ln w="9525">
            <a:noFill/>
            <a:miter lim="800000"/>
            <a:headEnd/>
            <a:tailEnd/>
          </a:ln>
        </p:spPr>
      </p:pic>
      <p:pic>
        <p:nvPicPr>
          <p:cNvPr id="20486" name="Picture 9" descr="CrickCentralDogma"/>
          <p:cNvPicPr>
            <a:picLocks noChangeAspect="1" noChangeArrowheads="1"/>
          </p:cNvPicPr>
          <p:nvPr/>
        </p:nvPicPr>
        <p:blipFill>
          <a:blip r:embed="rId5"/>
          <a:srcRect/>
          <a:stretch>
            <a:fillRect/>
          </a:stretch>
        </p:blipFill>
        <p:spPr bwMode="auto">
          <a:xfrm>
            <a:off x="7208640" y="5335761"/>
            <a:ext cx="1935360" cy="1522239"/>
          </a:xfrm>
          <a:prstGeom prst="rect">
            <a:avLst/>
          </a:prstGeom>
          <a:noFill/>
          <a:ln w="9525">
            <a:noFill/>
            <a:miter lim="800000"/>
            <a:headEnd/>
            <a:tailEnd/>
          </a:ln>
        </p:spPr>
      </p:pic>
      <p:sp>
        <p:nvSpPr>
          <p:cNvPr id="20487" name="Text Box 11"/>
          <p:cNvSpPr txBox="1">
            <a:spLocks noChangeArrowheads="1"/>
          </p:cNvSpPr>
          <p:nvPr/>
        </p:nvSpPr>
        <p:spPr bwMode="auto">
          <a:xfrm>
            <a:off x="311040" y="6014072"/>
            <a:ext cx="6808320" cy="636547"/>
          </a:xfrm>
          <a:prstGeom prst="rect">
            <a:avLst/>
          </a:prstGeom>
          <a:noFill/>
          <a:ln w="9525">
            <a:noFill/>
            <a:miter lim="800000"/>
            <a:headEnd/>
            <a:tailEnd/>
          </a:ln>
        </p:spPr>
        <p:txBody>
          <a:bodyPr lIns="82945" tIns="41473" rIns="82945" bIns="41473">
            <a:prstTxWarp prst="textNoShape">
              <a:avLst/>
            </a:prstTxWarp>
            <a:spAutoFit/>
          </a:bodyPr>
          <a:lstStyle/>
          <a:p>
            <a:r>
              <a:rPr lang="en-US" dirty="0">
                <a:solidFill>
                  <a:srgbClr val="FF6600"/>
                </a:solidFill>
                <a:latin typeface="Albany" charset="0"/>
              </a:rPr>
              <a:t>Now we have the background to tackle the question we started with: how do cells make decisions?</a:t>
            </a:r>
            <a:endParaRPr lang="en-US" sz="2000" b="1" dirty="0">
              <a:solidFill>
                <a:srgbClr val="FF6600"/>
              </a:solidFill>
              <a:latin typeface="Albany"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solidFill>
                  <a:srgbClr val="FF6600"/>
                </a:solidFill>
                <a:latin typeface="Herculanum"/>
                <a:cs typeface="Herculanum"/>
              </a:rPr>
              <a:t>Counting messenger RNAs in cells</a:t>
            </a:r>
            <a:endParaRPr lang="en-US" sz="3200" dirty="0">
              <a:solidFill>
                <a:srgbClr val="FF6600"/>
              </a:solidFill>
              <a:latin typeface="Herculanum"/>
              <a:cs typeface="Herculanum"/>
            </a:endParaRPr>
          </a:p>
        </p:txBody>
      </p:sp>
      <p:pic>
        <p:nvPicPr>
          <p:cNvPr id="6" name="Picture 4"/>
          <p:cNvPicPr>
            <a:picLocks noChangeAspect="1" noChangeArrowheads="1"/>
          </p:cNvPicPr>
          <p:nvPr/>
        </p:nvPicPr>
        <p:blipFill>
          <a:blip r:embed="rId2" cstate="print"/>
          <a:srcRect/>
          <a:stretch>
            <a:fillRect/>
          </a:stretch>
        </p:blipFill>
        <p:spPr>
          <a:xfrm>
            <a:off x="6324600" y="4114800"/>
            <a:ext cx="2590800" cy="2698964"/>
          </a:xfrm>
          <a:prstGeom prst="rect">
            <a:avLst/>
          </a:prstGeom>
        </p:spPr>
      </p:pic>
      <p:sp>
        <p:nvSpPr>
          <p:cNvPr id="7" name="Text Box 5"/>
          <p:cNvSpPr txBox="1">
            <a:spLocks noChangeArrowheads="1"/>
          </p:cNvSpPr>
          <p:nvPr/>
        </p:nvSpPr>
        <p:spPr bwMode="auto">
          <a:xfrm>
            <a:off x="228600" y="4343400"/>
            <a:ext cx="2362200" cy="366713"/>
          </a:xfrm>
          <a:prstGeom prst="rect">
            <a:avLst/>
          </a:prstGeom>
          <a:noFill/>
          <a:ln w="9525">
            <a:noFill/>
            <a:miter lim="800000"/>
            <a:headEnd/>
            <a:tailEnd/>
          </a:ln>
          <a:effectLst/>
        </p:spPr>
        <p:txBody>
          <a:bodyPr>
            <a:spAutoFit/>
          </a:bodyPr>
          <a:lstStyle/>
          <a:p>
            <a:pPr>
              <a:spcBef>
                <a:spcPct val="50000"/>
              </a:spcBef>
            </a:pPr>
            <a:r>
              <a:rPr lang="en-US" dirty="0">
                <a:latin typeface="Comic Sans MS" pitchFamily="66" charset="0"/>
              </a:rPr>
              <a:t>Golding et al. ‘05</a:t>
            </a:r>
          </a:p>
        </p:txBody>
      </p:sp>
      <p:pic>
        <p:nvPicPr>
          <p:cNvPr id="2052" name="Picture 4"/>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514600" y="1295400"/>
            <a:ext cx="3701366" cy="2530290"/>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6096000" y="1143000"/>
            <a:ext cx="2844746" cy="2805113"/>
          </a:xfrm>
          <a:prstGeom prst="rect">
            <a:avLst/>
          </a:prstGeom>
          <a:noFill/>
          <a:ln w="9525">
            <a:noFill/>
            <a:miter lim="800000"/>
            <a:headEnd/>
            <a:tailEnd/>
          </a:ln>
        </p:spPr>
      </p:pic>
      <p:sp>
        <p:nvSpPr>
          <p:cNvPr id="13" name="Text Box 5"/>
          <p:cNvSpPr txBox="1">
            <a:spLocks noChangeArrowheads="1"/>
          </p:cNvSpPr>
          <p:nvPr/>
        </p:nvSpPr>
        <p:spPr bwMode="auto">
          <a:xfrm>
            <a:off x="304800" y="1676400"/>
            <a:ext cx="2362200" cy="366713"/>
          </a:xfrm>
          <a:prstGeom prst="rect">
            <a:avLst/>
          </a:prstGeom>
          <a:noFill/>
          <a:ln w="9525">
            <a:noFill/>
            <a:miter lim="800000"/>
            <a:headEnd/>
            <a:tailEnd/>
          </a:ln>
          <a:effectLst/>
        </p:spPr>
        <p:txBody>
          <a:bodyPr>
            <a:spAutoFit/>
          </a:bodyPr>
          <a:lstStyle/>
          <a:p>
            <a:pPr>
              <a:spcBef>
                <a:spcPct val="50000"/>
              </a:spcBef>
            </a:pPr>
            <a:r>
              <a:rPr lang="en-US" dirty="0" err="1" smtClean="0">
                <a:latin typeface="Comic Sans MS" pitchFamily="66" charset="0"/>
              </a:rPr>
              <a:t>Zenklusen</a:t>
            </a:r>
            <a:r>
              <a:rPr lang="en-US" dirty="0" smtClean="0">
                <a:latin typeface="Comic Sans MS" pitchFamily="66" charset="0"/>
              </a:rPr>
              <a:t> </a:t>
            </a:r>
            <a:r>
              <a:rPr lang="en-US" dirty="0">
                <a:latin typeface="Comic Sans MS" pitchFamily="66" charset="0"/>
              </a:rPr>
              <a:t>et al. ‘</a:t>
            </a:r>
            <a:r>
              <a:rPr lang="en-US" dirty="0" smtClean="0">
                <a:latin typeface="Comic Sans MS" pitchFamily="66" charset="0"/>
              </a:rPr>
              <a:t>08</a:t>
            </a:r>
            <a:endParaRPr lang="en-US" dirty="0">
              <a:latin typeface="Comic Sans MS" pitchFamily="66" charset="0"/>
            </a:endParaRPr>
          </a:p>
        </p:txBody>
      </p:sp>
      <p:pic>
        <p:nvPicPr>
          <p:cNvPr id="14" name="Picture 13" descr="MS2GFP.jpg"/>
          <p:cNvPicPr>
            <a:picLocks noChangeAspect="1"/>
          </p:cNvPicPr>
          <p:nvPr/>
        </p:nvPicPr>
        <p:blipFill>
          <a:blip r:embed="rId6" cstate="print"/>
          <a:stretch>
            <a:fillRect/>
          </a:stretch>
        </p:blipFill>
        <p:spPr>
          <a:xfrm>
            <a:off x="2333625" y="4419600"/>
            <a:ext cx="3533775" cy="2080082"/>
          </a:xfrm>
          <a:prstGeom prst="rect">
            <a:avLst/>
          </a:prstGeom>
        </p:spPr>
      </p:pic>
      <p:sp>
        <p:nvSpPr>
          <p:cNvPr id="15" name="TextBox 14"/>
          <p:cNvSpPr txBox="1"/>
          <p:nvPr/>
        </p:nvSpPr>
        <p:spPr>
          <a:xfrm>
            <a:off x="0" y="1295400"/>
            <a:ext cx="2743200" cy="400110"/>
          </a:xfrm>
          <a:prstGeom prst="rect">
            <a:avLst/>
          </a:prstGeom>
          <a:noFill/>
        </p:spPr>
        <p:txBody>
          <a:bodyPr wrap="square" rtlCol="0">
            <a:spAutoFit/>
          </a:bodyPr>
          <a:lstStyle/>
          <a:p>
            <a:pPr>
              <a:buFont typeface="Arial" pitchFamily="34" charset="0"/>
              <a:buChar char="•"/>
            </a:pPr>
            <a:r>
              <a:rPr lang="en-US" sz="2000" dirty="0" smtClean="0">
                <a:latin typeface="Comic Sans MS" pitchFamily="66" charset="0"/>
              </a:rPr>
              <a:t>Fixed cells</a:t>
            </a:r>
            <a:endParaRPr lang="en-US" sz="2000" dirty="0">
              <a:latin typeface="Comic Sans MS" pitchFamily="66" charset="0"/>
            </a:endParaRPr>
          </a:p>
        </p:txBody>
      </p:sp>
      <p:sp>
        <p:nvSpPr>
          <p:cNvPr id="16" name="TextBox 15"/>
          <p:cNvSpPr txBox="1"/>
          <p:nvPr/>
        </p:nvSpPr>
        <p:spPr>
          <a:xfrm>
            <a:off x="0" y="3962400"/>
            <a:ext cx="2743200" cy="400110"/>
          </a:xfrm>
          <a:prstGeom prst="rect">
            <a:avLst/>
          </a:prstGeom>
          <a:noFill/>
        </p:spPr>
        <p:txBody>
          <a:bodyPr wrap="square" rtlCol="0">
            <a:spAutoFit/>
          </a:bodyPr>
          <a:lstStyle/>
          <a:p>
            <a:pPr>
              <a:buFont typeface="Arial" pitchFamily="34" charset="0"/>
              <a:buChar char="•"/>
            </a:pPr>
            <a:r>
              <a:rPr lang="en-US" sz="2000" dirty="0" smtClean="0">
                <a:latin typeface="Comic Sans MS" pitchFamily="66" charset="0"/>
              </a:rPr>
              <a:t>Live cells</a:t>
            </a:r>
            <a:endParaRPr lang="en-US" sz="2000" dirty="0">
              <a:latin typeface="Comic Sans MS"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18" descr="08_008"/>
          <p:cNvPicPr>
            <a:picLocks noGrp="1" noChangeAspect="1" noChangeArrowheads="1"/>
          </p:cNvPicPr>
          <p:nvPr>
            <p:ph idx="1"/>
          </p:nvPr>
        </p:nvPicPr>
        <p:blipFill>
          <a:blip r:embed="rId3"/>
          <a:srcRect/>
          <a:stretch>
            <a:fillRect/>
          </a:stretch>
        </p:blipFill>
        <p:spPr>
          <a:xfrm>
            <a:off x="1392481" y="4176439"/>
            <a:ext cx="2478240" cy="2183269"/>
          </a:xfrm>
        </p:spPr>
      </p:pic>
      <p:sp>
        <p:nvSpPr>
          <p:cNvPr id="1842179" name="Rectangle 3"/>
          <p:cNvSpPr>
            <a:spLocks noGrp="1" noChangeArrowheads="1"/>
          </p:cNvSpPr>
          <p:nvPr>
            <p:ph type="title"/>
          </p:nvPr>
        </p:nvSpPr>
        <p:spPr>
          <a:xfrm>
            <a:off x="348480" y="112332"/>
            <a:ext cx="7807680" cy="1143480"/>
          </a:xfrm>
        </p:spPr>
        <p:txBody>
          <a:bodyPr/>
          <a:lstStyle/>
          <a:p>
            <a:pPr marL="1306100"/>
            <a:r>
              <a:rPr lang="en-US" sz="3300" dirty="0">
                <a:solidFill>
                  <a:srgbClr val="FF6600"/>
                </a:solidFill>
                <a:latin typeface="Herculanum"/>
                <a:cs typeface="Herculanum"/>
              </a:rPr>
              <a:t>Input-Output Curves: An Analogy</a:t>
            </a:r>
          </a:p>
        </p:txBody>
      </p:sp>
      <p:sp>
        <p:nvSpPr>
          <p:cNvPr id="57348" name="Rectangle 7"/>
          <p:cNvSpPr>
            <a:spLocks noChangeArrowheads="1"/>
          </p:cNvSpPr>
          <p:nvPr/>
        </p:nvSpPr>
        <p:spPr bwMode="auto">
          <a:xfrm>
            <a:off x="-1016640" y="1342221"/>
            <a:ext cx="167510" cy="315614"/>
          </a:xfrm>
          <a:prstGeom prst="rect">
            <a:avLst/>
          </a:prstGeom>
          <a:noFill/>
          <a:ln w="9525">
            <a:noFill/>
            <a:miter lim="800000"/>
            <a:headEnd/>
            <a:tailEnd/>
          </a:ln>
        </p:spPr>
        <p:txBody>
          <a:bodyPr wrap="none" lIns="82945" tIns="41473" rIns="82945" bIns="41473">
            <a:prstTxWarp prst="textNoShape">
              <a:avLst/>
            </a:prstTxWarp>
            <a:spAutoFit/>
          </a:bodyPr>
          <a:lstStyle/>
          <a:p>
            <a:pPr>
              <a:lnSpc>
                <a:spcPct val="93000"/>
              </a:lnSpc>
              <a:buClr>
                <a:srgbClr val="000000"/>
              </a:buClr>
              <a:buSzPct val="76000"/>
              <a:buFont typeface="StarSymbol" charset="0"/>
              <a:buBlip>
                <a:blip r:embed="rId4"/>
              </a:buBlip>
            </a:pPr>
            <a:endParaRPr lang="en-US" sz="1600" b="1" dirty="0">
              <a:solidFill>
                <a:schemeClr val="accent2"/>
              </a:solidFill>
              <a:latin typeface="Albany" charset="0"/>
            </a:endParaRPr>
          </a:p>
        </p:txBody>
      </p:sp>
      <p:sp>
        <p:nvSpPr>
          <p:cNvPr id="57349" name="Rectangle 11"/>
          <p:cNvSpPr>
            <a:spLocks noChangeArrowheads="1"/>
          </p:cNvSpPr>
          <p:nvPr/>
        </p:nvSpPr>
        <p:spPr bwMode="auto">
          <a:xfrm>
            <a:off x="4561920" y="1728182"/>
            <a:ext cx="3455590" cy="299200"/>
          </a:xfrm>
          <a:prstGeom prst="rect">
            <a:avLst/>
          </a:prstGeom>
          <a:noFill/>
          <a:ln w="9525">
            <a:noFill/>
            <a:miter lim="800000"/>
            <a:headEnd/>
            <a:tailEnd/>
          </a:ln>
        </p:spPr>
        <p:txBody>
          <a:bodyPr wrap="none" lIns="82945" tIns="41473" rIns="82945" bIns="41473">
            <a:prstTxWarp prst="textNoShape">
              <a:avLst/>
            </a:prstTxWarp>
            <a:spAutoFit/>
          </a:bodyPr>
          <a:lstStyle/>
          <a:p>
            <a:r>
              <a:rPr lang="en-US" sz="1400" dirty="0"/>
              <a:t>http://</a:t>
            </a:r>
            <a:r>
              <a:rPr lang="en-US" sz="1400" dirty="0" err="1"/>
              <a:t>www.physics.csbsju.edu/trace/CC.html</a:t>
            </a:r>
            <a:endParaRPr lang="en-US" sz="1400" dirty="0"/>
          </a:p>
        </p:txBody>
      </p:sp>
      <p:pic>
        <p:nvPicPr>
          <p:cNvPr id="57350" name="Picture 12" descr="Devices"/>
          <p:cNvPicPr>
            <a:picLocks noChangeAspect="1" noChangeArrowheads="1"/>
          </p:cNvPicPr>
          <p:nvPr/>
        </p:nvPicPr>
        <p:blipFill>
          <a:blip r:embed="rId5"/>
          <a:srcRect/>
          <a:stretch>
            <a:fillRect/>
          </a:stretch>
        </p:blipFill>
        <p:spPr bwMode="auto">
          <a:xfrm>
            <a:off x="1244160" y="2142945"/>
            <a:ext cx="2626560" cy="1676336"/>
          </a:xfrm>
          <a:prstGeom prst="rect">
            <a:avLst/>
          </a:prstGeom>
          <a:noFill/>
          <a:ln w="9525">
            <a:noFill/>
            <a:miter lim="800000"/>
            <a:headEnd/>
            <a:tailEnd/>
          </a:ln>
        </p:spPr>
      </p:pic>
      <p:pic>
        <p:nvPicPr>
          <p:cNvPr id="57351" name="Picture 13" descr="Diode"/>
          <p:cNvPicPr>
            <a:picLocks noChangeAspect="1" noChangeArrowheads="1"/>
          </p:cNvPicPr>
          <p:nvPr/>
        </p:nvPicPr>
        <p:blipFill>
          <a:blip r:embed="rId6"/>
          <a:srcRect/>
          <a:stretch>
            <a:fillRect/>
          </a:stretch>
        </p:blipFill>
        <p:spPr bwMode="auto">
          <a:xfrm>
            <a:off x="5114880" y="2004691"/>
            <a:ext cx="2419200" cy="1873637"/>
          </a:xfrm>
          <a:prstGeom prst="rect">
            <a:avLst/>
          </a:prstGeom>
          <a:noFill/>
          <a:ln w="9525">
            <a:noFill/>
            <a:miter lim="800000"/>
            <a:headEnd/>
            <a:tailEnd/>
          </a:ln>
        </p:spPr>
      </p:pic>
      <p:sp>
        <p:nvSpPr>
          <p:cNvPr id="57352" name="Text Box 14"/>
          <p:cNvSpPr txBox="1">
            <a:spLocks noChangeArrowheads="1"/>
          </p:cNvSpPr>
          <p:nvPr/>
        </p:nvSpPr>
        <p:spPr bwMode="auto">
          <a:xfrm>
            <a:off x="1380961" y="1686418"/>
            <a:ext cx="2511099" cy="391533"/>
          </a:xfrm>
          <a:prstGeom prst="rect">
            <a:avLst/>
          </a:prstGeom>
          <a:noFill/>
          <a:ln w="9525">
            <a:noFill/>
            <a:miter lim="800000"/>
            <a:headEnd/>
            <a:tailEnd/>
          </a:ln>
        </p:spPr>
        <p:txBody>
          <a:bodyPr wrap="none" lIns="82945" tIns="41473" rIns="82945" bIns="41473">
            <a:prstTxWarp prst="textNoShape">
              <a:avLst/>
            </a:prstTxWarp>
            <a:spAutoFit/>
          </a:bodyPr>
          <a:lstStyle/>
          <a:p>
            <a:r>
              <a:rPr lang="en-US" sz="2000" b="1" dirty="0">
                <a:solidFill>
                  <a:srgbClr val="FF6600"/>
                </a:solidFill>
                <a:latin typeface="Albany" charset="0"/>
              </a:rPr>
              <a:t>Electronic Devices</a:t>
            </a:r>
          </a:p>
        </p:txBody>
      </p:sp>
      <p:sp>
        <p:nvSpPr>
          <p:cNvPr id="57353" name="Text Box 15"/>
          <p:cNvSpPr txBox="1">
            <a:spLocks noChangeArrowheads="1"/>
          </p:cNvSpPr>
          <p:nvPr/>
        </p:nvSpPr>
        <p:spPr bwMode="auto">
          <a:xfrm>
            <a:off x="1382400" y="4147636"/>
            <a:ext cx="2610660" cy="391533"/>
          </a:xfrm>
          <a:prstGeom prst="rect">
            <a:avLst/>
          </a:prstGeom>
          <a:noFill/>
          <a:ln w="9525">
            <a:noFill/>
            <a:miter lim="800000"/>
            <a:headEnd/>
            <a:tailEnd/>
          </a:ln>
        </p:spPr>
        <p:txBody>
          <a:bodyPr wrap="none" lIns="82945" tIns="41473" rIns="82945" bIns="41473">
            <a:prstTxWarp prst="textNoShape">
              <a:avLst/>
            </a:prstTxWarp>
            <a:spAutoFit/>
          </a:bodyPr>
          <a:lstStyle/>
          <a:p>
            <a:r>
              <a:rPr lang="en-US" sz="2000" b="1" dirty="0">
                <a:solidFill>
                  <a:srgbClr val="FF6600"/>
                </a:solidFill>
                <a:latin typeface="Albany" charset="0"/>
              </a:rPr>
              <a:t>Regulatory Devices</a:t>
            </a:r>
          </a:p>
        </p:txBody>
      </p:sp>
      <p:sp>
        <p:nvSpPr>
          <p:cNvPr id="57354" name="Text Box 16"/>
          <p:cNvSpPr txBox="1">
            <a:spLocks noChangeArrowheads="1"/>
          </p:cNvSpPr>
          <p:nvPr/>
        </p:nvSpPr>
        <p:spPr bwMode="auto">
          <a:xfrm>
            <a:off x="138240" y="6290580"/>
            <a:ext cx="8847360" cy="391533"/>
          </a:xfrm>
          <a:prstGeom prst="rect">
            <a:avLst/>
          </a:prstGeom>
          <a:noFill/>
          <a:ln w="9525">
            <a:noFill/>
            <a:miter lim="800000"/>
            <a:headEnd/>
            <a:tailEnd/>
          </a:ln>
        </p:spPr>
        <p:txBody>
          <a:bodyPr lIns="82945" tIns="41473" rIns="82945" bIns="41473">
            <a:prstTxWarp prst="textNoShape">
              <a:avLst/>
            </a:prstTxWarp>
            <a:spAutoFit/>
          </a:bodyPr>
          <a:lstStyle/>
          <a:p>
            <a:r>
              <a:rPr lang="en-US" sz="2000" b="1" dirty="0">
                <a:latin typeface="Albany" charset="0"/>
              </a:rPr>
              <a:t>How do we know the number of molecules controlling the decision?</a:t>
            </a:r>
          </a:p>
        </p:txBody>
      </p:sp>
      <p:pic>
        <p:nvPicPr>
          <p:cNvPr id="57355" name="Picture 17" descr="ActivationPlot"/>
          <p:cNvPicPr>
            <a:picLocks noChangeAspect="1" noChangeArrowheads="1"/>
          </p:cNvPicPr>
          <p:nvPr/>
        </p:nvPicPr>
        <p:blipFill>
          <a:blip r:embed="rId7"/>
          <a:srcRect/>
          <a:stretch>
            <a:fillRect/>
          </a:stretch>
        </p:blipFill>
        <p:spPr bwMode="auto">
          <a:xfrm>
            <a:off x="5114880" y="4147636"/>
            <a:ext cx="2211840" cy="21933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6600"/>
                </a:solidFill>
                <a:latin typeface="Herculanum"/>
                <a:cs typeface="Herculanum"/>
              </a:rPr>
              <a:t>Dialing in Different Responses in Simple Repression</a:t>
            </a:r>
            <a:endParaRPr lang="en-US" sz="3200" dirty="0">
              <a:solidFill>
                <a:srgbClr val="FF6600"/>
              </a:solidFill>
              <a:latin typeface="Herculanum"/>
              <a:cs typeface="Herculanum"/>
            </a:endParaRPr>
          </a:p>
        </p:txBody>
      </p:sp>
      <p:pic>
        <p:nvPicPr>
          <p:cNvPr id="4" name="Picture 3" descr="C:\Users\hgarcia\Documents\Talks\2010-01 Princeton\SimpleRepressionKnobs-Outline.tif"/>
          <p:cNvPicPr>
            <a:picLocks noChangeAspect="1" noChangeArrowheads="1"/>
          </p:cNvPicPr>
          <p:nvPr/>
        </p:nvPicPr>
        <p:blipFill>
          <a:blip r:embed="rId2" cstate="print"/>
          <a:srcRect/>
          <a:stretch>
            <a:fillRect/>
          </a:stretch>
        </p:blipFill>
        <p:spPr bwMode="auto">
          <a:xfrm>
            <a:off x="1254239" y="1977327"/>
            <a:ext cx="6706995" cy="3192538"/>
          </a:xfrm>
          <a:prstGeom prst="rect">
            <a:avLst/>
          </a:prstGeom>
          <a:noFill/>
        </p:spPr>
      </p:pic>
      <p:sp>
        <p:nvSpPr>
          <p:cNvPr id="5" name="Rectangle 1032"/>
          <p:cNvSpPr>
            <a:spLocks noChangeArrowheads="1"/>
          </p:cNvSpPr>
          <p:nvPr/>
        </p:nvSpPr>
        <p:spPr bwMode="auto">
          <a:xfrm>
            <a:off x="0" y="5391926"/>
            <a:ext cx="8926560" cy="1355182"/>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smtClean="0">
                <a:latin typeface="Albany" pitchFamily="32" charset="0"/>
              </a:rPr>
              <a:t>As a starting point for our in vivo story, we begin with the “simpler” case of simple repression.</a:t>
            </a:r>
          </a:p>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smtClean="0">
                <a:latin typeface="Albany" pitchFamily="32" charset="0"/>
              </a:rPr>
              <a:t>The idea is to tune the same parameters that we can control in the theoretical analysis in our experiments.</a:t>
            </a:r>
            <a:endParaRPr lang="en-GB" sz="1600" b="1" dirty="0">
              <a:latin typeface="Albany" pitchFamily="32"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1" name="Picture 13" descr="SingleSiteFit.tif"/>
          <p:cNvPicPr>
            <a:picLocks noChangeAspect="1"/>
          </p:cNvPicPr>
          <p:nvPr/>
        </p:nvPicPr>
        <p:blipFill>
          <a:blip r:embed="rId4"/>
          <a:srcRect/>
          <a:stretch>
            <a:fillRect/>
          </a:stretch>
        </p:blipFill>
        <p:spPr bwMode="auto">
          <a:xfrm>
            <a:off x="61913" y="2133600"/>
            <a:ext cx="9020175" cy="4697413"/>
          </a:xfrm>
          <a:prstGeom prst="rect">
            <a:avLst/>
          </a:prstGeom>
          <a:noFill/>
          <a:ln w="9525">
            <a:noFill/>
            <a:miter lim="800000"/>
            <a:headEnd/>
            <a:tailEnd/>
          </a:ln>
        </p:spPr>
      </p:pic>
      <p:sp>
        <p:nvSpPr>
          <p:cNvPr id="63492" name="Rectangle 4"/>
          <p:cNvSpPr>
            <a:spLocks noGrp="1" noChangeArrowheads="1"/>
          </p:cNvSpPr>
          <p:nvPr>
            <p:ph type="title"/>
          </p:nvPr>
        </p:nvSpPr>
        <p:spPr>
          <a:xfrm>
            <a:off x="671513" y="-76200"/>
            <a:ext cx="7807325" cy="1143000"/>
          </a:xfrm>
        </p:spPr>
        <p:txBody>
          <a:bodyPr/>
          <a:lstStyle/>
          <a:p>
            <a:pPr eaLnBrk="1" hangingPunct="1"/>
            <a:r>
              <a:rPr lang="en-US" sz="3300" smtClean="0">
                <a:solidFill>
                  <a:srgbClr val="FF6600"/>
                </a:solidFill>
                <a:latin typeface="Herculanum" charset="0"/>
                <a:ea typeface="Herculanum" charset="0"/>
                <a:cs typeface="Herculanum" charset="0"/>
              </a:rPr>
              <a:t>Confronting theory and experiment: a simple case</a:t>
            </a:r>
          </a:p>
        </p:txBody>
      </p:sp>
      <p:sp>
        <p:nvSpPr>
          <p:cNvPr id="63493" name="Rectangle 9"/>
          <p:cNvSpPr>
            <a:spLocks noChangeArrowheads="1"/>
          </p:cNvSpPr>
          <p:nvPr/>
        </p:nvSpPr>
        <p:spPr bwMode="auto">
          <a:xfrm>
            <a:off x="5651500" y="2281238"/>
            <a:ext cx="914400" cy="838200"/>
          </a:xfrm>
          <a:prstGeom prst="rect">
            <a:avLst/>
          </a:prstGeom>
          <a:solidFill>
            <a:schemeClr val="bg1"/>
          </a:solidFill>
          <a:ln w="9525">
            <a:noFill/>
            <a:miter lim="800000"/>
            <a:headEnd/>
            <a:tailEnd/>
          </a:ln>
        </p:spPr>
        <p:txBody>
          <a:bodyPr wrap="none" lIns="82945" tIns="41473" rIns="82945" bIns="41473" anchor="ctr">
            <a:prstTxWarp prst="textNoShape">
              <a:avLst/>
            </a:prstTxWarp>
          </a:bodyPr>
          <a:lstStyle/>
          <a:p>
            <a:endParaRPr lang="en-US"/>
          </a:p>
        </p:txBody>
      </p:sp>
      <p:sp>
        <p:nvSpPr>
          <p:cNvPr id="63494" name="Text Box 10"/>
          <p:cNvSpPr txBox="1">
            <a:spLocks noChangeArrowheads="1"/>
          </p:cNvSpPr>
          <p:nvPr/>
        </p:nvSpPr>
        <p:spPr bwMode="auto">
          <a:xfrm>
            <a:off x="6999288" y="2971800"/>
            <a:ext cx="2203450" cy="554038"/>
          </a:xfrm>
          <a:prstGeom prst="rect">
            <a:avLst/>
          </a:prstGeom>
          <a:noFill/>
          <a:ln w="9525">
            <a:noFill/>
            <a:miter lim="800000"/>
            <a:headEnd/>
            <a:tailEnd/>
          </a:ln>
        </p:spPr>
        <p:txBody>
          <a:bodyPr wrap="none" lIns="91430" tIns="45715" rIns="91430" bIns="45715">
            <a:prstTxWarp prst="textNoShape">
              <a:avLst/>
            </a:prstTxWarp>
            <a:spAutoFit/>
          </a:bodyPr>
          <a:lstStyle/>
          <a:p>
            <a:pPr algn="r"/>
            <a:r>
              <a:rPr lang="da-DK" sz="1500">
                <a:latin typeface="Arial" charset="0"/>
                <a:ea typeface="Arial" charset="0"/>
                <a:cs typeface="Arial" charset="0"/>
              </a:rPr>
              <a:t>Vilar and Leibler (2003)</a:t>
            </a:r>
          </a:p>
          <a:p>
            <a:pPr algn="r"/>
            <a:r>
              <a:rPr lang="da-DK" sz="1500">
                <a:latin typeface="Arial" charset="0"/>
                <a:ea typeface="Arial" charset="0"/>
                <a:cs typeface="Arial" charset="0"/>
              </a:rPr>
              <a:t>Bintu et al. (2005)</a:t>
            </a:r>
            <a:endParaRPr lang="en-US" sz="1500">
              <a:latin typeface="Arial" charset="0"/>
              <a:ea typeface="Arial" charset="0"/>
              <a:cs typeface="Arial" charset="0"/>
            </a:endParaRPr>
          </a:p>
        </p:txBody>
      </p:sp>
      <p:sp>
        <p:nvSpPr>
          <p:cNvPr id="63495" name="Text Box 11"/>
          <p:cNvSpPr txBox="1">
            <a:spLocks noChangeArrowheads="1"/>
          </p:cNvSpPr>
          <p:nvPr/>
        </p:nvSpPr>
        <p:spPr bwMode="auto">
          <a:xfrm>
            <a:off x="7296150" y="2422525"/>
            <a:ext cx="1863725" cy="554038"/>
          </a:xfrm>
          <a:prstGeom prst="rect">
            <a:avLst/>
          </a:prstGeom>
          <a:noFill/>
          <a:ln w="9525">
            <a:noFill/>
            <a:miter lim="800000"/>
            <a:headEnd/>
            <a:tailEnd/>
          </a:ln>
        </p:spPr>
        <p:txBody>
          <a:bodyPr wrap="none" lIns="91430" tIns="45715" rIns="91430" bIns="45715">
            <a:prstTxWarp prst="textNoShape">
              <a:avLst/>
            </a:prstTxWarp>
            <a:spAutoFit/>
          </a:bodyPr>
          <a:lstStyle/>
          <a:p>
            <a:r>
              <a:rPr lang="da-DK" sz="1500">
                <a:latin typeface="Arial" charset="0"/>
                <a:ea typeface="Arial" charset="0"/>
                <a:cs typeface="Arial" charset="0"/>
              </a:rPr>
              <a:t>Oehler et al. (1994)</a:t>
            </a:r>
          </a:p>
          <a:p>
            <a:r>
              <a:rPr lang="da-DK" sz="1500">
                <a:latin typeface="Arial" charset="0"/>
                <a:ea typeface="Arial" charset="0"/>
                <a:cs typeface="Arial" charset="0"/>
              </a:rPr>
              <a:t>Becker et al. (2005)</a:t>
            </a:r>
            <a:endParaRPr lang="en-US" sz="1500">
              <a:latin typeface="Arial" charset="0"/>
              <a:ea typeface="Arial" charset="0"/>
              <a:cs typeface="Arial" charset="0"/>
            </a:endParaRPr>
          </a:p>
        </p:txBody>
      </p:sp>
      <p:sp>
        <p:nvSpPr>
          <p:cNvPr id="63496" name="Rounded Rectangle 11"/>
          <p:cNvSpPr>
            <a:spLocks noChangeArrowheads="1"/>
          </p:cNvSpPr>
          <p:nvPr/>
        </p:nvSpPr>
        <p:spPr bwMode="auto">
          <a:xfrm>
            <a:off x="5334000" y="6553200"/>
            <a:ext cx="3810000" cy="304800"/>
          </a:xfrm>
          <a:prstGeom prst="roundRect">
            <a:avLst>
              <a:gd name="adj" fmla="val 16667"/>
            </a:avLst>
          </a:prstGeom>
          <a:noFill/>
          <a:ln w="34925">
            <a:solidFill>
              <a:srgbClr val="FF6600"/>
            </a:solidFill>
            <a:round/>
            <a:headEnd/>
            <a:tailEnd/>
          </a:ln>
        </p:spPr>
        <p:txBody>
          <a:bodyPr>
            <a:prstTxWarp prst="textNoShape">
              <a:avLst/>
            </a:prstTxWarp>
          </a:bodyPr>
          <a:lstStyle/>
          <a:p>
            <a:pPr eaLnBrk="0" hangingPunct="0">
              <a:spcBef>
                <a:spcPct val="0"/>
              </a:spcBef>
            </a:pPr>
            <a:endParaRPr lang="en-US" sz="2400" i="0">
              <a:latin typeface="Arial" charset="0"/>
              <a:ea typeface="ＭＳ Ｐゴシック" charset="-128"/>
              <a:cs typeface="ＭＳ Ｐゴシック" charset="-128"/>
            </a:endParaRPr>
          </a:p>
        </p:txBody>
      </p:sp>
      <p:graphicFrame>
        <p:nvGraphicFramePr>
          <p:cNvPr id="63490" name="Object 2"/>
          <p:cNvGraphicFramePr>
            <a:graphicFrameLocks noChangeAspect="1"/>
          </p:cNvGraphicFramePr>
          <p:nvPr/>
        </p:nvGraphicFramePr>
        <p:xfrm>
          <a:off x="2819400" y="1219200"/>
          <a:ext cx="3429000" cy="709613"/>
        </p:xfrm>
        <a:graphic>
          <a:graphicData uri="http://schemas.openxmlformats.org/presentationml/2006/ole">
            <p:oleObj spid="_x0000_s148482" name="Equation" r:id="rId5" imgW="1778000" imgH="368300" progId="Equation.3">
              <p:embed/>
            </p:oleObj>
          </a:graphicData>
        </a:graphic>
      </p:graphicFrame>
      <p:sp>
        <p:nvSpPr>
          <p:cNvPr id="63497" name="Rounded Rectangle 14"/>
          <p:cNvSpPr>
            <a:spLocks noChangeArrowheads="1"/>
          </p:cNvSpPr>
          <p:nvPr/>
        </p:nvSpPr>
        <p:spPr bwMode="auto">
          <a:xfrm>
            <a:off x="2438400" y="1219200"/>
            <a:ext cx="3962400" cy="762000"/>
          </a:xfrm>
          <a:prstGeom prst="roundRect">
            <a:avLst>
              <a:gd name="adj" fmla="val 16667"/>
            </a:avLst>
          </a:prstGeom>
          <a:noFill/>
          <a:ln w="60325">
            <a:solidFill>
              <a:srgbClr val="FF6600"/>
            </a:solidFill>
            <a:round/>
            <a:headEnd/>
            <a:tailEnd/>
          </a:ln>
        </p:spPr>
        <p:txBody>
          <a:bodyPr>
            <a:prstTxWarp prst="textNoShape">
              <a:avLst/>
            </a:prstTxWarp>
          </a:bodyPr>
          <a:lstStyle/>
          <a:p>
            <a:endParaRPr lang="en-US"/>
          </a:p>
        </p:txBody>
      </p:sp>
      <p:sp>
        <p:nvSpPr>
          <p:cNvPr id="63498" name="Rounded Rectangle 9"/>
          <p:cNvSpPr>
            <a:spLocks noChangeArrowheads="1"/>
          </p:cNvSpPr>
          <p:nvPr/>
        </p:nvSpPr>
        <p:spPr bwMode="auto">
          <a:xfrm>
            <a:off x="5029200" y="1219200"/>
            <a:ext cx="304800" cy="304800"/>
          </a:xfrm>
          <a:prstGeom prst="roundRect">
            <a:avLst>
              <a:gd name="adj" fmla="val 16667"/>
            </a:avLst>
          </a:prstGeom>
          <a:noFill/>
          <a:ln w="12700">
            <a:solidFill>
              <a:schemeClr val="tx1"/>
            </a:solidFill>
            <a:round/>
            <a:headEnd/>
            <a:tailEnd/>
          </a:ln>
        </p:spPr>
        <p:txBody>
          <a:bodyPr>
            <a:prstTxWarp prst="textNoShape">
              <a:avLst/>
            </a:prstTxWarp>
          </a:bodyPr>
          <a:lstStyle/>
          <a:p>
            <a:endParaRPr lang="en-US"/>
          </a:p>
        </p:txBody>
      </p:sp>
      <p:cxnSp>
        <p:nvCxnSpPr>
          <p:cNvPr id="63499" name="Straight Connector 11"/>
          <p:cNvCxnSpPr>
            <a:cxnSpLocks noChangeShapeType="1"/>
          </p:cNvCxnSpPr>
          <p:nvPr/>
        </p:nvCxnSpPr>
        <p:spPr bwMode="auto">
          <a:xfrm rot="10800000" flipV="1">
            <a:off x="3429000" y="1524000"/>
            <a:ext cx="1600200" cy="990600"/>
          </a:xfrm>
          <a:prstGeom prst="line">
            <a:avLst/>
          </a:prstGeom>
          <a:noFill/>
          <a:ln w="12700">
            <a:solidFill>
              <a:schemeClr val="tx1"/>
            </a:solidFill>
            <a:round/>
            <a:headEnd/>
            <a:tailEnd/>
          </a:ln>
        </p:spPr>
      </p:cxnSp>
      <p:sp>
        <p:nvSpPr>
          <p:cNvPr id="63500" name="Rounded Rectangle 12"/>
          <p:cNvSpPr>
            <a:spLocks noChangeArrowheads="1"/>
          </p:cNvSpPr>
          <p:nvPr/>
        </p:nvSpPr>
        <p:spPr bwMode="auto">
          <a:xfrm>
            <a:off x="5715000" y="1371600"/>
            <a:ext cx="228600" cy="228600"/>
          </a:xfrm>
          <a:prstGeom prst="roundRect">
            <a:avLst>
              <a:gd name="adj" fmla="val 16667"/>
            </a:avLst>
          </a:prstGeom>
          <a:noFill/>
          <a:ln w="12700">
            <a:solidFill>
              <a:schemeClr val="tx1"/>
            </a:solidFill>
            <a:round/>
            <a:headEnd/>
            <a:tailEnd/>
          </a:ln>
        </p:spPr>
        <p:txBody>
          <a:bodyPr>
            <a:prstTxWarp prst="textNoShape">
              <a:avLst/>
            </a:prstTxWarp>
          </a:bodyPr>
          <a:lstStyle/>
          <a:p>
            <a:endParaRPr lang="en-US"/>
          </a:p>
        </p:txBody>
      </p:sp>
      <p:cxnSp>
        <p:nvCxnSpPr>
          <p:cNvPr id="63501" name="Straight Connector 14"/>
          <p:cNvCxnSpPr>
            <a:cxnSpLocks noChangeShapeType="1"/>
          </p:cNvCxnSpPr>
          <p:nvPr/>
        </p:nvCxnSpPr>
        <p:spPr bwMode="auto">
          <a:xfrm rot="5400000">
            <a:off x="5067300" y="1714500"/>
            <a:ext cx="762000" cy="533400"/>
          </a:xfrm>
          <a:prstGeom prst="line">
            <a:avLst/>
          </a:prstGeom>
          <a:noFill/>
          <a:ln w="12700">
            <a:solidFill>
              <a:schemeClr val="tx1"/>
            </a:solidFill>
            <a:round/>
            <a:headEnd/>
            <a:tailEnd/>
          </a:ln>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9" name="Rectangle 2"/>
          <p:cNvSpPr>
            <a:spLocks noGrp="1" noChangeArrowheads="1"/>
          </p:cNvSpPr>
          <p:nvPr>
            <p:ph type="title" idx="4294967295"/>
          </p:nvPr>
        </p:nvSpPr>
        <p:spPr>
          <a:xfrm>
            <a:off x="693738" y="76200"/>
            <a:ext cx="7807325" cy="1144588"/>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3200" smtClean="0">
                <a:solidFill>
                  <a:srgbClr val="FF6600"/>
                </a:solidFill>
                <a:latin typeface="Herculanum" charset="0"/>
                <a:ea typeface="Herculanum" charset="0"/>
                <a:cs typeface="Herculanum" charset="0"/>
              </a:rPr>
              <a:t>Using Drunks to Count Proteins and Measure Expression</a:t>
            </a:r>
          </a:p>
        </p:txBody>
      </p:sp>
      <p:sp>
        <p:nvSpPr>
          <p:cNvPr id="65540" name="Text Box 3"/>
          <p:cNvSpPr txBox="1">
            <a:spLocks noChangeArrowheads="1"/>
          </p:cNvSpPr>
          <p:nvPr/>
        </p:nvSpPr>
        <p:spPr bwMode="auto">
          <a:xfrm>
            <a:off x="5262563" y="1838325"/>
            <a:ext cx="1439862" cy="315913"/>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a:solidFill>
                  <a:schemeClr val="bg1"/>
                </a:solidFill>
              </a:rPr>
              <a:t>(Berman et al.)</a:t>
            </a:r>
          </a:p>
        </p:txBody>
      </p:sp>
      <p:pic>
        <p:nvPicPr>
          <p:cNvPr id="65541" name="Picture 5" descr="/Users/rob/phillips/Talks/Talks 2008/Aspen Winter/Public Lecture/Elowitz.mov">
            <a:hlinkClick r:id="" action="ppaction://media"/>
          </p:cNvPr>
          <p:cNvPicPr/>
          <p:nvPr>
            <a:videoFile r:link="rId2"/>
          </p:nvPr>
        </p:nvPicPr>
        <p:blipFill>
          <a:blip r:embed="rId5"/>
          <a:srcRect/>
          <a:stretch>
            <a:fillRect/>
          </a:stretch>
        </p:blipFill>
        <p:spPr bwMode="auto">
          <a:xfrm>
            <a:off x="4953000" y="2289175"/>
            <a:ext cx="2659063" cy="3654425"/>
          </a:xfrm>
          <a:prstGeom prst="rect">
            <a:avLst/>
          </a:prstGeom>
          <a:noFill/>
          <a:ln w="9525">
            <a:noFill/>
            <a:miter lim="800000"/>
            <a:headEnd/>
            <a:tailEnd/>
          </a:ln>
        </p:spPr>
      </p:pic>
      <p:sp>
        <p:nvSpPr>
          <p:cNvPr id="65542" name="Rectangle 5"/>
          <p:cNvSpPr>
            <a:spLocks noChangeArrowheads="1"/>
          </p:cNvSpPr>
          <p:nvPr/>
        </p:nvSpPr>
        <p:spPr bwMode="auto">
          <a:xfrm>
            <a:off x="0" y="1600200"/>
            <a:ext cx="5029200" cy="23622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76000"/>
              <a:buFontTx/>
              <a:buBlip>
                <a:blip r:embed="rId6"/>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latin typeface="Arial" charset="0"/>
              </a:rPr>
              <a:t>Find new ways to count, new watches, new rulers.  Perrin gave us more than 10 ways to measure Avogadro’s number, many involve fluctuations.</a:t>
            </a:r>
          </a:p>
          <a:p>
            <a:pPr marL="390525" indent="-293688" defTabSz="650875">
              <a:lnSpc>
                <a:spcPct val="93000"/>
              </a:lnSpc>
              <a:buClr>
                <a:srgbClr val="000000"/>
              </a:buClr>
              <a:buSzPct val="76000"/>
              <a:buFontTx/>
              <a:buBlip>
                <a:blip r:embed="rId6"/>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latin typeface="Arial" charset="0"/>
              </a:rPr>
              <a:t>Key </a:t>
            </a:r>
            <a:r>
              <a:rPr lang="en-GB" sz="1600" b="1">
                <a:latin typeface="Arial" charset="0"/>
              </a:rPr>
              <a:t>point: in order to use the statistical mechanical theory, we must know the number of transcription factors.</a:t>
            </a:r>
            <a:r>
              <a:rPr lang="en-GB" sz="1600" b="1">
                <a:latin typeface="Arial" charset="0"/>
              </a:rPr>
              <a:t> This suggested a cool new way to count and to </a:t>
            </a:r>
            <a:r>
              <a:rPr lang="en-GB" sz="1600" b="1">
                <a:solidFill>
                  <a:srgbClr val="FF6600"/>
                </a:solidFill>
                <a:latin typeface="Arial" charset="0"/>
              </a:rPr>
              <a:t>measure the whole fold-change function.</a:t>
            </a:r>
          </a:p>
          <a:p>
            <a:pPr marL="390525" indent="-293688" defTabSz="650875">
              <a:lnSpc>
                <a:spcPct val="93000"/>
              </a:lnSpc>
              <a:buClr>
                <a:srgbClr val="000000"/>
              </a:buClr>
              <a:buSzPct val="76000"/>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a:solidFill>
                <a:schemeClr val="accent2"/>
              </a:solidFill>
              <a:latin typeface="Albany" charset="0"/>
            </a:endParaRPr>
          </a:p>
          <a:p>
            <a:pPr marL="390525" indent="-293688" defTabSz="650875">
              <a:lnSpc>
                <a:spcPct val="93000"/>
              </a:lnSpc>
              <a:buClr>
                <a:srgbClr val="000000"/>
              </a:buClr>
              <a:buSzPct val="76000"/>
              <a:buFontTx/>
              <a:buBlip>
                <a:blip r:embed="rId6"/>
              </a:buBlip>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a:solidFill>
                <a:schemeClr val="accent2"/>
              </a:solidFill>
              <a:latin typeface="Albany" charset="0"/>
            </a:endParaRPr>
          </a:p>
        </p:txBody>
      </p:sp>
      <p:pic>
        <p:nvPicPr>
          <p:cNvPr id="65543" name="Picture 6" descr="InVitroLoopingStates"/>
          <p:cNvPicPr>
            <a:picLocks noChangeAspect="1" noChangeArrowheads="1"/>
          </p:cNvPicPr>
          <p:nvPr/>
        </p:nvPicPr>
        <p:blipFill>
          <a:blip r:embed="rId7"/>
          <a:srcRect/>
          <a:stretch>
            <a:fillRect/>
          </a:stretch>
        </p:blipFill>
        <p:spPr bwMode="auto">
          <a:xfrm>
            <a:off x="1639888" y="3905250"/>
            <a:ext cx="2779712" cy="2800350"/>
          </a:xfrm>
          <a:prstGeom prst="rect">
            <a:avLst/>
          </a:prstGeom>
          <a:noFill/>
          <a:ln w="9525">
            <a:noFill/>
            <a:miter lim="800000"/>
            <a:headEnd/>
            <a:tailEnd/>
          </a:ln>
        </p:spPr>
      </p:pic>
      <p:sp>
        <p:nvSpPr>
          <p:cNvPr id="65544" name="Text Box 7"/>
          <p:cNvSpPr txBox="1">
            <a:spLocks noChangeArrowheads="1"/>
          </p:cNvSpPr>
          <p:nvPr/>
        </p:nvSpPr>
        <p:spPr bwMode="auto">
          <a:xfrm>
            <a:off x="4906963" y="6235700"/>
            <a:ext cx="3317875" cy="546100"/>
          </a:xfrm>
          <a:prstGeom prst="rect">
            <a:avLst/>
          </a:prstGeom>
          <a:noFill/>
          <a:ln w="9525">
            <a:noFill/>
            <a:miter lim="800000"/>
            <a:headEnd/>
            <a:tailEnd/>
          </a:ln>
        </p:spPr>
        <p:txBody>
          <a:bodyPr lIns="82945" tIns="41473" rIns="82945" bIns="41473">
            <a:prstTxWarp prst="textNoShape">
              <a:avLst/>
            </a:prstTxWarp>
            <a:spAutoFit/>
          </a:bodyPr>
          <a:lstStyle/>
          <a:p>
            <a:r>
              <a:rPr lang="en-US" sz="1500">
                <a:solidFill>
                  <a:srgbClr val="000000"/>
                </a:solidFill>
              </a:rPr>
              <a:t>(Rosenfeld, Young, Alon, Swain, Elowitz, Science, 2005)</a:t>
            </a:r>
          </a:p>
        </p:txBody>
      </p:sp>
      <p:pic>
        <p:nvPicPr>
          <p:cNvPr id="65545" name="Picture 3"/>
          <p:cNvPicPr>
            <a:picLocks noChangeAspect="1" noChangeArrowheads="1"/>
          </p:cNvPicPr>
          <p:nvPr/>
        </p:nvPicPr>
        <p:blipFill>
          <a:blip r:embed="rId8"/>
          <a:srcRect/>
          <a:stretch>
            <a:fillRect/>
          </a:stretch>
        </p:blipFill>
        <p:spPr bwMode="auto">
          <a:xfrm>
            <a:off x="0" y="4724400"/>
            <a:ext cx="1385888" cy="2133600"/>
          </a:xfrm>
          <a:prstGeom prst="rect">
            <a:avLst/>
          </a:prstGeom>
          <a:noFill/>
          <a:ln w="9525">
            <a:noFill/>
            <a:miter lim="800000"/>
            <a:headEnd/>
            <a:tailEnd/>
          </a:ln>
        </p:spPr>
      </p:pic>
      <p:graphicFrame>
        <p:nvGraphicFramePr>
          <p:cNvPr id="65538" name="Object 2"/>
          <p:cNvGraphicFramePr>
            <a:graphicFrameLocks noChangeAspect="1"/>
          </p:cNvGraphicFramePr>
          <p:nvPr/>
        </p:nvGraphicFramePr>
        <p:xfrm>
          <a:off x="5029200" y="1524000"/>
          <a:ext cx="3429000" cy="709613"/>
        </p:xfrm>
        <a:graphic>
          <a:graphicData uri="http://schemas.openxmlformats.org/presentationml/2006/ole">
            <p:oleObj spid="_x0000_s150530" name="Equation" r:id="rId9" imgW="1778000" imgH="368300" progId="Equation.3">
              <p:embed/>
            </p:oleObj>
          </a:graphicData>
        </a:graphic>
      </p:graphicFrame>
      <p:sp>
        <p:nvSpPr>
          <p:cNvPr id="65546" name="Rounded Rectangle 9"/>
          <p:cNvSpPr>
            <a:spLocks noChangeArrowheads="1"/>
          </p:cNvSpPr>
          <p:nvPr/>
        </p:nvSpPr>
        <p:spPr bwMode="auto">
          <a:xfrm>
            <a:off x="7162800" y="1524000"/>
            <a:ext cx="457200" cy="381000"/>
          </a:xfrm>
          <a:prstGeom prst="roundRect">
            <a:avLst>
              <a:gd name="adj" fmla="val 16667"/>
            </a:avLst>
          </a:prstGeom>
          <a:noFill/>
          <a:ln w="53975">
            <a:solidFill>
              <a:srgbClr val="FF6600"/>
            </a:solidFill>
            <a:round/>
            <a:headEnd/>
            <a:tailEnd/>
          </a:ln>
        </p:spPr>
        <p:txBody>
          <a:bodyPr>
            <a:prstTxWarp prst="textNoShape">
              <a:avLst/>
            </a:prstTxWarp>
          </a:bodyPr>
          <a:lstStyle/>
          <a:p>
            <a:endParaRPr lang="en-US"/>
          </a:p>
        </p:txBody>
      </p:sp>
      <p:cxnSp>
        <p:nvCxnSpPr>
          <p:cNvPr id="65547" name="Straight Connector 11"/>
          <p:cNvCxnSpPr>
            <a:cxnSpLocks noChangeShapeType="1"/>
          </p:cNvCxnSpPr>
          <p:nvPr/>
        </p:nvCxnSpPr>
        <p:spPr bwMode="auto">
          <a:xfrm rot="10800000" flipV="1">
            <a:off x="4419600" y="1828800"/>
            <a:ext cx="2667000" cy="1066800"/>
          </a:xfrm>
          <a:prstGeom prst="line">
            <a:avLst/>
          </a:prstGeom>
          <a:noFill/>
          <a:ln w="38100">
            <a:solidFill>
              <a:srgbClr val="FF6600"/>
            </a:solidFill>
            <a:round/>
            <a:headEnd/>
            <a:tailEnd/>
          </a:ln>
        </p:spPr>
      </p:cxnSp>
      <p:sp>
        <p:nvSpPr>
          <p:cNvPr id="65548" name="Rounded Rectangle 12"/>
          <p:cNvSpPr>
            <a:spLocks noChangeArrowheads="1"/>
          </p:cNvSpPr>
          <p:nvPr/>
        </p:nvSpPr>
        <p:spPr bwMode="auto">
          <a:xfrm>
            <a:off x="4038600" y="2895600"/>
            <a:ext cx="914400" cy="228600"/>
          </a:xfrm>
          <a:prstGeom prst="roundRect">
            <a:avLst>
              <a:gd name="adj" fmla="val 16667"/>
            </a:avLst>
          </a:prstGeom>
          <a:noFill/>
          <a:ln w="47625">
            <a:solidFill>
              <a:srgbClr val="FF6600"/>
            </a:solidFill>
            <a:round/>
            <a:headEnd/>
            <a:tailEnd/>
          </a:ln>
        </p:spPr>
        <p:txBody>
          <a:bodyPr>
            <a:prstTxWarp prst="textNoShape">
              <a:avLst/>
            </a:prstTxWarp>
          </a:bodyPr>
          <a:lstStyle/>
          <a:p>
            <a:endParaRPr lang="en-US"/>
          </a:p>
        </p:txBody>
      </p:sp>
      <p:pic>
        <p:nvPicPr>
          <p:cNvPr id="65549" name="Picture 13" descr="DilutionLightBulb.tif"/>
          <p:cNvPicPr>
            <a:picLocks noChangeAspect="1"/>
          </p:cNvPicPr>
          <p:nvPr/>
        </p:nvPicPr>
        <p:blipFill>
          <a:blip r:embed="rId10"/>
          <a:srcRect/>
          <a:stretch>
            <a:fillRect/>
          </a:stretch>
        </p:blipFill>
        <p:spPr bwMode="auto">
          <a:xfrm>
            <a:off x="7696200" y="3657600"/>
            <a:ext cx="1539875" cy="971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55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5541"/>
                </p:tgtEl>
              </p:cMediaNode>
            </p:video>
            <p:seq concurrent="1" nextAc="seek">
              <p:cTn id="8" restart="whenNotActive" fill="hold" evtFilter="cancelBubble" nodeType="interactiveSeq">
                <p:stCondLst>
                  <p:cond evt="onClick" delay="0">
                    <p:tgtEl>
                      <p:spTgt spid="6554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5541"/>
                                        </p:tgtEl>
                                      </p:cBhvr>
                                    </p:cmd>
                                  </p:childTnLst>
                                </p:cTn>
                              </p:par>
                            </p:childTnLst>
                          </p:cTn>
                        </p:par>
                      </p:childTnLst>
                    </p:cTn>
                  </p:par>
                </p:childTnLst>
              </p:cTn>
              <p:nextCondLst>
                <p:cond evt="onClick" delay="0">
                  <p:tgtEl>
                    <p:spTgt spid="65541"/>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8" name="Rectangle 2"/>
          <p:cNvSpPr>
            <a:spLocks noGrp="1" noChangeArrowheads="1"/>
          </p:cNvSpPr>
          <p:nvPr>
            <p:ph type="title" idx="4294967295"/>
          </p:nvPr>
        </p:nvSpPr>
        <p:spPr>
          <a:xfrm>
            <a:off x="0" y="74613"/>
            <a:ext cx="9144000" cy="1144587"/>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3200">
                <a:solidFill>
                  <a:srgbClr val="FF6600"/>
                </a:solidFill>
                <a:latin typeface="Herculanum" charset="0"/>
                <a:ea typeface="Herculanum" charset="0"/>
                <a:cs typeface="Herculanum" charset="0"/>
              </a:rPr>
              <a:t>A Mathematical Description: The Statistics of Dilution</a:t>
            </a:r>
          </a:p>
        </p:txBody>
      </p:sp>
      <p:pic>
        <p:nvPicPr>
          <p:cNvPr id="67589" name="Picture 4" descr="ElowitzNumbers"/>
          <p:cNvPicPr>
            <a:picLocks noChangeAspect="1" noChangeArrowheads="1"/>
          </p:cNvPicPr>
          <p:nvPr/>
        </p:nvPicPr>
        <p:blipFill>
          <a:blip r:embed="rId4"/>
          <a:srcRect/>
          <a:stretch>
            <a:fillRect/>
          </a:stretch>
        </p:blipFill>
        <p:spPr bwMode="auto">
          <a:xfrm>
            <a:off x="152400" y="2511425"/>
            <a:ext cx="5867400" cy="2365375"/>
          </a:xfrm>
          <a:prstGeom prst="rect">
            <a:avLst/>
          </a:prstGeom>
          <a:noFill/>
          <a:ln w="9525">
            <a:noFill/>
            <a:miter lim="800000"/>
            <a:headEnd/>
            <a:tailEnd/>
          </a:ln>
        </p:spPr>
      </p:pic>
      <p:sp>
        <p:nvSpPr>
          <p:cNvPr id="67590" name="Rectangle 5"/>
          <p:cNvSpPr>
            <a:spLocks noChangeArrowheads="1"/>
          </p:cNvSpPr>
          <p:nvPr/>
        </p:nvSpPr>
        <p:spPr bwMode="auto">
          <a:xfrm>
            <a:off x="371475" y="1219200"/>
            <a:ext cx="8086725" cy="1036638"/>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76000"/>
              <a:buFontTx/>
              <a:buBlip>
                <a:blip r:embed="rId5"/>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dirty="0">
                <a:latin typeface="Arial" charset="0"/>
              </a:rPr>
              <a:t>One video of dividing cells can be used to perform multiple measurements on the gene regulation function.  </a:t>
            </a:r>
            <a:endParaRPr lang="en-GB" sz="1600" b="1" dirty="0">
              <a:latin typeface="Arial" charset="0"/>
            </a:endParaRPr>
          </a:p>
          <a:p>
            <a:pPr marL="390525" indent="-293688" defTabSz="650875">
              <a:lnSpc>
                <a:spcPct val="93000"/>
              </a:lnSpc>
              <a:buClr>
                <a:srgbClr val="000000"/>
              </a:buClr>
              <a:buSzPct val="76000"/>
              <a:buFontTx/>
              <a:buBlip>
                <a:blip r:embed="rId5"/>
              </a:buBlip>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dirty="0">
              <a:solidFill>
                <a:srgbClr val="0066FF"/>
              </a:solidFill>
              <a:latin typeface="Arial" charset="0"/>
            </a:endParaRPr>
          </a:p>
          <a:p>
            <a:pPr marL="390525" indent="-293688" defTabSz="650875">
              <a:lnSpc>
                <a:spcPct val="93000"/>
              </a:lnSpc>
              <a:buClr>
                <a:srgbClr val="000000"/>
              </a:buClr>
              <a:buSzPct val="76000"/>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dirty="0">
              <a:solidFill>
                <a:schemeClr val="accent2"/>
              </a:solidFill>
              <a:latin typeface="Albany" charset="0"/>
            </a:endParaRPr>
          </a:p>
          <a:p>
            <a:pPr marL="390525" indent="-293688" defTabSz="650875">
              <a:lnSpc>
                <a:spcPct val="93000"/>
              </a:lnSpc>
              <a:buClr>
                <a:srgbClr val="000000"/>
              </a:buClr>
              <a:buSzPct val="76000"/>
              <a:buFontTx/>
              <a:buBlip>
                <a:blip r:embed="rId5"/>
              </a:buBlip>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dirty="0">
              <a:solidFill>
                <a:schemeClr val="accent2"/>
              </a:solidFill>
              <a:latin typeface="Albany" charset="0"/>
            </a:endParaRPr>
          </a:p>
        </p:txBody>
      </p:sp>
      <p:sp>
        <p:nvSpPr>
          <p:cNvPr id="67591" name="Text Box 6"/>
          <p:cNvSpPr txBox="1">
            <a:spLocks noChangeArrowheads="1"/>
          </p:cNvSpPr>
          <p:nvPr/>
        </p:nvSpPr>
        <p:spPr bwMode="auto">
          <a:xfrm>
            <a:off x="5029200" y="1752600"/>
            <a:ext cx="3317875" cy="546100"/>
          </a:xfrm>
          <a:prstGeom prst="rect">
            <a:avLst/>
          </a:prstGeom>
          <a:noFill/>
          <a:ln w="9525">
            <a:noFill/>
            <a:miter lim="800000"/>
            <a:headEnd/>
            <a:tailEnd/>
          </a:ln>
        </p:spPr>
        <p:txBody>
          <a:bodyPr lIns="82945" tIns="41473" rIns="82945" bIns="41473">
            <a:prstTxWarp prst="textNoShape">
              <a:avLst/>
            </a:prstTxWarp>
            <a:spAutoFit/>
          </a:bodyPr>
          <a:lstStyle/>
          <a:p>
            <a:r>
              <a:rPr lang="en-US" sz="1500">
                <a:solidFill>
                  <a:srgbClr val="000000"/>
                </a:solidFill>
              </a:rPr>
              <a:t>(Rosenfeld, Young, Alon, Swain, Elowitz, Science, 2005)</a:t>
            </a:r>
          </a:p>
        </p:txBody>
      </p:sp>
      <p:graphicFrame>
        <p:nvGraphicFramePr>
          <p:cNvPr id="67586" name="Object 2"/>
          <p:cNvGraphicFramePr>
            <a:graphicFrameLocks noChangeAspect="1"/>
          </p:cNvGraphicFramePr>
          <p:nvPr/>
        </p:nvGraphicFramePr>
        <p:xfrm>
          <a:off x="766763" y="5105400"/>
          <a:ext cx="7920037" cy="1676400"/>
        </p:xfrm>
        <a:graphic>
          <a:graphicData uri="http://schemas.openxmlformats.org/presentationml/2006/ole">
            <p:oleObj spid="_x0000_s152578" name="Document" r:id="rId6" imgW="4140200" imgH="876300" progId="Word.Document.12">
              <p:link updateAutomatic="1"/>
            </p:oleObj>
          </a:graphicData>
        </a:graphic>
      </p:graphicFrame>
      <p:graphicFrame>
        <p:nvGraphicFramePr>
          <p:cNvPr id="67587" name="Object 3"/>
          <p:cNvGraphicFramePr>
            <a:graphicFrameLocks noChangeAspect="1"/>
          </p:cNvGraphicFramePr>
          <p:nvPr/>
        </p:nvGraphicFramePr>
        <p:xfrm>
          <a:off x="1371600" y="1676400"/>
          <a:ext cx="3429000" cy="709613"/>
        </p:xfrm>
        <a:graphic>
          <a:graphicData uri="http://schemas.openxmlformats.org/presentationml/2006/ole">
            <p:oleObj spid="_x0000_s152579" name="Equation" r:id="rId7" imgW="1778000" imgH="368300" progId="Equation.3">
              <p:embed/>
            </p:oleObj>
          </a:graphicData>
        </a:graphic>
      </p:graphicFrame>
      <p:sp>
        <p:nvSpPr>
          <p:cNvPr id="67592" name="Rounded Rectangle 7"/>
          <p:cNvSpPr>
            <a:spLocks noChangeArrowheads="1"/>
          </p:cNvSpPr>
          <p:nvPr/>
        </p:nvSpPr>
        <p:spPr bwMode="auto">
          <a:xfrm>
            <a:off x="1219200" y="1676400"/>
            <a:ext cx="3733800" cy="685800"/>
          </a:xfrm>
          <a:prstGeom prst="roundRect">
            <a:avLst>
              <a:gd name="adj" fmla="val 16667"/>
            </a:avLst>
          </a:prstGeom>
          <a:noFill/>
          <a:ln w="34925">
            <a:solidFill>
              <a:srgbClr val="008040"/>
            </a:solidFill>
            <a:round/>
            <a:headEnd/>
            <a:tailEnd/>
          </a:ln>
        </p:spPr>
        <p:txBody>
          <a:bodyPr>
            <a:prstTxWarp prst="textNoShape">
              <a:avLst/>
            </a:prstTxWarp>
          </a:bodyPr>
          <a:lstStyle/>
          <a:p>
            <a:endParaRPr lang="en-US"/>
          </a:p>
        </p:txBody>
      </p:sp>
      <p:sp>
        <p:nvSpPr>
          <p:cNvPr id="67593" name="Rounded Rectangle 10"/>
          <p:cNvSpPr>
            <a:spLocks noChangeArrowheads="1"/>
          </p:cNvSpPr>
          <p:nvPr/>
        </p:nvSpPr>
        <p:spPr bwMode="auto">
          <a:xfrm>
            <a:off x="3581400" y="1752600"/>
            <a:ext cx="304800" cy="228600"/>
          </a:xfrm>
          <a:prstGeom prst="roundRect">
            <a:avLst>
              <a:gd name="adj" fmla="val 16667"/>
            </a:avLst>
          </a:prstGeom>
          <a:noFill/>
          <a:ln w="38100">
            <a:solidFill>
              <a:srgbClr val="FF0000"/>
            </a:solidFill>
            <a:round/>
            <a:headEnd/>
            <a:tailEnd/>
          </a:ln>
        </p:spPr>
        <p:txBody>
          <a:bodyPr>
            <a:prstTxWarp prst="textNoShape">
              <a:avLst/>
            </a:prstTxWarp>
          </a:bodyPr>
          <a:lstStyle/>
          <a:p>
            <a:endParaRPr lang="en-US"/>
          </a:p>
        </p:txBody>
      </p:sp>
      <p:pic>
        <p:nvPicPr>
          <p:cNvPr id="67594" name="Picture 12" descr="RosenfeldpRdata.tif"/>
          <p:cNvPicPr>
            <a:picLocks noChangeAspect="1"/>
          </p:cNvPicPr>
          <p:nvPr/>
        </p:nvPicPr>
        <p:blipFill>
          <a:blip r:embed="rId8"/>
          <a:srcRect/>
          <a:stretch>
            <a:fillRect/>
          </a:stretch>
        </p:blipFill>
        <p:spPr bwMode="auto">
          <a:xfrm>
            <a:off x="6324600" y="2549525"/>
            <a:ext cx="2514600" cy="2251075"/>
          </a:xfrm>
          <a:prstGeom prst="rect">
            <a:avLst/>
          </a:prstGeom>
          <a:noFill/>
          <a:ln w="9525">
            <a:noFill/>
            <a:miter lim="800000"/>
            <a:headEnd/>
            <a:tailEnd/>
          </a:ln>
        </p:spPr>
      </p:pic>
      <p:pic>
        <p:nvPicPr>
          <p:cNvPr id="67595" name="Picture 13" descr="DilutionLightBulb.tif"/>
          <p:cNvPicPr>
            <a:picLocks noChangeAspect="1"/>
          </p:cNvPicPr>
          <p:nvPr/>
        </p:nvPicPr>
        <p:blipFill>
          <a:blip r:embed="rId9"/>
          <a:srcRect/>
          <a:stretch>
            <a:fillRect/>
          </a:stretch>
        </p:blipFill>
        <p:spPr bwMode="auto">
          <a:xfrm>
            <a:off x="4953000" y="3794125"/>
            <a:ext cx="990600" cy="625475"/>
          </a:xfrm>
          <a:prstGeom prst="rect">
            <a:avLst/>
          </a:prstGeom>
          <a:noFill/>
          <a:ln w="9525">
            <a:noFill/>
            <a:miter lim="800000"/>
            <a:headEnd/>
            <a:tailEnd/>
          </a:ln>
        </p:spPr>
      </p:pic>
      <p:cxnSp>
        <p:nvCxnSpPr>
          <p:cNvPr id="67596" name="Straight Arrow Connector 14"/>
          <p:cNvCxnSpPr>
            <a:cxnSpLocks noChangeShapeType="1"/>
          </p:cNvCxnSpPr>
          <p:nvPr/>
        </p:nvCxnSpPr>
        <p:spPr bwMode="auto">
          <a:xfrm>
            <a:off x="4953000" y="2286000"/>
            <a:ext cx="1828800" cy="685800"/>
          </a:xfrm>
          <a:prstGeom prst="straightConnector1">
            <a:avLst/>
          </a:prstGeom>
          <a:noFill/>
          <a:ln w="34925">
            <a:solidFill>
              <a:srgbClr val="008040"/>
            </a:solidFill>
            <a:round/>
            <a:headEnd/>
            <a:tailEnd type="arrow" w="med" len="med"/>
          </a:ln>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sz="3200" dirty="0" smtClean="0">
                <a:solidFill>
                  <a:srgbClr val="FF6600"/>
                </a:solidFill>
                <a:latin typeface="Herculanum"/>
                <a:cs typeface="Herculanum"/>
              </a:rPr>
              <a:t>Thermodynamic models of gene regulation</a:t>
            </a:r>
            <a:endParaRPr lang="en-US" sz="3200" dirty="0">
              <a:solidFill>
                <a:srgbClr val="FF6600"/>
              </a:solidFill>
              <a:latin typeface="Herculanum"/>
              <a:cs typeface="Herculanum"/>
            </a:endParaRPr>
          </a:p>
        </p:txBody>
      </p:sp>
      <p:pic>
        <p:nvPicPr>
          <p:cNvPr id="7" name="Picture 6" descr="Pages from Bintu et al - Models.tiff"/>
          <p:cNvPicPr>
            <a:picLocks noChangeAspect="1"/>
          </p:cNvPicPr>
          <p:nvPr/>
        </p:nvPicPr>
        <p:blipFill>
          <a:blip r:embed="rId2"/>
          <a:stretch>
            <a:fillRect/>
          </a:stretch>
        </p:blipFill>
        <p:spPr>
          <a:xfrm>
            <a:off x="4419600" y="1143000"/>
            <a:ext cx="4190809" cy="5715000"/>
          </a:xfrm>
          <a:prstGeom prst="rect">
            <a:avLst/>
          </a:prstGeom>
        </p:spPr>
      </p:pic>
      <p:sp>
        <p:nvSpPr>
          <p:cNvPr id="8" name="Rectangle 5"/>
          <p:cNvSpPr>
            <a:spLocks noChangeArrowheads="1"/>
          </p:cNvSpPr>
          <p:nvPr/>
        </p:nvSpPr>
        <p:spPr bwMode="auto">
          <a:xfrm>
            <a:off x="371475" y="1219200"/>
            <a:ext cx="3971925" cy="51054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76000"/>
              <a:buFontTx/>
              <a:buBlip>
                <a:blip r:embed="rId3"/>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dirty="0" smtClean="0">
                <a:latin typeface="Arial" charset="0"/>
              </a:rPr>
              <a:t>This table shows the outcome of performing exactly the same kind of calculations we have just done for simple repression, but for other classes of </a:t>
            </a:r>
            <a:r>
              <a:rPr lang="en-GB" sz="1600" b="1" smtClean="0">
                <a:latin typeface="Arial" charset="0"/>
              </a:rPr>
              <a:t>regulatory architecture.</a:t>
            </a:r>
          </a:p>
          <a:p>
            <a:pPr marL="390525" indent="-293688" defTabSz="650875">
              <a:lnSpc>
                <a:spcPct val="93000"/>
              </a:lnSpc>
              <a:buClr>
                <a:srgbClr val="000000"/>
              </a:buClr>
              <a:buSzPct val="76000"/>
              <a:buFontTx/>
              <a:buBlip>
                <a:blip r:embed="rId3"/>
              </a:buBlip>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dirty="0">
              <a:solidFill>
                <a:srgbClr val="0066FF"/>
              </a:solidFill>
              <a:latin typeface="Arial" charset="0"/>
            </a:endParaRPr>
          </a:p>
          <a:p>
            <a:pPr marL="390525" indent="-293688" defTabSz="650875">
              <a:lnSpc>
                <a:spcPct val="93000"/>
              </a:lnSpc>
              <a:buClr>
                <a:srgbClr val="000000"/>
              </a:buClr>
              <a:buSzPct val="76000"/>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dirty="0">
              <a:solidFill>
                <a:schemeClr val="accent2"/>
              </a:solidFill>
              <a:latin typeface="Albany" charset="0"/>
            </a:endParaRPr>
          </a:p>
          <a:p>
            <a:pPr marL="390525" indent="-293688" defTabSz="650875">
              <a:lnSpc>
                <a:spcPct val="93000"/>
              </a:lnSpc>
              <a:buClr>
                <a:srgbClr val="000000"/>
              </a:buClr>
              <a:buSzPct val="76000"/>
              <a:buFontTx/>
              <a:buBlip>
                <a:blip r:embed="rId3"/>
              </a:buBlip>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dirty="0">
              <a:solidFill>
                <a:schemeClr val="accent2"/>
              </a:solidFill>
              <a:latin typeface="Albany"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descr="/Users/rob/Courses/APh161 2009/Lectures/Time Dependent Gene Regulation/Overlay-ido-021308a-step3.avi">
            <a:hlinkClick r:id="" action="ppaction://media"/>
          </p:cNvPr>
          <p:cNvPicPr/>
          <p:nvPr>
            <a:videoFile r:link="rId1"/>
          </p:nvPr>
        </p:nvPicPr>
        <p:blipFill>
          <a:blip r:embed="rId4"/>
          <a:srcRect/>
          <a:stretch>
            <a:fillRect/>
          </a:stretch>
        </p:blipFill>
        <p:spPr bwMode="auto">
          <a:xfrm>
            <a:off x="161280" y="1741143"/>
            <a:ext cx="3954240" cy="3953215"/>
          </a:xfrm>
          <a:prstGeom prst="rect">
            <a:avLst/>
          </a:prstGeom>
          <a:noFill/>
          <a:ln w="9525">
            <a:noFill/>
            <a:miter lim="800000"/>
            <a:headEnd/>
            <a:tailEnd/>
          </a:ln>
        </p:spPr>
      </p:pic>
      <p:sp>
        <p:nvSpPr>
          <p:cNvPr id="48131" name="Rectangle 3"/>
          <p:cNvSpPr>
            <a:spLocks noGrp="1" noChangeArrowheads="1"/>
          </p:cNvSpPr>
          <p:nvPr>
            <p:ph type="subTitle" idx="1"/>
          </p:nvPr>
        </p:nvSpPr>
        <p:spPr>
          <a:xfrm>
            <a:off x="4392001" y="1774266"/>
            <a:ext cx="4381920" cy="646628"/>
          </a:xfrm>
        </p:spPr>
        <p:txBody>
          <a:bodyPr/>
          <a:lstStyle/>
          <a:p>
            <a:r>
              <a:rPr lang="en-US" sz="2400" dirty="0" err="1">
                <a:latin typeface="Verdana" charset="0"/>
              </a:rPr>
              <a:t>Ido</a:t>
            </a:r>
            <a:r>
              <a:rPr lang="en-US" sz="2400" dirty="0">
                <a:latin typeface="Verdana" charset="0"/>
              </a:rPr>
              <a:t> Golding</a:t>
            </a:r>
            <a:endParaRPr lang="en-US" sz="2000" dirty="0">
              <a:latin typeface="Comic Sans MS" charset="0"/>
            </a:endParaRPr>
          </a:p>
        </p:txBody>
      </p:sp>
      <p:sp>
        <p:nvSpPr>
          <p:cNvPr id="48132" name="AutoShape 4"/>
          <p:cNvSpPr>
            <a:spLocks noChangeArrowheads="1"/>
          </p:cNvSpPr>
          <p:nvPr/>
        </p:nvSpPr>
        <p:spPr bwMode="auto">
          <a:xfrm rot="10800000" flipV="1">
            <a:off x="4835521" y="2456898"/>
            <a:ext cx="4174560" cy="3102086"/>
          </a:xfrm>
          <a:prstGeom prst="wedgeRectCallout">
            <a:avLst>
              <a:gd name="adj1" fmla="val 67259"/>
              <a:gd name="adj2" fmla="val -43347"/>
            </a:avLst>
          </a:prstGeom>
          <a:solidFill>
            <a:srgbClr val="008080"/>
          </a:solidFill>
          <a:ln w="9525">
            <a:solidFill>
              <a:schemeClr val="tx1"/>
            </a:solidFill>
            <a:miter lim="800000"/>
            <a:headEnd/>
            <a:tailEnd/>
          </a:ln>
        </p:spPr>
        <p:txBody>
          <a:bodyPr lIns="91430" tIns="45715" rIns="91430" bIns="45715">
            <a:prstTxWarp prst="textNoShape">
              <a:avLst/>
            </a:prstTxWarp>
          </a:bodyPr>
          <a:lstStyle/>
          <a:p>
            <a:pPr algn="ctr"/>
            <a:endParaRPr lang="en-US" sz="3200" dirty="0">
              <a:solidFill>
                <a:schemeClr val="tx2"/>
              </a:solidFill>
              <a:latin typeface="Comic Sans MS" charset="0"/>
            </a:endParaRPr>
          </a:p>
        </p:txBody>
      </p:sp>
      <p:sp>
        <p:nvSpPr>
          <p:cNvPr id="4101" name="Rectangle 5"/>
          <p:cNvSpPr>
            <a:spLocks noGrp="1" noChangeArrowheads="1"/>
          </p:cNvSpPr>
          <p:nvPr>
            <p:ph type="ctrTitle"/>
          </p:nvPr>
        </p:nvSpPr>
        <p:spPr>
          <a:xfrm>
            <a:off x="76320" y="-96491"/>
            <a:ext cx="9020160" cy="1470395"/>
          </a:xfrm>
        </p:spPr>
        <p:txBody>
          <a:bodyPr/>
          <a:lstStyle/>
          <a:p>
            <a:r>
              <a:rPr lang="en-US" sz="2800" dirty="0">
                <a:solidFill>
                  <a:srgbClr val="FF6600"/>
                </a:solidFill>
                <a:latin typeface="Herculanum"/>
                <a:ea typeface="ＭＳ Ｐゴシック" charset="-128"/>
                <a:cs typeface="Herculanum"/>
              </a:rPr>
              <a:t>Information Processing in Living Cells:</a:t>
            </a:r>
            <a:br>
              <a:rPr lang="en-US" sz="2800" dirty="0">
                <a:solidFill>
                  <a:srgbClr val="FF6600"/>
                </a:solidFill>
                <a:latin typeface="Herculanum"/>
                <a:ea typeface="ＭＳ Ｐゴシック" charset="-128"/>
                <a:cs typeface="Herculanum"/>
              </a:rPr>
            </a:br>
            <a:r>
              <a:rPr lang="en-US" sz="2800" dirty="0">
                <a:solidFill>
                  <a:srgbClr val="FF6600"/>
                </a:solidFill>
                <a:latin typeface="Herculanum"/>
                <a:ea typeface="ＭＳ Ｐゴシック" charset="-128"/>
                <a:cs typeface="Herculanum"/>
              </a:rPr>
              <a:t>Beyond First Approximations</a:t>
            </a:r>
          </a:p>
        </p:txBody>
      </p:sp>
      <p:pic>
        <p:nvPicPr>
          <p:cNvPr id="48134" name="Picture 6" descr="4_colloquium"/>
          <p:cNvPicPr>
            <a:picLocks noChangeAspect="1" noChangeArrowheads="1"/>
          </p:cNvPicPr>
          <p:nvPr/>
        </p:nvPicPr>
        <p:blipFill>
          <a:blip r:embed="rId5"/>
          <a:srcRect/>
          <a:stretch>
            <a:fillRect/>
          </a:stretch>
        </p:blipFill>
        <p:spPr bwMode="auto">
          <a:xfrm>
            <a:off x="4921920" y="2544748"/>
            <a:ext cx="3998880" cy="2933588"/>
          </a:xfrm>
          <a:prstGeom prst="rect">
            <a:avLst/>
          </a:prstGeom>
          <a:noFill/>
          <a:ln w="9525">
            <a:noFill/>
            <a:miter lim="800000"/>
            <a:headEnd/>
            <a:tailEnd/>
          </a:ln>
        </p:spPr>
      </p:pic>
      <p:sp>
        <p:nvSpPr>
          <p:cNvPr id="48135" name="Text Box 7"/>
          <p:cNvSpPr txBox="1">
            <a:spLocks noChangeArrowheads="1"/>
          </p:cNvSpPr>
          <p:nvPr/>
        </p:nvSpPr>
        <p:spPr bwMode="auto">
          <a:xfrm>
            <a:off x="1" y="6582932"/>
            <a:ext cx="1511990" cy="276989"/>
          </a:xfrm>
          <a:prstGeom prst="rect">
            <a:avLst/>
          </a:prstGeom>
          <a:noFill/>
          <a:ln w="9525">
            <a:noFill/>
            <a:miter lim="800000"/>
            <a:headEnd/>
            <a:tailEnd/>
          </a:ln>
        </p:spPr>
        <p:txBody>
          <a:bodyPr wrap="none" lIns="91430" tIns="45715" rIns="91430" bIns="45715">
            <a:prstTxWarp prst="textNoShape">
              <a:avLst/>
            </a:prstTxWarp>
            <a:spAutoFit/>
          </a:bodyPr>
          <a:lstStyle/>
          <a:p>
            <a:r>
              <a:rPr lang="en-US" sz="1200" dirty="0">
                <a:latin typeface="Verdana" charset="0"/>
              </a:rPr>
              <a:t>Caltech 11/2008</a:t>
            </a:r>
            <a:endParaRPr lang="en-US" sz="1400" dirty="0">
              <a:latin typeface="Verdana" charset="0"/>
            </a:endParaRPr>
          </a:p>
        </p:txBody>
      </p:sp>
      <p:grpSp>
        <p:nvGrpSpPr>
          <p:cNvPr id="2" name="Group 8"/>
          <p:cNvGrpSpPr>
            <a:grpSpLocks/>
          </p:cNvGrpSpPr>
          <p:nvPr/>
        </p:nvGrpSpPr>
        <p:grpSpPr bwMode="auto">
          <a:xfrm>
            <a:off x="2206080" y="5780767"/>
            <a:ext cx="4970880" cy="1032589"/>
            <a:chOff x="2608" y="1667"/>
            <a:chExt cx="3131" cy="651"/>
          </a:xfrm>
        </p:grpSpPr>
        <p:sp>
          <p:nvSpPr>
            <p:cNvPr id="48137" name="Rectangle 9"/>
            <p:cNvSpPr>
              <a:spLocks noChangeArrowheads="1"/>
            </p:cNvSpPr>
            <p:nvPr/>
          </p:nvSpPr>
          <p:spPr bwMode="auto">
            <a:xfrm>
              <a:off x="2608" y="1667"/>
              <a:ext cx="3131" cy="65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48138" name="Picture 10" descr="Center for the Physics of Living Cells at the University of Illinois at Urbana-Champaign">
              <a:hlinkClick r:id="rId6"/>
            </p:cNvPr>
            <p:cNvPicPr>
              <a:picLocks noChangeAspect="1" noChangeArrowheads="1"/>
            </p:cNvPicPr>
            <p:nvPr/>
          </p:nvPicPr>
          <p:blipFill>
            <a:blip r:embed="rId7"/>
            <a:srcRect/>
            <a:stretch>
              <a:fillRect/>
            </a:stretch>
          </p:blipFill>
          <p:spPr bwMode="auto">
            <a:xfrm>
              <a:off x="4306" y="1714"/>
              <a:ext cx="1394" cy="551"/>
            </a:xfrm>
            <a:prstGeom prst="rect">
              <a:avLst/>
            </a:prstGeom>
            <a:noFill/>
            <a:ln w="9525">
              <a:noFill/>
              <a:miter lim="800000"/>
              <a:headEnd/>
              <a:tailEnd/>
            </a:ln>
          </p:spPr>
        </p:pic>
        <p:pic>
          <p:nvPicPr>
            <p:cNvPr id="48139" name="Picture 11" descr="full_mark_horz_bold"/>
            <p:cNvPicPr>
              <a:picLocks noChangeAspect="1" noChangeArrowheads="1"/>
            </p:cNvPicPr>
            <p:nvPr/>
          </p:nvPicPr>
          <p:blipFill>
            <a:blip r:embed="rId8"/>
            <a:srcRect/>
            <a:stretch>
              <a:fillRect/>
            </a:stretch>
          </p:blipFill>
          <p:spPr bwMode="auto">
            <a:xfrm>
              <a:off x="2661" y="1976"/>
              <a:ext cx="1791" cy="294"/>
            </a:xfrm>
            <a:prstGeom prst="rect">
              <a:avLst/>
            </a:prstGeom>
            <a:noFill/>
            <a:ln w="9525">
              <a:noFill/>
              <a:miter lim="800000"/>
              <a:headEnd/>
              <a:tailEnd/>
            </a:ln>
          </p:spPr>
        </p:pic>
        <p:sp>
          <p:nvSpPr>
            <p:cNvPr id="48140" name="Text Box 12"/>
            <p:cNvSpPr txBox="1">
              <a:spLocks noChangeArrowheads="1"/>
            </p:cNvSpPr>
            <p:nvPr/>
          </p:nvSpPr>
          <p:spPr bwMode="auto">
            <a:xfrm>
              <a:off x="2719" y="1726"/>
              <a:ext cx="1390" cy="252"/>
            </a:xfrm>
            <a:prstGeom prst="rect">
              <a:avLst/>
            </a:prstGeom>
            <a:noFill/>
            <a:ln w="9525">
              <a:noFill/>
              <a:miter lim="800000"/>
              <a:headEnd/>
              <a:tailEnd/>
            </a:ln>
          </p:spPr>
          <p:txBody>
            <a:bodyPr wrap="none">
              <a:prstTxWarp prst="textNoShape">
                <a:avLst/>
              </a:prstTxWarp>
              <a:spAutoFit/>
            </a:bodyPr>
            <a:lstStyle/>
            <a:p>
              <a:r>
                <a:rPr lang="en-US" sz="2000" b="1" dirty="0">
                  <a:solidFill>
                    <a:srgbClr val="000066"/>
                  </a:solidFill>
                  <a:latin typeface="Garamond" charset="0"/>
                </a:rPr>
                <a:t>Department of Physics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481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8130"/>
                </p:tgtEl>
              </p:cMediaNode>
            </p:video>
            <p:seq concurrent="1" nextAc="seek">
              <p:cTn id="8" restart="whenNotActive" fill="hold" evtFilter="cancelBubble" nodeType="interactiveSeq">
                <p:stCondLst>
                  <p:cond evt="onClick" delay="0">
                    <p:tgtEl>
                      <p:spTgt spid="481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8130"/>
                                        </p:tgtEl>
                                      </p:cBhvr>
                                    </p:cmd>
                                  </p:childTnLst>
                                </p:cTn>
                              </p:par>
                            </p:childTnLst>
                          </p:cTn>
                        </p:par>
                      </p:childTnLst>
                    </p:cTn>
                  </p:par>
                </p:childTnLst>
              </p:cTn>
              <p:nextCondLst>
                <p:cond evt="onClick" delay="0">
                  <p:tgtEl>
                    <p:spTgt spid="48130"/>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Line 4"/>
          <p:cNvSpPr>
            <a:spLocks noChangeShapeType="1"/>
          </p:cNvSpPr>
          <p:nvPr/>
        </p:nvSpPr>
        <p:spPr bwMode="auto">
          <a:xfrm>
            <a:off x="1967040" y="3260502"/>
            <a:ext cx="4430880" cy="0"/>
          </a:xfrm>
          <a:prstGeom prst="line">
            <a:avLst/>
          </a:prstGeom>
          <a:noFill/>
          <a:ln w="6350">
            <a:solidFill>
              <a:schemeClr val="tx1"/>
            </a:solidFill>
            <a:round/>
            <a:headEnd/>
            <a:tailEnd type="triangle" w="lg" len="lg"/>
          </a:ln>
        </p:spPr>
        <p:txBody>
          <a:bodyPr lIns="91430" tIns="45715" rIns="91430" bIns="45715">
            <a:prstTxWarp prst="textNoShape">
              <a:avLst/>
            </a:prstTxWarp>
          </a:bodyPr>
          <a:lstStyle/>
          <a:p>
            <a:endParaRPr lang="en-US"/>
          </a:p>
        </p:txBody>
      </p:sp>
      <p:sp>
        <p:nvSpPr>
          <p:cNvPr id="50179" name="Line 5"/>
          <p:cNvSpPr>
            <a:spLocks noChangeShapeType="1"/>
          </p:cNvSpPr>
          <p:nvPr/>
        </p:nvSpPr>
        <p:spPr bwMode="auto">
          <a:xfrm flipH="1" flipV="1">
            <a:off x="2622240" y="1926922"/>
            <a:ext cx="0" cy="1528001"/>
          </a:xfrm>
          <a:prstGeom prst="line">
            <a:avLst/>
          </a:prstGeom>
          <a:noFill/>
          <a:ln w="6350">
            <a:solidFill>
              <a:schemeClr val="tx1"/>
            </a:solidFill>
            <a:round/>
            <a:headEnd/>
            <a:tailEnd type="triangle" w="lg" len="lg"/>
          </a:ln>
        </p:spPr>
        <p:txBody>
          <a:bodyPr lIns="91430" tIns="45715" rIns="91430" bIns="45715">
            <a:prstTxWarp prst="textNoShape">
              <a:avLst/>
            </a:prstTxWarp>
          </a:bodyPr>
          <a:lstStyle/>
          <a:p>
            <a:endParaRPr lang="en-US"/>
          </a:p>
        </p:txBody>
      </p:sp>
      <p:sp>
        <p:nvSpPr>
          <p:cNvPr id="50180" name="Line 6"/>
          <p:cNvSpPr>
            <a:spLocks noChangeShapeType="1"/>
          </p:cNvSpPr>
          <p:nvPr/>
        </p:nvSpPr>
        <p:spPr bwMode="auto">
          <a:xfrm>
            <a:off x="1632961" y="3257622"/>
            <a:ext cx="989280" cy="0"/>
          </a:xfrm>
          <a:prstGeom prst="line">
            <a:avLst/>
          </a:prstGeom>
          <a:noFill/>
          <a:ln w="31750">
            <a:solidFill>
              <a:schemeClr val="tx1"/>
            </a:solidFill>
            <a:round/>
            <a:headEnd/>
            <a:tailEnd/>
          </a:ln>
        </p:spPr>
        <p:txBody>
          <a:bodyPr lIns="91430" tIns="45715" rIns="91430" bIns="45715">
            <a:prstTxWarp prst="textNoShape">
              <a:avLst/>
            </a:prstTxWarp>
          </a:bodyPr>
          <a:lstStyle/>
          <a:p>
            <a:endParaRPr lang="en-US"/>
          </a:p>
        </p:txBody>
      </p:sp>
      <p:sp>
        <p:nvSpPr>
          <p:cNvPr id="50181" name="Line 7"/>
          <p:cNvSpPr>
            <a:spLocks noChangeShapeType="1"/>
          </p:cNvSpPr>
          <p:nvPr/>
        </p:nvSpPr>
        <p:spPr bwMode="auto">
          <a:xfrm flipV="1">
            <a:off x="2622240" y="2528906"/>
            <a:ext cx="0" cy="728717"/>
          </a:xfrm>
          <a:prstGeom prst="line">
            <a:avLst/>
          </a:prstGeom>
          <a:noFill/>
          <a:ln w="31750">
            <a:solidFill>
              <a:schemeClr val="tx1"/>
            </a:solidFill>
            <a:round/>
            <a:headEnd/>
            <a:tailEnd/>
          </a:ln>
        </p:spPr>
        <p:txBody>
          <a:bodyPr lIns="91430" tIns="45715" rIns="91430" bIns="45715">
            <a:prstTxWarp prst="textNoShape">
              <a:avLst/>
            </a:prstTxWarp>
          </a:bodyPr>
          <a:lstStyle/>
          <a:p>
            <a:endParaRPr lang="en-US"/>
          </a:p>
        </p:txBody>
      </p:sp>
      <p:sp>
        <p:nvSpPr>
          <p:cNvPr id="50182" name="Line 8"/>
          <p:cNvSpPr>
            <a:spLocks noChangeShapeType="1"/>
          </p:cNvSpPr>
          <p:nvPr/>
        </p:nvSpPr>
        <p:spPr bwMode="auto">
          <a:xfrm>
            <a:off x="2622240" y="2528906"/>
            <a:ext cx="3466080" cy="0"/>
          </a:xfrm>
          <a:prstGeom prst="line">
            <a:avLst/>
          </a:prstGeom>
          <a:noFill/>
          <a:ln w="31750">
            <a:solidFill>
              <a:schemeClr val="tx1"/>
            </a:solidFill>
            <a:round/>
            <a:headEnd/>
            <a:tailEnd/>
          </a:ln>
        </p:spPr>
        <p:txBody>
          <a:bodyPr lIns="91430" tIns="45715" rIns="91430" bIns="45715">
            <a:prstTxWarp prst="textNoShape">
              <a:avLst/>
            </a:prstTxWarp>
          </a:bodyPr>
          <a:lstStyle/>
          <a:p>
            <a:endParaRPr lang="en-US"/>
          </a:p>
        </p:txBody>
      </p:sp>
      <p:sp>
        <p:nvSpPr>
          <p:cNvPr id="50183" name="Text Box 9"/>
          <p:cNvSpPr txBox="1">
            <a:spLocks noChangeArrowheads="1"/>
          </p:cNvSpPr>
          <p:nvPr/>
        </p:nvSpPr>
        <p:spPr bwMode="auto">
          <a:xfrm>
            <a:off x="6397921" y="3031519"/>
            <a:ext cx="613440" cy="457968"/>
          </a:xfrm>
          <a:prstGeom prst="rect">
            <a:avLst/>
          </a:prstGeom>
          <a:noFill/>
          <a:ln w="9525">
            <a:noFill/>
            <a:miter lim="800000"/>
            <a:headEnd/>
            <a:tailEnd/>
          </a:ln>
        </p:spPr>
        <p:txBody>
          <a:bodyPr lIns="91430" tIns="45715" rIns="91430" bIns="45715">
            <a:prstTxWarp prst="textNoShape">
              <a:avLst/>
            </a:prstTxWarp>
            <a:spAutoFit/>
          </a:bodyPr>
          <a:lstStyle/>
          <a:p>
            <a:r>
              <a:rPr lang="en-US" sz="2400" dirty="0" err="1"/>
              <a:t>t</a:t>
            </a:r>
            <a:endParaRPr lang="en-US" sz="2400" dirty="0"/>
          </a:p>
        </p:txBody>
      </p:sp>
      <p:sp>
        <p:nvSpPr>
          <p:cNvPr id="50184" name="Text Box 10"/>
          <p:cNvSpPr txBox="1">
            <a:spLocks noChangeArrowheads="1"/>
          </p:cNvSpPr>
          <p:nvPr/>
        </p:nvSpPr>
        <p:spPr bwMode="auto">
          <a:xfrm>
            <a:off x="2314080" y="1409909"/>
            <a:ext cx="1265760" cy="461655"/>
          </a:xfrm>
          <a:prstGeom prst="rect">
            <a:avLst/>
          </a:prstGeom>
          <a:noFill/>
          <a:ln w="9525">
            <a:noFill/>
            <a:miter lim="800000"/>
            <a:headEnd/>
            <a:tailEnd/>
          </a:ln>
        </p:spPr>
        <p:txBody>
          <a:bodyPr lIns="91430" tIns="45715" rIns="91430" bIns="45715">
            <a:prstTxWarp prst="textNoShape">
              <a:avLst/>
            </a:prstTxWarp>
            <a:spAutoFit/>
          </a:bodyPr>
          <a:lstStyle/>
          <a:p>
            <a:r>
              <a:rPr lang="en-US" sz="2400" dirty="0" err="1"/>
              <a:t>s(t</a:t>
            </a:r>
            <a:r>
              <a:rPr lang="en-US" sz="2400" dirty="0"/>
              <a:t>)</a:t>
            </a:r>
          </a:p>
        </p:txBody>
      </p:sp>
      <p:sp>
        <p:nvSpPr>
          <p:cNvPr id="50185" name="Line 11"/>
          <p:cNvSpPr>
            <a:spLocks noChangeShapeType="1"/>
          </p:cNvSpPr>
          <p:nvPr/>
        </p:nvSpPr>
        <p:spPr bwMode="auto">
          <a:xfrm>
            <a:off x="1967040" y="5286795"/>
            <a:ext cx="4430880" cy="0"/>
          </a:xfrm>
          <a:prstGeom prst="line">
            <a:avLst/>
          </a:prstGeom>
          <a:noFill/>
          <a:ln w="6350">
            <a:solidFill>
              <a:schemeClr val="tx1"/>
            </a:solidFill>
            <a:round/>
            <a:headEnd/>
            <a:tailEnd type="triangle" w="lg" len="lg"/>
          </a:ln>
        </p:spPr>
        <p:txBody>
          <a:bodyPr lIns="91430" tIns="45715" rIns="91430" bIns="45715">
            <a:prstTxWarp prst="textNoShape">
              <a:avLst/>
            </a:prstTxWarp>
          </a:bodyPr>
          <a:lstStyle/>
          <a:p>
            <a:endParaRPr lang="en-US"/>
          </a:p>
        </p:txBody>
      </p:sp>
      <p:sp>
        <p:nvSpPr>
          <p:cNvPr id="50186" name="Line 12"/>
          <p:cNvSpPr>
            <a:spLocks noChangeShapeType="1"/>
          </p:cNvSpPr>
          <p:nvPr/>
        </p:nvSpPr>
        <p:spPr bwMode="auto">
          <a:xfrm flipH="1" flipV="1">
            <a:off x="2610720" y="4048266"/>
            <a:ext cx="11520" cy="1431510"/>
          </a:xfrm>
          <a:prstGeom prst="line">
            <a:avLst/>
          </a:prstGeom>
          <a:noFill/>
          <a:ln w="6350">
            <a:solidFill>
              <a:schemeClr val="tx1"/>
            </a:solidFill>
            <a:round/>
            <a:headEnd/>
            <a:tailEnd type="triangle" w="lg" len="lg"/>
          </a:ln>
        </p:spPr>
        <p:txBody>
          <a:bodyPr lIns="91430" tIns="45715" rIns="91430" bIns="45715">
            <a:prstTxWarp prst="textNoShape">
              <a:avLst/>
            </a:prstTxWarp>
          </a:bodyPr>
          <a:lstStyle/>
          <a:p>
            <a:endParaRPr lang="en-US"/>
          </a:p>
        </p:txBody>
      </p:sp>
      <p:sp>
        <p:nvSpPr>
          <p:cNvPr id="50187" name="Line 13"/>
          <p:cNvSpPr>
            <a:spLocks noChangeShapeType="1"/>
          </p:cNvSpPr>
          <p:nvPr/>
        </p:nvSpPr>
        <p:spPr bwMode="auto">
          <a:xfrm>
            <a:off x="3055680" y="4648808"/>
            <a:ext cx="0" cy="632227"/>
          </a:xfrm>
          <a:prstGeom prst="line">
            <a:avLst/>
          </a:prstGeom>
          <a:noFill/>
          <a:ln w="25400">
            <a:solidFill>
              <a:schemeClr val="tx1"/>
            </a:solidFill>
            <a:round/>
            <a:headEnd/>
            <a:tailEnd/>
          </a:ln>
        </p:spPr>
        <p:txBody>
          <a:bodyPr lIns="91430" tIns="45715" rIns="91430" bIns="45715">
            <a:prstTxWarp prst="textNoShape">
              <a:avLst/>
            </a:prstTxWarp>
          </a:bodyPr>
          <a:lstStyle/>
          <a:p>
            <a:endParaRPr lang="en-US"/>
          </a:p>
        </p:txBody>
      </p:sp>
      <p:sp>
        <p:nvSpPr>
          <p:cNvPr id="50188" name="Line 14"/>
          <p:cNvSpPr>
            <a:spLocks noChangeShapeType="1"/>
          </p:cNvSpPr>
          <p:nvPr/>
        </p:nvSpPr>
        <p:spPr bwMode="auto">
          <a:xfrm>
            <a:off x="3142080" y="4648808"/>
            <a:ext cx="0" cy="632227"/>
          </a:xfrm>
          <a:prstGeom prst="line">
            <a:avLst/>
          </a:prstGeom>
          <a:noFill/>
          <a:ln w="25400">
            <a:solidFill>
              <a:schemeClr val="tx1"/>
            </a:solidFill>
            <a:round/>
            <a:headEnd/>
            <a:tailEnd/>
          </a:ln>
        </p:spPr>
        <p:txBody>
          <a:bodyPr lIns="91430" tIns="45715" rIns="91430" bIns="45715">
            <a:prstTxWarp prst="textNoShape">
              <a:avLst/>
            </a:prstTxWarp>
          </a:bodyPr>
          <a:lstStyle/>
          <a:p>
            <a:endParaRPr lang="en-US"/>
          </a:p>
        </p:txBody>
      </p:sp>
      <p:sp>
        <p:nvSpPr>
          <p:cNvPr id="50189" name="Line 15"/>
          <p:cNvSpPr>
            <a:spLocks noChangeShapeType="1"/>
          </p:cNvSpPr>
          <p:nvPr/>
        </p:nvSpPr>
        <p:spPr bwMode="auto">
          <a:xfrm>
            <a:off x="3366720" y="4648808"/>
            <a:ext cx="0" cy="632227"/>
          </a:xfrm>
          <a:prstGeom prst="line">
            <a:avLst/>
          </a:prstGeom>
          <a:noFill/>
          <a:ln w="25400">
            <a:solidFill>
              <a:schemeClr val="tx1"/>
            </a:solidFill>
            <a:round/>
            <a:headEnd/>
            <a:tailEnd/>
          </a:ln>
        </p:spPr>
        <p:txBody>
          <a:bodyPr lIns="91430" tIns="45715" rIns="91430" bIns="45715">
            <a:prstTxWarp prst="textNoShape">
              <a:avLst/>
            </a:prstTxWarp>
          </a:bodyPr>
          <a:lstStyle/>
          <a:p>
            <a:endParaRPr lang="en-US"/>
          </a:p>
        </p:txBody>
      </p:sp>
      <p:sp>
        <p:nvSpPr>
          <p:cNvPr id="50190" name="Line 16"/>
          <p:cNvSpPr>
            <a:spLocks noChangeShapeType="1"/>
          </p:cNvSpPr>
          <p:nvPr/>
        </p:nvSpPr>
        <p:spPr bwMode="auto">
          <a:xfrm>
            <a:off x="3970080" y="4648808"/>
            <a:ext cx="0" cy="632227"/>
          </a:xfrm>
          <a:prstGeom prst="line">
            <a:avLst/>
          </a:prstGeom>
          <a:noFill/>
          <a:ln w="25400">
            <a:solidFill>
              <a:schemeClr val="tx1"/>
            </a:solidFill>
            <a:round/>
            <a:headEnd/>
            <a:tailEnd/>
          </a:ln>
        </p:spPr>
        <p:txBody>
          <a:bodyPr lIns="91430" tIns="45715" rIns="91430" bIns="45715">
            <a:prstTxWarp prst="textNoShape">
              <a:avLst/>
            </a:prstTxWarp>
          </a:bodyPr>
          <a:lstStyle/>
          <a:p>
            <a:endParaRPr lang="en-US"/>
          </a:p>
        </p:txBody>
      </p:sp>
      <p:sp>
        <p:nvSpPr>
          <p:cNvPr id="50191" name="Line 17"/>
          <p:cNvSpPr>
            <a:spLocks noChangeShapeType="1"/>
          </p:cNvSpPr>
          <p:nvPr/>
        </p:nvSpPr>
        <p:spPr bwMode="auto">
          <a:xfrm>
            <a:off x="4299840" y="4648808"/>
            <a:ext cx="0" cy="632227"/>
          </a:xfrm>
          <a:prstGeom prst="line">
            <a:avLst/>
          </a:prstGeom>
          <a:noFill/>
          <a:ln w="25400">
            <a:solidFill>
              <a:schemeClr val="tx1"/>
            </a:solidFill>
            <a:round/>
            <a:headEnd/>
            <a:tailEnd/>
          </a:ln>
        </p:spPr>
        <p:txBody>
          <a:bodyPr lIns="91430" tIns="45715" rIns="91430" bIns="45715">
            <a:prstTxWarp prst="textNoShape">
              <a:avLst/>
            </a:prstTxWarp>
          </a:bodyPr>
          <a:lstStyle/>
          <a:p>
            <a:endParaRPr lang="en-US"/>
          </a:p>
        </p:txBody>
      </p:sp>
      <p:sp>
        <p:nvSpPr>
          <p:cNvPr id="50192" name="Line 18"/>
          <p:cNvSpPr>
            <a:spLocks noChangeShapeType="1"/>
          </p:cNvSpPr>
          <p:nvPr/>
        </p:nvSpPr>
        <p:spPr bwMode="auto">
          <a:xfrm>
            <a:off x="5404320" y="4648808"/>
            <a:ext cx="0" cy="632227"/>
          </a:xfrm>
          <a:prstGeom prst="line">
            <a:avLst/>
          </a:prstGeom>
          <a:noFill/>
          <a:ln w="25400">
            <a:solidFill>
              <a:schemeClr val="tx1"/>
            </a:solidFill>
            <a:round/>
            <a:headEnd/>
            <a:tailEnd/>
          </a:ln>
        </p:spPr>
        <p:txBody>
          <a:bodyPr lIns="91430" tIns="45715" rIns="91430" bIns="45715">
            <a:prstTxWarp prst="textNoShape">
              <a:avLst/>
            </a:prstTxWarp>
          </a:bodyPr>
          <a:lstStyle/>
          <a:p>
            <a:endParaRPr lang="en-US"/>
          </a:p>
        </p:txBody>
      </p:sp>
      <p:sp>
        <p:nvSpPr>
          <p:cNvPr id="50193" name="Line 19"/>
          <p:cNvSpPr>
            <a:spLocks noChangeShapeType="1"/>
          </p:cNvSpPr>
          <p:nvPr/>
        </p:nvSpPr>
        <p:spPr bwMode="auto">
          <a:xfrm>
            <a:off x="4428000" y="4648808"/>
            <a:ext cx="0" cy="632227"/>
          </a:xfrm>
          <a:prstGeom prst="line">
            <a:avLst/>
          </a:prstGeom>
          <a:noFill/>
          <a:ln w="25400">
            <a:solidFill>
              <a:schemeClr val="tx1"/>
            </a:solidFill>
            <a:round/>
            <a:headEnd/>
            <a:tailEnd/>
          </a:ln>
        </p:spPr>
        <p:txBody>
          <a:bodyPr lIns="91430" tIns="45715" rIns="91430" bIns="45715">
            <a:prstTxWarp prst="textNoShape">
              <a:avLst/>
            </a:prstTxWarp>
          </a:bodyPr>
          <a:lstStyle/>
          <a:p>
            <a:endParaRPr lang="en-US"/>
          </a:p>
        </p:txBody>
      </p:sp>
      <p:sp>
        <p:nvSpPr>
          <p:cNvPr id="50194" name="Text Box 20"/>
          <p:cNvSpPr txBox="1">
            <a:spLocks noChangeArrowheads="1"/>
          </p:cNvSpPr>
          <p:nvPr/>
        </p:nvSpPr>
        <p:spPr bwMode="auto">
          <a:xfrm>
            <a:off x="868320" y="6329465"/>
            <a:ext cx="7407360" cy="348517"/>
          </a:xfrm>
          <a:prstGeom prst="rect">
            <a:avLst/>
          </a:prstGeom>
          <a:noFill/>
          <a:ln w="9525">
            <a:noFill/>
            <a:miter lim="800000"/>
            <a:headEnd/>
            <a:tailEnd/>
          </a:ln>
        </p:spPr>
        <p:txBody>
          <a:bodyPr lIns="91430" tIns="45715" rIns="91430" bIns="45715">
            <a:prstTxWarp prst="textNoShape">
              <a:avLst/>
            </a:prstTxWarp>
            <a:spAutoFit/>
          </a:bodyPr>
          <a:lstStyle/>
          <a:p>
            <a:pPr>
              <a:lnSpc>
                <a:spcPct val="80000"/>
              </a:lnSpc>
              <a:spcBef>
                <a:spcPct val="20000"/>
              </a:spcBef>
            </a:pPr>
            <a:r>
              <a:rPr lang="en-US" sz="2000" dirty="0">
                <a:latin typeface="Comic Sans MS" charset="0"/>
              </a:rPr>
              <a:t>Approximations used to describe the process…</a:t>
            </a:r>
          </a:p>
        </p:txBody>
      </p:sp>
      <p:sp>
        <p:nvSpPr>
          <p:cNvPr id="50195" name="Text Box 21"/>
          <p:cNvSpPr txBox="1">
            <a:spLocks noChangeArrowheads="1"/>
          </p:cNvSpPr>
          <p:nvPr/>
        </p:nvSpPr>
        <p:spPr bwMode="auto">
          <a:xfrm>
            <a:off x="6397921" y="5023248"/>
            <a:ext cx="613440" cy="461655"/>
          </a:xfrm>
          <a:prstGeom prst="rect">
            <a:avLst/>
          </a:prstGeom>
          <a:noFill/>
          <a:ln w="9525">
            <a:noFill/>
            <a:miter lim="800000"/>
            <a:headEnd/>
            <a:tailEnd/>
          </a:ln>
        </p:spPr>
        <p:txBody>
          <a:bodyPr lIns="91430" tIns="45715" rIns="91430" bIns="45715">
            <a:prstTxWarp prst="textNoShape">
              <a:avLst/>
            </a:prstTxWarp>
            <a:spAutoFit/>
          </a:bodyPr>
          <a:lstStyle/>
          <a:p>
            <a:r>
              <a:rPr lang="en-US" sz="2400" dirty="0" err="1"/>
              <a:t>t</a:t>
            </a:r>
            <a:endParaRPr lang="en-US" sz="2400" dirty="0"/>
          </a:p>
        </p:txBody>
      </p:sp>
      <p:sp>
        <p:nvSpPr>
          <p:cNvPr id="50196" name="Text Box 22"/>
          <p:cNvSpPr txBox="1">
            <a:spLocks noChangeArrowheads="1"/>
          </p:cNvSpPr>
          <p:nvPr/>
        </p:nvSpPr>
        <p:spPr bwMode="auto">
          <a:xfrm>
            <a:off x="2314080" y="3489487"/>
            <a:ext cx="1265760" cy="461655"/>
          </a:xfrm>
          <a:prstGeom prst="rect">
            <a:avLst/>
          </a:prstGeom>
          <a:noFill/>
          <a:ln w="9525">
            <a:noFill/>
            <a:miter lim="800000"/>
            <a:headEnd/>
            <a:tailEnd/>
          </a:ln>
        </p:spPr>
        <p:txBody>
          <a:bodyPr lIns="91430" tIns="45715" rIns="91430" bIns="45715">
            <a:prstTxWarp prst="textNoShape">
              <a:avLst/>
            </a:prstTxWarp>
            <a:spAutoFit/>
          </a:bodyPr>
          <a:lstStyle/>
          <a:p>
            <a:r>
              <a:rPr lang="en-US" sz="2400" dirty="0" err="1"/>
              <a:t>r(t</a:t>
            </a:r>
            <a:r>
              <a:rPr lang="en-US" sz="2400" dirty="0"/>
              <a:t>)  </a:t>
            </a:r>
          </a:p>
        </p:txBody>
      </p:sp>
      <p:sp>
        <p:nvSpPr>
          <p:cNvPr id="50197" name="Text Box 23"/>
          <p:cNvSpPr txBox="1">
            <a:spLocks noChangeArrowheads="1"/>
          </p:cNvSpPr>
          <p:nvPr/>
        </p:nvSpPr>
        <p:spPr bwMode="auto">
          <a:xfrm>
            <a:off x="3877920" y="1801630"/>
            <a:ext cx="1795726" cy="369322"/>
          </a:xfrm>
          <a:prstGeom prst="rect">
            <a:avLst/>
          </a:prstGeom>
          <a:noFill/>
          <a:ln w="9525">
            <a:noFill/>
            <a:miter lim="800000"/>
            <a:headEnd/>
            <a:tailEnd/>
          </a:ln>
        </p:spPr>
        <p:txBody>
          <a:bodyPr wrap="none" lIns="91430" tIns="45715" rIns="91430" bIns="45715">
            <a:prstTxWarp prst="textNoShape">
              <a:avLst/>
            </a:prstTxWarp>
            <a:spAutoFit/>
          </a:bodyPr>
          <a:lstStyle/>
          <a:p>
            <a:r>
              <a:rPr lang="en-US"/>
              <a:t>Stimulus (sugar)</a:t>
            </a:r>
          </a:p>
        </p:txBody>
      </p:sp>
      <p:sp>
        <p:nvSpPr>
          <p:cNvPr id="50198" name="Text Box 24"/>
          <p:cNvSpPr txBox="1">
            <a:spLocks noChangeArrowheads="1"/>
          </p:cNvSpPr>
          <p:nvPr/>
        </p:nvSpPr>
        <p:spPr bwMode="auto">
          <a:xfrm>
            <a:off x="3877920" y="3946014"/>
            <a:ext cx="2840446" cy="369322"/>
          </a:xfrm>
          <a:prstGeom prst="rect">
            <a:avLst/>
          </a:prstGeom>
          <a:noFill/>
          <a:ln w="9525">
            <a:noFill/>
            <a:miter lim="800000"/>
            <a:headEnd/>
            <a:tailEnd/>
          </a:ln>
        </p:spPr>
        <p:txBody>
          <a:bodyPr wrap="none" lIns="91430" tIns="45715" rIns="91430" bIns="45715">
            <a:prstTxWarp prst="textNoShape">
              <a:avLst/>
            </a:prstTxWarp>
            <a:spAutoFit/>
          </a:bodyPr>
          <a:lstStyle/>
          <a:p>
            <a:r>
              <a:rPr lang="en-US"/>
              <a:t>Response (RNA production)</a:t>
            </a:r>
          </a:p>
        </p:txBody>
      </p:sp>
      <p:sp>
        <p:nvSpPr>
          <p:cNvPr id="26" name="Rectangle 3"/>
          <p:cNvSpPr>
            <a:spLocks noGrp="1" noChangeArrowheads="1"/>
          </p:cNvSpPr>
          <p:nvPr>
            <p:ph type="title"/>
          </p:nvPr>
        </p:nvSpPr>
        <p:spPr>
          <a:xfrm>
            <a:off x="348480" y="112332"/>
            <a:ext cx="7807680" cy="1143480"/>
          </a:xfrm>
        </p:spPr>
        <p:txBody>
          <a:bodyPr/>
          <a:lstStyle/>
          <a:p>
            <a:pPr marL="1306100"/>
            <a:r>
              <a:rPr lang="en-US" sz="3300" dirty="0" smtClean="0">
                <a:solidFill>
                  <a:srgbClr val="FF6600"/>
                </a:solidFill>
                <a:latin typeface="Herculanum"/>
                <a:cs typeface="Herculanum"/>
              </a:rPr>
              <a:t>Simple Case of Turning a Gene “On”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30560" y="2560589"/>
            <a:ext cx="4648320" cy="1316298"/>
            <a:chOff x="271" y="1613"/>
            <a:chExt cx="2928" cy="829"/>
          </a:xfrm>
        </p:grpSpPr>
        <p:sp>
          <p:nvSpPr>
            <p:cNvPr id="51278" name="Rectangle 3" descr="Zig zag"/>
            <p:cNvSpPr>
              <a:spLocks noChangeAspect="1" noChangeArrowheads="1"/>
            </p:cNvSpPr>
            <p:nvPr/>
          </p:nvSpPr>
          <p:spPr bwMode="auto">
            <a:xfrm>
              <a:off x="1524" y="2090"/>
              <a:ext cx="1436" cy="235"/>
            </a:xfrm>
            <a:prstGeom prst="rect">
              <a:avLst/>
            </a:prstGeom>
            <a:pattFill prst="zigZag">
              <a:fgClr>
                <a:srgbClr val="C0C0C0"/>
              </a:fgClr>
              <a:bgClr>
                <a:srgbClr val="FFFFFF"/>
              </a:bgClr>
            </a:pattFill>
            <a:ln w="12700">
              <a:solidFill>
                <a:srgbClr val="000000"/>
              </a:solidFill>
              <a:miter lim="800000"/>
              <a:headEnd/>
              <a:tailEnd/>
            </a:ln>
          </p:spPr>
          <p:txBody>
            <a:bodyPr>
              <a:prstTxWarp prst="textNoShape">
                <a:avLst/>
              </a:prstTxWarp>
            </a:bodyPr>
            <a:lstStyle/>
            <a:p>
              <a:endParaRPr lang="en-US"/>
            </a:p>
          </p:txBody>
        </p:sp>
        <p:sp>
          <p:nvSpPr>
            <p:cNvPr id="51279" name="AutoShape 4"/>
            <p:cNvSpPr>
              <a:spLocks noChangeAspect="1" noChangeArrowheads="1"/>
            </p:cNvSpPr>
            <p:nvPr/>
          </p:nvSpPr>
          <p:spPr bwMode="auto">
            <a:xfrm>
              <a:off x="510" y="1999"/>
              <a:ext cx="612" cy="405"/>
            </a:xfrm>
            <a:prstGeom prst="rightArrow">
              <a:avLst>
                <a:gd name="adj1" fmla="val 50000"/>
                <a:gd name="adj2" fmla="val 37778"/>
              </a:avLst>
            </a:prstGeom>
            <a:solidFill>
              <a:srgbClr val="000000"/>
            </a:solidFill>
            <a:ln w="12700">
              <a:solidFill>
                <a:srgbClr val="000000"/>
              </a:solidFill>
              <a:miter lim="800000"/>
              <a:headEnd/>
              <a:tailEnd/>
            </a:ln>
          </p:spPr>
          <p:txBody>
            <a:bodyPr>
              <a:prstTxWarp prst="textNoShape">
                <a:avLst/>
              </a:prstTxWarp>
            </a:bodyPr>
            <a:lstStyle/>
            <a:p>
              <a:endParaRPr lang="en-US"/>
            </a:p>
          </p:txBody>
        </p:sp>
        <p:sp>
          <p:nvSpPr>
            <p:cNvPr id="51280" name="Text Box 5"/>
            <p:cNvSpPr txBox="1">
              <a:spLocks noChangeAspect="1" noChangeArrowheads="1"/>
            </p:cNvSpPr>
            <p:nvPr/>
          </p:nvSpPr>
          <p:spPr bwMode="auto">
            <a:xfrm>
              <a:off x="512" y="2085"/>
              <a:ext cx="481" cy="291"/>
            </a:xfrm>
            <a:prstGeom prst="rect">
              <a:avLst/>
            </a:prstGeom>
            <a:noFill/>
            <a:ln w="12700">
              <a:noFill/>
              <a:miter lim="800000"/>
              <a:headEnd/>
              <a:tailEnd/>
            </a:ln>
          </p:spPr>
          <p:txBody>
            <a:bodyPr>
              <a:prstTxWarp prst="textNoShape">
                <a:avLst/>
              </a:prstTxWarp>
            </a:bodyPr>
            <a:lstStyle/>
            <a:p>
              <a:r>
                <a:rPr lang="en-US" sz="1400" dirty="0" err="1">
                  <a:solidFill>
                    <a:srgbClr val="FFFFFF"/>
                  </a:solidFill>
                  <a:ea typeface="Times New Roman" charset="0"/>
                  <a:cs typeface="Times New Roman" charset="0"/>
                </a:rPr>
                <a:t>P</a:t>
              </a:r>
              <a:r>
                <a:rPr lang="en-US" sz="1400" baseline="-30000" dirty="0" err="1">
                  <a:solidFill>
                    <a:srgbClr val="FFFFFF"/>
                  </a:solidFill>
                  <a:ea typeface="Times New Roman" charset="0"/>
                  <a:cs typeface="Times New Roman" charset="0"/>
                </a:rPr>
                <a:t>lac/ara</a:t>
              </a:r>
              <a:endParaRPr lang="en-US" sz="1400" dirty="0">
                <a:ea typeface="Times New Roman" charset="0"/>
                <a:cs typeface="Times New Roman" charset="0"/>
              </a:endParaRPr>
            </a:p>
            <a:p>
              <a:endParaRPr lang="en-US" sz="1400" dirty="0">
                <a:ea typeface="Times New Roman" charset="0"/>
                <a:cs typeface="Times New Roman" charset="0"/>
              </a:endParaRPr>
            </a:p>
          </p:txBody>
        </p:sp>
        <p:sp>
          <p:nvSpPr>
            <p:cNvPr id="51281" name="Rectangle 6"/>
            <p:cNvSpPr>
              <a:spLocks noChangeAspect="1" noChangeArrowheads="1"/>
            </p:cNvSpPr>
            <p:nvPr/>
          </p:nvSpPr>
          <p:spPr bwMode="auto">
            <a:xfrm>
              <a:off x="1122" y="2090"/>
              <a:ext cx="402" cy="235"/>
            </a:xfrm>
            <a:prstGeom prst="rect">
              <a:avLst/>
            </a:prstGeom>
            <a:solidFill>
              <a:srgbClr val="FF0000">
                <a:alpha val="50195"/>
              </a:srgbClr>
            </a:solidFill>
            <a:ln w="12700">
              <a:solidFill>
                <a:srgbClr val="000000"/>
              </a:solidFill>
              <a:miter lim="800000"/>
              <a:headEnd/>
              <a:tailEnd/>
            </a:ln>
          </p:spPr>
          <p:txBody>
            <a:bodyPr>
              <a:prstTxWarp prst="textNoShape">
                <a:avLst/>
              </a:prstTxWarp>
            </a:bodyPr>
            <a:lstStyle/>
            <a:p>
              <a:endParaRPr lang="en-US"/>
            </a:p>
          </p:txBody>
        </p:sp>
        <p:sp>
          <p:nvSpPr>
            <p:cNvPr id="51282" name="Text Box 7"/>
            <p:cNvSpPr txBox="1">
              <a:spLocks noChangeAspect="1" noChangeArrowheads="1"/>
            </p:cNvSpPr>
            <p:nvPr/>
          </p:nvSpPr>
          <p:spPr bwMode="auto">
            <a:xfrm>
              <a:off x="1111" y="2116"/>
              <a:ext cx="612" cy="326"/>
            </a:xfrm>
            <a:prstGeom prst="rect">
              <a:avLst/>
            </a:prstGeom>
            <a:noFill/>
            <a:ln w="12700">
              <a:noFill/>
              <a:miter lim="800000"/>
              <a:headEnd/>
              <a:tailEnd/>
            </a:ln>
          </p:spPr>
          <p:txBody>
            <a:bodyPr>
              <a:prstTxWarp prst="textNoShape">
                <a:avLst/>
              </a:prstTxWarp>
            </a:bodyPr>
            <a:lstStyle/>
            <a:p>
              <a:r>
                <a:rPr lang="en-US" sz="1200" dirty="0">
                  <a:ea typeface="Times New Roman" charset="0"/>
                  <a:cs typeface="Times New Roman" charset="0"/>
                </a:rPr>
                <a:t> RFP</a:t>
              </a:r>
              <a:r>
                <a:rPr lang="en-US" sz="1200" dirty="0">
                  <a:latin typeface="Symbol" charset="2"/>
                  <a:ea typeface="Times New Roman" charset="0"/>
                  <a:cs typeface="Times New Roman" charset="0"/>
                </a:rPr>
                <a:t> </a:t>
              </a:r>
              <a:endParaRPr lang="en-US" sz="1200" dirty="0">
                <a:ea typeface="Times New Roman" charset="0"/>
                <a:cs typeface="Times New Roman" charset="0"/>
              </a:endParaRPr>
            </a:p>
            <a:p>
              <a:endParaRPr lang="en-US" sz="1200" dirty="0">
                <a:ea typeface="Times New Roman" charset="0"/>
                <a:cs typeface="Times New Roman" charset="0"/>
              </a:endParaRPr>
            </a:p>
          </p:txBody>
        </p:sp>
        <p:sp>
          <p:nvSpPr>
            <p:cNvPr id="51283" name="Text Box 8"/>
            <p:cNvSpPr txBox="1">
              <a:spLocks noChangeAspect="1" noChangeArrowheads="1"/>
            </p:cNvSpPr>
            <p:nvPr/>
          </p:nvSpPr>
          <p:spPr bwMode="auto">
            <a:xfrm>
              <a:off x="1692" y="2128"/>
              <a:ext cx="1043" cy="276"/>
            </a:xfrm>
            <a:prstGeom prst="rect">
              <a:avLst/>
            </a:prstGeom>
            <a:noFill/>
            <a:ln w="12700">
              <a:noFill/>
              <a:miter lim="800000"/>
              <a:headEnd/>
              <a:tailEnd/>
            </a:ln>
          </p:spPr>
          <p:txBody>
            <a:bodyPr>
              <a:prstTxWarp prst="textNoShape">
                <a:avLst/>
              </a:prstTxWarp>
            </a:bodyPr>
            <a:lstStyle/>
            <a:p>
              <a:r>
                <a:rPr lang="en-US" sz="1200" b="1" dirty="0"/>
                <a:t>96x MS2-bs</a:t>
              </a:r>
              <a:endParaRPr lang="en-US" sz="1200" dirty="0">
                <a:ea typeface="Times New Roman" charset="0"/>
                <a:cs typeface="Times New Roman" charset="0"/>
              </a:endParaRPr>
            </a:p>
            <a:p>
              <a:endParaRPr lang="en-US" sz="1200" dirty="0">
                <a:ea typeface="Times New Roman" charset="0"/>
                <a:cs typeface="Times New Roman" charset="0"/>
              </a:endParaRPr>
            </a:p>
          </p:txBody>
        </p:sp>
        <p:sp>
          <p:nvSpPr>
            <p:cNvPr id="51284" name="Line 9"/>
            <p:cNvSpPr>
              <a:spLocks noChangeAspect="1" noChangeShapeType="1"/>
            </p:cNvSpPr>
            <p:nvPr/>
          </p:nvSpPr>
          <p:spPr bwMode="auto">
            <a:xfrm>
              <a:off x="271" y="2198"/>
              <a:ext cx="239"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1285" name="Line 10"/>
            <p:cNvSpPr>
              <a:spLocks noChangeAspect="1" noChangeShapeType="1"/>
            </p:cNvSpPr>
            <p:nvPr/>
          </p:nvSpPr>
          <p:spPr bwMode="auto">
            <a:xfrm>
              <a:off x="2960" y="2198"/>
              <a:ext cx="239"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1286" name="Text Box 11"/>
            <p:cNvSpPr txBox="1">
              <a:spLocks noChangeArrowheads="1"/>
            </p:cNvSpPr>
            <p:nvPr/>
          </p:nvSpPr>
          <p:spPr bwMode="auto">
            <a:xfrm>
              <a:off x="409" y="1613"/>
              <a:ext cx="1828" cy="291"/>
            </a:xfrm>
            <a:prstGeom prst="rect">
              <a:avLst/>
            </a:prstGeom>
            <a:solidFill>
              <a:srgbClr val="CCFFFF"/>
            </a:solidFill>
            <a:ln w="9525">
              <a:solidFill>
                <a:schemeClr val="tx1"/>
              </a:solidFill>
              <a:miter lim="800000"/>
              <a:headEnd/>
              <a:tailEnd/>
            </a:ln>
          </p:spPr>
          <p:txBody>
            <a:bodyPr wrap="none">
              <a:prstTxWarp prst="textNoShape">
                <a:avLst/>
              </a:prstTxWarp>
              <a:spAutoFit/>
            </a:bodyPr>
            <a:lstStyle/>
            <a:p>
              <a:r>
                <a:rPr lang="en-US" sz="2400" b="1" dirty="0">
                  <a:latin typeface="Comic Sans MS" charset="0"/>
                </a:rPr>
                <a:t>Gene of interest:</a:t>
              </a:r>
            </a:p>
          </p:txBody>
        </p:sp>
      </p:grpSp>
      <p:sp>
        <p:nvSpPr>
          <p:cNvPr id="51203" name="Rectangle 12"/>
          <p:cNvSpPr>
            <a:spLocks noChangeArrowheads="1"/>
          </p:cNvSpPr>
          <p:nvPr/>
        </p:nvSpPr>
        <p:spPr bwMode="auto">
          <a:xfrm>
            <a:off x="59041" y="479571"/>
            <a:ext cx="9144000" cy="529976"/>
          </a:xfrm>
          <a:prstGeom prst="rect">
            <a:avLst/>
          </a:prstGeom>
          <a:noFill/>
          <a:ln w="9525">
            <a:noFill/>
            <a:miter lim="800000"/>
            <a:headEnd/>
            <a:tailEnd/>
          </a:ln>
        </p:spPr>
        <p:txBody>
          <a:bodyPr lIns="91430" tIns="45715" rIns="91430" bIns="45715" anchor="ctr">
            <a:prstTxWarp prst="textNoShape">
              <a:avLst/>
            </a:prstTxWarp>
          </a:bodyPr>
          <a:lstStyle/>
          <a:p>
            <a:pPr algn="ctr"/>
            <a:r>
              <a:rPr lang="en-US" sz="3200" dirty="0">
                <a:solidFill>
                  <a:srgbClr val="FF6600"/>
                </a:solidFill>
                <a:latin typeface="Herculanum"/>
                <a:cs typeface="Herculanum"/>
              </a:rPr>
              <a:t>Engineering bacteria to report on gene activity</a:t>
            </a:r>
          </a:p>
        </p:txBody>
      </p:sp>
      <p:sp>
        <p:nvSpPr>
          <p:cNvPr id="51204" name="Text Box 13"/>
          <p:cNvSpPr txBox="1">
            <a:spLocks noChangeArrowheads="1"/>
          </p:cNvSpPr>
          <p:nvPr/>
        </p:nvSpPr>
        <p:spPr bwMode="auto">
          <a:xfrm>
            <a:off x="123840" y="6395712"/>
            <a:ext cx="2679419" cy="338544"/>
          </a:xfrm>
          <a:prstGeom prst="rect">
            <a:avLst/>
          </a:prstGeom>
          <a:noFill/>
          <a:ln w="9525">
            <a:noFill/>
            <a:miter lim="800000"/>
            <a:headEnd/>
            <a:tailEnd/>
          </a:ln>
        </p:spPr>
        <p:txBody>
          <a:bodyPr wrap="none" lIns="91430" tIns="45715" rIns="91430" bIns="45715">
            <a:prstTxWarp prst="textNoShape">
              <a:avLst/>
            </a:prstTxWarp>
            <a:spAutoFit/>
          </a:bodyPr>
          <a:lstStyle/>
          <a:p>
            <a:r>
              <a:rPr lang="nb-NO" sz="1600" dirty="0">
                <a:latin typeface="Comic Sans MS" charset="0"/>
              </a:rPr>
              <a:t>Golding et al., </a:t>
            </a:r>
            <a:r>
              <a:rPr lang="nb-NO" sz="1600" dirty="0" err="1">
                <a:latin typeface="Comic Sans MS" charset="0"/>
              </a:rPr>
              <a:t>Cell</a:t>
            </a:r>
            <a:r>
              <a:rPr lang="nb-NO" sz="1600" dirty="0">
                <a:latin typeface="Comic Sans MS" charset="0"/>
              </a:rPr>
              <a:t> (2005) </a:t>
            </a:r>
            <a:endParaRPr lang="en-US" sz="1600" dirty="0">
              <a:latin typeface="Comic Sans MS" charset="0"/>
            </a:endParaRPr>
          </a:p>
        </p:txBody>
      </p:sp>
      <p:grpSp>
        <p:nvGrpSpPr>
          <p:cNvPr id="3" name="Group 14"/>
          <p:cNvGrpSpPr>
            <a:grpSpLocks/>
          </p:cNvGrpSpPr>
          <p:nvPr/>
        </p:nvGrpSpPr>
        <p:grpSpPr bwMode="auto">
          <a:xfrm>
            <a:off x="345600" y="3735752"/>
            <a:ext cx="8692208" cy="1434391"/>
            <a:chOff x="218" y="2353"/>
            <a:chExt cx="5475" cy="904"/>
          </a:xfrm>
        </p:grpSpPr>
        <p:grpSp>
          <p:nvGrpSpPr>
            <p:cNvPr id="4" name="Group 15"/>
            <p:cNvGrpSpPr>
              <a:grpSpLocks/>
            </p:cNvGrpSpPr>
            <p:nvPr/>
          </p:nvGrpSpPr>
          <p:grpSpPr bwMode="auto">
            <a:xfrm>
              <a:off x="218" y="2356"/>
              <a:ext cx="872" cy="379"/>
              <a:chOff x="122" y="2694"/>
              <a:chExt cx="872" cy="379"/>
            </a:xfrm>
          </p:grpSpPr>
          <p:sp>
            <p:nvSpPr>
              <p:cNvPr id="51276" name="Text Box 16"/>
              <p:cNvSpPr txBox="1">
                <a:spLocks noChangeArrowheads="1"/>
              </p:cNvSpPr>
              <p:nvPr/>
            </p:nvSpPr>
            <p:spPr bwMode="auto">
              <a:xfrm>
                <a:off x="122" y="2898"/>
                <a:ext cx="872" cy="175"/>
              </a:xfrm>
              <a:prstGeom prst="rect">
                <a:avLst/>
              </a:prstGeom>
              <a:noFill/>
              <a:ln w="9525">
                <a:noFill/>
                <a:miter lim="800000"/>
                <a:headEnd/>
                <a:tailEnd/>
              </a:ln>
            </p:spPr>
            <p:txBody>
              <a:bodyPr wrap="none">
                <a:prstTxWarp prst="textNoShape">
                  <a:avLst/>
                </a:prstTxWarp>
                <a:spAutoFit/>
              </a:bodyPr>
              <a:lstStyle/>
              <a:p>
                <a:r>
                  <a:rPr lang="en-US" sz="1200" dirty="0">
                    <a:latin typeface="Comic Sans MS" charset="0"/>
                    <a:ea typeface="Times New Roman" charset="0"/>
                    <a:cs typeface="Times New Roman" charset="0"/>
                  </a:rPr>
                  <a:t>IPTG, </a:t>
                </a:r>
                <a:r>
                  <a:rPr lang="en-US" sz="1200" dirty="0" err="1">
                    <a:latin typeface="Comic Sans MS" charset="0"/>
                    <a:ea typeface="Times New Roman" charset="0"/>
                    <a:cs typeface="Times New Roman" charset="0"/>
                  </a:rPr>
                  <a:t>arabinose</a:t>
                </a:r>
                <a:endParaRPr lang="en-US" sz="1200" dirty="0">
                  <a:latin typeface="Comic Sans MS" charset="0"/>
                  <a:ea typeface="Times New Roman" charset="0"/>
                  <a:cs typeface="Times New Roman" charset="0"/>
                </a:endParaRPr>
              </a:p>
            </p:txBody>
          </p:sp>
          <p:sp>
            <p:nvSpPr>
              <p:cNvPr id="51277" name="Line 17"/>
              <p:cNvSpPr>
                <a:spLocks noChangeShapeType="1"/>
              </p:cNvSpPr>
              <p:nvPr/>
            </p:nvSpPr>
            <p:spPr bwMode="auto">
              <a:xfrm flipV="1">
                <a:off x="510" y="2694"/>
                <a:ext cx="72" cy="234"/>
              </a:xfrm>
              <a:prstGeom prst="line">
                <a:avLst/>
              </a:prstGeom>
              <a:noFill/>
              <a:ln w="9525">
                <a:solidFill>
                  <a:schemeClr val="tx1"/>
                </a:solidFill>
                <a:round/>
                <a:headEnd/>
                <a:tailEnd type="arrow" w="lg" len="lg"/>
              </a:ln>
            </p:spPr>
            <p:txBody>
              <a:bodyPr>
                <a:prstTxWarp prst="textNoShape">
                  <a:avLst/>
                </a:prstTxWarp>
              </a:bodyPr>
              <a:lstStyle/>
              <a:p>
                <a:endParaRPr lang="en-US"/>
              </a:p>
            </p:txBody>
          </p:sp>
        </p:grpSp>
        <p:grpSp>
          <p:nvGrpSpPr>
            <p:cNvPr id="5" name="Group 18"/>
            <p:cNvGrpSpPr>
              <a:grpSpLocks/>
            </p:cNvGrpSpPr>
            <p:nvPr/>
          </p:nvGrpSpPr>
          <p:grpSpPr bwMode="auto">
            <a:xfrm>
              <a:off x="3021" y="2353"/>
              <a:ext cx="2672" cy="904"/>
              <a:chOff x="3021" y="2353"/>
              <a:chExt cx="2672" cy="904"/>
            </a:xfrm>
          </p:grpSpPr>
          <p:sp>
            <p:nvSpPr>
              <p:cNvPr id="51232" name="Freeform 19"/>
              <p:cNvSpPr>
                <a:spLocks/>
              </p:cNvSpPr>
              <p:nvPr/>
            </p:nvSpPr>
            <p:spPr bwMode="auto">
              <a:xfrm rot="-1042139">
                <a:off x="4516" y="2926"/>
                <a:ext cx="93" cy="35"/>
              </a:xfrm>
              <a:custGeom>
                <a:avLst/>
                <a:gdLst>
                  <a:gd name="T0" fmla="*/ 0 w 93"/>
                  <a:gd name="T1" fmla="*/ 35 h 35"/>
                  <a:gd name="T2" fmla="*/ 54 w 93"/>
                  <a:gd name="T3" fmla="*/ 19 h 35"/>
                  <a:gd name="T4" fmla="*/ 93 w 93"/>
                  <a:gd name="T5" fmla="*/ 0 h 35"/>
                  <a:gd name="T6" fmla="*/ 0 60000 65536"/>
                  <a:gd name="T7" fmla="*/ 0 60000 65536"/>
                  <a:gd name="T8" fmla="*/ 0 60000 65536"/>
                  <a:gd name="T9" fmla="*/ 0 w 93"/>
                  <a:gd name="T10" fmla="*/ 0 h 35"/>
                  <a:gd name="T11" fmla="*/ 93 w 93"/>
                  <a:gd name="T12" fmla="*/ 35 h 35"/>
                </a:gdLst>
                <a:ahLst/>
                <a:cxnLst>
                  <a:cxn ang="T6">
                    <a:pos x="T0" y="T1"/>
                  </a:cxn>
                  <a:cxn ang="T7">
                    <a:pos x="T2" y="T3"/>
                  </a:cxn>
                  <a:cxn ang="T8">
                    <a:pos x="T4" y="T5"/>
                  </a:cxn>
                </a:cxnLst>
                <a:rect l="T9" t="T10" r="T11" b="T12"/>
                <a:pathLst>
                  <a:path w="93" h="35">
                    <a:moveTo>
                      <a:pt x="0" y="35"/>
                    </a:moveTo>
                    <a:cubicBezTo>
                      <a:pt x="22" y="32"/>
                      <a:pt x="34" y="23"/>
                      <a:pt x="54" y="19"/>
                    </a:cubicBezTo>
                    <a:cubicBezTo>
                      <a:pt x="63" y="11"/>
                      <a:pt x="80" y="0"/>
                      <a:pt x="93" y="0"/>
                    </a:cubicBez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3" name="Freeform 20"/>
              <p:cNvSpPr>
                <a:spLocks/>
              </p:cNvSpPr>
              <p:nvPr/>
            </p:nvSpPr>
            <p:spPr bwMode="auto">
              <a:xfrm rot="-1042139">
                <a:off x="5008" y="2703"/>
                <a:ext cx="84" cy="25"/>
              </a:xfrm>
              <a:custGeom>
                <a:avLst/>
                <a:gdLst>
                  <a:gd name="T0" fmla="*/ 0 w 84"/>
                  <a:gd name="T1" fmla="*/ 0 h 25"/>
                  <a:gd name="T2" fmla="*/ 36 w 84"/>
                  <a:gd name="T3" fmla="*/ 3 h 25"/>
                  <a:gd name="T4" fmla="*/ 74 w 84"/>
                  <a:gd name="T5" fmla="*/ 22 h 25"/>
                  <a:gd name="T6" fmla="*/ 84 w 84"/>
                  <a:gd name="T7" fmla="*/ 25 h 25"/>
                  <a:gd name="T8" fmla="*/ 48 w 84"/>
                  <a:gd name="T9" fmla="*/ 9 h 25"/>
                  <a:gd name="T10" fmla="*/ 0 60000 65536"/>
                  <a:gd name="T11" fmla="*/ 0 60000 65536"/>
                  <a:gd name="T12" fmla="*/ 0 60000 65536"/>
                  <a:gd name="T13" fmla="*/ 0 60000 65536"/>
                  <a:gd name="T14" fmla="*/ 0 60000 65536"/>
                  <a:gd name="T15" fmla="*/ 0 w 84"/>
                  <a:gd name="T16" fmla="*/ 0 h 25"/>
                  <a:gd name="T17" fmla="*/ 84 w 84"/>
                  <a:gd name="T18" fmla="*/ 25 h 25"/>
                </a:gdLst>
                <a:ahLst/>
                <a:cxnLst>
                  <a:cxn ang="T10">
                    <a:pos x="T0" y="T1"/>
                  </a:cxn>
                  <a:cxn ang="T11">
                    <a:pos x="T2" y="T3"/>
                  </a:cxn>
                  <a:cxn ang="T12">
                    <a:pos x="T4" y="T5"/>
                  </a:cxn>
                  <a:cxn ang="T13">
                    <a:pos x="T6" y="T7"/>
                  </a:cxn>
                  <a:cxn ang="T14">
                    <a:pos x="T8" y="T9"/>
                  </a:cxn>
                </a:cxnLst>
                <a:rect l="T15" t="T16" r="T17" b="T18"/>
                <a:pathLst>
                  <a:path w="84" h="25">
                    <a:moveTo>
                      <a:pt x="0" y="0"/>
                    </a:moveTo>
                    <a:cubicBezTo>
                      <a:pt x="14" y="3"/>
                      <a:pt x="22" y="0"/>
                      <a:pt x="36" y="3"/>
                    </a:cubicBezTo>
                    <a:cubicBezTo>
                      <a:pt x="51" y="19"/>
                      <a:pt x="50" y="19"/>
                      <a:pt x="74" y="22"/>
                    </a:cubicBezTo>
                    <a:cubicBezTo>
                      <a:pt x="77" y="23"/>
                      <a:pt x="84" y="25"/>
                      <a:pt x="84" y="25"/>
                    </a:cubicBezTo>
                    <a:lnTo>
                      <a:pt x="48" y="9"/>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4" name="Freeform 21"/>
              <p:cNvSpPr>
                <a:spLocks/>
              </p:cNvSpPr>
              <p:nvPr/>
            </p:nvSpPr>
            <p:spPr bwMode="auto">
              <a:xfrm rot="-1042139">
                <a:off x="5279" y="2657"/>
                <a:ext cx="71" cy="35"/>
              </a:xfrm>
              <a:custGeom>
                <a:avLst/>
                <a:gdLst>
                  <a:gd name="T0" fmla="*/ 0 w 64"/>
                  <a:gd name="T1" fmla="*/ 6 h 38"/>
                  <a:gd name="T2" fmla="*/ 40 w 64"/>
                  <a:gd name="T3" fmla="*/ 6 h 38"/>
                  <a:gd name="T4" fmla="*/ 71 w 64"/>
                  <a:gd name="T5" fmla="*/ 35 h 38"/>
                  <a:gd name="T6" fmla="*/ 0 60000 65536"/>
                  <a:gd name="T7" fmla="*/ 0 60000 65536"/>
                  <a:gd name="T8" fmla="*/ 0 60000 65536"/>
                  <a:gd name="T9" fmla="*/ 0 w 64"/>
                  <a:gd name="T10" fmla="*/ 0 h 38"/>
                  <a:gd name="T11" fmla="*/ 64 w 64"/>
                  <a:gd name="T12" fmla="*/ 38 h 38"/>
                </a:gdLst>
                <a:ahLst/>
                <a:cxnLst>
                  <a:cxn ang="T6">
                    <a:pos x="T0" y="T1"/>
                  </a:cxn>
                  <a:cxn ang="T7">
                    <a:pos x="T2" y="T3"/>
                  </a:cxn>
                  <a:cxn ang="T8">
                    <a:pos x="T4" y="T5"/>
                  </a:cxn>
                </a:cxnLst>
                <a:rect l="T9" t="T10" r="T11" b="T12"/>
                <a:pathLst>
                  <a:path w="64" h="38">
                    <a:moveTo>
                      <a:pt x="0" y="6"/>
                    </a:moveTo>
                    <a:cubicBezTo>
                      <a:pt x="15" y="2"/>
                      <a:pt x="16" y="0"/>
                      <a:pt x="36" y="6"/>
                    </a:cubicBezTo>
                    <a:cubicBezTo>
                      <a:pt x="51" y="11"/>
                      <a:pt x="45" y="38"/>
                      <a:pt x="64" y="38"/>
                    </a:cubicBez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5" name="Freeform 22"/>
              <p:cNvSpPr>
                <a:spLocks/>
              </p:cNvSpPr>
              <p:nvPr/>
            </p:nvSpPr>
            <p:spPr bwMode="auto">
              <a:xfrm rot="-1042139">
                <a:off x="4751" y="2777"/>
                <a:ext cx="77" cy="11"/>
              </a:xfrm>
              <a:custGeom>
                <a:avLst/>
                <a:gdLst>
                  <a:gd name="T0" fmla="*/ 0 w 77"/>
                  <a:gd name="T1" fmla="*/ 10 h 11"/>
                  <a:gd name="T2" fmla="*/ 64 w 77"/>
                  <a:gd name="T3" fmla="*/ 4 h 11"/>
                  <a:gd name="T4" fmla="*/ 77 w 77"/>
                  <a:gd name="T5" fmla="*/ 10 h 11"/>
                  <a:gd name="T6" fmla="*/ 45 w 77"/>
                  <a:gd name="T7" fmla="*/ 10 h 11"/>
                  <a:gd name="T8" fmla="*/ 0 60000 65536"/>
                  <a:gd name="T9" fmla="*/ 0 60000 65536"/>
                  <a:gd name="T10" fmla="*/ 0 60000 65536"/>
                  <a:gd name="T11" fmla="*/ 0 60000 65536"/>
                  <a:gd name="T12" fmla="*/ 0 w 77"/>
                  <a:gd name="T13" fmla="*/ 0 h 11"/>
                  <a:gd name="T14" fmla="*/ 77 w 77"/>
                  <a:gd name="T15" fmla="*/ 11 h 11"/>
                </a:gdLst>
                <a:ahLst/>
                <a:cxnLst>
                  <a:cxn ang="T8">
                    <a:pos x="T0" y="T1"/>
                  </a:cxn>
                  <a:cxn ang="T9">
                    <a:pos x="T2" y="T3"/>
                  </a:cxn>
                  <a:cxn ang="T10">
                    <a:pos x="T4" y="T5"/>
                  </a:cxn>
                  <a:cxn ang="T11">
                    <a:pos x="T6" y="T7"/>
                  </a:cxn>
                </a:cxnLst>
                <a:rect l="T12" t="T13" r="T14" b="T15"/>
                <a:pathLst>
                  <a:path w="77" h="11">
                    <a:moveTo>
                      <a:pt x="0" y="10"/>
                    </a:moveTo>
                    <a:cubicBezTo>
                      <a:pt x="31" y="3"/>
                      <a:pt x="21" y="0"/>
                      <a:pt x="64" y="4"/>
                    </a:cubicBezTo>
                    <a:cubicBezTo>
                      <a:pt x="74" y="11"/>
                      <a:pt x="69" y="10"/>
                      <a:pt x="77" y="10"/>
                    </a:cubicBezTo>
                    <a:lnTo>
                      <a:pt x="45" y="10"/>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6" name="Freeform 23"/>
              <p:cNvSpPr>
                <a:spLocks/>
              </p:cNvSpPr>
              <p:nvPr/>
            </p:nvSpPr>
            <p:spPr bwMode="auto">
              <a:xfrm rot="-1042139">
                <a:off x="3248" y="3062"/>
                <a:ext cx="1120" cy="195"/>
              </a:xfrm>
              <a:custGeom>
                <a:avLst/>
                <a:gdLst>
                  <a:gd name="T0" fmla="*/ 1120 w 1120"/>
                  <a:gd name="T1" fmla="*/ 173 h 195"/>
                  <a:gd name="T2" fmla="*/ 1059 w 1120"/>
                  <a:gd name="T3" fmla="*/ 195 h 195"/>
                  <a:gd name="T4" fmla="*/ 950 w 1120"/>
                  <a:gd name="T5" fmla="*/ 176 h 195"/>
                  <a:gd name="T6" fmla="*/ 892 w 1120"/>
                  <a:gd name="T7" fmla="*/ 131 h 195"/>
                  <a:gd name="T8" fmla="*/ 812 w 1120"/>
                  <a:gd name="T9" fmla="*/ 64 h 195"/>
                  <a:gd name="T10" fmla="*/ 716 w 1120"/>
                  <a:gd name="T11" fmla="*/ 13 h 195"/>
                  <a:gd name="T12" fmla="*/ 608 w 1120"/>
                  <a:gd name="T13" fmla="*/ 19 h 195"/>
                  <a:gd name="T14" fmla="*/ 563 w 1120"/>
                  <a:gd name="T15" fmla="*/ 35 h 195"/>
                  <a:gd name="T16" fmla="*/ 457 w 1120"/>
                  <a:gd name="T17" fmla="*/ 86 h 195"/>
                  <a:gd name="T18" fmla="*/ 390 w 1120"/>
                  <a:gd name="T19" fmla="*/ 105 h 195"/>
                  <a:gd name="T20" fmla="*/ 294 w 1120"/>
                  <a:gd name="T21" fmla="*/ 134 h 195"/>
                  <a:gd name="T22" fmla="*/ 220 w 1120"/>
                  <a:gd name="T23" fmla="*/ 144 h 195"/>
                  <a:gd name="T24" fmla="*/ 99 w 1120"/>
                  <a:gd name="T25" fmla="*/ 147 h 195"/>
                  <a:gd name="T26" fmla="*/ 57 w 1120"/>
                  <a:gd name="T27" fmla="*/ 131 h 195"/>
                  <a:gd name="T28" fmla="*/ 35 w 1120"/>
                  <a:gd name="T29" fmla="*/ 121 h 195"/>
                  <a:gd name="T30" fmla="*/ 6 w 1120"/>
                  <a:gd name="T31" fmla="*/ 102 h 195"/>
                  <a:gd name="T32" fmla="*/ 0 w 1120"/>
                  <a:gd name="T33" fmla="*/ 93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20"/>
                  <a:gd name="T52" fmla="*/ 0 h 195"/>
                  <a:gd name="T53" fmla="*/ 1120 w 1120"/>
                  <a:gd name="T54" fmla="*/ 195 h 1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20" h="195">
                    <a:moveTo>
                      <a:pt x="1120" y="173"/>
                    </a:moveTo>
                    <a:cubicBezTo>
                      <a:pt x="1104" y="186"/>
                      <a:pt x="1079" y="191"/>
                      <a:pt x="1059" y="195"/>
                    </a:cubicBezTo>
                    <a:cubicBezTo>
                      <a:pt x="1015" y="191"/>
                      <a:pt x="989" y="183"/>
                      <a:pt x="950" y="176"/>
                    </a:cubicBezTo>
                    <a:cubicBezTo>
                      <a:pt x="928" y="164"/>
                      <a:pt x="913" y="144"/>
                      <a:pt x="892" y="131"/>
                    </a:cubicBezTo>
                    <a:cubicBezTo>
                      <a:pt x="873" y="100"/>
                      <a:pt x="840" y="85"/>
                      <a:pt x="812" y="64"/>
                    </a:cubicBezTo>
                    <a:cubicBezTo>
                      <a:pt x="785" y="44"/>
                      <a:pt x="750" y="19"/>
                      <a:pt x="716" y="13"/>
                    </a:cubicBezTo>
                    <a:cubicBezTo>
                      <a:pt x="686" y="0"/>
                      <a:pt x="641" y="15"/>
                      <a:pt x="608" y="19"/>
                    </a:cubicBezTo>
                    <a:cubicBezTo>
                      <a:pt x="593" y="25"/>
                      <a:pt x="578" y="30"/>
                      <a:pt x="563" y="35"/>
                    </a:cubicBezTo>
                    <a:cubicBezTo>
                      <a:pt x="535" y="59"/>
                      <a:pt x="492" y="76"/>
                      <a:pt x="457" y="86"/>
                    </a:cubicBezTo>
                    <a:cubicBezTo>
                      <a:pt x="438" y="101"/>
                      <a:pt x="413" y="103"/>
                      <a:pt x="390" y="105"/>
                    </a:cubicBezTo>
                    <a:cubicBezTo>
                      <a:pt x="359" y="119"/>
                      <a:pt x="328" y="131"/>
                      <a:pt x="294" y="134"/>
                    </a:cubicBezTo>
                    <a:cubicBezTo>
                      <a:pt x="268" y="142"/>
                      <a:pt x="250" y="142"/>
                      <a:pt x="220" y="144"/>
                    </a:cubicBezTo>
                    <a:cubicBezTo>
                      <a:pt x="168" y="152"/>
                      <a:pt x="185" y="150"/>
                      <a:pt x="99" y="147"/>
                    </a:cubicBezTo>
                    <a:cubicBezTo>
                      <a:pt x="83" y="142"/>
                      <a:pt x="72" y="137"/>
                      <a:pt x="57" y="131"/>
                    </a:cubicBezTo>
                    <a:cubicBezTo>
                      <a:pt x="49" y="128"/>
                      <a:pt x="35" y="121"/>
                      <a:pt x="35" y="121"/>
                    </a:cubicBezTo>
                    <a:cubicBezTo>
                      <a:pt x="25" y="112"/>
                      <a:pt x="19" y="106"/>
                      <a:pt x="6" y="102"/>
                    </a:cubicBezTo>
                    <a:cubicBezTo>
                      <a:pt x="4" y="99"/>
                      <a:pt x="0" y="93"/>
                      <a:pt x="0" y="93"/>
                    </a:cubicBez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7" name="Rectangle 24" descr="Light downward diagonal"/>
              <p:cNvSpPr>
                <a:spLocks noChangeArrowheads="1"/>
              </p:cNvSpPr>
              <p:nvPr/>
            </p:nvSpPr>
            <p:spPr bwMode="auto">
              <a:xfrm rot="-1977236">
                <a:off x="3594" y="3093"/>
                <a:ext cx="301" cy="108"/>
              </a:xfrm>
              <a:prstGeom prst="rect">
                <a:avLst/>
              </a:prstGeom>
              <a:pattFill prst="ltDnDiag">
                <a:fgClr>
                  <a:srgbClr val="FF5050"/>
                </a:fgClr>
                <a:bgClr>
                  <a:srgbClr val="FFFFFF"/>
                </a:bgClr>
              </a:pattFill>
              <a:ln w="9525">
                <a:solidFill>
                  <a:schemeClr val="tx1"/>
                </a:solidFill>
                <a:miter lim="800000"/>
                <a:headEnd/>
                <a:tailEnd/>
              </a:ln>
            </p:spPr>
            <p:txBody>
              <a:bodyPr wrap="none" anchor="ctr">
                <a:prstTxWarp prst="textNoShape">
                  <a:avLst/>
                </a:prstTxWarp>
              </a:bodyPr>
              <a:lstStyle/>
              <a:p>
                <a:endParaRPr lang="en-US"/>
              </a:p>
            </p:txBody>
          </p:sp>
          <p:grpSp>
            <p:nvGrpSpPr>
              <p:cNvPr id="6" name="Group 25"/>
              <p:cNvGrpSpPr>
                <a:grpSpLocks/>
              </p:cNvGrpSpPr>
              <p:nvPr/>
            </p:nvGrpSpPr>
            <p:grpSpPr bwMode="auto">
              <a:xfrm rot="-1828679">
                <a:off x="4287" y="2813"/>
                <a:ext cx="196" cy="224"/>
                <a:chOff x="2937" y="3584"/>
                <a:chExt cx="331" cy="354"/>
              </a:xfrm>
            </p:grpSpPr>
            <p:grpSp>
              <p:nvGrpSpPr>
                <p:cNvPr id="7" name="Group 26"/>
                <p:cNvGrpSpPr>
                  <a:grpSpLocks/>
                </p:cNvGrpSpPr>
                <p:nvPr/>
              </p:nvGrpSpPr>
              <p:grpSpPr bwMode="auto">
                <a:xfrm>
                  <a:off x="2937" y="3731"/>
                  <a:ext cx="331" cy="207"/>
                  <a:chOff x="1330" y="3369"/>
                  <a:chExt cx="331" cy="207"/>
                </a:xfrm>
              </p:grpSpPr>
              <p:sp>
                <p:nvSpPr>
                  <p:cNvPr id="51272" name="Line 27"/>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73" name="Line 28"/>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74" name="Line 29"/>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75" name="Line 30"/>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71" name="Arc 31"/>
                <p:cNvSpPr>
                  <a:spLocks/>
                </p:cNvSpPr>
                <p:nvPr/>
              </p:nvSpPr>
              <p:spPr bwMode="auto">
                <a:xfrm rot="5400000" flipV="1">
                  <a:off x="3032" y="3571"/>
                  <a:ext cx="154" cy="179"/>
                </a:xfrm>
                <a:custGeom>
                  <a:avLst/>
                  <a:gdLst>
                    <a:gd name="T0" fmla="*/ 1 w 42922"/>
                    <a:gd name="T1" fmla="*/ 0 h 43200"/>
                    <a:gd name="T2" fmla="*/ 1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grpSp>
            <p:nvGrpSpPr>
              <p:cNvPr id="8" name="Group 32"/>
              <p:cNvGrpSpPr>
                <a:grpSpLocks/>
              </p:cNvGrpSpPr>
              <p:nvPr/>
            </p:nvGrpSpPr>
            <p:grpSpPr bwMode="auto">
              <a:xfrm rot="-192665">
                <a:off x="5333" y="2449"/>
                <a:ext cx="196" cy="224"/>
                <a:chOff x="2937" y="3584"/>
                <a:chExt cx="331" cy="354"/>
              </a:xfrm>
            </p:grpSpPr>
            <p:grpSp>
              <p:nvGrpSpPr>
                <p:cNvPr id="9" name="Group 33"/>
                <p:cNvGrpSpPr>
                  <a:grpSpLocks/>
                </p:cNvGrpSpPr>
                <p:nvPr/>
              </p:nvGrpSpPr>
              <p:grpSpPr bwMode="auto">
                <a:xfrm>
                  <a:off x="2937" y="3731"/>
                  <a:ext cx="331" cy="207"/>
                  <a:chOff x="1330" y="3369"/>
                  <a:chExt cx="331" cy="207"/>
                </a:xfrm>
              </p:grpSpPr>
              <p:sp>
                <p:nvSpPr>
                  <p:cNvPr id="51266" name="Line 34"/>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7" name="Line 35"/>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8" name="Line 36"/>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9" name="Line 37"/>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65" name="Arc 38"/>
                <p:cNvSpPr>
                  <a:spLocks/>
                </p:cNvSpPr>
                <p:nvPr/>
              </p:nvSpPr>
              <p:spPr bwMode="auto">
                <a:xfrm rot="5400000" flipV="1">
                  <a:off x="3032" y="3571"/>
                  <a:ext cx="154" cy="179"/>
                </a:xfrm>
                <a:custGeom>
                  <a:avLst/>
                  <a:gdLst>
                    <a:gd name="T0" fmla="*/ 1 w 42922"/>
                    <a:gd name="T1" fmla="*/ 0 h 43200"/>
                    <a:gd name="T2" fmla="*/ 1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grpSp>
            <p:nvGrpSpPr>
              <p:cNvPr id="10" name="Group 39"/>
              <p:cNvGrpSpPr>
                <a:grpSpLocks/>
              </p:cNvGrpSpPr>
              <p:nvPr/>
            </p:nvGrpSpPr>
            <p:grpSpPr bwMode="auto">
              <a:xfrm rot="-1042139">
                <a:off x="4786" y="2526"/>
                <a:ext cx="196" cy="224"/>
                <a:chOff x="2937" y="3584"/>
                <a:chExt cx="331" cy="354"/>
              </a:xfrm>
            </p:grpSpPr>
            <p:grpSp>
              <p:nvGrpSpPr>
                <p:cNvPr id="11" name="Group 40"/>
                <p:cNvGrpSpPr>
                  <a:grpSpLocks/>
                </p:cNvGrpSpPr>
                <p:nvPr/>
              </p:nvGrpSpPr>
              <p:grpSpPr bwMode="auto">
                <a:xfrm>
                  <a:off x="2937" y="3731"/>
                  <a:ext cx="331" cy="207"/>
                  <a:chOff x="1330" y="3369"/>
                  <a:chExt cx="331" cy="207"/>
                </a:xfrm>
              </p:grpSpPr>
              <p:sp>
                <p:nvSpPr>
                  <p:cNvPr id="51260" name="Line 41"/>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1" name="Line 42"/>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2" name="Line 43"/>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3" name="Line 44"/>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59" name="Arc 45"/>
                <p:cNvSpPr>
                  <a:spLocks/>
                </p:cNvSpPr>
                <p:nvPr/>
              </p:nvSpPr>
              <p:spPr bwMode="auto">
                <a:xfrm rot="5400000" flipV="1">
                  <a:off x="3032" y="3571"/>
                  <a:ext cx="154" cy="179"/>
                </a:xfrm>
                <a:custGeom>
                  <a:avLst/>
                  <a:gdLst>
                    <a:gd name="T0" fmla="*/ 1 w 42922"/>
                    <a:gd name="T1" fmla="*/ 0 h 43200"/>
                    <a:gd name="T2" fmla="*/ 1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grpSp>
            <p:nvGrpSpPr>
              <p:cNvPr id="12" name="Group 46"/>
              <p:cNvGrpSpPr>
                <a:grpSpLocks/>
              </p:cNvGrpSpPr>
              <p:nvPr/>
            </p:nvGrpSpPr>
            <p:grpSpPr bwMode="auto">
              <a:xfrm rot="-639347">
                <a:off x="5063" y="2472"/>
                <a:ext cx="196" cy="224"/>
                <a:chOff x="2937" y="3584"/>
                <a:chExt cx="331" cy="354"/>
              </a:xfrm>
            </p:grpSpPr>
            <p:grpSp>
              <p:nvGrpSpPr>
                <p:cNvPr id="13" name="Group 47"/>
                <p:cNvGrpSpPr>
                  <a:grpSpLocks/>
                </p:cNvGrpSpPr>
                <p:nvPr/>
              </p:nvGrpSpPr>
              <p:grpSpPr bwMode="auto">
                <a:xfrm>
                  <a:off x="2937" y="3731"/>
                  <a:ext cx="331" cy="207"/>
                  <a:chOff x="1330" y="3369"/>
                  <a:chExt cx="331" cy="207"/>
                </a:xfrm>
              </p:grpSpPr>
              <p:sp>
                <p:nvSpPr>
                  <p:cNvPr id="51254" name="Line 48"/>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5" name="Line 49"/>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6" name="Line 50"/>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7" name="Line 51"/>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53" name="Arc 52"/>
                <p:cNvSpPr>
                  <a:spLocks/>
                </p:cNvSpPr>
                <p:nvPr/>
              </p:nvSpPr>
              <p:spPr bwMode="auto">
                <a:xfrm rot="5400000" flipV="1">
                  <a:off x="3032" y="3571"/>
                  <a:ext cx="154" cy="179"/>
                </a:xfrm>
                <a:custGeom>
                  <a:avLst/>
                  <a:gdLst>
                    <a:gd name="T0" fmla="*/ 1 w 42922"/>
                    <a:gd name="T1" fmla="*/ 0 h 43200"/>
                    <a:gd name="T2" fmla="*/ 1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grpSp>
            <p:nvGrpSpPr>
              <p:cNvPr id="14" name="Group 53"/>
              <p:cNvGrpSpPr>
                <a:grpSpLocks/>
              </p:cNvGrpSpPr>
              <p:nvPr/>
            </p:nvGrpSpPr>
            <p:grpSpPr bwMode="auto">
              <a:xfrm rot="-2235612">
                <a:off x="4512" y="2652"/>
                <a:ext cx="196" cy="224"/>
                <a:chOff x="2937" y="3584"/>
                <a:chExt cx="331" cy="354"/>
              </a:xfrm>
            </p:grpSpPr>
            <p:grpSp>
              <p:nvGrpSpPr>
                <p:cNvPr id="15" name="Group 54"/>
                <p:cNvGrpSpPr>
                  <a:grpSpLocks/>
                </p:cNvGrpSpPr>
                <p:nvPr/>
              </p:nvGrpSpPr>
              <p:grpSpPr bwMode="auto">
                <a:xfrm>
                  <a:off x="2937" y="3731"/>
                  <a:ext cx="331" cy="207"/>
                  <a:chOff x="1330" y="3369"/>
                  <a:chExt cx="331" cy="207"/>
                </a:xfrm>
              </p:grpSpPr>
              <p:sp>
                <p:nvSpPr>
                  <p:cNvPr id="51248" name="Line 55"/>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49" name="Line 56"/>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0" name="Line 57"/>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1" name="Line 58"/>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47" name="Arc 59"/>
                <p:cNvSpPr>
                  <a:spLocks/>
                </p:cNvSpPr>
                <p:nvPr/>
              </p:nvSpPr>
              <p:spPr bwMode="auto">
                <a:xfrm rot="5400000" flipV="1">
                  <a:off x="3032" y="3571"/>
                  <a:ext cx="154" cy="179"/>
                </a:xfrm>
                <a:custGeom>
                  <a:avLst/>
                  <a:gdLst>
                    <a:gd name="T0" fmla="*/ 1 w 42922"/>
                    <a:gd name="T1" fmla="*/ 0 h 43200"/>
                    <a:gd name="T2" fmla="*/ 1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sp>
            <p:nvSpPr>
              <p:cNvPr id="51243" name="AutoShape 60" descr="20%"/>
              <p:cNvSpPr>
                <a:spLocks noChangeArrowheads="1"/>
              </p:cNvSpPr>
              <p:nvPr/>
            </p:nvSpPr>
            <p:spPr bwMode="auto">
              <a:xfrm rot="1444955">
                <a:off x="3246" y="2353"/>
                <a:ext cx="847" cy="269"/>
              </a:xfrm>
              <a:prstGeom prst="rightArrow">
                <a:avLst>
                  <a:gd name="adj1" fmla="val 50000"/>
                  <a:gd name="adj2" fmla="val 78717"/>
                </a:avLst>
              </a:prstGeom>
              <a:pattFill prst="pct20">
                <a:fgClr>
                  <a:schemeClr val="tx1"/>
                </a:fgClr>
                <a:bgClr>
                  <a:schemeClr val="bg1"/>
                </a:bgClr>
              </a:pattFill>
              <a:ln w="9525">
                <a:solidFill>
                  <a:schemeClr val="tx1"/>
                </a:solidFill>
                <a:miter lim="800000"/>
                <a:headEnd/>
                <a:tailEnd/>
              </a:ln>
            </p:spPr>
            <p:txBody>
              <a:bodyPr wrap="none" anchor="ctr">
                <a:prstTxWarp prst="textNoShape">
                  <a:avLst/>
                </a:prstTxWarp>
              </a:bodyPr>
              <a:lstStyle/>
              <a:p>
                <a:endParaRPr lang="en-US"/>
              </a:p>
            </p:txBody>
          </p:sp>
          <p:sp>
            <p:nvSpPr>
              <p:cNvPr id="51244" name="Text Box 61"/>
              <p:cNvSpPr txBox="1">
                <a:spLocks noChangeArrowheads="1"/>
              </p:cNvSpPr>
              <p:nvPr/>
            </p:nvSpPr>
            <p:spPr bwMode="auto">
              <a:xfrm>
                <a:off x="4823" y="2780"/>
                <a:ext cx="870" cy="213"/>
              </a:xfrm>
              <a:prstGeom prst="rect">
                <a:avLst/>
              </a:prstGeom>
              <a:noFill/>
              <a:ln w="9525">
                <a:noFill/>
                <a:miter lim="800000"/>
                <a:headEnd/>
                <a:tailEnd/>
              </a:ln>
            </p:spPr>
            <p:txBody>
              <a:bodyPr wrap="none">
                <a:prstTxWarp prst="textNoShape">
                  <a:avLst/>
                </a:prstTxWarp>
                <a:spAutoFit/>
              </a:bodyPr>
              <a:lstStyle/>
              <a:p>
                <a:pPr algn="ctr"/>
                <a:r>
                  <a:rPr lang="en-US" sz="1600" dirty="0">
                    <a:latin typeface="Comic Sans MS" charset="0"/>
                    <a:ea typeface="Times New Roman" charset="0"/>
                    <a:cs typeface="Times New Roman" charset="0"/>
                  </a:rPr>
                  <a:t>RNA target</a:t>
                </a:r>
              </a:p>
            </p:txBody>
          </p:sp>
          <p:sp>
            <p:nvSpPr>
              <p:cNvPr id="51245" name="Text Box 62"/>
              <p:cNvSpPr txBox="1">
                <a:spLocks noChangeArrowheads="1"/>
              </p:cNvSpPr>
              <p:nvPr/>
            </p:nvSpPr>
            <p:spPr bwMode="auto">
              <a:xfrm rot="1279261">
                <a:off x="3021" y="2512"/>
                <a:ext cx="834" cy="213"/>
              </a:xfrm>
              <a:prstGeom prst="rect">
                <a:avLst/>
              </a:prstGeom>
              <a:noFill/>
              <a:ln w="9525">
                <a:noFill/>
                <a:miter lim="800000"/>
                <a:headEnd/>
                <a:tailEnd/>
              </a:ln>
            </p:spPr>
            <p:txBody>
              <a:bodyPr wrap="none">
                <a:prstTxWarp prst="textNoShape">
                  <a:avLst/>
                </a:prstTxWarp>
                <a:spAutoFit/>
              </a:bodyPr>
              <a:lstStyle/>
              <a:p>
                <a:r>
                  <a:rPr lang="en-US" sz="1600" dirty="0"/>
                  <a:t>transcription</a:t>
                </a:r>
              </a:p>
            </p:txBody>
          </p:sp>
        </p:grpSp>
      </p:grpSp>
      <p:grpSp>
        <p:nvGrpSpPr>
          <p:cNvPr id="16" name="Group 63"/>
          <p:cNvGrpSpPr>
            <a:grpSpLocks/>
          </p:cNvGrpSpPr>
          <p:nvPr/>
        </p:nvGrpSpPr>
        <p:grpSpPr bwMode="auto">
          <a:xfrm>
            <a:off x="3905280" y="1286056"/>
            <a:ext cx="4914720" cy="2835657"/>
            <a:chOff x="2460" y="728"/>
            <a:chExt cx="3096" cy="1786"/>
          </a:xfrm>
        </p:grpSpPr>
        <p:grpSp>
          <p:nvGrpSpPr>
            <p:cNvPr id="17" name="Group 64"/>
            <p:cNvGrpSpPr>
              <a:grpSpLocks/>
            </p:cNvGrpSpPr>
            <p:nvPr/>
          </p:nvGrpSpPr>
          <p:grpSpPr bwMode="auto">
            <a:xfrm>
              <a:off x="3976" y="888"/>
              <a:ext cx="1018" cy="972"/>
              <a:chOff x="3107" y="952"/>
              <a:chExt cx="1018" cy="972"/>
            </a:xfrm>
          </p:grpSpPr>
          <p:sp>
            <p:nvSpPr>
              <p:cNvPr id="51225" name="Oval 65"/>
              <p:cNvSpPr>
                <a:spLocks noChangeArrowheads="1"/>
              </p:cNvSpPr>
              <p:nvPr/>
            </p:nvSpPr>
            <p:spPr bwMode="auto">
              <a:xfrm rot="-427501">
                <a:off x="3485" y="952"/>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sp>
            <p:nvSpPr>
              <p:cNvPr id="51226" name="Oval 66"/>
              <p:cNvSpPr>
                <a:spLocks noChangeArrowheads="1"/>
              </p:cNvSpPr>
              <p:nvPr/>
            </p:nvSpPr>
            <p:spPr bwMode="auto">
              <a:xfrm rot="-427501">
                <a:off x="3369" y="1707"/>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sp>
            <p:nvSpPr>
              <p:cNvPr id="51227" name="Oval 67"/>
              <p:cNvSpPr>
                <a:spLocks noChangeArrowheads="1"/>
              </p:cNvSpPr>
              <p:nvPr/>
            </p:nvSpPr>
            <p:spPr bwMode="auto">
              <a:xfrm rot="-427501">
                <a:off x="3107" y="1220"/>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sp>
            <p:nvSpPr>
              <p:cNvPr id="51228" name="Oval 68"/>
              <p:cNvSpPr>
                <a:spLocks noChangeArrowheads="1"/>
              </p:cNvSpPr>
              <p:nvPr/>
            </p:nvSpPr>
            <p:spPr bwMode="auto">
              <a:xfrm rot="-427501">
                <a:off x="3497" y="1329"/>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sp>
            <p:nvSpPr>
              <p:cNvPr id="51229" name="Oval 69"/>
              <p:cNvSpPr>
                <a:spLocks noChangeArrowheads="1"/>
              </p:cNvSpPr>
              <p:nvPr/>
            </p:nvSpPr>
            <p:spPr bwMode="auto">
              <a:xfrm rot="-427501">
                <a:off x="3957" y="1304"/>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grpSp>
        <p:sp>
          <p:nvSpPr>
            <p:cNvPr id="51219" name="Text Box 70"/>
            <p:cNvSpPr txBox="1">
              <a:spLocks noChangeArrowheads="1"/>
            </p:cNvSpPr>
            <p:nvPr/>
          </p:nvSpPr>
          <p:spPr bwMode="auto">
            <a:xfrm>
              <a:off x="2460" y="728"/>
              <a:ext cx="1662" cy="494"/>
            </a:xfrm>
            <a:prstGeom prst="rect">
              <a:avLst/>
            </a:prstGeom>
            <a:noFill/>
            <a:ln w="9525">
              <a:noFill/>
              <a:miter lim="800000"/>
              <a:headEnd/>
              <a:tailEnd/>
            </a:ln>
          </p:spPr>
          <p:txBody>
            <a:bodyPr wrap="none">
              <a:prstTxWarp prst="textNoShape">
                <a:avLst/>
              </a:prstTxWarp>
              <a:spAutoFit/>
            </a:bodyPr>
            <a:lstStyle/>
            <a:p>
              <a:r>
                <a:rPr lang="en-US">
                  <a:latin typeface="Comic Sans MS" charset="0"/>
                  <a:ea typeface="Times New Roman" charset="0"/>
                  <a:cs typeface="Times New Roman" charset="0"/>
                </a:rPr>
                <a:t>(RNA-tagging protein;</a:t>
              </a:r>
            </a:p>
            <a:p>
              <a:r>
                <a:rPr lang="en-US">
                  <a:latin typeface="Comic Sans MS" charset="0"/>
                  <a:ea typeface="Times New Roman" charset="0"/>
                  <a:cs typeface="Times New Roman" charset="0"/>
                </a:rPr>
                <a:t>in excess in the cell)</a:t>
              </a:r>
            </a:p>
          </p:txBody>
        </p:sp>
        <p:sp>
          <p:nvSpPr>
            <p:cNvPr id="51220" name="Text Box 71"/>
            <p:cNvSpPr txBox="1">
              <a:spLocks noChangeArrowheads="1"/>
            </p:cNvSpPr>
            <p:nvPr/>
          </p:nvSpPr>
          <p:spPr bwMode="auto">
            <a:xfrm>
              <a:off x="4719" y="992"/>
              <a:ext cx="733" cy="213"/>
            </a:xfrm>
            <a:prstGeom prst="rect">
              <a:avLst/>
            </a:prstGeom>
            <a:noFill/>
            <a:ln w="9525">
              <a:noFill/>
              <a:miter lim="800000"/>
              <a:headEnd/>
              <a:tailEnd/>
            </a:ln>
          </p:spPr>
          <p:txBody>
            <a:bodyPr wrap="none">
              <a:prstTxWarp prst="textNoShape">
                <a:avLst/>
              </a:prstTxWarp>
              <a:spAutoFit/>
            </a:bodyPr>
            <a:lstStyle/>
            <a:p>
              <a:r>
                <a:rPr lang="en-US" sz="1600" dirty="0">
                  <a:latin typeface="Comic Sans MS" charset="0"/>
                </a:rPr>
                <a:t>MS2-GFP</a:t>
              </a:r>
            </a:p>
          </p:txBody>
        </p:sp>
        <p:sp>
          <p:nvSpPr>
            <p:cNvPr id="51221" name="Freeform 72"/>
            <p:cNvSpPr>
              <a:spLocks/>
            </p:cNvSpPr>
            <p:nvPr/>
          </p:nvSpPr>
          <p:spPr bwMode="auto">
            <a:xfrm rot="-471199">
              <a:off x="4622" y="1448"/>
              <a:ext cx="607" cy="1010"/>
            </a:xfrm>
            <a:custGeom>
              <a:avLst/>
              <a:gdLst>
                <a:gd name="T0" fmla="*/ 0 w 453"/>
                <a:gd name="T1" fmla="*/ 0 h 996"/>
                <a:gd name="T2" fmla="*/ 527 w 453"/>
                <a:gd name="T3" fmla="*/ 406 h 996"/>
                <a:gd name="T4" fmla="*/ 481 w 453"/>
                <a:gd name="T5" fmla="*/ 1010 h 996"/>
                <a:gd name="T6" fmla="*/ 0 60000 65536"/>
                <a:gd name="T7" fmla="*/ 0 60000 65536"/>
                <a:gd name="T8" fmla="*/ 0 60000 65536"/>
                <a:gd name="T9" fmla="*/ 0 w 453"/>
                <a:gd name="T10" fmla="*/ 0 h 996"/>
                <a:gd name="T11" fmla="*/ 453 w 453"/>
                <a:gd name="T12" fmla="*/ 996 h 996"/>
              </a:gdLst>
              <a:ahLst/>
              <a:cxnLst>
                <a:cxn ang="T6">
                  <a:pos x="T0" y="T1"/>
                </a:cxn>
                <a:cxn ang="T7">
                  <a:pos x="T2" y="T3"/>
                </a:cxn>
                <a:cxn ang="T8">
                  <a:pos x="T4" y="T5"/>
                </a:cxn>
              </a:cxnLst>
              <a:rect l="T9" t="T10" r="T11" b="T12"/>
              <a:pathLst>
                <a:path w="453" h="996">
                  <a:moveTo>
                    <a:pt x="0" y="0"/>
                  </a:moveTo>
                  <a:cubicBezTo>
                    <a:pt x="166" y="117"/>
                    <a:pt x="333" y="234"/>
                    <a:pt x="393" y="400"/>
                  </a:cubicBezTo>
                  <a:cubicBezTo>
                    <a:pt x="453" y="566"/>
                    <a:pt x="406" y="781"/>
                    <a:pt x="359" y="996"/>
                  </a:cubicBezTo>
                </a:path>
              </a:pathLst>
            </a:custGeom>
            <a:noFill/>
            <a:ln w="9525">
              <a:solidFill>
                <a:schemeClr val="tx1"/>
              </a:solidFill>
              <a:round/>
              <a:headEnd/>
              <a:tailEnd type="arrow" w="lg" len="lg"/>
            </a:ln>
          </p:spPr>
          <p:txBody>
            <a:bodyPr>
              <a:prstTxWarp prst="textNoShape">
                <a:avLst/>
              </a:prstTxWarp>
            </a:bodyPr>
            <a:lstStyle/>
            <a:p>
              <a:endParaRPr lang="en-US"/>
            </a:p>
          </p:txBody>
        </p:sp>
        <p:sp>
          <p:nvSpPr>
            <p:cNvPr id="51222" name="Freeform 73"/>
            <p:cNvSpPr>
              <a:spLocks/>
            </p:cNvSpPr>
            <p:nvPr/>
          </p:nvSpPr>
          <p:spPr bwMode="auto">
            <a:xfrm>
              <a:off x="5083" y="1492"/>
              <a:ext cx="473" cy="915"/>
            </a:xfrm>
            <a:custGeom>
              <a:avLst/>
              <a:gdLst>
                <a:gd name="T0" fmla="*/ 0 w 453"/>
                <a:gd name="T1" fmla="*/ 0 h 996"/>
                <a:gd name="T2" fmla="*/ 410 w 453"/>
                <a:gd name="T3" fmla="*/ 367 h 996"/>
                <a:gd name="T4" fmla="*/ 375 w 453"/>
                <a:gd name="T5" fmla="*/ 915 h 996"/>
                <a:gd name="T6" fmla="*/ 0 60000 65536"/>
                <a:gd name="T7" fmla="*/ 0 60000 65536"/>
                <a:gd name="T8" fmla="*/ 0 60000 65536"/>
                <a:gd name="T9" fmla="*/ 0 w 453"/>
                <a:gd name="T10" fmla="*/ 0 h 996"/>
                <a:gd name="T11" fmla="*/ 453 w 453"/>
                <a:gd name="T12" fmla="*/ 996 h 996"/>
              </a:gdLst>
              <a:ahLst/>
              <a:cxnLst>
                <a:cxn ang="T6">
                  <a:pos x="T0" y="T1"/>
                </a:cxn>
                <a:cxn ang="T7">
                  <a:pos x="T2" y="T3"/>
                </a:cxn>
                <a:cxn ang="T8">
                  <a:pos x="T4" y="T5"/>
                </a:cxn>
              </a:cxnLst>
              <a:rect l="T9" t="T10" r="T11" b="T12"/>
              <a:pathLst>
                <a:path w="453" h="996">
                  <a:moveTo>
                    <a:pt x="0" y="0"/>
                  </a:moveTo>
                  <a:cubicBezTo>
                    <a:pt x="166" y="117"/>
                    <a:pt x="333" y="234"/>
                    <a:pt x="393" y="400"/>
                  </a:cubicBezTo>
                  <a:cubicBezTo>
                    <a:pt x="453" y="566"/>
                    <a:pt x="406" y="781"/>
                    <a:pt x="359" y="996"/>
                  </a:cubicBezTo>
                </a:path>
              </a:pathLst>
            </a:custGeom>
            <a:noFill/>
            <a:ln w="9525">
              <a:solidFill>
                <a:schemeClr val="tx1"/>
              </a:solidFill>
              <a:round/>
              <a:headEnd/>
              <a:tailEnd type="arrow" w="lg" len="lg"/>
            </a:ln>
          </p:spPr>
          <p:txBody>
            <a:bodyPr>
              <a:prstTxWarp prst="textNoShape">
                <a:avLst/>
              </a:prstTxWarp>
            </a:bodyPr>
            <a:lstStyle/>
            <a:p>
              <a:endParaRPr lang="en-US"/>
            </a:p>
          </p:txBody>
        </p:sp>
        <p:sp>
          <p:nvSpPr>
            <p:cNvPr id="51223" name="Freeform 74"/>
            <p:cNvSpPr>
              <a:spLocks/>
            </p:cNvSpPr>
            <p:nvPr/>
          </p:nvSpPr>
          <p:spPr bwMode="auto">
            <a:xfrm rot="-880162">
              <a:off x="4578" y="1784"/>
              <a:ext cx="215" cy="730"/>
            </a:xfrm>
            <a:custGeom>
              <a:avLst/>
              <a:gdLst>
                <a:gd name="T0" fmla="*/ 0 w 453"/>
                <a:gd name="T1" fmla="*/ 0 h 996"/>
                <a:gd name="T2" fmla="*/ 187 w 453"/>
                <a:gd name="T3" fmla="*/ 293 h 996"/>
                <a:gd name="T4" fmla="*/ 170 w 453"/>
                <a:gd name="T5" fmla="*/ 730 h 996"/>
                <a:gd name="T6" fmla="*/ 0 60000 65536"/>
                <a:gd name="T7" fmla="*/ 0 60000 65536"/>
                <a:gd name="T8" fmla="*/ 0 60000 65536"/>
                <a:gd name="T9" fmla="*/ 0 w 453"/>
                <a:gd name="T10" fmla="*/ 0 h 996"/>
                <a:gd name="T11" fmla="*/ 453 w 453"/>
                <a:gd name="T12" fmla="*/ 996 h 996"/>
              </a:gdLst>
              <a:ahLst/>
              <a:cxnLst>
                <a:cxn ang="T6">
                  <a:pos x="T0" y="T1"/>
                </a:cxn>
                <a:cxn ang="T7">
                  <a:pos x="T2" y="T3"/>
                </a:cxn>
                <a:cxn ang="T8">
                  <a:pos x="T4" y="T5"/>
                </a:cxn>
              </a:cxnLst>
              <a:rect l="T9" t="T10" r="T11" b="T12"/>
              <a:pathLst>
                <a:path w="453" h="996">
                  <a:moveTo>
                    <a:pt x="0" y="0"/>
                  </a:moveTo>
                  <a:cubicBezTo>
                    <a:pt x="166" y="117"/>
                    <a:pt x="333" y="234"/>
                    <a:pt x="393" y="400"/>
                  </a:cubicBezTo>
                  <a:cubicBezTo>
                    <a:pt x="453" y="566"/>
                    <a:pt x="406" y="781"/>
                    <a:pt x="359" y="996"/>
                  </a:cubicBezTo>
                </a:path>
              </a:pathLst>
            </a:custGeom>
            <a:noFill/>
            <a:ln w="9525">
              <a:solidFill>
                <a:schemeClr val="tx1"/>
              </a:solidFill>
              <a:round/>
              <a:headEnd/>
              <a:tailEnd type="arrow" w="lg" len="lg"/>
            </a:ln>
          </p:spPr>
          <p:txBody>
            <a:bodyPr>
              <a:prstTxWarp prst="textNoShape">
                <a:avLst/>
              </a:prstTxWarp>
            </a:bodyPr>
            <a:lstStyle/>
            <a:p>
              <a:endParaRPr lang="en-US"/>
            </a:p>
          </p:txBody>
        </p:sp>
        <p:sp>
          <p:nvSpPr>
            <p:cNvPr id="51224" name="Text Box 75"/>
            <p:cNvSpPr txBox="1">
              <a:spLocks noChangeArrowheads="1"/>
            </p:cNvSpPr>
            <p:nvPr/>
          </p:nvSpPr>
          <p:spPr bwMode="auto">
            <a:xfrm rot="2499624">
              <a:off x="4615" y="1810"/>
              <a:ext cx="554" cy="213"/>
            </a:xfrm>
            <a:prstGeom prst="rect">
              <a:avLst/>
            </a:prstGeom>
            <a:noFill/>
            <a:ln w="9525">
              <a:noFill/>
              <a:miter lim="800000"/>
              <a:headEnd/>
              <a:tailEnd/>
            </a:ln>
          </p:spPr>
          <p:txBody>
            <a:bodyPr wrap="none">
              <a:prstTxWarp prst="textNoShape">
                <a:avLst/>
              </a:prstTxWarp>
              <a:spAutoFit/>
            </a:bodyPr>
            <a:lstStyle/>
            <a:p>
              <a:r>
                <a:rPr lang="en-US" sz="1600" dirty="0"/>
                <a:t>binding</a:t>
              </a:r>
            </a:p>
          </p:txBody>
        </p:sp>
      </p:grpSp>
      <p:grpSp>
        <p:nvGrpSpPr>
          <p:cNvPr id="18" name="Group 76"/>
          <p:cNvGrpSpPr>
            <a:grpSpLocks/>
          </p:cNvGrpSpPr>
          <p:nvPr/>
        </p:nvGrpSpPr>
        <p:grpSpPr bwMode="auto">
          <a:xfrm>
            <a:off x="5478912" y="5296876"/>
            <a:ext cx="3306744" cy="1337901"/>
            <a:chOff x="3451" y="3337"/>
            <a:chExt cx="2083" cy="842"/>
          </a:xfrm>
        </p:grpSpPr>
        <p:sp>
          <p:nvSpPr>
            <p:cNvPr id="51208" name="AutoShape 77"/>
            <p:cNvSpPr>
              <a:spLocks noChangeArrowheads="1"/>
            </p:cNvSpPr>
            <p:nvPr/>
          </p:nvSpPr>
          <p:spPr bwMode="auto">
            <a:xfrm rot="-1042139">
              <a:off x="4418" y="3868"/>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09" name="AutoShape 78"/>
            <p:cNvSpPr>
              <a:spLocks noChangeArrowheads="1"/>
            </p:cNvSpPr>
            <p:nvPr/>
          </p:nvSpPr>
          <p:spPr bwMode="auto">
            <a:xfrm rot="-1042139">
              <a:off x="4572" y="4090"/>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0" name="AutoShape 79"/>
            <p:cNvSpPr>
              <a:spLocks noChangeArrowheads="1"/>
            </p:cNvSpPr>
            <p:nvPr/>
          </p:nvSpPr>
          <p:spPr bwMode="auto">
            <a:xfrm rot="-1042139">
              <a:off x="4618" y="3645"/>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1" name="AutoShape 80"/>
            <p:cNvSpPr>
              <a:spLocks noChangeArrowheads="1"/>
            </p:cNvSpPr>
            <p:nvPr/>
          </p:nvSpPr>
          <p:spPr bwMode="auto">
            <a:xfrm rot="-1042139">
              <a:off x="4183" y="3927"/>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2" name="AutoShape 81"/>
            <p:cNvSpPr>
              <a:spLocks noChangeArrowheads="1"/>
            </p:cNvSpPr>
            <p:nvPr/>
          </p:nvSpPr>
          <p:spPr bwMode="auto">
            <a:xfrm rot="-1042139">
              <a:off x="4858" y="3855"/>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3" name="AutoShape 82"/>
            <p:cNvSpPr>
              <a:spLocks noChangeArrowheads="1"/>
            </p:cNvSpPr>
            <p:nvPr/>
          </p:nvSpPr>
          <p:spPr bwMode="auto">
            <a:xfrm rot="-1042139">
              <a:off x="4248" y="3686"/>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4" name="AutoShape 83"/>
            <p:cNvSpPr>
              <a:spLocks noChangeArrowheads="1"/>
            </p:cNvSpPr>
            <p:nvPr/>
          </p:nvSpPr>
          <p:spPr bwMode="auto">
            <a:xfrm rot="-1042139">
              <a:off x="3949" y="3788"/>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5" name="Text Box 84"/>
            <p:cNvSpPr txBox="1">
              <a:spLocks noChangeArrowheads="1"/>
            </p:cNvSpPr>
            <p:nvPr/>
          </p:nvSpPr>
          <p:spPr bwMode="auto">
            <a:xfrm>
              <a:off x="4671" y="3473"/>
              <a:ext cx="863" cy="213"/>
            </a:xfrm>
            <a:prstGeom prst="rect">
              <a:avLst/>
            </a:prstGeom>
            <a:noFill/>
            <a:ln w="9525">
              <a:noFill/>
              <a:miter lim="800000"/>
              <a:headEnd/>
              <a:tailEnd/>
            </a:ln>
          </p:spPr>
          <p:txBody>
            <a:bodyPr wrap="none">
              <a:prstTxWarp prst="textNoShape">
                <a:avLst/>
              </a:prstTxWarp>
              <a:spAutoFit/>
            </a:bodyPr>
            <a:lstStyle/>
            <a:p>
              <a:pPr algn="ctr"/>
              <a:r>
                <a:rPr lang="en-US" sz="1600" dirty="0">
                  <a:latin typeface="Comic Sans MS" charset="0"/>
                  <a:ea typeface="Times New Roman" charset="0"/>
                  <a:cs typeface="Times New Roman" charset="0"/>
                </a:rPr>
                <a:t>RFP protein</a:t>
              </a:r>
            </a:p>
          </p:txBody>
        </p:sp>
        <p:sp>
          <p:nvSpPr>
            <p:cNvPr id="51216" name="AutoShape 85" descr="20%"/>
            <p:cNvSpPr>
              <a:spLocks noChangeArrowheads="1"/>
            </p:cNvSpPr>
            <p:nvPr/>
          </p:nvSpPr>
          <p:spPr bwMode="auto">
            <a:xfrm rot="2494827">
              <a:off x="3742" y="3337"/>
              <a:ext cx="524" cy="226"/>
            </a:xfrm>
            <a:prstGeom prst="rightArrow">
              <a:avLst>
                <a:gd name="adj1" fmla="val 50000"/>
                <a:gd name="adj2" fmla="val 57965"/>
              </a:avLst>
            </a:prstGeom>
            <a:pattFill prst="pct20">
              <a:fgClr>
                <a:schemeClr val="tx1"/>
              </a:fgClr>
              <a:bgClr>
                <a:schemeClr val="bg1"/>
              </a:bgClr>
            </a:pattFill>
            <a:ln w="9525">
              <a:solidFill>
                <a:schemeClr val="tx1"/>
              </a:solidFill>
              <a:miter lim="800000"/>
              <a:headEnd/>
              <a:tailEnd/>
            </a:ln>
          </p:spPr>
          <p:txBody>
            <a:bodyPr wrap="none" anchor="ctr">
              <a:prstTxWarp prst="textNoShape">
                <a:avLst/>
              </a:prstTxWarp>
            </a:bodyPr>
            <a:lstStyle/>
            <a:p>
              <a:endParaRPr lang="en-US"/>
            </a:p>
          </p:txBody>
        </p:sp>
        <p:sp>
          <p:nvSpPr>
            <p:cNvPr id="51217" name="Text Box 86"/>
            <p:cNvSpPr txBox="1">
              <a:spLocks noChangeArrowheads="1"/>
            </p:cNvSpPr>
            <p:nvPr/>
          </p:nvSpPr>
          <p:spPr bwMode="auto">
            <a:xfrm rot="2364895">
              <a:off x="3451" y="3419"/>
              <a:ext cx="650" cy="194"/>
            </a:xfrm>
            <a:prstGeom prst="rect">
              <a:avLst/>
            </a:prstGeom>
            <a:noFill/>
            <a:ln w="9525">
              <a:noFill/>
              <a:miter lim="800000"/>
              <a:headEnd/>
              <a:tailEnd/>
            </a:ln>
          </p:spPr>
          <p:txBody>
            <a:bodyPr wrap="none">
              <a:prstTxWarp prst="textNoShape">
                <a:avLst/>
              </a:prstTxWarp>
              <a:spAutoFit/>
            </a:bodyPr>
            <a:lstStyle/>
            <a:p>
              <a:r>
                <a:rPr lang="en-US" sz="1400" dirty="0"/>
                <a:t>translation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9650" name="Rectangle 2"/>
          <p:cNvSpPr>
            <a:spLocks noGrp="1" noChangeArrowheads="1"/>
          </p:cNvSpPr>
          <p:nvPr>
            <p:ph type="title" idx="4294967295"/>
          </p:nvPr>
        </p:nvSpPr>
        <p:spPr>
          <a:xfrm>
            <a:off x="694080" y="112332"/>
            <a:ext cx="7807680" cy="1144921"/>
          </a:xfrm>
        </p:spPr>
        <p:txBody>
          <a:bodyPr/>
          <a:lstStyle/>
          <a:p>
            <a:pPr eaLnBrk="1" hangingPunct="1">
              <a:lnSpc>
                <a:spcPct val="93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3200" dirty="0">
                <a:solidFill>
                  <a:srgbClr val="FF6600"/>
                </a:solidFill>
                <a:latin typeface="Herculanum"/>
                <a:ea typeface="ＭＳ Ｐゴシック" charset="-128"/>
                <a:cs typeface="Herculanum"/>
              </a:rPr>
              <a:t>The Big Message</a:t>
            </a:r>
            <a:endParaRPr lang="en-GB" sz="3200" i="0" dirty="0">
              <a:solidFill>
                <a:srgbClr val="FF6600"/>
              </a:solidFill>
              <a:latin typeface="Herculanum"/>
              <a:ea typeface="ＭＳ Ｐゴシック" charset="-128"/>
              <a:cs typeface="Herculanum"/>
            </a:endParaRPr>
          </a:p>
        </p:txBody>
      </p:sp>
      <p:sp>
        <p:nvSpPr>
          <p:cNvPr id="24579" name="Text Box 24"/>
          <p:cNvSpPr txBox="1">
            <a:spLocks noChangeArrowheads="1"/>
          </p:cNvSpPr>
          <p:nvPr/>
        </p:nvSpPr>
        <p:spPr bwMode="auto">
          <a:xfrm>
            <a:off x="279360" y="1451673"/>
            <a:ext cx="7218009" cy="1191752"/>
          </a:xfrm>
          <a:prstGeom prst="rect">
            <a:avLst/>
          </a:prstGeom>
          <a:noFill/>
          <a:ln w="9525">
            <a:solidFill>
              <a:srgbClr val="FF6600"/>
            </a:solidFill>
            <a:miter lim="800000"/>
            <a:headEnd/>
            <a:tailEnd/>
          </a:ln>
        </p:spPr>
        <p:txBody>
          <a:bodyPr wrap="none" lIns="82945" tIns="41473" rIns="82945" bIns="41473">
            <a:prstTxWarp prst="textNoShape">
              <a:avLst/>
            </a:prstTxWarp>
            <a:spAutoFit/>
          </a:bodyPr>
          <a:lstStyle/>
          <a:p>
            <a:r>
              <a:rPr lang="en-US" i="1" dirty="0">
                <a:solidFill>
                  <a:srgbClr val="FF6600"/>
                </a:solidFill>
                <a:latin typeface="Albany" charset="0"/>
              </a:rPr>
              <a:t>The Puzzle: All the cells in a given organism (almost) carry the same</a:t>
            </a:r>
          </a:p>
          <a:p>
            <a:r>
              <a:rPr lang="en-US" i="1" dirty="0">
                <a:solidFill>
                  <a:srgbClr val="FF6600"/>
                </a:solidFill>
                <a:latin typeface="Albany" charset="0"/>
              </a:rPr>
              <a:t>genetic information.  And yet, depending upon where they are within</a:t>
            </a:r>
          </a:p>
          <a:p>
            <a:r>
              <a:rPr lang="en-US" i="1" dirty="0">
                <a:solidFill>
                  <a:srgbClr val="FF6600"/>
                </a:solidFill>
                <a:latin typeface="Albany" charset="0"/>
              </a:rPr>
              <a:t>the organism, they turn out quite differently.</a:t>
            </a:r>
          </a:p>
        </p:txBody>
      </p:sp>
      <p:sp>
        <p:nvSpPr>
          <p:cNvPr id="24580" name="Text Box 25"/>
          <p:cNvSpPr txBox="1">
            <a:spLocks noChangeArrowheads="1"/>
          </p:cNvSpPr>
          <p:nvPr/>
        </p:nvSpPr>
        <p:spPr bwMode="auto">
          <a:xfrm>
            <a:off x="0" y="5881578"/>
            <a:ext cx="9074880" cy="776253"/>
          </a:xfrm>
          <a:prstGeom prst="rect">
            <a:avLst/>
          </a:prstGeom>
          <a:noFill/>
          <a:ln w="9525">
            <a:solidFill>
              <a:srgbClr val="FF6600"/>
            </a:solidFill>
            <a:miter lim="800000"/>
            <a:headEnd/>
            <a:tailEnd/>
          </a:ln>
        </p:spPr>
        <p:txBody>
          <a:bodyPr lIns="82945" tIns="41473" rIns="82945" bIns="41473">
            <a:prstTxWarp prst="textNoShape">
              <a:avLst/>
            </a:prstTxWarp>
            <a:spAutoFit/>
          </a:bodyPr>
          <a:lstStyle/>
          <a:p>
            <a:r>
              <a:rPr lang="en-US" i="1" dirty="0">
                <a:solidFill>
                  <a:srgbClr val="FF6600"/>
                </a:solidFill>
                <a:latin typeface="Albany" charset="0"/>
              </a:rPr>
              <a:t>The Insight: The genome (i.e. genetic material) is under exquisite </a:t>
            </a:r>
          </a:p>
          <a:p>
            <a:r>
              <a:rPr lang="en-US" i="1" dirty="0">
                <a:solidFill>
                  <a:srgbClr val="FF6600"/>
                </a:solidFill>
                <a:latin typeface="Albany" charset="0"/>
              </a:rPr>
              <a:t>control.  Genes are turned on and off in response to environmental cues.</a:t>
            </a:r>
          </a:p>
        </p:txBody>
      </p:sp>
      <p:pic>
        <p:nvPicPr>
          <p:cNvPr id="24581" name="Picture 26" descr="lacoperonPlayers-1"/>
          <p:cNvPicPr>
            <a:picLocks noChangeAspect="1" noChangeArrowheads="1"/>
          </p:cNvPicPr>
          <p:nvPr/>
        </p:nvPicPr>
        <p:blipFill>
          <a:blip r:embed="rId3"/>
          <a:srcRect/>
          <a:stretch>
            <a:fillRect/>
          </a:stretch>
        </p:blipFill>
        <p:spPr bwMode="auto">
          <a:xfrm>
            <a:off x="2280960" y="2665721"/>
            <a:ext cx="4285440" cy="3140969"/>
          </a:xfrm>
          <a:prstGeom prst="rect">
            <a:avLst/>
          </a:prstGeom>
          <a:noFill/>
          <a:ln w="9525">
            <a:noFill/>
            <a:miter lim="800000"/>
            <a:headEnd/>
            <a:tailEnd/>
          </a:ln>
        </p:spPr>
      </p:pic>
      <p:sp>
        <p:nvSpPr>
          <p:cNvPr id="24582" name="Rectangle 27"/>
          <p:cNvSpPr>
            <a:spLocks noChangeArrowheads="1"/>
          </p:cNvSpPr>
          <p:nvPr/>
        </p:nvSpPr>
        <p:spPr bwMode="auto">
          <a:xfrm>
            <a:off x="6230880" y="4216763"/>
            <a:ext cx="2982240" cy="776253"/>
          </a:xfrm>
          <a:prstGeom prst="rect">
            <a:avLst/>
          </a:prstGeom>
          <a:noFill/>
          <a:ln w="9525">
            <a:noFill/>
            <a:miter lim="800000"/>
            <a:headEnd/>
            <a:tailEnd/>
          </a:ln>
        </p:spPr>
        <p:txBody>
          <a:bodyPr lIns="82945" tIns="41473" rIns="82945" bIns="41473">
            <a:prstTxWarp prst="textNoShape">
              <a:avLst/>
            </a:prstTxWarp>
            <a:spAutoFit/>
          </a:bodyPr>
          <a:lstStyle/>
          <a:p>
            <a:r>
              <a:rPr lang="en-US" sz="1500" b="1" dirty="0">
                <a:latin typeface="Arial" charset="0"/>
              </a:rPr>
              <a:t>This lecture: how we found out, some beautiful examples, where we stand now.</a:t>
            </a:r>
            <a:endParaRPr lang="en-US" sz="11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1121" y="0"/>
            <a:ext cx="7644960" cy="623586"/>
          </a:xfrm>
        </p:spPr>
        <p:txBody>
          <a:bodyPr/>
          <a:lstStyle/>
          <a:p>
            <a:r>
              <a:rPr lang="en-US" sz="2800" dirty="0">
                <a:solidFill>
                  <a:srgbClr val="FF6600"/>
                </a:solidFill>
                <a:latin typeface="Herculanum"/>
                <a:ea typeface="Times New Roman" charset="0"/>
                <a:cs typeface="Herculanum"/>
              </a:rPr>
              <a:t>Measuring mRNA &amp; protein numbers</a:t>
            </a:r>
          </a:p>
        </p:txBody>
      </p:sp>
      <p:sp>
        <p:nvSpPr>
          <p:cNvPr id="53251" name="Text Box 3"/>
          <p:cNvSpPr txBox="1">
            <a:spLocks noChangeArrowheads="1"/>
          </p:cNvSpPr>
          <p:nvPr/>
        </p:nvSpPr>
        <p:spPr bwMode="auto">
          <a:xfrm>
            <a:off x="218880" y="885694"/>
            <a:ext cx="6039360" cy="1446540"/>
          </a:xfrm>
          <a:prstGeom prst="rect">
            <a:avLst/>
          </a:prstGeom>
          <a:noFill/>
          <a:ln w="9525">
            <a:noFill/>
            <a:miter lim="800000"/>
            <a:headEnd/>
            <a:tailEnd/>
          </a:ln>
        </p:spPr>
        <p:txBody>
          <a:bodyPr lIns="91430" tIns="45715" rIns="91430" bIns="45715">
            <a:prstTxWarp prst="textNoShape">
              <a:avLst/>
            </a:prstTxWarp>
            <a:spAutoFit/>
          </a:bodyPr>
          <a:lstStyle/>
          <a:p>
            <a:r>
              <a:rPr lang="en-US" sz="1600" u="sng" dirty="0">
                <a:solidFill>
                  <a:srgbClr val="33CC33"/>
                </a:solidFill>
                <a:latin typeface="Comic Sans MS" charset="0"/>
                <a:ea typeface="Times New Roman" charset="0"/>
                <a:cs typeface="Times New Roman" charset="0"/>
              </a:rPr>
              <a:t>mRNA</a:t>
            </a:r>
            <a:r>
              <a:rPr lang="en-US" sz="1600" dirty="0">
                <a:solidFill>
                  <a:srgbClr val="33CC33"/>
                </a:solidFill>
                <a:latin typeface="Comic Sans MS" charset="0"/>
                <a:ea typeface="Times New Roman" charset="0"/>
                <a:cs typeface="Times New Roman" charset="0"/>
              </a:rPr>
              <a:t> </a:t>
            </a:r>
            <a:r>
              <a:rPr lang="en-US" sz="1600" dirty="0" err="1">
                <a:solidFill>
                  <a:srgbClr val="33CC33"/>
                </a:solidFill>
                <a:latin typeface="Comic Sans MS" charset="0"/>
                <a:ea typeface="Times New Roman" charset="0"/>
                <a:cs typeface="Times New Roman" charset="0"/>
                <a:sym typeface="Symbol" charset="2"/>
              </a:rPr>
              <a:t></a:t>
            </a:r>
            <a:r>
              <a:rPr lang="en-US" sz="1600" dirty="0">
                <a:solidFill>
                  <a:srgbClr val="33CC33"/>
                </a:solidFill>
                <a:latin typeface="Comic Sans MS" charset="0"/>
                <a:ea typeface="Times New Roman" charset="0"/>
                <a:cs typeface="Times New Roman" charset="0"/>
                <a:sym typeface="Symbol" charset="2"/>
              </a:rPr>
              <a:t> number of bound MS2-GFPs</a:t>
            </a:r>
          </a:p>
          <a:p>
            <a:r>
              <a:rPr lang="en-US" sz="1600" dirty="0">
                <a:solidFill>
                  <a:srgbClr val="33CC33"/>
                </a:solidFill>
                <a:latin typeface="Comic Sans MS" charset="0"/>
                <a:ea typeface="Times New Roman" charset="0"/>
                <a:cs typeface="Times New Roman" charset="0"/>
                <a:sym typeface="Symbol" charset="2"/>
              </a:rPr>
              <a:t>        </a:t>
            </a:r>
            <a:r>
              <a:rPr lang="en-US" sz="1600" dirty="0" err="1">
                <a:solidFill>
                  <a:srgbClr val="33CC33"/>
                </a:solidFill>
                <a:latin typeface="Comic Sans MS" charset="0"/>
                <a:ea typeface="Times New Roman" charset="0"/>
                <a:cs typeface="Times New Roman" charset="0"/>
                <a:sym typeface="Symbol" charset="2"/>
              </a:rPr>
              <a:t></a:t>
            </a:r>
            <a:r>
              <a:rPr lang="en-US" sz="1600" dirty="0">
                <a:solidFill>
                  <a:srgbClr val="33CC33"/>
                </a:solidFill>
                <a:latin typeface="Comic Sans MS" charset="0"/>
                <a:ea typeface="Times New Roman" charset="0"/>
                <a:cs typeface="Times New Roman" charset="0"/>
                <a:sym typeface="Symbol" charset="2"/>
              </a:rPr>
              <a:t> photon flux from localized green fluorescence</a:t>
            </a:r>
          </a:p>
          <a:p>
            <a:r>
              <a:rPr lang="en-US" sz="1600" u="sng" dirty="0">
                <a:solidFill>
                  <a:srgbClr val="FF3300"/>
                </a:solidFill>
                <a:latin typeface="Comic Sans MS" charset="0"/>
                <a:ea typeface="Times New Roman" charset="0"/>
                <a:cs typeface="Times New Roman" charset="0"/>
                <a:sym typeface="Symbol" charset="2"/>
              </a:rPr>
              <a:t>Protein</a:t>
            </a:r>
            <a:r>
              <a:rPr lang="en-US" sz="1600" dirty="0">
                <a:solidFill>
                  <a:srgbClr val="FF3300"/>
                </a:solidFill>
                <a:latin typeface="Comic Sans MS" charset="0"/>
                <a:ea typeface="Times New Roman" charset="0"/>
                <a:cs typeface="Times New Roman" charset="0"/>
                <a:sym typeface="Symbol" charset="2"/>
              </a:rPr>
              <a:t> </a:t>
            </a:r>
            <a:r>
              <a:rPr lang="en-US" sz="1600" dirty="0" err="1">
                <a:solidFill>
                  <a:srgbClr val="FF3300"/>
                </a:solidFill>
                <a:latin typeface="Comic Sans MS" charset="0"/>
                <a:ea typeface="Times New Roman" charset="0"/>
                <a:cs typeface="Times New Roman" charset="0"/>
                <a:sym typeface="Symbol" charset="2"/>
              </a:rPr>
              <a:t></a:t>
            </a:r>
            <a:r>
              <a:rPr lang="en-US" sz="1600" dirty="0">
                <a:solidFill>
                  <a:srgbClr val="FF3300"/>
                </a:solidFill>
                <a:latin typeface="Comic Sans MS" charset="0"/>
                <a:ea typeface="Times New Roman" charset="0"/>
                <a:cs typeface="Times New Roman" charset="0"/>
                <a:sym typeface="Symbol" charset="2"/>
              </a:rPr>
              <a:t> number of </a:t>
            </a:r>
            <a:r>
              <a:rPr lang="en-US" sz="1600" dirty="0" err="1">
                <a:solidFill>
                  <a:srgbClr val="FF3300"/>
                </a:solidFill>
                <a:latin typeface="Comic Sans MS" charset="0"/>
                <a:ea typeface="Times New Roman" charset="0"/>
                <a:cs typeface="Times New Roman" charset="0"/>
                <a:sym typeface="Symbol" charset="2"/>
              </a:rPr>
              <a:t>RFPs</a:t>
            </a:r>
            <a:endParaRPr lang="en-US" sz="1600" dirty="0">
              <a:solidFill>
                <a:srgbClr val="FF3300"/>
              </a:solidFill>
              <a:latin typeface="Comic Sans MS" charset="0"/>
              <a:ea typeface="Times New Roman" charset="0"/>
              <a:cs typeface="Times New Roman" charset="0"/>
              <a:sym typeface="Symbol" charset="2"/>
            </a:endParaRPr>
          </a:p>
          <a:p>
            <a:r>
              <a:rPr lang="en-US" sz="1600" dirty="0">
                <a:solidFill>
                  <a:srgbClr val="FF3300"/>
                </a:solidFill>
                <a:latin typeface="Comic Sans MS" charset="0"/>
                <a:ea typeface="Times New Roman" charset="0"/>
                <a:cs typeface="Times New Roman" charset="0"/>
                <a:sym typeface="Symbol" charset="2"/>
              </a:rPr>
              <a:t>            </a:t>
            </a:r>
            <a:r>
              <a:rPr lang="en-US" sz="1600" dirty="0" err="1">
                <a:solidFill>
                  <a:srgbClr val="FF3300"/>
                </a:solidFill>
                <a:latin typeface="Comic Sans MS" charset="0"/>
                <a:ea typeface="Times New Roman" charset="0"/>
                <a:cs typeface="Times New Roman" charset="0"/>
                <a:sym typeface="Symbol" charset="2"/>
              </a:rPr>
              <a:t></a:t>
            </a:r>
            <a:r>
              <a:rPr lang="en-US" sz="1600" dirty="0">
                <a:solidFill>
                  <a:srgbClr val="FF3300"/>
                </a:solidFill>
                <a:latin typeface="Comic Sans MS" charset="0"/>
                <a:ea typeface="Times New Roman" charset="0"/>
                <a:cs typeface="Times New Roman" charset="0"/>
                <a:sym typeface="Symbol" charset="2"/>
              </a:rPr>
              <a:t> photon flux from whole-cell red fluorescence</a:t>
            </a:r>
          </a:p>
        </p:txBody>
      </p:sp>
      <p:sp>
        <p:nvSpPr>
          <p:cNvPr id="53252" name="Rectangle 4"/>
          <p:cNvSpPr>
            <a:spLocks noChangeArrowheads="1"/>
          </p:cNvSpPr>
          <p:nvPr/>
        </p:nvSpPr>
        <p:spPr bwMode="auto">
          <a:xfrm>
            <a:off x="142561" y="2573551"/>
            <a:ext cx="4939200" cy="2068057"/>
          </a:xfrm>
          <a:prstGeom prst="rect">
            <a:avLst/>
          </a:prstGeom>
          <a:solidFill>
            <a:srgbClr val="FFFFFF"/>
          </a:solidFill>
          <a:ln w="9525">
            <a:solidFill>
              <a:schemeClr val="tx1"/>
            </a:solidFill>
            <a:miter lim="800000"/>
            <a:headEnd/>
            <a:tailEnd/>
          </a:ln>
        </p:spPr>
        <p:txBody>
          <a:bodyPr wrap="none" lIns="91430" tIns="45715" rIns="91430" bIns="45715" anchor="ctr">
            <a:prstTxWarp prst="textNoShape">
              <a:avLst/>
            </a:prstTxWarp>
          </a:bodyPr>
          <a:lstStyle/>
          <a:p>
            <a:endParaRPr lang="en-US"/>
          </a:p>
        </p:txBody>
      </p:sp>
      <p:sp>
        <p:nvSpPr>
          <p:cNvPr id="53253" name="Rectangle 5"/>
          <p:cNvSpPr>
            <a:spLocks noChangeArrowheads="1"/>
          </p:cNvSpPr>
          <p:nvPr/>
        </p:nvSpPr>
        <p:spPr bwMode="auto">
          <a:xfrm>
            <a:off x="142561" y="4720816"/>
            <a:ext cx="4939200" cy="2017652"/>
          </a:xfrm>
          <a:prstGeom prst="rect">
            <a:avLst/>
          </a:prstGeom>
          <a:solidFill>
            <a:srgbClr val="FFFFFF"/>
          </a:solidFill>
          <a:ln w="9525">
            <a:solidFill>
              <a:schemeClr val="tx1"/>
            </a:solidFill>
            <a:miter lim="800000"/>
            <a:headEnd/>
            <a:tailEnd/>
          </a:ln>
        </p:spPr>
        <p:txBody>
          <a:bodyPr wrap="none" lIns="91430" tIns="45715" rIns="91430" bIns="45715" anchor="ctr">
            <a:prstTxWarp prst="textNoShape">
              <a:avLst/>
            </a:prstTxWarp>
          </a:bodyPr>
          <a:lstStyle/>
          <a:p>
            <a:endParaRPr lang="en-US"/>
          </a:p>
        </p:txBody>
      </p:sp>
      <p:pic>
        <p:nvPicPr>
          <p:cNvPr id="53254" name="Picture 6" descr="paper2_levels_fig1"/>
          <p:cNvPicPr>
            <a:picLocks noChangeAspect="1" noChangeArrowheads="1"/>
          </p:cNvPicPr>
          <p:nvPr/>
        </p:nvPicPr>
        <p:blipFill>
          <a:blip r:embed="rId3"/>
          <a:srcRect/>
          <a:stretch>
            <a:fillRect/>
          </a:stretch>
        </p:blipFill>
        <p:spPr bwMode="auto">
          <a:xfrm>
            <a:off x="2357281" y="4766901"/>
            <a:ext cx="2571840" cy="1926922"/>
          </a:xfrm>
          <a:prstGeom prst="rect">
            <a:avLst/>
          </a:prstGeom>
          <a:noFill/>
          <a:ln w="9525">
            <a:noFill/>
            <a:miter lim="800000"/>
            <a:headEnd/>
            <a:tailEnd/>
          </a:ln>
        </p:spPr>
      </p:pic>
      <p:sp>
        <p:nvSpPr>
          <p:cNvPr id="53255" name="Text Box 7"/>
          <p:cNvSpPr txBox="1">
            <a:spLocks noChangeArrowheads="1"/>
          </p:cNvSpPr>
          <p:nvPr/>
        </p:nvSpPr>
        <p:spPr bwMode="auto">
          <a:xfrm>
            <a:off x="175681" y="2633018"/>
            <a:ext cx="2256480" cy="1938982"/>
          </a:xfrm>
          <a:prstGeom prst="rect">
            <a:avLst/>
          </a:prstGeom>
          <a:noFill/>
          <a:ln w="9525">
            <a:noFill/>
            <a:miter lim="800000"/>
            <a:headEnd/>
            <a:tailEnd/>
          </a:ln>
        </p:spPr>
        <p:txBody>
          <a:bodyPr lIns="91430" tIns="45715" rIns="91430" bIns="45715">
            <a:prstTxWarp prst="textNoShape">
              <a:avLst/>
            </a:prstTxWarp>
            <a:spAutoFit/>
          </a:bodyPr>
          <a:lstStyle/>
          <a:p>
            <a:r>
              <a:rPr lang="en-US" sz="1200" dirty="0">
                <a:latin typeface="Comic Sans MS" charset="0"/>
                <a:ea typeface="Times New Roman" charset="0"/>
                <a:cs typeface="Times New Roman" charset="0"/>
              </a:rPr>
              <a:t>Histogram of </a:t>
            </a:r>
          </a:p>
          <a:p>
            <a:r>
              <a:rPr lang="en-US" sz="1200" dirty="0">
                <a:latin typeface="Comic Sans MS" charset="0"/>
                <a:ea typeface="Times New Roman" charset="0"/>
                <a:cs typeface="Times New Roman" charset="0"/>
              </a:rPr>
              <a:t>RNA copy number:</a:t>
            </a:r>
          </a:p>
          <a:p>
            <a:endParaRPr lang="en-US" sz="1200" dirty="0">
              <a:latin typeface="Comic Sans MS" charset="0"/>
              <a:ea typeface="Times New Roman" charset="0"/>
              <a:cs typeface="Times New Roman" charset="0"/>
            </a:endParaRPr>
          </a:p>
          <a:p>
            <a:r>
              <a:rPr lang="en-US" sz="1200" dirty="0">
                <a:latin typeface="Comic Sans MS" charset="0"/>
                <a:ea typeface="Times New Roman" charset="0"/>
                <a:cs typeface="Times New Roman" charset="0"/>
              </a:rPr>
              <a:t>1</a:t>
            </a:r>
            <a:r>
              <a:rPr lang="en-US" sz="1200" baseline="30000" dirty="0">
                <a:latin typeface="Comic Sans MS" charset="0"/>
                <a:ea typeface="Times New Roman" charset="0"/>
                <a:cs typeface="Times New Roman" charset="0"/>
              </a:rPr>
              <a:t>st</a:t>
            </a:r>
            <a:r>
              <a:rPr lang="en-US" sz="1200" dirty="0">
                <a:latin typeface="Comic Sans MS" charset="0"/>
                <a:ea typeface="Times New Roman" charset="0"/>
                <a:cs typeface="Times New Roman" charset="0"/>
              </a:rPr>
              <a:t> peak = </a:t>
            </a:r>
          </a:p>
          <a:p>
            <a:r>
              <a:rPr lang="en-US" sz="1200" dirty="0">
                <a:latin typeface="Comic Sans MS" charset="0"/>
                <a:ea typeface="Times New Roman" charset="0"/>
                <a:cs typeface="Times New Roman" charset="0"/>
              </a:rPr>
              <a:t>inter-peak interval </a:t>
            </a:r>
            <a:r>
              <a:rPr lang="en-US" sz="1200" dirty="0" err="1">
                <a:latin typeface="Comic Sans MS" charset="0"/>
                <a:ea typeface="Times New Roman" charset="0"/>
                <a:cs typeface="Times New Roman" charset="0"/>
                <a:sym typeface="Symbol" charset="2"/>
              </a:rPr>
              <a:t></a:t>
            </a:r>
            <a:endParaRPr lang="en-US" sz="1200" dirty="0">
              <a:latin typeface="Comic Sans MS" charset="0"/>
              <a:ea typeface="Times New Roman" charset="0"/>
              <a:cs typeface="Times New Roman" charset="0"/>
              <a:sym typeface="Symbol" charset="2"/>
            </a:endParaRPr>
          </a:p>
          <a:p>
            <a:r>
              <a:rPr lang="en-US" sz="1200" dirty="0">
                <a:latin typeface="Comic Sans MS" charset="0"/>
                <a:ea typeface="Times New Roman" charset="0"/>
                <a:cs typeface="Times New Roman" charset="0"/>
                <a:sym typeface="Symbol" charset="2"/>
              </a:rPr>
              <a:t>50-100 X GFP = </a:t>
            </a:r>
          </a:p>
          <a:p>
            <a:r>
              <a:rPr lang="en-US" sz="1200" dirty="0">
                <a:latin typeface="Comic Sans MS" charset="0"/>
                <a:ea typeface="Times New Roman" charset="0"/>
                <a:cs typeface="Times New Roman" charset="0"/>
                <a:sym typeface="Symbol" charset="2"/>
              </a:rPr>
              <a:t>1 transcript</a:t>
            </a:r>
            <a:endParaRPr lang="en-US" sz="1200" dirty="0">
              <a:latin typeface="Comic Sans MS" charset="0"/>
              <a:ea typeface="Times New Roman" charset="0"/>
              <a:cs typeface="Times New Roman" charset="0"/>
            </a:endParaRPr>
          </a:p>
        </p:txBody>
      </p:sp>
      <p:sp>
        <p:nvSpPr>
          <p:cNvPr id="53256" name="Text Box 8"/>
          <p:cNvSpPr txBox="1">
            <a:spLocks noChangeArrowheads="1"/>
          </p:cNvSpPr>
          <p:nvPr/>
        </p:nvSpPr>
        <p:spPr bwMode="auto">
          <a:xfrm>
            <a:off x="207360" y="4953000"/>
            <a:ext cx="2056320" cy="1538873"/>
          </a:xfrm>
          <a:prstGeom prst="rect">
            <a:avLst/>
          </a:prstGeom>
          <a:noFill/>
          <a:ln w="9525">
            <a:noFill/>
            <a:miter lim="800000"/>
            <a:headEnd/>
            <a:tailEnd/>
          </a:ln>
        </p:spPr>
        <p:txBody>
          <a:bodyPr lIns="91430" tIns="45715" rIns="91430" bIns="45715">
            <a:prstTxWarp prst="textNoShape">
              <a:avLst/>
            </a:prstTxWarp>
            <a:spAutoFit/>
          </a:bodyPr>
          <a:lstStyle/>
          <a:p>
            <a:pPr algn="ctr"/>
            <a:r>
              <a:rPr lang="en-US" sz="1600" u="sng" dirty="0">
                <a:latin typeface="Comic Sans MS" charset="0"/>
                <a:ea typeface="Times New Roman" charset="0"/>
                <a:cs typeface="Times New Roman" charset="0"/>
              </a:rPr>
              <a:t>Controls:</a:t>
            </a:r>
          </a:p>
          <a:p>
            <a:pPr algn="ctr"/>
            <a:r>
              <a:rPr lang="en-US" sz="1600" dirty="0">
                <a:latin typeface="Comic Sans MS" charset="0"/>
                <a:ea typeface="Times New Roman" charset="0"/>
                <a:cs typeface="Times New Roman" charset="0"/>
              </a:rPr>
              <a:t>QPCR</a:t>
            </a:r>
          </a:p>
          <a:p>
            <a:pPr algn="ctr"/>
            <a:r>
              <a:rPr lang="en-US" sz="1600" dirty="0">
                <a:latin typeface="Comic Sans MS" charset="0"/>
                <a:ea typeface="Times New Roman" charset="0"/>
                <a:cs typeface="Times New Roman" charset="0"/>
              </a:rPr>
              <a:t>Protein levels</a:t>
            </a:r>
          </a:p>
          <a:p>
            <a:endParaRPr lang="en-US" sz="2000" dirty="0">
              <a:latin typeface="Comic Sans MS" charset="0"/>
              <a:ea typeface="Times New Roman" charset="0"/>
              <a:cs typeface="Times New Roman" charset="0"/>
            </a:endParaRPr>
          </a:p>
        </p:txBody>
      </p:sp>
      <p:sp>
        <p:nvSpPr>
          <p:cNvPr id="53257" name="Text Box 9"/>
          <p:cNvSpPr txBox="1">
            <a:spLocks noChangeArrowheads="1"/>
          </p:cNvSpPr>
          <p:nvPr/>
        </p:nvSpPr>
        <p:spPr bwMode="auto">
          <a:xfrm>
            <a:off x="149760" y="6440357"/>
            <a:ext cx="1975526" cy="276989"/>
          </a:xfrm>
          <a:prstGeom prst="rect">
            <a:avLst/>
          </a:prstGeom>
          <a:noFill/>
          <a:ln w="9525">
            <a:noFill/>
            <a:miter lim="800000"/>
            <a:headEnd/>
            <a:tailEnd/>
          </a:ln>
        </p:spPr>
        <p:txBody>
          <a:bodyPr wrap="none" lIns="91430" tIns="45715" rIns="91430" bIns="45715">
            <a:prstTxWarp prst="textNoShape">
              <a:avLst/>
            </a:prstTxWarp>
            <a:spAutoFit/>
          </a:bodyPr>
          <a:lstStyle/>
          <a:p>
            <a:r>
              <a:rPr lang="en-US" sz="1200" dirty="0" err="1">
                <a:latin typeface="Comic Sans MS" charset="0"/>
                <a:ea typeface="Times New Roman" charset="0"/>
                <a:cs typeface="Times New Roman" charset="0"/>
              </a:rPr>
              <a:t>Lux</a:t>
            </a:r>
            <a:r>
              <a:rPr lang="en-US" sz="1200" dirty="0">
                <a:latin typeface="Comic Sans MS" charset="0"/>
                <a:ea typeface="Times New Roman" charset="0"/>
                <a:cs typeface="Times New Roman" charset="0"/>
              </a:rPr>
              <a:t>: Lutz &amp; </a:t>
            </a:r>
            <a:r>
              <a:rPr lang="en-US" sz="1200" dirty="0" err="1">
                <a:latin typeface="Comic Sans MS" charset="0"/>
                <a:ea typeface="Times New Roman" charset="0"/>
                <a:cs typeface="Times New Roman" charset="0"/>
              </a:rPr>
              <a:t>Bujard</a:t>
            </a:r>
            <a:r>
              <a:rPr lang="en-US" sz="1200" dirty="0">
                <a:latin typeface="Comic Sans MS" charset="0"/>
                <a:ea typeface="Times New Roman" charset="0"/>
                <a:cs typeface="Times New Roman" charset="0"/>
              </a:rPr>
              <a:t> 1997</a:t>
            </a:r>
            <a:endParaRPr lang="en-US" sz="1600" dirty="0">
              <a:latin typeface="Comic Sans MS" charset="0"/>
              <a:ea typeface="Times New Roman" charset="0"/>
              <a:cs typeface="Times New Roman" charset="0"/>
            </a:endParaRPr>
          </a:p>
        </p:txBody>
      </p:sp>
      <p:pic>
        <p:nvPicPr>
          <p:cNvPr id="53258" name="Picture 10" descr="paper2_spot_hist_bw"/>
          <p:cNvPicPr>
            <a:picLocks noChangeAspect="1" noChangeArrowheads="1"/>
          </p:cNvPicPr>
          <p:nvPr/>
        </p:nvPicPr>
        <p:blipFill>
          <a:blip r:embed="rId4"/>
          <a:srcRect/>
          <a:stretch>
            <a:fillRect/>
          </a:stretch>
        </p:blipFill>
        <p:spPr bwMode="auto">
          <a:xfrm>
            <a:off x="2387520" y="2662840"/>
            <a:ext cx="2599200" cy="1947084"/>
          </a:xfrm>
          <a:prstGeom prst="rect">
            <a:avLst/>
          </a:prstGeom>
          <a:noFill/>
          <a:ln w="9525">
            <a:noFill/>
            <a:miter lim="800000"/>
            <a:headEnd/>
            <a:tailEnd/>
          </a:ln>
        </p:spPr>
      </p:pic>
      <p:pic>
        <p:nvPicPr>
          <p:cNvPr id="53259" name="Picture 11" descr="tommy-080229-t200-overlay1zoom2"/>
          <p:cNvPicPr>
            <a:picLocks noChangeAspect="1" noChangeArrowheads="1"/>
          </p:cNvPicPr>
          <p:nvPr/>
        </p:nvPicPr>
        <p:blipFill>
          <a:blip r:embed="rId5"/>
          <a:srcRect/>
          <a:stretch>
            <a:fillRect/>
          </a:stretch>
        </p:blipFill>
        <p:spPr bwMode="auto">
          <a:xfrm>
            <a:off x="5643360" y="679752"/>
            <a:ext cx="2286720" cy="3032958"/>
          </a:xfrm>
          <a:prstGeom prst="rect">
            <a:avLst/>
          </a:prstGeom>
          <a:noFill/>
          <a:ln w="9525">
            <a:noFill/>
            <a:miter lim="800000"/>
            <a:headEnd/>
            <a:tailEnd/>
          </a:ln>
        </p:spPr>
      </p:pic>
      <p:sp>
        <p:nvSpPr>
          <p:cNvPr id="53260" name="Rectangle 12"/>
          <p:cNvSpPr>
            <a:spLocks noChangeArrowheads="1"/>
          </p:cNvSpPr>
          <p:nvPr/>
        </p:nvSpPr>
        <p:spPr bwMode="auto">
          <a:xfrm>
            <a:off x="5263201" y="4058347"/>
            <a:ext cx="3712320" cy="2641237"/>
          </a:xfrm>
          <a:prstGeom prst="rect">
            <a:avLst/>
          </a:prstGeom>
          <a:solidFill>
            <a:schemeClr val="accent1"/>
          </a:solidFill>
          <a:ln w="9525">
            <a:solidFill>
              <a:schemeClr val="tx1"/>
            </a:solidFill>
            <a:miter lim="800000"/>
            <a:headEnd/>
            <a:tailEnd/>
          </a:ln>
        </p:spPr>
        <p:txBody>
          <a:bodyPr wrap="none" lIns="91430" tIns="45715" rIns="91430" bIns="45715" anchor="ctr">
            <a:prstTxWarp prst="textNoShape">
              <a:avLst/>
            </a:prstTxWarp>
          </a:bodyPr>
          <a:lstStyle/>
          <a:p>
            <a:pPr algn="ctr"/>
            <a:endParaRPr lang="en-US"/>
          </a:p>
        </p:txBody>
      </p:sp>
      <p:pic>
        <p:nvPicPr>
          <p:cNvPr id="53261" name="Picture 13" descr="Zoomed Copy of Overlay"/>
          <p:cNvPicPr>
            <a:picLocks noChangeAspect="1" noChangeArrowheads="1"/>
          </p:cNvPicPr>
          <p:nvPr/>
        </p:nvPicPr>
        <p:blipFill>
          <a:blip r:embed="rId6"/>
          <a:srcRect/>
          <a:stretch>
            <a:fillRect/>
          </a:stretch>
        </p:blipFill>
        <p:spPr bwMode="auto">
          <a:xfrm>
            <a:off x="6589440" y="4154837"/>
            <a:ext cx="2289600" cy="2076698"/>
          </a:xfrm>
          <a:prstGeom prst="rect">
            <a:avLst/>
          </a:prstGeom>
          <a:noFill/>
          <a:ln w="9525">
            <a:noFill/>
            <a:miter lim="800000"/>
            <a:headEnd/>
            <a:tailEnd/>
          </a:ln>
        </p:spPr>
      </p:pic>
      <p:sp>
        <p:nvSpPr>
          <p:cNvPr id="53262" name="Text Box 14"/>
          <p:cNvSpPr txBox="1">
            <a:spLocks noChangeArrowheads="1"/>
          </p:cNvSpPr>
          <p:nvPr/>
        </p:nvSpPr>
        <p:spPr bwMode="auto">
          <a:xfrm>
            <a:off x="5417727" y="4596963"/>
            <a:ext cx="1231745" cy="784820"/>
          </a:xfrm>
          <a:prstGeom prst="rect">
            <a:avLst/>
          </a:prstGeom>
          <a:noFill/>
          <a:ln w="9525">
            <a:noFill/>
            <a:miter lim="800000"/>
            <a:headEnd/>
            <a:tailEnd/>
          </a:ln>
        </p:spPr>
        <p:txBody>
          <a:bodyPr wrap="none" lIns="91430" tIns="45715" rIns="91430" bIns="45715">
            <a:prstTxWarp prst="textNoShape">
              <a:avLst/>
            </a:prstTxWarp>
            <a:spAutoFit/>
          </a:bodyPr>
          <a:lstStyle/>
          <a:p>
            <a:pPr algn="ctr"/>
            <a:r>
              <a:rPr lang="en-US" u="sng">
                <a:latin typeface="Comic Sans MS" charset="0"/>
              </a:rPr>
              <a:t>Controls:</a:t>
            </a:r>
          </a:p>
          <a:p>
            <a:pPr algn="ctr"/>
            <a:r>
              <a:rPr lang="en-US">
                <a:latin typeface="Comic Sans MS" charset="0"/>
              </a:rPr>
              <a:t>FISH</a:t>
            </a:r>
          </a:p>
        </p:txBody>
      </p:sp>
      <p:sp>
        <p:nvSpPr>
          <p:cNvPr id="53263" name="Text Box 15"/>
          <p:cNvSpPr txBox="1">
            <a:spLocks noChangeArrowheads="1"/>
          </p:cNvSpPr>
          <p:nvPr/>
        </p:nvSpPr>
        <p:spPr bwMode="auto">
          <a:xfrm>
            <a:off x="5264640" y="6392832"/>
            <a:ext cx="3399840" cy="275068"/>
          </a:xfrm>
          <a:prstGeom prst="rect">
            <a:avLst/>
          </a:prstGeom>
          <a:noFill/>
          <a:ln w="9525">
            <a:noFill/>
            <a:miter lim="800000"/>
            <a:headEnd/>
            <a:tailEnd/>
          </a:ln>
        </p:spPr>
        <p:txBody>
          <a:bodyPr lIns="91430" tIns="45715" rIns="91430" bIns="45715">
            <a:prstTxWarp prst="textNoShape">
              <a:avLst/>
            </a:prstTxWarp>
            <a:spAutoFit/>
          </a:bodyPr>
          <a:lstStyle/>
          <a:p>
            <a:r>
              <a:rPr lang="nl-NL" sz="1200" dirty="0">
                <a:latin typeface="Comic Sans MS" charset="0"/>
              </a:rPr>
              <a:t>(</a:t>
            </a:r>
            <a:r>
              <a:rPr lang="nl-NL" sz="1200" dirty="0" err="1">
                <a:latin typeface="Comic Sans MS" charset="0"/>
              </a:rPr>
              <a:t>Thanks</a:t>
            </a:r>
            <a:r>
              <a:rPr lang="nl-NL" sz="1200" dirty="0">
                <a:latin typeface="Comic Sans MS" charset="0"/>
              </a:rPr>
              <a:t> to: A. </a:t>
            </a:r>
            <a:r>
              <a:rPr lang="nl-NL" sz="1200" dirty="0" err="1">
                <a:latin typeface="Comic Sans MS" charset="0"/>
              </a:rPr>
              <a:t>Raj</a:t>
            </a:r>
            <a:r>
              <a:rPr lang="nl-NL" sz="1200" dirty="0">
                <a:latin typeface="Comic Sans MS" charset="0"/>
              </a:rPr>
              <a:t>, A. van Oudenaarden)</a:t>
            </a:r>
            <a:endParaRPr lang="en-US" sz="1200" dirty="0">
              <a:latin typeface="Comic Sans MS"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7" descr="burst_size.emf"/>
          <p:cNvPicPr>
            <a:picLocks noChangeAspect="1"/>
          </p:cNvPicPr>
          <p:nvPr/>
        </p:nvPicPr>
        <p:blipFill>
          <a:blip r:embed="rId2"/>
          <a:srcRect/>
          <a:stretch>
            <a:fillRect/>
          </a:stretch>
        </p:blipFill>
        <p:spPr bwMode="auto">
          <a:xfrm>
            <a:off x="5388480" y="4389581"/>
            <a:ext cx="3352320" cy="2357528"/>
          </a:xfrm>
          <a:prstGeom prst="rect">
            <a:avLst/>
          </a:prstGeom>
          <a:noFill/>
          <a:ln w="9525">
            <a:noFill/>
            <a:miter lim="800000"/>
            <a:headEnd/>
            <a:tailEnd/>
          </a:ln>
        </p:spPr>
      </p:pic>
      <p:pic>
        <p:nvPicPr>
          <p:cNvPr id="55299" name="Picture 8" descr="on_off_time.emf"/>
          <p:cNvPicPr>
            <a:picLocks noChangeAspect="1"/>
          </p:cNvPicPr>
          <p:nvPr/>
        </p:nvPicPr>
        <p:blipFill>
          <a:blip r:embed="rId3"/>
          <a:srcRect/>
          <a:stretch>
            <a:fillRect/>
          </a:stretch>
        </p:blipFill>
        <p:spPr bwMode="auto">
          <a:xfrm>
            <a:off x="5388480" y="1762745"/>
            <a:ext cx="3352320" cy="2357528"/>
          </a:xfrm>
          <a:prstGeom prst="rect">
            <a:avLst/>
          </a:prstGeom>
          <a:noFill/>
          <a:ln w="9525">
            <a:noFill/>
            <a:miter lim="800000"/>
            <a:headEnd/>
            <a:tailEnd/>
          </a:ln>
        </p:spPr>
      </p:pic>
      <p:pic>
        <p:nvPicPr>
          <p:cNvPr id="55300" name="Picture 9" descr="RNA_trajectories.emf"/>
          <p:cNvPicPr>
            <a:picLocks noChangeAspect="1"/>
          </p:cNvPicPr>
          <p:nvPr/>
        </p:nvPicPr>
        <p:blipFill>
          <a:blip r:embed="rId4"/>
          <a:srcRect b="2422"/>
          <a:stretch>
            <a:fillRect/>
          </a:stretch>
        </p:blipFill>
        <p:spPr bwMode="auto">
          <a:xfrm>
            <a:off x="414721" y="1572645"/>
            <a:ext cx="4295520" cy="5036209"/>
          </a:xfrm>
          <a:prstGeom prst="rect">
            <a:avLst/>
          </a:prstGeom>
          <a:noFill/>
          <a:ln w="9525">
            <a:noFill/>
            <a:miter lim="800000"/>
            <a:headEnd/>
            <a:tailEnd/>
          </a:ln>
        </p:spPr>
      </p:pic>
      <p:sp>
        <p:nvSpPr>
          <p:cNvPr id="55301" name="TextBox 10"/>
          <p:cNvSpPr txBox="1">
            <a:spLocks noChangeArrowheads="1"/>
          </p:cNvSpPr>
          <p:nvPr/>
        </p:nvSpPr>
        <p:spPr bwMode="auto">
          <a:xfrm>
            <a:off x="5565601" y="3982019"/>
            <a:ext cx="3042720" cy="369322"/>
          </a:xfrm>
          <a:prstGeom prst="rect">
            <a:avLst/>
          </a:prstGeom>
          <a:noFill/>
          <a:ln w="9525">
            <a:noFill/>
            <a:miter lim="800000"/>
            <a:headEnd/>
            <a:tailEnd/>
          </a:ln>
        </p:spPr>
        <p:txBody>
          <a:bodyPr lIns="91430" tIns="45715" rIns="91430" bIns="45715">
            <a:prstTxWarp prst="textNoShape">
              <a:avLst/>
            </a:prstTxWarp>
            <a:spAutoFit/>
          </a:bodyPr>
          <a:lstStyle/>
          <a:p>
            <a:pPr algn="ctr"/>
            <a:r>
              <a:rPr lang="en-US">
                <a:latin typeface="Comic Sans MS" charset="0"/>
              </a:rPr>
              <a:t>Distribution of burst size</a:t>
            </a:r>
          </a:p>
        </p:txBody>
      </p:sp>
      <p:sp>
        <p:nvSpPr>
          <p:cNvPr id="55302" name="TextBox 11"/>
          <p:cNvSpPr txBox="1">
            <a:spLocks noChangeArrowheads="1"/>
          </p:cNvSpPr>
          <p:nvPr/>
        </p:nvSpPr>
        <p:spPr bwMode="auto">
          <a:xfrm>
            <a:off x="5352481" y="1284615"/>
            <a:ext cx="3424320" cy="369322"/>
          </a:xfrm>
          <a:prstGeom prst="rect">
            <a:avLst/>
          </a:prstGeom>
          <a:noFill/>
          <a:ln w="9525">
            <a:noFill/>
            <a:miter lim="800000"/>
            <a:headEnd/>
            <a:tailEnd/>
          </a:ln>
        </p:spPr>
        <p:txBody>
          <a:bodyPr lIns="91430" tIns="45715" rIns="91430" bIns="45715">
            <a:prstTxWarp prst="textNoShape">
              <a:avLst/>
            </a:prstTxWarp>
            <a:spAutoFit/>
          </a:bodyPr>
          <a:lstStyle/>
          <a:p>
            <a:pPr algn="ctr"/>
            <a:r>
              <a:rPr lang="en-US">
                <a:latin typeface="Comic Sans MS" charset="0"/>
              </a:rPr>
              <a:t>Distribution of on &amp; off times</a:t>
            </a:r>
          </a:p>
        </p:txBody>
      </p:sp>
      <p:sp>
        <p:nvSpPr>
          <p:cNvPr id="55303" name="TextBox 12"/>
          <p:cNvSpPr txBox="1">
            <a:spLocks noChangeArrowheads="1"/>
          </p:cNvSpPr>
          <p:nvPr/>
        </p:nvSpPr>
        <p:spPr bwMode="auto">
          <a:xfrm>
            <a:off x="1137600" y="1480476"/>
            <a:ext cx="3430080" cy="369322"/>
          </a:xfrm>
          <a:prstGeom prst="rect">
            <a:avLst/>
          </a:prstGeom>
          <a:noFill/>
          <a:ln w="9525">
            <a:noFill/>
            <a:miter lim="800000"/>
            <a:headEnd/>
            <a:tailEnd/>
          </a:ln>
        </p:spPr>
        <p:txBody>
          <a:bodyPr lIns="91430" tIns="45715" rIns="91430" bIns="45715">
            <a:prstTxWarp prst="textNoShape">
              <a:avLst/>
            </a:prstTxWarp>
            <a:spAutoFit/>
          </a:bodyPr>
          <a:lstStyle/>
          <a:p>
            <a:pPr algn="ctr"/>
            <a:r>
              <a:rPr lang="en-US">
                <a:latin typeface="Comic Sans MS" charset="0"/>
              </a:rPr>
              <a:t># mRNA vs time</a:t>
            </a:r>
          </a:p>
        </p:txBody>
      </p:sp>
      <p:sp>
        <p:nvSpPr>
          <p:cNvPr id="55304" name="Title 1"/>
          <p:cNvSpPr txBox="1">
            <a:spLocks/>
          </p:cNvSpPr>
          <p:nvPr/>
        </p:nvSpPr>
        <p:spPr bwMode="auto">
          <a:xfrm>
            <a:off x="456480" y="218903"/>
            <a:ext cx="8231040" cy="790643"/>
          </a:xfrm>
          <a:prstGeom prst="rect">
            <a:avLst/>
          </a:prstGeom>
          <a:noFill/>
          <a:ln w="9525">
            <a:noFill/>
            <a:miter lim="800000"/>
            <a:headEnd/>
            <a:tailEnd/>
          </a:ln>
        </p:spPr>
        <p:txBody>
          <a:bodyPr lIns="91430" tIns="45715" rIns="91430" bIns="45715" anchor="ctr">
            <a:prstTxWarp prst="textNoShape">
              <a:avLst/>
            </a:prstTxWarp>
          </a:bodyPr>
          <a:lstStyle/>
          <a:p>
            <a:pPr algn="ctr"/>
            <a:r>
              <a:rPr lang="en-US" sz="3600" dirty="0">
                <a:solidFill>
                  <a:srgbClr val="FF6600"/>
                </a:solidFill>
                <a:latin typeface="Herculanum"/>
                <a:cs typeface="Herculanum"/>
              </a:rPr>
              <a:t>RNA kinetics in individual cells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457200" y="0"/>
            <a:ext cx="8229600" cy="1143000"/>
          </a:xfrm>
        </p:spPr>
        <p:txBody>
          <a:bodyPr/>
          <a:lstStyle/>
          <a:p>
            <a:r>
              <a:rPr lang="en-US" sz="3200" dirty="0" smtClean="0">
                <a:solidFill>
                  <a:srgbClr val="FF6600"/>
                </a:solidFill>
                <a:latin typeface="Herculanum"/>
                <a:cs typeface="Herculanum"/>
              </a:rPr>
              <a:t>mRNA production in </a:t>
            </a:r>
            <a:r>
              <a:rPr lang="en-US" sz="3200" i="1" dirty="0" smtClean="0">
                <a:solidFill>
                  <a:srgbClr val="FF6600"/>
                </a:solidFill>
                <a:latin typeface="Herculanum"/>
                <a:cs typeface="Herculanum"/>
              </a:rPr>
              <a:t>E</a:t>
            </a:r>
            <a:r>
              <a:rPr lang="en-US" sz="3200" i="1" dirty="0" smtClean="0">
                <a:solidFill>
                  <a:srgbClr val="FF6600"/>
                </a:solidFill>
                <a:latin typeface="Herculanum"/>
                <a:cs typeface="Herculanum"/>
              </a:rPr>
              <a:t>. coli</a:t>
            </a:r>
            <a:endParaRPr lang="en-US" sz="3200" i="1" dirty="0" smtClean="0">
              <a:solidFill>
                <a:srgbClr val="FF6600"/>
              </a:solidFill>
              <a:latin typeface="Herculanum"/>
              <a:cs typeface="Herculanum"/>
            </a:endParaRPr>
          </a:p>
        </p:txBody>
      </p:sp>
      <p:pic>
        <p:nvPicPr>
          <p:cNvPr id="30724" name="Picture 4"/>
          <p:cNvPicPr>
            <a:picLocks noGrp="1" noChangeAspect="1" noChangeArrowheads="1"/>
          </p:cNvPicPr>
          <p:nvPr>
            <p:ph type="body" idx="1"/>
          </p:nvPr>
        </p:nvPicPr>
        <p:blipFill>
          <a:blip r:embed="rId2" cstate="print"/>
          <a:srcRect/>
          <a:stretch>
            <a:fillRect/>
          </a:stretch>
        </p:blipFill>
        <p:spPr>
          <a:xfrm>
            <a:off x="533400" y="1219200"/>
            <a:ext cx="2395538" cy="2495550"/>
          </a:xfrm>
        </p:spPr>
      </p:pic>
      <p:sp>
        <p:nvSpPr>
          <p:cNvPr id="30725" name="Text Box 5"/>
          <p:cNvSpPr txBox="1">
            <a:spLocks noChangeArrowheads="1"/>
          </p:cNvSpPr>
          <p:nvPr/>
        </p:nvSpPr>
        <p:spPr bwMode="auto">
          <a:xfrm>
            <a:off x="6781800" y="762000"/>
            <a:ext cx="2362200" cy="366713"/>
          </a:xfrm>
          <a:prstGeom prst="rect">
            <a:avLst/>
          </a:prstGeom>
          <a:noFill/>
          <a:ln w="9525">
            <a:noFill/>
            <a:miter lim="800000"/>
            <a:headEnd/>
            <a:tailEnd/>
          </a:ln>
          <a:effectLst/>
        </p:spPr>
        <p:txBody>
          <a:bodyPr>
            <a:spAutoFit/>
          </a:bodyPr>
          <a:lstStyle/>
          <a:p>
            <a:pPr>
              <a:spcBef>
                <a:spcPct val="50000"/>
              </a:spcBef>
            </a:pPr>
            <a:r>
              <a:rPr lang="en-US">
                <a:latin typeface="Comic Sans MS" pitchFamily="66" charset="0"/>
              </a:rPr>
              <a:t>Golding et al. ‘05</a:t>
            </a:r>
          </a:p>
        </p:txBody>
      </p:sp>
      <p:pic>
        <p:nvPicPr>
          <p:cNvPr id="30726" name="Picture 6"/>
          <p:cNvPicPr>
            <a:picLocks noChangeAspect="1" noChangeArrowheads="1"/>
          </p:cNvPicPr>
          <p:nvPr/>
        </p:nvPicPr>
        <p:blipFill>
          <a:blip r:embed="rId3" cstate="print"/>
          <a:srcRect/>
          <a:stretch>
            <a:fillRect/>
          </a:stretch>
        </p:blipFill>
        <p:spPr bwMode="auto">
          <a:xfrm>
            <a:off x="533400" y="3886200"/>
            <a:ext cx="3409950" cy="2916238"/>
          </a:xfrm>
          <a:prstGeom prst="rect">
            <a:avLst/>
          </a:prstGeom>
          <a:noFill/>
        </p:spPr>
      </p:pic>
      <p:pic>
        <p:nvPicPr>
          <p:cNvPr id="30727" name="Picture 7"/>
          <p:cNvPicPr>
            <a:picLocks noChangeAspect="1" noChangeArrowheads="1"/>
          </p:cNvPicPr>
          <p:nvPr/>
        </p:nvPicPr>
        <p:blipFill>
          <a:blip r:embed="rId4" cstate="print"/>
          <a:srcRect/>
          <a:stretch>
            <a:fillRect/>
          </a:stretch>
        </p:blipFill>
        <p:spPr bwMode="auto">
          <a:xfrm>
            <a:off x="4724400" y="3962400"/>
            <a:ext cx="3886200" cy="3024188"/>
          </a:xfrm>
          <a:prstGeom prst="rect">
            <a:avLst/>
          </a:prstGeom>
          <a:noFill/>
        </p:spPr>
      </p:pic>
      <p:pic>
        <p:nvPicPr>
          <p:cNvPr id="30728" name="Picture 8"/>
          <p:cNvPicPr>
            <a:picLocks noChangeAspect="1" noChangeArrowheads="1"/>
          </p:cNvPicPr>
          <p:nvPr/>
        </p:nvPicPr>
        <p:blipFill>
          <a:blip r:embed="rId5" cstate="print"/>
          <a:srcRect/>
          <a:stretch>
            <a:fillRect/>
          </a:stretch>
        </p:blipFill>
        <p:spPr bwMode="auto">
          <a:xfrm>
            <a:off x="4038600" y="1295400"/>
            <a:ext cx="3303588" cy="270033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9778" name="Rectangle 2"/>
          <p:cNvSpPr>
            <a:spLocks noGrp="1" noChangeArrowheads="1"/>
          </p:cNvSpPr>
          <p:nvPr>
            <p:ph type="title" sz="quarter"/>
          </p:nvPr>
        </p:nvSpPr>
        <p:spPr/>
        <p:txBody>
          <a:bodyPr/>
          <a:lstStyle/>
          <a:p>
            <a:r>
              <a:rPr lang="en-US" sz="3200" dirty="0">
                <a:solidFill>
                  <a:srgbClr val="FF6600"/>
                </a:solidFill>
                <a:latin typeface="Herculanum"/>
                <a:ea typeface="ＭＳ Ｐゴシック" charset="-128"/>
                <a:cs typeface="Herculanum"/>
              </a:rPr>
              <a:t>Measuring the Diet of a Bacterium</a:t>
            </a:r>
          </a:p>
        </p:txBody>
      </p:sp>
      <p:pic>
        <p:nvPicPr>
          <p:cNvPr id="26627" name="Picture 3" descr="NeidhardtdNdt"/>
          <p:cNvPicPr>
            <a:picLocks noChangeAspect="1" noChangeArrowheads="1"/>
          </p:cNvPicPr>
          <p:nvPr/>
        </p:nvPicPr>
        <p:blipFill>
          <a:blip r:embed="rId3"/>
          <a:srcRect/>
          <a:stretch>
            <a:fillRect/>
          </a:stretch>
        </p:blipFill>
        <p:spPr bwMode="auto">
          <a:xfrm>
            <a:off x="2168640" y="2559149"/>
            <a:ext cx="6955200" cy="3109286"/>
          </a:xfrm>
          <a:prstGeom prst="rect">
            <a:avLst/>
          </a:prstGeom>
          <a:noFill/>
          <a:ln w="9525">
            <a:noFill/>
            <a:miter lim="800000"/>
            <a:headEnd/>
            <a:tailEnd/>
          </a:ln>
        </p:spPr>
      </p:pic>
      <p:sp>
        <p:nvSpPr>
          <p:cNvPr id="26628" name="Rectangle 5"/>
          <p:cNvSpPr>
            <a:spLocks noChangeArrowheads="1"/>
          </p:cNvSpPr>
          <p:nvPr/>
        </p:nvSpPr>
        <p:spPr bwMode="auto">
          <a:xfrm>
            <a:off x="276480" y="5806690"/>
            <a:ext cx="8501760" cy="1313418"/>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66000"/>
              <a:buBlip>
                <a:blip r:embed="rId4"/>
              </a:buBlip>
              <a:tabLst>
                <a:tab pos="656650" algn="l"/>
                <a:tab pos="1313299" algn="l"/>
                <a:tab pos="1969949" algn="l"/>
                <a:tab pos="2626599" algn="l"/>
                <a:tab pos="3283248" algn="l"/>
                <a:tab pos="3939898" algn="l"/>
                <a:tab pos="4596548" algn="l"/>
              </a:tabLst>
            </a:pPr>
            <a:r>
              <a:rPr lang="en-GB" sz="1600" b="1" dirty="0">
                <a:latin typeface="Albany" charset="0"/>
              </a:rPr>
              <a:t>Growth curves have served a central role in dissecting the physiology of cells of all types.</a:t>
            </a:r>
          </a:p>
          <a:p>
            <a:pPr marL="391686" indent="-293764" defTabSz="652330">
              <a:lnSpc>
                <a:spcPct val="93000"/>
              </a:lnSpc>
              <a:buClr>
                <a:srgbClr val="000000"/>
              </a:buClr>
              <a:buSzPct val="66000"/>
              <a:buBlip>
                <a:blip r:embed="rId4"/>
              </a:buBlip>
              <a:tabLst>
                <a:tab pos="656650" algn="l"/>
                <a:tab pos="1313299" algn="l"/>
                <a:tab pos="1969949" algn="l"/>
                <a:tab pos="2626599" algn="l"/>
                <a:tab pos="3283248" algn="l"/>
                <a:tab pos="3939898" algn="l"/>
                <a:tab pos="4596548" algn="l"/>
              </a:tabLst>
            </a:pPr>
            <a:r>
              <a:rPr lang="en-GB" sz="1600" b="1" dirty="0">
                <a:latin typeface="Albany" charset="0"/>
              </a:rPr>
              <a:t>In particular, we know much about how cells decide based upon watching them grow and seeing what they like to eat.</a:t>
            </a:r>
          </a:p>
          <a:p>
            <a:pPr marL="391686" indent="-293764" defTabSz="652330">
              <a:lnSpc>
                <a:spcPct val="93000"/>
              </a:lnSpc>
              <a:buClr>
                <a:srgbClr val="000000"/>
              </a:buClr>
              <a:buSzPct val="66000"/>
              <a:buBlip>
                <a:blip r:embed="rId4"/>
              </a:buBlip>
              <a:tabLst>
                <a:tab pos="656650" algn="l"/>
                <a:tab pos="1313299" algn="l"/>
                <a:tab pos="1969949" algn="l"/>
                <a:tab pos="2626599" algn="l"/>
                <a:tab pos="3283248" algn="l"/>
                <a:tab pos="3939898" algn="l"/>
                <a:tab pos="4596548" algn="l"/>
              </a:tabLst>
            </a:pPr>
            <a:endParaRPr lang="en-GB" sz="1600" b="1" dirty="0">
              <a:solidFill>
                <a:srgbClr val="0066FF"/>
              </a:solidFill>
              <a:latin typeface="Albany" charset="0"/>
            </a:endParaRPr>
          </a:p>
        </p:txBody>
      </p:sp>
      <p:pic>
        <p:nvPicPr>
          <p:cNvPr id="26629" name="Picture 7" descr="Spectrophotometry"/>
          <p:cNvPicPr>
            <a:picLocks noChangeAspect="1" noChangeArrowheads="1"/>
          </p:cNvPicPr>
          <p:nvPr/>
        </p:nvPicPr>
        <p:blipFill>
          <a:blip r:embed="rId5"/>
          <a:srcRect/>
          <a:stretch>
            <a:fillRect/>
          </a:stretch>
        </p:blipFill>
        <p:spPr bwMode="auto">
          <a:xfrm>
            <a:off x="-276480" y="1382546"/>
            <a:ext cx="6458400" cy="24972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826" name="Rectangle 2"/>
          <p:cNvSpPr>
            <a:spLocks noGrp="1" noChangeArrowheads="1"/>
          </p:cNvSpPr>
          <p:nvPr>
            <p:ph type="title" idx="4294967295"/>
          </p:nvPr>
        </p:nvSpPr>
        <p:spPr>
          <a:xfrm>
            <a:off x="694080" y="112332"/>
            <a:ext cx="7807680" cy="1144921"/>
          </a:xfrm>
        </p:spPr>
        <p:txBody>
          <a:bodyPr/>
          <a:lstStyle/>
          <a:p>
            <a:pPr eaLnBrk="1" hangingPunct="1">
              <a:lnSpc>
                <a:spcPct val="93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500" dirty="0">
                <a:solidFill>
                  <a:srgbClr val="FF6600"/>
                </a:solidFill>
                <a:latin typeface="Herculanum"/>
                <a:cs typeface="Herculanum"/>
              </a:rPr>
              <a:t>Deciding What to Eat:  Giant Discoveries Often Arise From Seemingly Arcane Topics</a:t>
            </a:r>
            <a:endParaRPr lang="en-GB" dirty="0">
              <a:solidFill>
                <a:srgbClr val="FF6600"/>
              </a:solidFill>
              <a:latin typeface="Herculanum"/>
              <a:ea typeface="ＭＳ Ｐゴシック" charset="-128"/>
              <a:cs typeface="Herculanum"/>
            </a:endParaRPr>
          </a:p>
        </p:txBody>
      </p:sp>
      <p:sp>
        <p:nvSpPr>
          <p:cNvPr id="28675" name="Text Box 3"/>
          <p:cNvSpPr txBox="1">
            <a:spLocks noChangeArrowheads="1"/>
          </p:cNvSpPr>
          <p:nvPr/>
        </p:nvSpPr>
        <p:spPr bwMode="auto">
          <a:xfrm>
            <a:off x="5263201" y="1839074"/>
            <a:ext cx="1400944" cy="314588"/>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dirty="0">
                <a:solidFill>
                  <a:schemeClr val="bg1"/>
                </a:solidFill>
              </a:rPr>
              <a:t>(Berman et al.)</a:t>
            </a:r>
          </a:p>
        </p:txBody>
      </p:sp>
      <p:sp>
        <p:nvSpPr>
          <p:cNvPr id="28676" name="Rectangle 9"/>
          <p:cNvSpPr>
            <a:spLocks noChangeArrowheads="1"/>
          </p:cNvSpPr>
          <p:nvPr/>
        </p:nvSpPr>
        <p:spPr bwMode="auto">
          <a:xfrm>
            <a:off x="0" y="1451672"/>
            <a:ext cx="4354560" cy="4562399"/>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a:latin typeface="Albany" charset="0"/>
              </a:rPr>
              <a:t>Fascinating twist of history of science: human curiosity leads to investigation of seemingly arcane topics (spectral lines of atoms, specific heats of solids, peculiarities in the orbits of Uranus or Mercury, etc.) from which emerge hugely important insights.</a:t>
            </a:r>
          </a:p>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a:latin typeface="Albany" charset="0"/>
              </a:rPr>
              <a:t>An example: nutrition of single cells like yeast and bacteria.</a:t>
            </a:r>
          </a:p>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a:latin typeface="Albany" charset="0"/>
              </a:rPr>
              <a:t>Yeast cells express preferences about which sugar to use.</a:t>
            </a:r>
          </a:p>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r>
              <a:rPr lang="en-GB" sz="1600" b="1" dirty="0">
                <a:latin typeface="Albany" charset="0"/>
              </a:rPr>
              <a:t>Interestingly, the proteins used to digest the less preferable sugars are only synthesized when those sugars are present and the more preferable sugars are absent.</a:t>
            </a:r>
          </a:p>
          <a:p>
            <a:pPr marL="391686" indent="-293764" defTabSz="652330">
              <a:lnSpc>
                <a:spcPct val="93000"/>
              </a:lnSpc>
              <a:buClr>
                <a:srgbClr val="000000"/>
              </a:buClr>
              <a:buSzPct val="66000"/>
              <a:buBlip>
                <a:blip r:embed="rId3"/>
              </a:buBlip>
              <a:tabLst>
                <a:tab pos="656650" algn="l"/>
                <a:tab pos="1313299" algn="l"/>
                <a:tab pos="1969949" algn="l"/>
                <a:tab pos="2626599" algn="l"/>
                <a:tab pos="3283248" algn="l"/>
                <a:tab pos="3939898" algn="l"/>
                <a:tab pos="4596548" algn="l"/>
              </a:tabLst>
            </a:pPr>
            <a:endParaRPr lang="en-GB" sz="1600" b="1" dirty="0">
              <a:solidFill>
                <a:srgbClr val="0066FF"/>
              </a:solidFill>
              <a:latin typeface="Albany" charset="0"/>
            </a:endParaRPr>
          </a:p>
        </p:txBody>
      </p:sp>
      <p:pic>
        <p:nvPicPr>
          <p:cNvPr id="28677" name="Picture 11" descr="YeastAdaptation"/>
          <p:cNvPicPr>
            <a:picLocks noChangeAspect="1" noChangeArrowheads="1"/>
          </p:cNvPicPr>
          <p:nvPr/>
        </p:nvPicPr>
        <p:blipFill>
          <a:blip r:embed="rId4"/>
          <a:srcRect/>
          <a:stretch>
            <a:fillRect/>
          </a:stretch>
        </p:blipFill>
        <p:spPr bwMode="auto">
          <a:xfrm>
            <a:off x="4492800" y="1797309"/>
            <a:ext cx="4582080" cy="3714150"/>
          </a:xfrm>
          <a:prstGeom prst="rect">
            <a:avLst/>
          </a:prstGeom>
          <a:noFill/>
          <a:ln w="9525">
            <a:noFill/>
            <a:miter lim="800000"/>
            <a:headEnd/>
            <a:tailEnd/>
          </a:ln>
        </p:spPr>
      </p:pic>
      <p:pic>
        <p:nvPicPr>
          <p:cNvPr id="28678" name="Picture 12" descr="yeastexp_small"/>
          <p:cNvPicPr>
            <a:picLocks noChangeAspect="1" noChangeArrowheads="1"/>
          </p:cNvPicPr>
          <p:nvPr/>
        </p:nvPicPr>
        <p:blipFill>
          <a:blip r:embed="rId5"/>
          <a:srcRect/>
          <a:stretch>
            <a:fillRect/>
          </a:stretch>
        </p:blipFill>
        <p:spPr bwMode="auto">
          <a:xfrm>
            <a:off x="5806080" y="1589927"/>
            <a:ext cx="1296000" cy="1935563"/>
          </a:xfrm>
          <a:prstGeom prst="rect">
            <a:avLst/>
          </a:prstGeom>
          <a:noFill/>
          <a:ln w="9525">
            <a:noFill/>
            <a:miter lim="800000"/>
            <a:headEnd/>
            <a:tailEnd/>
          </a:ln>
        </p:spPr>
      </p:pic>
      <p:sp>
        <p:nvSpPr>
          <p:cNvPr id="28679" name="Text Box 13"/>
          <p:cNvSpPr txBox="1">
            <a:spLocks noChangeArrowheads="1"/>
          </p:cNvSpPr>
          <p:nvPr/>
        </p:nvSpPr>
        <p:spPr bwMode="auto">
          <a:xfrm>
            <a:off x="5253120" y="5530181"/>
            <a:ext cx="2903040" cy="314588"/>
          </a:xfrm>
          <a:prstGeom prst="rect">
            <a:avLst/>
          </a:prstGeom>
          <a:noFill/>
          <a:ln w="9525">
            <a:noFill/>
            <a:miter lim="800000"/>
            <a:headEnd/>
            <a:tailEnd/>
          </a:ln>
        </p:spPr>
        <p:txBody>
          <a:bodyPr lIns="82945" tIns="41473" rIns="82945" bIns="41473">
            <a:prstTxWarp prst="textNoShape">
              <a:avLst/>
            </a:prstTxWarp>
            <a:spAutoFit/>
          </a:bodyPr>
          <a:lstStyle/>
          <a:p>
            <a:r>
              <a:rPr lang="en-US" sz="1500" dirty="0"/>
              <a:t>(</a:t>
            </a:r>
            <a:r>
              <a:rPr lang="en-US" sz="1500" dirty="0" err="1"/>
              <a:t>Spiegelman</a:t>
            </a:r>
            <a:r>
              <a:rPr lang="en-US" sz="1500" dirty="0"/>
              <a:t> et al., PNAS, 1944)</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4066" name="Rectangle 2"/>
          <p:cNvSpPr>
            <a:spLocks noGrp="1" noChangeArrowheads="1"/>
          </p:cNvSpPr>
          <p:nvPr>
            <p:ph type="title" idx="4294967295"/>
          </p:nvPr>
        </p:nvSpPr>
        <p:spPr>
          <a:xfrm>
            <a:off x="0" y="138254"/>
            <a:ext cx="9144000" cy="1147801"/>
          </a:xfrm>
        </p:spPr>
        <p:txBody>
          <a:bodyPr/>
          <a:lstStyle/>
          <a:p>
            <a:pPr eaLnBrk="1" hangingPunct="1">
              <a:lnSpc>
                <a:spcPct val="93000"/>
              </a:lnSpc>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3300" dirty="0" smtClean="0">
                <a:solidFill>
                  <a:srgbClr val="FF6600"/>
                </a:solidFill>
                <a:latin typeface="Herculanum"/>
                <a:ea typeface="+mj-ea"/>
                <a:cs typeface="Herculanum"/>
              </a:rPr>
              <a:t>A Model System for Mathematically Dialing in Transcription</a:t>
            </a:r>
            <a:endParaRPr lang="en-GB" sz="3300" dirty="0">
              <a:solidFill>
                <a:srgbClr val="FF6600"/>
              </a:solidFill>
              <a:latin typeface="Herculanum"/>
              <a:ea typeface="+mj-ea"/>
              <a:cs typeface="Herculanum"/>
            </a:endParaRPr>
          </a:p>
        </p:txBody>
      </p:sp>
      <p:sp>
        <p:nvSpPr>
          <p:cNvPr id="28675" name="Text Box 3"/>
          <p:cNvSpPr txBox="1">
            <a:spLocks noChangeArrowheads="1"/>
          </p:cNvSpPr>
          <p:nvPr/>
        </p:nvSpPr>
        <p:spPr bwMode="auto">
          <a:xfrm>
            <a:off x="5263201" y="1839074"/>
            <a:ext cx="1400944" cy="314588"/>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dirty="0">
                <a:solidFill>
                  <a:schemeClr val="bg1"/>
                </a:solidFill>
              </a:rPr>
              <a:t>(Berman et al.)</a:t>
            </a:r>
          </a:p>
        </p:txBody>
      </p:sp>
      <p:pic>
        <p:nvPicPr>
          <p:cNvPr id="28676" name="Picture 4" descr="ojacfra002p1"/>
          <p:cNvPicPr>
            <a:picLocks noChangeAspect="1" noChangeArrowheads="1"/>
          </p:cNvPicPr>
          <p:nvPr/>
        </p:nvPicPr>
        <p:blipFill>
          <a:blip r:embed="rId3"/>
          <a:srcRect/>
          <a:stretch>
            <a:fillRect/>
          </a:stretch>
        </p:blipFill>
        <p:spPr bwMode="auto">
          <a:xfrm>
            <a:off x="0" y="5315599"/>
            <a:ext cx="1216800" cy="1542401"/>
          </a:xfrm>
          <a:prstGeom prst="rect">
            <a:avLst/>
          </a:prstGeom>
          <a:noFill/>
          <a:ln w="9525">
            <a:noFill/>
            <a:miter lim="800000"/>
            <a:headEnd/>
            <a:tailEnd/>
          </a:ln>
        </p:spPr>
      </p:pic>
      <p:pic>
        <p:nvPicPr>
          <p:cNvPr id="28677" name="Picture 5" descr="omonodj002p1"/>
          <p:cNvPicPr>
            <a:picLocks noChangeAspect="1" noChangeArrowheads="1"/>
          </p:cNvPicPr>
          <p:nvPr/>
        </p:nvPicPr>
        <p:blipFill>
          <a:blip r:embed="rId4"/>
          <a:srcRect/>
          <a:stretch>
            <a:fillRect/>
          </a:stretch>
        </p:blipFill>
        <p:spPr bwMode="auto">
          <a:xfrm>
            <a:off x="1244160" y="5322799"/>
            <a:ext cx="1359360" cy="1535201"/>
          </a:xfrm>
          <a:prstGeom prst="rect">
            <a:avLst/>
          </a:prstGeom>
          <a:noFill/>
          <a:ln w="9525">
            <a:noFill/>
            <a:miter lim="800000"/>
            <a:headEnd/>
            <a:tailEnd/>
          </a:ln>
        </p:spPr>
      </p:pic>
      <p:pic>
        <p:nvPicPr>
          <p:cNvPr id="28678" name="Picture 6" descr="Monod2"/>
          <p:cNvPicPr>
            <a:picLocks noChangeAspect="1" noChangeArrowheads="1"/>
          </p:cNvPicPr>
          <p:nvPr/>
        </p:nvPicPr>
        <p:blipFill>
          <a:blip r:embed="rId5"/>
          <a:srcRect/>
          <a:stretch>
            <a:fillRect/>
          </a:stretch>
        </p:blipFill>
        <p:spPr bwMode="auto">
          <a:xfrm>
            <a:off x="414720" y="2983993"/>
            <a:ext cx="3386880" cy="2062297"/>
          </a:xfrm>
          <a:prstGeom prst="rect">
            <a:avLst/>
          </a:prstGeom>
          <a:noFill/>
          <a:ln w="9525">
            <a:noFill/>
            <a:miter lim="800000"/>
            <a:headEnd/>
            <a:tailEnd/>
          </a:ln>
        </p:spPr>
      </p:pic>
      <p:sp>
        <p:nvSpPr>
          <p:cNvPr id="28679" name="Rectangle 11"/>
          <p:cNvSpPr>
            <a:spLocks noChangeArrowheads="1"/>
          </p:cNvSpPr>
          <p:nvPr/>
        </p:nvSpPr>
        <p:spPr bwMode="auto">
          <a:xfrm>
            <a:off x="217440" y="1493436"/>
            <a:ext cx="8570879" cy="1244291"/>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66000"/>
              <a:buBlip>
                <a:blip r:embed="rId6"/>
              </a:buBlip>
              <a:tabLst>
                <a:tab pos="656650" algn="l"/>
                <a:tab pos="1313299" algn="l"/>
                <a:tab pos="1969949" algn="l"/>
                <a:tab pos="2626599" algn="l"/>
                <a:tab pos="3283248" algn="l"/>
                <a:tab pos="3939898" algn="l"/>
                <a:tab pos="4596548" algn="l"/>
              </a:tabLst>
            </a:pPr>
            <a:r>
              <a:rPr lang="en-GB" sz="1600" b="1" dirty="0" smtClean="0">
                <a:solidFill>
                  <a:srgbClr val="000000"/>
                </a:solidFill>
                <a:latin typeface="Albany" pitchFamily="32" charset="0"/>
              </a:rPr>
              <a:t>The way all of this works was first figured out in the context of a very specific question in bacteria.  How do cells implement the decision that they prefer some sugar sources (i.e. glucose) over others (i.e. lactose)?</a:t>
            </a:r>
          </a:p>
          <a:p>
            <a:pPr marL="391686" indent="-293764" defTabSz="652330">
              <a:lnSpc>
                <a:spcPct val="93000"/>
              </a:lnSpc>
              <a:buClr>
                <a:srgbClr val="000000"/>
              </a:buClr>
              <a:buSzPct val="66000"/>
              <a:buBlip>
                <a:blip r:embed="rId6"/>
              </a:buBlip>
              <a:tabLst>
                <a:tab pos="656650" algn="l"/>
                <a:tab pos="1313299" algn="l"/>
                <a:tab pos="1969949" algn="l"/>
                <a:tab pos="2626599" algn="l"/>
                <a:tab pos="3283248" algn="l"/>
                <a:tab pos="3939898" algn="l"/>
                <a:tab pos="4596548" algn="l"/>
              </a:tabLst>
            </a:pPr>
            <a:r>
              <a:rPr lang="en-GB" sz="1600" b="1" dirty="0" smtClean="0">
                <a:solidFill>
                  <a:srgbClr val="000000"/>
                </a:solidFill>
                <a:latin typeface="Albany" pitchFamily="32" charset="0"/>
              </a:rPr>
              <a:t>What emerged was a picture in which genomic DNA is controlled by an army of molecular bouncers (transcription factors) that activate or repress expression of their genes of interest.</a:t>
            </a:r>
          </a:p>
          <a:p>
            <a:pPr marL="391686" indent="-293764" defTabSz="652330">
              <a:lnSpc>
                <a:spcPct val="93000"/>
              </a:lnSpc>
              <a:buClr>
                <a:srgbClr val="000000"/>
              </a:buClr>
              <a:buSzPct val="66000"/>
              <a:buBlip>
                <a:blip r:embed="rId6"/>
              </a:buBlip>
              <a:tabLst>
                <a:tab pos="656650" algn="l"/>
                <a:tab pos="1313299" algn="l"/>
                <a:tab pos="1969949" algn="l"/>
                <a:tab pos="2626599" algn="l"/>
                <a:tab pos="3283248" algn="l"/>
                <a:tab pos="3939898" algn="l"/>
                <a:tab pos="4596548" algn="l"/>
              </a:tabLst>
            </a:pPr>
            <a:endParaRPr lang="en-GB" sz="1600" b="1" dirty="0">
              <a:solidFill>
                <a:srgbClr val="0066FF"/>
              </a:solidFill>
              <a:latin typeface="Albany" pitchFamily="32" charset="0"/>
            </a:endParaRPr>
          </a:p>
        </p:txBody>
      </p:sp>
      <p:sp>
        <p:nvSpPr>
          <p:cNvPr id="28680" name="Rectangle 12"/>
          <p:cNvSpPr>
            <a:spLocks noChangeArrowheads="1"/>
          </p:cNvSpPr>
          <p:nvPr/>
        </p:nvSpPr>
        <p:spPr bwMode="auto">
          <a:xfrm>
            <a:off x="967681" y="4908035"/>
            <a:ext cx="2620972" cy="360755"/>
          </a:xfrm>
          <a:prstGeom prst="rect">
            <a:avLst/>
          </a:prstGeom>
          <a:noFill/>
          <a:ln w="9525">
            <a:noFill/>
            <a:miter lim="800000"/>
            <a:headEnd/>
            <a:tailEnd/>
          </a:ln>
        </p:spPr>
        <p:txBody>
          <a:bodyPr wrap="none" lIns="82945" tIns="41473" rIns="82945" bIns="41473">
            <a:prstTxWarp prst="textNoShape">
              <a:avLst/>
            </a:prstTxWarp>
            <a:spAutoFit/>
          </a:bodyPr>
          <a:lstStyle/>
          <a:p>
            <a:r>
              <a:rPr lang="en-US" i="1" dirty="0">
                <a:solidFill>
                  <a:srgbClr val="FF0000"/>
                </a:solidFill>
                <a:latin typeface="Albany" pitchFamily="32" charset="0"/>
              </a:rPr>
              <a:t>Bacterial growth curves</a:t>
            </a:r>
          </a:p>
        </p:txBody>
      </p:sp>
      <p:pic>
        <p:nvPicPr>
          <p:cNvPr id="28681" name="Picture 14" descr="lacOperonlogic 2"/>
          <p:cNvPicPr>
            <a:picLocks noChangeAspect="1" noChangeArrowheads="1"/>
          </p:cNvPicPr>
          <p:nvPr/>
        </p:nvPicPr>
        <p:blipFill>
          <a:blip r:embed="rId7"/>
          <a:srcRect/>
          <a:stretch>
            <a:fillRect/>
          </a:stretch>
        </p:blipFill>
        <p:spPr bwMode="auto">
          <a:xfrm>
            <a:off x="4147200" y="3179854"/>
            <a:ext cx="4631040" cy="24136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1026" descr="08_007"/>
          <p:cNvPicPr>
            <a:picLocks noGrp="1" noChangeAspect="1" noChangeArrowheads="1"/>
          </p:cNvPicPr>
          <p:nvPr>
            <p:ph idx="1"/>
          </p:nvPr>
        </p:nvPicPr>
        <p:blipFill>
          <a:blip r:embed="rId3"/>
          <a:srcRect/>
          <a:stretch>
            <a:fillRect/>
          </a:stretch>
        </p:blipFill>
        <p:spPr>
          <a:xfrm>
            <a:off x="3535200" y="2046455"/>
            <a:ext cx="5460480" cy="4061226"/>
          </a:xfrm>
        </p:spPr>
      </p:pic>
      <p:sp>
        <p:nvSpPr>
          <p:cNvPr id="1790979" name="Rectangle 1027"/>
          <p:cNvSpPr>
            <a:spLocks noGrp="1" noChangeArrowheads="1"/>
          </p:cNvSpPr>
          <p:nvPr>
            <p:ph type="title"/>
          </p:nvPr>
        </p:nvSpPr>
        <p:spPr>
          <a:xfrm>
            <a:off x="210240" y="112332"/>
            <a:ext cx="7807680" cy="1143480"/>
          </a:xfrm>
        </p:spPr>
        <p:txBody>
          <a:bodyPr/>
          <a:lstStyle/>
          <a:p>
            <a:pPr marL="1306100"/>
            <a:r>
              <a:rPr lang="en-US" sz="3200" dirty="0">
                <a:solidFill>
                  <a:srgbClr val="FF6600"/>
                </a:solidFill>
                <a:latin typeface="Herculanum"/>
                <a:cs typeface="Herculanum"/>
              </a:rPr>
              <a:t>Repressors: The Cartoon</a:t>
            </a:r>
          </a:p>
        </p:txBody>
      </p:sp>
      <p:sp>
        <p:nvSpPr>
          <p:cNvPr id="34820" name="Rectangle 1028"/>
          <p:cNvSpPr>
            <a:spLocks noChangeArrowheads="1"/>
          </p:cNvSpPr>
          <p:nvPr/>
        </p:nvSpPr>
        <p:spPr bwMode="auto">
          <a:xfrm>
            <a:off x="1" y="2253837"/>
            <a:ext cx="3742560" cy="3940254"/>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Repressor molecules inhibit action of RNA polymerase.</a:t>
            </a: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Repressors can be under the control of other molecules (i.e. inducers) that dictate when repressor is bound and not.</a:t>
            </a:r>
            <a:endParaRPr lang="en-GB" sz="1600" b="1" dirty="0">
              <a:latin typeface="Albany" charset="0"/>
            </a:endParaRP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schemeClr val="accent2"/>
              </a:solidFill>
              <a:latin typeface="Albany"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descr="08_008"/>
          <p:cNvPicPr>
            <a:picLocks noGrp="1" noChangeAspect="1" noChangeArrowheads="1"/>
          </p:cNvPicPr>
          <p:nvPr>
            <p:ph idx="1"/>
          </p:nvPr>
        </p:nvPicPr>
        <p:blipFill>
          <a:blip r:embed="rId3"/>
          <a:srcRect/>
          <a:stretch>
            <a:fillRect/>
          </a:stretch>
        </p:blipFill>
        <p:spPr>
          <a:xfrm>
            <a:off x="4226400" y="2184710"/>
            <a:ext cx="4631040" cy="4078508"/>
          </a:xfrm>
        </p:spPr>
      </p:pic>
      <p:sp>
        <p:nvSpPr>
          <p:cNvPr id="1793027" name="Rectangle 3"/>
          <p:cNvSpPr>
            <a:spLocks noGrp="1" noChangeArrowheads="1"/>
          </p:cNvSpPr>
          <p:nvPr>
            <p:ph type="title"/>
          </p:nvPr>
        </p:nvSpPr>
        <p:spPr>
          <a:xfrm>
            <a:off x="348480" y="112332"/>
            <a:ext cx="7807680" cy="1143480"/>
          </a:xfrm>
        </p:spPr>
        <p:txBody>
          <a:bodyPr/>
          <a:lstStyle/>
          <a:p>
            <a:pPr marL="1306100"/>
            <a:r>
              <a:rPr lang="en-US" sz="3300" dirty="0">
                <a:solidFill>
                  <a:srgbClr val="FF6600"/>
                </a:solidFill>
                <a:latin typeface="Herculanum"/>
                <a:cs typeface="Herculanum"/>
              </a:rPr>
              <a:t>Activators: The Cartoon</a:t>
            </a:r>
          </a:p>
        </p:txBody>
      </p:sp>
      <p:sp>
        <p:nvSpPr>
          <p:cNvPr id="36868" name="Rectangle 4"/>
          <p:cNvSpPr>
            <a:spLocks noChangeArrowheads="1"/>
          </p:cNvSpPr>
          <p:nvPr/>
        </p:nvSpPr>
        <p:spPr bwMode="auto">
          <a:xfrm>
            <a:off x="1" y="2253837"/>
            <a:ext cx="3742560" cy="3940254"/>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Activator molecules enhance the action of RNA polymerase.</a:t>
            </a: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Activators can be under the control of other molecules (i.e. inducers) that dictate when activator is bound and not.</a:t>
            </a: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a:latin typeface="Arial" charset="0"/>
              </a:rPr>
              <a:t>Activators “RECRUIT” the polymerase.</a:t>
            </a:r>
            <a:endParaRPr lang="en-GB" sz="1600" b="1" dirty="0">
              <a:latin typeface="Albany" charset="0"/>
            </a:endParaRP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schemeClr val="accent2"/>
              </a:solidFill>
              <a:latin typeface="Albany" charset="0"/>
            </a:endParaRPr>
          </a:p>
        </p:txBody>
      </p:sp>
      <p:sp>
        <p:nvSpPr>
          <p:cNvPr id="36869" name="Text Box 5"/>
          <p:cNvSpPr txBox="1">
            <a:spLocks noChangeArrowheads="1"/>
          </p:cNvSpPr>
          <p:nvPr/>
        </p:nvSpPr>
        <p:spPr bwMode="auto">
          <a:xfrm>
            <a:off x="1170721" y="4844669"/>
            <a:ext cx="3745324" cy="699309"/>
          </a:xfrm>
          <a:prstGeom prst="rect">
            <a:avLst/>
          </a:prstGeom>
          <a:noFill/>
          <a:ln w="9525">
            <a:noFill/>
            <a:miter lim="800000"/>
            <a:headEnd/>
            <a:tailEnd/>
          </a:ln>
        </p:spPr>
        <p:txBody>
          <a:bodyPr wrap="none" lIns="82945" tIns="41473" rIns="82945" bIns="41473">
            <a:prstTxWarp prst="textNoShape">
              <a:avLst/>
            </a:prstTxWarp>
            <a:spAutoFit/>
          </a:bodyPr>
          <a:lstStyle/>
          <a:p>
            <a:r>
              <a:rPr lang="en-US" sz="1600" b="1" dirty="0">
                <a:solidFill>
                  <a:srgbClr val="FF6600"/>
                </a:solidFill>
                <a:latin typeface="Albany" charset="0"/>
              </a:rPr>
              <a:t>Adhesive interaction between RNAP</a:t>
            </a:r>
          </a:p>
          <a:p>
            <a:r>
              <a:rPr lang="en-US" sz="1600" b="1" dirty="0">
                <a:solidFill>
                  <a:srgbClr val="FF6600"/>
                </a:solidFill>
                <a:latin typeface="Albany" charset="0"/>
              </a:rPr>
              <a:t>and activator</a:t>
            </a:r>
          </a:p>
        </p:txBody>
      </p:sp>
      <p:sp>
        <p:nvSpPr>
          <p:cNvPr id="36870" name="Line 6"/>
          <p:cNvSpPr>
            <a:spLocks noChangeShapeType="1"/>
          </p:cNvSpPr>
          <p:nvPr/>
        </p:nvSpPr>
        <p:spPr bwMode="auto">
          <a:xfrm flipV="1">
            <a:off x="3189600" y="3774637"/>
            <a:ext cx="2695680" cy="967782"/>
          </a:xfrm>
          <a:prstGeom prst="line">
            <a:avLst/>
          </a:prstGeom>
          <a:noFill/>
          <a:ln w="9525">
            <a:solidFill>
              <a:srgbClr val="FF0000"/>
            </a:solidFill>
            <a:round/>
            <a:headEnd/>
            <a:tailEnd type="triangle" w="med" len="med"/>
          </a:ln>
        </p:spPr>
        <p:txBody>
          <a:bodyPr lIns="82945" tIns="41473" rIns="82945" bIns="41473">
            <a:prstTxWarp prst="textNoShape">
              <a:avLst/>
            </a:prstTxWarp>
          </a:bodyPr>
          <a:lstStyle/>
          <a:p>
            <a:endParaRPr lang="en-US"/>
          </a:p>
        </p:txBody>
      </p:sp>
      <p:sp>
        <p:nvSpPr>
          <p:cNvPr id="36871" name="Rectangle 7"/>
          <p:cNvSpPr>
            <a:spLocks noChangeArrowheads="1"/>
          </p:cNvSpPr>
          <p:nvPr/>
        </p:nvSpPr>
        <p:spPr bwMode="auto">
          <a:xfrm>
            <a:off x="-1016640" y="1342221"/>
            <a:ext cx="167510" cy="315614"/>
          </a:xfrm>
          <a:prstGeom prst="rect">
            <a:avLst/>
          </a:prstGeom>
          <a:noFill/>
          <a:ln w="9525">
            <a:noFill/>
            <a:miter lim="800000"/>
            <a:headEnd/>
            <a:tailEnd/>
          </a:ln>
        </p:spPr>
        <p:txBody>
          <a:bodyPr wrap="none" lIns="82945" tIns="41473" rIns="82945" bIns="41473">
            <a:prstTxWarp prst="textNoShape">
              <a:avLst/>
            </a:prstTxWarp>
            <a:spAutoFit/>
          </a:bodyPr>
          <a:lstStyle/>
          <a:p>
            <a:pPr>
              <a:lnSpc>
                <a:spcPct val="93000"/>
              </a:lnSpc>
              <a:buClr>
                <a:srgbClr val="000000"/>
              </a:buClr>
              <a:buSzPct val="76000"/>
              <a:buFont typeface="StarSymbol" charset="0"/>
              <a:buBlip>
                <a:blip r:embed="rId4"/>
              </a:buBlip>
            </a:pPr>
            <a:endParaRPr lang="en-US" sz="1600" b="1" dirty="0">
              <a:solidFill>
                <a:schemeClr val="accent2"/>
              </a:solidFill>
              <a:latin typeface="Albany"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92.3|61.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31095</TotalTime>
  <Words>2629</Words>
  <Application>Microsoft Macintosh PowerPoint</Application>
  <PresentationFormat>On-screen Show (4:3)</PresentationFormat>
  <Paragraphs>218</Paragraphs>
  <Slides>42</Slides>
  <Notes>34</Notes>
  <HiddenSlides>0</HiddenSlides>
  <MMClips>2</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1</vt:i4>
      </vt:variant>
      <vt:variant>
        <vt:lpstr>Slide Titles</vt:lpstr>
      </vt:variant>
      <vt:variant>
        <vt:i4>42</vt:i4>
      </vt:variant>
    </vt:vector>
  </HeadingPairs>
  <TitlesOfParts>
    <vt:vector size="45" baseType="lpstr">
      <vt:lpstr>Default Design</vt:lpstr>
      <vt:lpstr>???</vt:lpstr>
      <vt:lpstr>Microsoft Equation</vt:lpstr>
      <vt:lpstr>Slide 1</vt:lpstr>
      <vt:lpstr>How Cells Decide as Seen Through Three Hall of Fame ``Model’’ Organisms</vt:lpstr>
      <vt:lpstr>The Central Dogma of Molecular Biology: How Genes Lead to Proteins</vt:lpstr>
      <vt:lpstr>The Big Message</vt:lpstr>
      <vt:lpstr>Measuring the Diet of a Bacterium</vt:lpstr>
      <vt:lpstr>Deciding What to Eat:  Giant Discoveries Often Arise From Seemingly Arcane Topics</vt:lpstr>
      <vt:lpstr>A Model System for Mathematically Dialing in Transcription</vt:lpstr>
      <vt:lpstr>Repressors: The Cartoon</vt:lpstr>
      <vt:lpstr>Activators: The Cartoon</vt:lpstr>
      <vt:lpstr>Not All DNA Codes for Proteins</vt:lpstr>
      <vt:lpstr>Lac Operon: The Single Molecule Census</vt:lpstr>
      <vt:lpstr>The Lambda Switch: The Other Hydrogen Atom of Gene Regulation </vt:lpstr>
      <vt:lpstr>Bacteriophage and Their Genomes</vt:lpstr>
      <vt:lpstr>Bacteriophage Life cycle 1</vt:lpstr>
      <vt:lpstr>The Life Cycle of Bacteriophage Lambda </vt:lpstr>
      <vt:lpstr>A Genetic Switch </vt:lpstr>
      <vt:lpstr>The Lambda Genome </vt:lpstr>
      <vt:lpstr>The Lambda Switch: Lysogenic State </vt:lpstr>
      <vt:lpstr>The Lambda Switch: Lytic State </vt:lpstr>
      <vt:lpstr>DNA Geography of the Switch </vt:lpstr>
      <vt:lpstr>Binding of Transcription Factors </vt:lpstr>
      <vt:lpstr>Measuring fold change: The Cell as a test tube</vt:lpstr>
      <vt:lpstr>Enzymatic Assay or In-Situ Hybridization</vt:lpstr>
      <vt:lpstr>Enzymatic Assay or In-Situ Hybridization</vt:lpstr>
      <vt:lpstr>Ways to Measure Gene Expression</vt:lpstr>
      <vt:lpstr>A Standard Candle for Gene Expression</vt:lpstr>
      <vt:lpstr>Tuning the Regulatory Apparatus and Comparing the Reporters</vt:lpstr>
      <vt:lpstr>Does the Measurement Depend Upon the Technique Used?</vt:lpstr>
      <vt:lpstr>Count the Messenger RNA Molecules</vt:lpstr>
      <vt:lpstr>Counting messenger RNAs in cells</vt:lpstr>
      <vt:lpstr>Input-Output Curves: An Analogy</vt:lpstr>
      <vt:lpstr>Dialing in Different Responses in Simple Repression</vt:lpstr>
      <vt:lpstr>Confronting theory and experiment: a simple case</vt:lpstr>
      <vt:lpstr>Using Drunks to Count Proteins and Measure Expression</vt:lpstr>
      <vt:lpstr>A Mathematical Description: The Statistics of Dilution</vt:lpstr>
      <vt:lpstr>Thermodynamic models of gene regulation</vt:lpstr>
      <vt:lpstr>Information Processing in Living Cells: Beyond First Approximations</vt:lpstr>
      <vt:lpstr>Simple Case of Turning a Gene “On”</vt:lpstr>
      <vt:lpstr>Slide 39</vt:lpstr>
      <vt:lpstr>Measuring mRNA &amp; protein numbers</vt:lpstr>
      <vt:lpstr>Slide 41</vt:lpstr>
      <vt:lpstr>mRNA production in E. coli</vt:lpstr>
    </vt:vector>
  </TitlesOfParts>
  <Company>Physics UCSD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 properties: Diffusion. Viscosity. Thermal conduction.</dc:title>
  <dc:creator>Physics UCSD</dc:creator>
  <cp:lastModifiedBy>Rob Phillips</cp:lastModifiedBy>
  <cp:revision>1485</cp:revision>
  <cp:lastPrinted>2009-02-24T21:33:56Z</cp:lastPrinted>
  <dcterms:created xsi:type="dcterms:W3CDTF">2010-01-22T14:39:42Z</dcterms:created>
  <dcterms:modified xsi:type="dcterms:W3CDTF">2010-01-26T15:12:13Z</dcterms:modified>
</cp:coreProperties>
</file>