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embeddings/Microsoft_Equation5.bin" ContentType="application/vnd.openxmlformats-officedocument.oleObject"/>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tags/tag4.xml" ContentType="application/vnd.openxmlformats-officedocument.presentationml.tags+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embeddings/Microsoft_Equation4.bin" ContentType="application/vnd.openxmlformats-officedocument.oleObject"/>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notesSlides/notesSlide22.xml" ContentType="application/vnd.openxmlformats-officedocument.presentationml.notesSlide+xml"/>
  <Override PartName="/ppt/tags/tag3.xml" ContentType="application/vnd.openxmlformats-officedocument.presentationml.tags+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embeddings/Microsoft_Equation3.bin" ContentType="application/vnd.openxmlformats-officedocument.oleObject"/>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embeddings/Microsoft_Equation2.bin" ContentType="application/vnd.openxmlformats-officedocument.oleObject"/>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308" r:id="rId2"/>
    <p:sldId id="339" r:id="rId3"/>
    <p:sldId id="342" r:id="rId4"/>
    <p:sldId id="336" r:id="rId5"/>
    <p:sldId id="337" r:id="rId6"/>
    <p:sldId id="312" r:id="rId7"/>
    <p:sldId id="316" r:id="rId8"/>
    <p:sldId id="313" r:id="rId9"/>
    <p:sldId id="322" r:id="rId10"/>
    <p:sldId id="326" r:id="rId11"/>
    <p:sldId id="323" r:id="rId12"/>
    <p:sldId id="331" r:id="rId13"/>
    <p:sldId id="333" r:id="rId14"/>
    <p:sldId id="332" r:id="rId15"/>
    <p:sldId id="324" r:id="rId16"/>
    <p:sldId id="320" r:id="rId17"/>
    <p:sldId id="318" r:id="rId18"/>
    <p:sldId id="329" r:id="rId19"/>
    <p:sldId id="343" r:id="rId20"/>
    <p:sldId id="330" r:id="rId21"/>
    <p:sldId id="310" r:id="rId22"/>
    <p:sldId id="295" r:id="rId23"/>
    <p:sldId id="286" r:id="rId24"/>
    <p:sldId id="297" r:id="rId25"/>
    <p:sldId id="299" r:id="rId26"/>
    <p:sldId id="298" r:id="rId27"/>
    <p:sldId id="306" r:id="rId28"/>
    <p:sldId id="335" r:id="rId29"/>
  </p:sldIdLst>
  <p:sldSz cx="9144000" cy="6858000" type="screen4x3"/>
  <p:notesSz cx="6858000" cy="9144000"/>
  <p:defaultTextStyle>
    <a:defPPr>
      <a:defRPr lang="en-US"/>
    </a:defPPr>
    <a:lvl1pPr algn="l" rtl="0" fontAlgn="base">
      <a:spcBef>
        <a:spcPct val="50000"/>
      </a:spcBef>
      <a:spcAft>
        <a:spcPct val="0"/>
      </a:spcAft>
      <a:defRPr i="1" kern="1200">
        <a:solidFill>
          <a:schemeClr val="tx1"/>
        </a:solidFill>
        <a:latin typeface="Times New Roman" charset="0"/>
        <a:ea typeface="+mn-ea"/>
        <a:cs typeface="+mn-cs"/>
      </a:defRPr>
    </a:lvl1pPr>
    <a:lvl2pPr marL="457200" algn="l" rtl="0" fontAlgn="base">
      <a:spcBef>
        <a:spcPct val="50000"/>
      </a:spcBef>
      <a:spcAft>
        <a:spcPct val="0"/>
      </a:spcAft>
      <a:defRPr i="1" kern="1200">
        <a:solidFill>
          <a:schemeClr val="tx1"/>
        </a:solidFill>
        <a:latin typeface="Times New Roman" charset="0"/>
        <a:ea typeface="+mn-ea"/>
        <a:cs typeface="+mn-cs"/>
      </a:defRPr>
    </a:lvl2pPr>
    <a:lvl3pPr marL="914400" algn="l" rtl="0" fontAlgn="base">
      <a:spcBef>
        <a:spcPct val="50000"/>
      </a:spcBef>
      <a:spcAft>
        <a:spcPct val="0"/>
      </a:spcAft>
      <a:defRPr i="1" kern="1200">
        <a:solidFill>
          <a:schemeClr val="tx1"/>
        </a:solidFill>
        <a:latin typeface="Times New Roman" charset="0"/>
        <a:ea typeface="+mn-ea"/>
        <a:cs typeface="+mn-cs"/>
      </a:defRPr>
    </a:lvl3pPr>
    <a:lvl4pPr marL="1371600" algn="l" rtl="0" fontAlgn="base">
      <a:spcBef>
        <a:spcPct val="50000"/>
      </a:spcBef>
      <a:spcAft>
        <a:spcPct val="0"/>
      </a:spcAft>
      <a:defRPr i="1" kern="1200">
        <a:solidFill>
          <a:schemeClr val="tx1"/>
        </a:solidFill>
        <a:latin typeface="Times New Roman" charset="0"/>
        <a:ea typeface="+mn-ea"/>
        <a:cs typeface="+mn-cs"/>
      </a:defRPr>
    </a:lvl4pPr>
    <a:lvl5pPr marL="1828800" algn="l" rtl="0" fontAlgn="base">
      <a:spcBef>
        <a:spcPct val="50000"/>
      </a:spcBef>
      <a:spcAft>
        <a:spcPct val="0"/>
      </a:spcAft>
      <a:defRPr i="1" kern="1200">
        <a:solidFill>
          <a:schemeClr val="tx1"/>
        </a:solidFill>
        <a:latin typeface="Times New Roman" charset="0"/>
        <a:ea typeface="+mn-ea"/>
        <a:cs typeface="+mn-cs"/>
      </a:defRPr>
    </a:lvl5pPr>
    <a:lvl6pPr marL="2286000" algn="l" defTabSz="457200" rtl="0" eaLnBrk="1" latinLnBrk="0" hangingPunct="1">
      <a:defRPr i="1" kern="1200">
        <a:solidFill>
          <a:schemeClr val="tx1"/>
        </a:solidFill>
        <a:latin typeface="Times New Roman" charset="0"/>
        <a:ea typeface="+mn-ea"/>
        <a:cs typeface="+mn-cs"/>
      </a:defRPr>
    </a:lvl6pPr>
    <a:lvl7pPr marL="2743200" algn="l" defTabSz="457200" rtl="0" eaLnBrk="1" latinLnBrk="0" hangingPunct="1">
      <a:defRPr i="1" kern="1200">
        <a:solidFill>
          <a:schemeClr val="tx1"/>
        </a:solidFill>
        <a:latin typeface="Times New Roman" charset="0"/>
        <a:ea typeface="+mn-ea"/>
        <a:cs typeface="+mn-cs"/>
      </a:defRPr>
    </a:lvl7pPr>
    <a:lvl8pPr marL="3200400" algn="l" defTabSz="457200" rtl="0" eaLnBrk="1" latinLnBrk="0" hangingPunct="1">
      <a:defRPr i="1" kern="1200">
        <a:solidFill>
          <a:schemeClr val="tx1"/>
        </a:solidFill>
        <a:latin typeface="Times New Roman" charset="0"/>
        <a:ea typeface="+mn-ea"/>
        <a:cs typeface="+mn-cs"/>
      </a:defRPr>
    </a:lvl8pPr>
    <a:lvl9pPr marL="3657600" algn="l" defTabSz="457200" rtl="0" eaLnBrk="1" latinLnBrk="0" hangingPunct="1">
      <a:defRPr i="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showAnimation="0">
    <p:present/>
    <p:sldAll/>
    <p:penClr>
      <a:schemeClr val="tx1"/>
    </p:penClr>
  </p:showPr>
  <p:clrMru>
    <a:srgbClr val="0033FF"/>
    <a:srgbClr val="FF6600"/>
    <a:srgbClr val="FF6633"/>
    <a:srgbClr val="990099"/>
    <a:srgbClr val="006666"/>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p:scale>
          <a:sx n="100" d="100"/>
          <a:sy n="100" d="100"/>
        </p:scale>
        <p:origin x="-6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852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9.pict"/><Relationship Id="rId4" Type="http://schemas.openxmlformats.org/officeDocument/2006/relationships/image" Target="../media/image40.pict"/><Relationship Id="rId5" Type="http://schemas.openxmlformats.org/officeDocument/2006/relationships/image" Target="../media/image41.pict"/><Relationship Id="rId1" Type="http://schemas.openxmlformats.org/officeDocument/2006/relationships/image" Target="../media/image37.pict"/><Relationship Id="rId2" Type="http://schemas.openxmlformats.org/officeDocument/2006/relationships/image" Target="../media/image38.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i="0"/>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i="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i="0"/>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i="0"/>
            </a:lvl1pPr>
          </a:lstStyle>
          <a:p>
            <a:pPr>
              <a:defRPr/>
            </a:pPr>
            <a:fld id="{9C0589C5-B416-A64E-883C-5AA035629C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1A1EF79-ED71-A34B-B143-E92448BAEEE5}"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10</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B922ED4-561C-754A-B42B-F6B5DAB0B7E1}" type="slidenum">
              <a:rPr lang="en-US"/>
              <a:pPr/>
              <a:t>11</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41F46C5-62BF-914C-9D26-D57125B4E612}" type="slidenum">
              <a:rPr lang="en-US"/>
              <a:pPr/>
              <a:t>12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3618" name="Rectangle 2"/>
          <p:cNvSpPr>
            <a:spLocks noGrp="1" noRot="1" noChangeAspect="1" noChangeArrowheads="1" noTextEdit="1"/>
          </p:cNvSpPr>
          <p:nvPr>
            <p:ph type="sldImg"/>
          </p:nvPr>
        </p:nvSpPr>
        <p:spPr bwMode="auto">
          <a:xfrm>
            <a:off x="1143000" y="684213"/>
            <a:ext cx="4572000" cy="3430587"/>
          </a:xfrm>
          <a:prstGeom prst="rect">
            <a:avLst/>
          </a:prstGeom>
          <a:noFill/>
          <a:ln>
            <a:solidFill>
              <a:srgbClr val="000000"/>
            </a:solidFill>
            <a:miter lim="800000"/>
            <a:headEnd/>
            <a:tailEnd/>
          </a:ln>
        </p:spPr>
      </p:sp>
      <p:sp>
        <p:nvSpPr>
          <p:cNvPr id="623619" name="Text Box 3"/>
          <p:cNvSpPr txBox="1">
            <a:spLocks noGrp="1" noChangeArrowheads="1"/>
          </p:cNvSpPr>
          <p:nvPr>
            <p:ph type="body" idx="1"/>
          </p:nvPr>
        </p:nvSpPr>
        <p:spPr/>
        <p:txBody>
          <a:bodyPr/>
          <a:lstStyle/>
          <a:p>
            <a:r>
              <a:rPr lang="en-US"/>
              <a:t>This slide: what has been learned about ion channels from structural biology.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0850" name="Rectangle 2"/>
          <p:cNvSpPr>
            <a:spLocks noGrp="1" noRot="1" noChangeAspect="1" noChangeArrowheads="1" noTextEdit="1"/>
          </p:cNvSpPr>
          <p:nvPr>
            <p:ph type="sldImg"/>
          </p:nvPr>
        </p:nvSpPr>
        <p:spPr bwMode="auto">
          <a:xfrm>
            <a:off x="1143000" y="684213"/>
            <a:ext cx="4572000" cy="3430587"/>
          </a:xfrm>
          <a:prstGeom prst="rect">
            <a:avLst/>
          </a:prstGeom>
          <a:noFill/>
          <a:ln>
            <a:solidFill>
              <a:srgbClr val="000000"/>
            </a:solidFill>
            <a:miter lim="800000"/>
            <a:headEnd/>
            <a:tailEnd/>
          </a:ln>
        </p:spPr>
      </p:sp>
      <p:sp>
        <p:nvSpPr>
          <p:cNvPr id="590851" name="Text Box 3"/>
          <p:cNvSpPr txBox="1">
            <a:spLocks noGrp="1" noChangeArrowheads="1"/>
          </p:cNvSpPr>
          <p:nvPr>
            <p:ph type="body" idx="1"/>
          </p:nvPr>
        </p:nvSpPr>
        <p:spPr/>
        <p:txBody>
          <a:bodyPr/>
          <a:lstStyle/>
          <a:p>
            <a:r>
              <a:rPr lang="en-US"/>
              <a:t>The idea here is to try and illustrate how channel function is studied by measuring the transient permeability.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15</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16</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17</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18</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19</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42AEF556-ADE8-D84C-A5EF-7D19E7BA26A9}" type="slidenum">
              <a:rPr lang="en-US"/>
              <a:pPr/>
              <a:t>20</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5E0C57D-B4FE-BD4E-8D8C-4CC7B9B3C18E}" type="slidenum">
              <a:rPr lang="en-US"/>
              <a:pPr/>
              <a:t>21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263B093-54BB-7747-A658-30A1832A1384}" type="slidenum">
              <a:rPr lang="en-US"/>
              <a:pPr/>
              <a:t>22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43788DB-E3B7-3949-BCC0-5141CDAFA093}" type="slidenum">
              <a:rPr lang="en-US"/>
              <a:pPr/>
              <a:t>23</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A464607-5C04-4F40-82CB-81650667A54C}" type="slidenum">
              <a:rPr lang="en-US"/>
              <a:pPr/>
              <a:t>24</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74265B3-B0F1-224D-B4F4-DA1FEDC50DA0}" type="slidenum">
              <a:rPr lang="en-US"/>
              <a:pPr/>
              <a:t>25</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4E3FEFA-CD27-A94E-81E6-DD7E6C1471F8}" type="slidenum">
              <a:rPr lang="en-US"/>
              <a:pPr/>
              <a:t>26</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E736D62-4E47-E048-B155-4CDF4B5453C4}" type="slidenum">
              <a:rPr lang="en-US"/>
              <a:pPr/>
              <a:t>27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28</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3</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4</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5</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6</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7</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F78CC95-69B8-7C4C-94F4-7233F4690FF7}" type="slidenum">
              <a:rPr lang="en-US"/>
              <a:pPr/>
              <a:t>8</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43000" y="684213"/>
            <a:ext cx="4572000" cy="3430587"/>
          </a:xfrm>
          <a:noFill/>
          <a:ln/>
        </p:spPr>
      </p:sp>
      <p:sp>
        <p:nvSpPr>
          <p:cNvPr id="74755" name="Text Box 3"/>
          <p:cNvSpPr txBox="1">
            <a:spLocks noGrp="1" noChangeArrowheads="1"/>
          </p:cNvSpPr>
          <p:nvPr>
            <p:ph type="body" idx="1"/>
          </p:nvPr>
        </p:nvSpPr>
        <p:spPr>
          <a:noFill/>
          <a:ln/>
        </p:spPr>
        <p:txBody>
          <a:bodyPr/>
          <a:lstStyle/>
          <a:p>
            <a:r>
              <a:rPr lang="en-US">
                <a:latin typeface="Times New Roman" pitchFamily="26" charset="0"/>
                <a:ea typeface="ＭＳ Ｐゴシック" pitchFamily="26" charset="-128"/>
                <a:cs typeface="ＭＳ Ｐゴシック" pitchFamily="26" charset="-128"/>
              </a:rPr>
              <a:t>The goal of this slide is to remind the listener of some key points – ion gradients are a key means for performing a variety of tasks.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44124-3BCC-6548-9FD0-95121FBD149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700E53-62F9-444C-A654-9F7F88D0348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B82D7-B193-3041-ADF2-1F3D26DD044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1040" y="112332"/>
            <a:ext cx="780768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1" y="1687858"/>
            <a:ext cx="3834720" cy="45379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4000" y="1687858"/>
            <a:ext cx="3834720" cy="21991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4000" y="4025223"/>
            <a:ext cx="3834720" cy="2200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B02A70-2212-F744-987D-EAC832BA1E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B51D6-181E-F544-B4DF-5CB77B2E326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BC2E63-914F-9547-9FAB-31C47BE507D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C2E0E2-01E5-054E-A8BD-ECAA2660A89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C87DEF-DFC1-3448-B308-10D6967A85F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EB78FD-85DF-9C48-9B6D-8EC2D1E75B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C8C2FC-591D-5C41-AB22-3A14A77EAF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9AA3C2-3EA8-CA41-BE21-C7EA0E0F46E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i="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i="0">
                <a:latin typeface="+mn-lt"/>
              </a:defRPr>
            </a:lvl1pPr>
          </a:lstStyle>
          <a:p>
            <a:pPr>
              <a:defRPr/>
            </a:pPr>
            <a:fld id="{818A1C9A-0ACA-664B-9564-69BBD2BEC2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0.pn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oleObject" Target="../embeddings/Microsoft_Equation1.bin"/><Relationship Id="rId7" Type="http://schemas.openxmlformats.org/officeDocument/2006/relationships/oleObject" Target="../embeddings/Microsoft_Equation2.bin"/><Relationship Id="rId8" Type="http://schemas.openxmlformats.org/officeDocument/2006/relationships/oleObject" Target="../embeddings/Microsoft_Equation3.bin"/><Relationship Id="rId9" Type="http://schemas.openxmlformats.org/officeDocument/2006/relationships/oleObject" Target="../embeddings/Microsoft_Equation4.bin"/><Relationship Id="rId10" Type="http://schemas.openxmlformats.org/officeDocument/2006/relationships/oleObject" Target="../embeddings/Microsoft_Equation5.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0.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4.xml"/><Relationship Id="rId6" Type="http://schemas.openxmlformats.org/officeDocument/2006/relationships/notesSlide" Target="../notesSlides/notesSlide9.xml"/><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609600" y="2286000"/>
            <a:ext cx="8229600" cy="884238"/>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eaLnBrk="0" hangingPunct="0">
              <a:spcBef>
                <a:spcPct val="0"/>
              </a:spcBef>
              <a:defRPr/>
            </a:pPr>
            <a:r>
              <a:rPr lang="en-US" sz="3200" i="0" dirty="0">
                <a:solidFill>
                  <a:srgbClr val="FF6600"/>
                </a:solidFill>
                <a:latin typeface="Herculanum" charset="0"/>
                <a:ea typeface="Times New Roman" charset="0"/>
                <a:cs typeface="Times New Roman" charset="0"/>
              </a:rPr>
              <a:t>BE/APh161 – Physical Biology of the Cell</a:t>
            </a:r>
            <a:endParaRPr lang="en-US" sz="3200" i="0" dirty="0">
              <a:solidFill>
                <a:schemeClr val="tx2"/>
              </a:solidFill>
              <a:latin typeface="Herculanum" charset="0"/>
              <a:ea typeface="ヒラギノ角ゴ Pro W3" charset="-128"/>
              <a:cs typeface="ヒラギノ角ゴ Pro W3" charset="-128"/>
            </a:endParaRPr>
          </a:p>
        </p:txBody>
      </p:sp>
      <p:sp>
        <p:nvSpPr>
          <p:cNvPr id="14339" name="Rectangle 25"/>
          <p:cNvSpPr>
            <a:spLocks noGrp="1" noChangeArrowheads="1"/>
          </p:cNvSpPr>
          <p:nvPr/>
        </p:nvSpPr>
        <p:spPr bwMode="auto">
          <a:xfrm>
            <a:off x="381000" y="3657600"/>
            <a:ext cx="8229600" cy="884238"/>
          </a:xfrm>
          <a:prstGeom prst="rect">
            <a:avLst/>
          </a:prstGeom>
          <a:noFill/>
          <a:ln w="9525">
            <a:noFill/>
            <a:miter lim="800000"/>
            <a:headEnd/>
            <a:tailEnd/>
          </a:ln>
        </p:spPr>
        <p:txBody>
          <a:bodyPr anchor="ctr">
            <a:prstTxWarp prst="textNoShape">
              <a:avLst/>
            </a:prstTxWarp>
          </a:bodyPr>
          <a:lstStyle/>
          <a:p>
            <a:pPr algn="ctr" eaLnBrk="0" hangingPunct="0">
              <a:spcBef>
                <a:spcPct val="0"/>
              </a:spcBef>
            </a:pPr>
            <a:r>
              <a:rPr lang="en-US" sz="2800" i="0">
                <a:ea typeface="Times New Roman" charset="0"/>
                <a:cs typeface="Times New Roman" charset="0"/>
              </a:rPr>
              <a:t>Rob Phillips</a:t>
            </a:r>
            <a:endParaRPr lang="en-US" sz="3200" i="0">
              <a:ea typeface="Times New Roman" charset="0"/>
              <a:cs typeface="Times New Roman" charset="0"/>
            </a:endParaRPr>
          </a:p>
          <a:p>
            <a:pPr algn="ctr" eaLnBrk="0" hangingPunct="0">
              <a:spcBef>
                <a:spcPct val="0"/>
              </a:spcBef>
            </a:pPr>
            <a:r>
              <a:rPr lang="en-US" i="0">
                <a:ea typeface="Times New Roman" charset="0"/>
                <a:cs typeface="Times New Roman" charset="0"/>
              </a:rPr>
              <a:t>Applied Physics and Bioengineering</a:t>
            </a:r>
          </a:p>
          <a:p>
            <a:pPr algn="ctr" eaLnBrk="0" hangingPunct="0">
              <a:spcBef>
                <a:spcPct val="0"/>
              </a:spcBef>
            </a:pPr>
            <a:r>
              <a:rPr lang="en-US" i="0">
                <a:ea typeface="Times New Roman" charset="0"/>
                <a:cs typeface="Times New Roman" charset="0"/>
              </a:rPr>
              <a:t>California Institute of Technology</a:t>
            </a:r>
            <a:endParaRPr lang="en-US" i="0">
              <a:ea typeface="ヒラギノ角ゴ Pro W3" charset="-128"/>
              <a:cs typeface="ヒラギノ角ゴ Pro W3"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685800" y="136525"/>
            <a:ext cx="81534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Membrane permeability</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152400" y="1182469"/>
            <a:ext cx="5105400" cy="1615827"/>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Membrane susceptibility to mass transport characterized by a “material parameter” known as the permeability.  </a:t>
            </a:r>
          </a:p>
          <a:p>
            <a:pPr>
              <a:buClr>
                <a:srgbClr val="FF6600"/>
              </a:buClr>
              <a:buSzPct val="150000"/>
              <a:buFont typeface="Times" charset="0"/>
              <a:buChar char="•"/>
            </a:pPr>
            <a:r>
              <a:rPr lang="en-US" i="0" dirty="0" smtClean="0"/>
              <a:t> Notice that the permeability ranges over 16 orders of magnitude.</a:t>
            </a:r>
            <a:endParaRPr lang="en-US" i="0" dirty="0"/>
          </a:p>
        </p:txBody>
      </p:sp>
      <p:pic>
        <p:nvPicPr>
          <p:cNvPr id="9" name="Picture 3" descr="figure_11_11"/>
          <p:cNvPicPr>
            <a:picLocks noChangeAspect="1" noChangeArrowheads="1"/>
          </p:cNvPicPr>
          <p:nvPr/>
        </p:nvPicPr>
        <p:blipFill>
          <a:blip r:embed="rId3"/>
          <a:srcRect/>
          <a:stretch>
            <a:fillRect/>
          </a:stretch>
        </p:blipFill>
        <p:spPr bwMode="auto">
          <a:xfrm>
            <a:off x="5562600" y="990600"/>
            <a:ext cx="3019617"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028" name="Text Box 60"/>
          <p:cNvSpPr txBox="1">
            <a:spLocks noChangeArrowheads="1"/>
          </p:cNvSpPr>
          <p:nvPr/>
        </p:nvSpPr>
        <p:spPr bwMode="auto">
          <a:xfrm>
            <a:off x="76200" y="136525"/>
            <a:ext cx="89916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800" i="0">
                <a:solidFill>
                  <a:srgbClr val="FF6600"/>
                </a:solidFill>
                <a:latin typeface="Herculanum" charset="0"/>
              </a:rPr>
              <a:t>Ion channels under external driving force</a:t>
            </a:r>
          </a:p>
        </p:txBody>
      </p:sp>
      <p:sp>
        <p:nvSpPr>
          <p:cNvPr id="84029" name="Text Box 61"/>
          <p:cNvSpPr txBox="1">
            <a:spLocks noChangeArrowheads="1"/>
          </p:cNvSpPr>
          <p:nvPr/>
        </p:nvSpPr>
        <p:spPr bwMode="auto">
          <a:xfrm>
            <a:off x="152400" y="806450"/>
            <a:ext cx="8839200" cy="641350"/>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The probability for ion channels of being in open or closed states can be tuned by various external agents: </a:t>
            </a:r>
          </a:p>
        </p:txBody>
      </p:sp>
      <p:pic>
        <p:nvPicPr>
          <p:cNvPr id="84031" name="Picture 63"/>
          <p:cNvPicPr>
            <a:picLocks noChangeAspect="1" noChangeArrowheads="1"/>
          </p:cNvPicPr>
          <p:nvPr/>
        </p:nvPicPr>
        <p:blipFill>
          <a:blip r:embed="rId3"/>
          <a:srcRect/>
          <a:stretch>
            <a:fillRect/>
          </a:stretch>
        </p:blipFill>
        <p:spPr bwMode="auto">
          <a:xfrm>
            <a:off x="284163" y="1524000"/>
            <a:ext cx="2840037" cy="4316413"/>
          </a:xfrm>
          <a:prstGeom prst="rect">
            <a:avLst/>
          </a:prstGeom>
          <a:noFill/>
          <a:ln w="12700">
            <a:noFill/>
            <a:miter lim="800000"/>
            <a:headEnd/>
            <a:tailEnd/>
          </a:ln>
        </p:spPr>
      </p:pic>
      <p:pic>
        <p:nvPicPr>
          <p:cNvPr id="84032" name="Picture 64"/>
          <p:cNvPicPr>
            <a:picLocks noChangeAspect="1" noChangeArrowheads="1"/>
          </p:cNvPicPr>
          <p:nvPr/>
        </p:nvPicPr>
        <p:blipFill>
          <a:blip r:embed="rId4"/>
          <a:srcRect/>
          <a:stretch>
            <a:fillRect/>
          </a:stretch>
        </p:blipFill>
        <p:spPr bwMode="auto">
          <a:xfrm>
            <a:off x="3100388" y="1524000"/>
            <a:ext cx="1547812" cy="4352925"/>
          </a:xfrm>
          <a:prstGeom prst="rect">
            <a:avLst/>
          </a:prstGeom>
          <a:noFill/>
          <a:ln w="12700">
            <a:noFill/>
            <a:miter lim="800000"/>
            <a:headEnd/>
            <a:tailEnd/>
          </a:ln>
        </p:spPr>
      </p:pic>
      <p:pic>
        <p:nvPicPr>
          <p:cNvPr id="84033" name="Picture 65"/>
          <p:cNvPicPr>
            <a:picLocks noChangeAspect="1" noChangeArrowheads="1"/>
          </p:cNvPicPr>
          <p:nvPr/>
        </p:nvPicPr>
        <p:blipFill>
          <a:blip r:embed="rId5"/>
          <a:srcRect/>
          <a:stretch>
            <a:fillRect/>
          </a:stretch>
        </p:blipFill>
        <p:spPr bwMode="auto">
          <a:xfrm>
            <a:off x="4648200" y="1525588"/>
            <a:ext cx="1816100" cy="4711700"/>
          </a:xfrm>
          <a:prstGeom prst="rect">
            <a:avLst/>
          </a:prstGeom>
          <a:noFill/>
          <a:ln w="12700">
            <a:noFill/>
            <a:miter lim="800000"/>
            <a:headEnd/>
            <a:tailEnd/>
          </a:ln>
        </p:spPr>
      </p:pic>
      <p:pic>
        <p:nvPicPr>
          <p:cNvPr id="84034" name="Picture 66"/>
          <p:cNvPicPr>
            <a:picLocks noChangeAspect="1" noChangeArrowheads="1"/>
          </p:cNvPicPr>
          <p:nvPr/>
        </p:nvPicPr>
        <p:blipFill>
          <a:blip r:embed="rId6"/>
          <a:srcRect/>
          <a:stretch>
            <a:fillRect/>
          </a:stretch>
        </p:blipFill>
        <p:spPr bwMode="auto">
          <a:xfrm>
            <a:off x="6464300" y="1524000"/>
            <a:ext cx="2451100" cy="4737100"/>
          </a:xfrm>
          <a:prstGeom prst="rect">
            <a:avLst/>
          </a:prstGeom>
          <a:noFill/>
          <a:ln w="12700">
            <a:noFill/>
            <a:miter lim="800000"/>
            <a:headEnd/>
            <a:tailEnd/>
          </a:ln>
        </p:spPr>
      </p:pic>
      <p:sp>
        <p:nvSpPr>
          <p:cNvPr id="84035" name="Text Box 67"/>
          <p:cNvSpPr txBox="1">
            <a:spLocks noChangeArrowheads="1"/>
          </p:cNvSpPr>
          <p:nvPr/>
        </p:nvSpPr>
        <p:spPr bwMode="auto">
          <a:xfrm>
            <a:off x="1066800" y="6111875"/>
            <a:ext cx="1905000" cy="517525"/>
          </a:xfrm>
          <a:prstGeom prst="rect">
            <a:avLst/>
          </a:prstGeom>
          <a:noFill/>
          <a:ln w="12700">
            <a:noFill/>
            <a:miter lim="800000"/>
            <a:headEnd/>
            <a:tailEnd/>
          </a:ln>
        </p:spPr>
        <p:txBody>
          <a:bodyPr>
            <a:prstTxWarp prst="textNoShape">
              <a:avLst/>
            </a:prstTxWarp>
            <a:spAutoFit/>
          </a:bodyPr>
          <a:lstStyle/>
          <a:p>
            <a:pPr algn="ctr"/>
            <a:r>
              <a:rPr lang="en-US" sz="1400"/>
              <a:t>Change of the V across the membrane</a:t>
            </a:r>
          </a:p>
        </p:txBody>
      </p:sp>
      <p:sp>
        <p:nvSpPr>
          <p:cNvPr id="84036" name="Text Box 68"/>
          <p:cNvSpPr txBox="1">
            <a:spLocks noChangeArrowheads="1"/>
          </p:cNvSpPr>
          <p:nvPr/>
        </p:nvSpPr>
        <p:spPr bwMode="auto">
          <a:xfrm>
            <a:off x="6629400" y="6248400"/>
            <a:ext cx="1905000" cy="304800"/>
          </a:xfrm>
          <a:prstGeom prst="rect">
            <a:avLst/>
          </a:prstGeom>
          <a:noFill/>
          <a:ln w="12700">
            <a:noFill/>
            <a:miter lim="800000"/>
            <a:headEnd/>
            <a:tailEnd/>
          </a:ln>
        </p:spPr>
        <p:txBody>
          <a:bodyPr>
            <a:prstTxWarp prst="textNoShape">
              <a:avLst/>
            </a:prstTxWarp>
            <a:spAutoFit/>
          </a:bodyPr>
          <a:lstStyle/>
          <a:p>
            <a:pPr algn="ctr"/>
            <a:r>
              <a:rPr lang="en-US" sz="1400"/>
              <a:t>A mechanical stress</a:t>
            </a:r>
          </a:p>
        </p:txBody>
      </p:sp>
      <p:sp>
        <p:nvSpPr>
          <p:cNvPr id="84037" name="Text Box 69"/>
          <p:cNvSpPr txBox="1">
            <a:spLocks noChangeArrowheads="1"/>
          </p:cNvSpPr>
          <p:nvPr/>
        </p:nvSpPr>
        <p:spPr bwMode="auto">
          <a:xfrm>
            <a:off x="3581400" y="6172200"/>
            <a:ext cx="1905000" cy="304800"/>
          </a:xfrm>
          <a:prstGeom prst="rect">
            <a:avLst/>
          </a:prstGeom>
          <a:noFill/>
          <a:ln w="12700">
            <a:noFill/>
            <a:miter lim="800000"/>
            <a:headEnd/>
            <a:tailEnd/>
          </a:ln>
        </p:spPr>
        <p:txBody>
          <a:bodyPr>
            <a:prstTxWarp prst="textNoShape">
              <a:avLst/>
            </a:prstTxWarp>
            <a:spAutoFit/>
          </a:bodyPr>
          <a:lstStyle/>
          <a:p>
            <a:pPr algn="ctr"/>
            <a:r>
              <a:rPr lang="en-US" sz="1400"/>
              <a:t>Binding of a ligand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4028"/>
                                        </p:tgtEl>
                                        <p:attrNameLst>
                                          <p:attrName>style.visibility</p:attrName>
                                        </p:attrNameLst>
                                      </p:cBhvr>
                                      <p:to>
                                        <p:strVal val="visible"/>
                                      </p:to>
                                    </p:set>
                                    <p:animEffect transition="in" filter="dissolve">
                                      <p:cBhvr>
                                        <p:cTn id="7" dur="1000"/>
                                        <p:tgtEl>
                                          <p:spTgt spid="8402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4029"/>
                                        </p:tgtEl>
                                        <p:attrNameLst>
                                          <p:attrName>style.visibility</p:attrName>
                                        </p:attrNameLst>
                                      </p:cBhvr>
                                      <p:to>
                                        <p:strVal val="visible"/>
                                      </p:to>
                                    </p:set>
                                    <p:animEffect transition="in" filter="wipe(left)">
                                      <p:cBhvr>
                                        <p:cTn id="11" dur="500"/>
                                        <p:tgtEl>
                                          <p:spTgt spid="840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4031"/>
                                        </p:tgtEl>
                                        <p:attrNameLst>
                                          <p:attrName>style.visibility</p:attrName>
                                        </p:attrNameLst>
                                      </p:cBhvr>
                                      <p:to>
                                        <p:strVal val="visible"/>
                                      </p:to>
                                    </p:set>
                                    <p:animEffect transition="in" filter="wipe(up)">
                                      <p:cBhvr>
                                        <p:cTn id="16" dur="500"/>
                                        <p:tgtEl>
                                          <p:spTgt spid="8403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4035"/>
                                        </p:tgtEl>
                                        <p:attrNameLst>
                                          <p:attrName>style.visibility</p:attrName>
                                        </p:attrNameLst>
                                      </p:cBhvr>
                                      <p:to>
                                        <p:strVal val="visible"/>
                                      </p:to>
                                    </p:set>
                                    <p:animEffect transition="in" filter="wipe(left)">
                                      <p:cBhvr>
                                        <p:cTn id="20" dur="500"/>
                                        <p:tgtEl>
                                          <p:spTgt spid="840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4032"/>
                                        </p:tgtEl>
                                        <p:attrNameLst>
                                          <p:attrName>style.visibility</p:attrName>
                                        </p:attrNameLst>
                                      </p:cBhvr>
                                      <p:to>
                                        <p:strVal val="visible"/>
                                      </p:to>
                                    </p:set>
                                    <p:animEffect transition="in" filter="wipe(left)">
                                      <p:cBhvr>
                                        <p:cTn id="25" dur="500"/>
                                        <p:tgtEl>
                                          <p:spTgt spid="8403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4037"/>
                                        </p:tgtEl>
                                        <p:attrNameLst>
                                          <p:attrName>style.visibility</p:attrName>
                                        </p:attrNameLst>
                                      </p:cBhvr>
                                      <p:to>
                                        <p:strVal val="visible"/>
                                      </p:to>
                                    </p:set>
                                    <p:animEffect transition="in" filter="wipe(left)">
                                      <p:cBhvr>
                                        <p:cTn id="29" dur="500"/>
                                        <p:tgtEl>
                                          <p:spTgt spid="840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4033"/>
                                        </p:tgtEl>
                                        <p:attrNameLst>
                                          <p:attrName>style.visibility</p:attrName>
                                        </p:attrNameLst>
                                      </p:cBhvr>
                                      <p:to>
                                        <p:strVal val="visible"/>
                                      </p:to>
                                    </p:set>
                                    <p:animEffect transition="in" filter="wipe(left)">
                                      <p:cBhvr>
                                        <p:cTn id="34" dur="500"/>
                                        <p:tgtEl>
                                          <p:spTgt spid="840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4034"/>
                                        </p:tgtEl>
                                        <p:attrNameLst>
                                          <p:attrName>style.visibility</p:attrName>
                                        </p:attrNameLst>
                                      </p:cBhvr>
                                      <p:to>
                                        <p:strVal val="visible"/>
                                      </p:to>
                                    </p:set>
                                    <p:animEffect transition="in" filter="wipe(left)">
                                      <p:cBhvr>
                                        <p:cTn id="39" dur="500"/>
                                        <p:tgtEl>
                                          <p:spTgt spid="8403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4036"/>
                                        </p:tgtEl>
                                        <p:attrNameLst>
                                          <p:attrName>style.visibility</p:attrName>
                                        </p:attrNameLst>
                                      </p:cBhvr>
                                      <p:to>
                                        <p:strVal val="visible"/>
                                      </p:to>
                                    </p:set>
                                    <p:animEffect transition="in" filter="wipe(left)">
                                      <p:cBhvr>
                                        <p:cTn id="43" dur="500"/>
                                        <p:tgtEl>
                                          <p:spTgt spid="8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28" grpId="0"/>
      <p:bldP spid="84029" grpId="0"/>
      <p:bldP spid="84035" grpId="0"/>
      <p:bldP spid="84036" grpId="0"/>
      <p:bldP spid="84037"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89" name="Text Box 45"/>
          <p:cNvSpPr txBox="1">
            <a:spLocks noChangeArrowheads="1"/>
          </p:cNvSpPr>
          <p:nvPr/>
        </p:nvSpPr>
        <p:spPr bwMode="auto">
          <a:xfrm>
            <a:off x="1524000" y="136525"/>
            <a:ext cx="6019800" cy="549275"/>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3000" i="0">
                <a:solidFill>
                  <a:srgbClr val="FF6600"/>
                </a:solidFill>
                <a:latin typeface="Herculanum" charset="0"/>
              </a:rPr>
              <a:t>Ion channels</a:t>
            </a:r>
            <a:endParaRPr lang="en-US" sz="2000" i="0">
              <a:solidFill>
                <a:srgbClr val="FF6600"/>
              </a:solidFill>
              <a:latin typeface="Herculanum" charset="0"/>
            </a:endParaRPr>
          </a:p>
        </p:txBody>
      </p:sp>
      <p:sp>
        <p:nvSpPr>
          <p:cNvPr id="82990" name="Text Box 46"/>
          <p:cNvSpPr txBox="1">
            <a:spLocks noChangeArrowheads="1"/>
          </p:cNvSpPr>
          <p:nvPr/>
        </p:nvSpPr>
        <p:spPr bwMode="auto">
          <a:xfrm>
            <a:off x="76200" y="776288"/>
            <a:ext cx="8686800" cy="366712"/>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Ion channels - transmembrane proteins that mediate the transport of ions in and out of cells</a:t>
            </a:r>
          </a:p>
        </p:txBody>
      </p:sp>
      <p:pic>
        <p:nvPicPr>
          <p:cNvPr id="82991" name="Picture 47"/>
          <p:cNvPicPr>
            <a:picLocks noChangeAspect="1" noChangeArrowheads="1"/>
          </p:cNvPicPr>
          <p:nvPr/>
        </p:nvPicPr>
        <p:blipFill>
          <a:blip r:embed="rId3"/>
          <a:srcRect/>
          <a:stretch>
            <a:fillRect/>
          </a:stretch>
        </p:blipFill>
        <p:spPr bwMode="auto">
          <a:xfrm>
            <a:off x="3352800" y="1254125"/>
            <a:ext cx="5638800" cy="4918075"/>
          </a:xfrm>
          <a:prstGeom prst="rect">
            <a:avLst/>
          </a:prstGeom>
          <a:noFill/>
          <a:ln w="12700">
            <a:solidFill>
              <a:srgbClr val="808000"/>
            </a:solidFill>
            <a:miter lim="800000"/>
            <a:headEnd/>
            <a:tailEnd/>
          </a:ln>
          <a:effectLst>
            <a:outerShdw blurRad="63500" dist="38099" dir="2700000" algn="ctr" rotWithShape="0">
              <a:schemeClr val="bg2">
                <a:alpha val="74998"/>
              </a:schemeClr>
            </a:outerShdw>
          </a:effectLst>
        </p:spPr>
      </p:pic>
      <p:sp>
        <p:nvSpPr>
          <p:cNvPr id="82992" name="Text Box 48"/>
          <p:cNvSpPr txBox="1">
            <a:spLocks noChangeArrowheads="1"/>
          </p:cNvSpPr>
          <p:nvPr/>
        </p:nvSpPr>
        <p:spPr bwMode="auto">
          <a:xfrm>
            <a:off x="2362200" y="6264275"/>
            <a:ext cx="6858000" cy="517525"/>
          </a:xfrm>
          <a:prstGeom prst="rect">
            <a:avLst/>
          </a:prstGeom>
          <a:noFill/>
          <a:ln w="12700">
            <a:noFill/>
            <a:miter lim="800000"/>
            <a:headEnd/>
            <a:tailEnd/>
          </a:ln>
        </p:spPr>
        <p:txBody>
          <a:bodyPr>
            <a:prstTxWarp prst="textNoShape">
              <a:avLst/>
            </a:prstTxWarp>
            <a:spAutoFit/>
          </a:bodyPr>
          <a:lstStyle/>
          <a:p>
            <a:pPr algn="ctr"/>
            <a:r>
              <a:rPr lang="en-US" sz="1400"/>
              <a:t>Structure of a bacterial K</a:t>
            </a:r>
            <a:r>
              <a:rPr lang="en-US" sz="1400" baseline="30000"/>
              <a:t>+</a:t>
            </a:r>
            <a:r>
              <a:rPr lang="en-US" sz="1400"/>
              <a:t> channel. The channel is made from 4 identical transmembrane subunits (only 2 are shown) which together form a central pore through the membrane</a:t>
            </a:r>
          </a:p>
        </p:txBody>
      </p:sp>
      <p:pic>
        <p:nvPicPr>
          <p:cNvPr id="82994" name="Picture 50"/>
          <p:cNvPicPr>
            <a:picLocks noChangeAspect="1" noChangeArrowheads="1"/>
          </p:cNvPicPr>
          <p:nvPr/>
        </p:nvPicPr>
        <p:blipFill>
          <a:blip r:embed="rId4"/>
          <a:srcRect/>
          <a:stretch>
            <a:fillRect/>
          </a:stretch>
        </p:blipFill>
        <p:spPr bwMode="auto">
          <a:xfrm>
            <a:off x="33338" y="1331913"/>
            <a:ext cx="3090862" cy="1411287"/>
          </a:xfrm>
          <a:prstGeom prst="rect">
            <a:avLst/>
          </a:prstGeom>
          <a:noFill/>
          <a:ln w="12700">
            <a:noFill/>
            <a:miter lim="800000"/>
            <a:headEnd/>
            <a:tailEnd/>
          </a:ln>
        </p:spPr>
      </p:pic>
      <p:pic>
        <p:nvPicPr>
          <p:cNvPr id="82995" name="Picture 51"/>
          <p:cNvPicPr>
            <a:picLocks noChangeAspect="1" noChangeArrowheads="1"/>
          </p:cNvPicPr>
          <p:nvPr/>
        </p:nvPicPr>
        <p:blipFill>
          <a:blip r:embed="rId5"/>
          <a:srcRect/>
          <a:stretch>
            <a:fillRect/>
          </a:stretch>
        </p:blipFill>
        <p:spPr bwMode="auto">
          <a:xfrm>
            <a:off x="517525" y="3657600"/>
            <a:ext cx="2606675" cy="2085975"/>
          </a:xfrm>
          <a:prstGeom prst="rect">
            <a:avLst/>
          </a:prstGeom>
          <a:noFill/>
          <a:ln w="12700">
            <a:noFill/>
            <a:miter lim="800000"/>
            <a:headEnd/>
            <a:tailEnd/>
          </a:ln>
        </p:spPr>
      </p:pic>
      <p:pic>
        <p:nvPicPr>
          <p:cNvPr id="82996" name="Picture 52"/>
          <p:cNvPicPr>
            <a:picLocks noChangeAspect="1" noChangeArrowheads="1"/>
          </p:cNvPicPr>
          <p:nvPr/>
        </p:nvPicPr>
        <p:blipFill>
          <a:blip r:embed="rId6"/>
          <a:srcRect/>
          <a:stretch>
            <a:fillRect/>
          </a:stretch>
        </p:blipFill>
        <p:spPr bwMode="auto">
          <a:xfrm rot="-5367353">
            <a:off x="1588294" y="2983706"/>
            <a:ext cx="539750" cy="363538"/>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2989"/>
                                        </p:tgtEl>
                                        <p:attrNameLst>
                                          <p:attrName>style.visibility</p:attrName>
                                        </p:attrNameLst>
                                      </p:cBhvr>
                                      <p:to>
                                        <p:strVal val="visible"/>
                                      </p:to>
                                    </p:set>
                                    <p:animEffect transition="in" filter="dissolve">
                                      <p:cBhvr>
                                        <p:cTn id="7" dur="1000"/>
                                        <p:tgtEl>
                                          <p:spTgt spid="829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990"/>
                                        </p:tgtEl>
                                        <p:attrNameLst>
                                          <p:attrName>style.visibility</p:attrName>
                                        </p:attrNameLst>
                                      </p:cBhvr>
                                      <p:to>
                                        <p:strVal val="visible"/>
                                      </p:to>
                                    </p:set>
                                    <p:animEffect transition="in" filter="wipe(left)">
                                      <p:cBhvr>
                                        <p:cTn id="12" dur="500"/>
                                        <p:tgtEl>
                                          <p:spTgt spid="8299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2994"/>
                                        </p:tgtEl>
                                        <p:attrNameLst>
                                          <p:attrName>style.visibility</p:attrName>
                                        </p:attrNameLst>
                                      </p:cBhvr>
                                      <p:to>
                                        <p:strVal val="visible"/>
                                      </p:to>
                                    </p:set>
                                    <p:animEffect transition="in" filter="wipe(left)">
                                      <p:cBhvr>
                                        <p:cTn id="16" dur="500"/>
                                        <p:tgtEl>
                                          <p:spTgt spid="82994"/>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2996"/>
                                        </p:tgtEl>
                                        <p:attrNameLst>
                                          <p:attrName>style.visibility</p:attrName>
                                        </p:attrNameLst>
                                      </p:cBhvr>
                                      <p:to>
                                        <p:strVal val="visible"/>
                                      </p:to>
                                    </p:set>
                                    <p:animEffect transition="in" filter="wipe(up)">
                                      <p:cBhvr>
                                        <p:cTn id="20" dur="500"/>
                                        <p:tgtEl>
                                          <p:spTgt spid="8299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82995"/>
                                        </p:tgtEl>
                                        <p:attrNameLst>
                                          <p:attrName>style.visibility</p:attrName>
                                        </p:attrNameLst>
                                      </p:cBhvr>
                                      <p:to>
                                        <p:strVal val="visible"/>
                                      </p:to>
                                    </p:set>
                                    <p:animEffect transition="in" filter="wipe(left)">
                                      <p:cBhvr>
                                        <p:cTn id="24" dur="500"/>
                                        <p:tgtEl>
                                          <p:spTgt spid="82995"/>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82991"/>
                                        </p:tgtEl>
                                        <p:attrNameLst>
                                          <p:attrName>style.visibility</p:attrName>
                                        </p:attrNameLst>
                                      </p:cBhvr>
                                      <p:to>
                                        <p:strVal val="visible"/>
                                      </p:to>
                                    </p:set>
                                    <p:animEffect transition="in" filter="box(in)">
                                      <p:cBhvr>
                                        <p:cTn id="29" dur="1000"/>
                                        <p:tgtEl>
                                          <p:spTgt spid="82991"/>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82992"/>
                                        </p:tgtEl>
                                        <p:attrNameLst>
                                          <p:attrName>style.visibility</p:attrName>
                                        </p:attrNameLst>
                                      </p:cBhvr>
                                      <p:to>
                                        <p:strVal val="visible"/>
                                      </p:to>
                                    </p:set>
                                    <p:animEffect transition="in" filter="wipe(left)">
                                      <p:cBhvr>
                                        <p:cTn id="33" dur="500"/>
                                        <p:tgtEl>
                                          <p:spTgt spid="82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89" grpId="0"/>
      <p:bldP spid="82990" grpId="0"/>
      <p:bldP spid="82992"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56160" y="-27363"/>
            <a:ext cx="7807680" cy="1143480"/>
          </a:xfrm>
        </p:spPr>
        <p:txBody>
          <a:bodyPr/>
          <a:lstStyle/>
          <a:p>
            <a:pPr marL="1306100"/>
            <a:r>
              <a:rPr lang="en-GB" sz="3300" dirty="0" smtClean="0">
                <a:solidFill>
                  <a:srgbClr val="FF6600"/>
                </a:solidFill>
                <a:latin typeface="Herculanum"/>
                <a:cs typeface="Herculanum"/>
              </a:rPr>
              <a:t>How </a:t>
            </a:r>
            <a:r>
              <a:rPr lang="en-GB" sz="3300" dirty="0">
                <a:solidFill>
                  <a:srgbClr val="FF6600"/>
                </a:solidFill>
                <a:latin typeface="Herculanum"/>
                <a:cs typeface="Herculanum"/>
              </a:rPr>
              <a:t>We Know: </a:t>
            </a:r>
            <a:r>
              <a:rPr lang="en-GB" sz="3300" dirty="0" smtClean="0">
                <a:solidFill>
                  <a:srgbClr val="FF6600"/>
                </a:solidFill>
                <a:latin typeface="Herculanum"/>
                <a:cs typeface="Herculanum"/>
              </a:rPr>
              <a:t>Structure</a:t>
            </a:r>
            <a:endParaRPr lang="en-US" sz="3300" dirty="0">
              <a:solidFill>
                <a:srgbClr val="FF6600"/>
              </a:solidFill>
              <a:latin typeface="Herculanum"/>
              <a:cs typeface="Herculanum"/>
            </a:endParaRPr>
          </a:p>
        </p:txBody>
      </p:sp>
      <p:pic>
        <p:nvPicPr>
          <p:cNvPr id="622601" name="Picture 9" descr="NACH"/>
          <p:cNvPicPr>
            <a:picLocks noGrp="1" noChangeAspect="1" noChangeArrowheads="1"/>
          </p:cNvPicPr>
          <p:nvPr>
            <p:ph sz="quarter" idx="2"/>
          </p:nvPr>
        </p:nvPicPr>
        <p:blipFill>
          <a:blip r:embed="rId3"/>
          <a:srcRect/>
          <a:stretch>
            <a:fillRect/>
          </a:stretch>
        </p:blipFill>
        <p:spPr>
          <a:xfrm>
            <a:off x="207361" y="4424145"/>
            <a:ext cx="3391200" cy="2199111"/>
          </a:xfrm>
        </p:spPr>
      </p:pic>
      <p:sp>
        <p:nvSpPr>
          <p:cNvPr id="622596" name="Rectangle 4"/>
          <p:cNvSpPr>
            <a:spLocks noChangeArrowheads="1"/>
          </p:cNvSpPr>
          <p:nvPr/>
        </p:nvSpPr>
        <p:spPr bwMode="auto">
          <a:xfrm>
            <a:off x="0" y="1219200"/>
            <a:ext cx="8985600" cy="414764"/>
          </a:xfrm>
          <a:prstGeom prst="rect">
            <a:avLst/>
          </a:prstGeom>
          <a:noFill/>
          <a:ln w="9525">
            <a:noFill/>
            <a:miter lim="800000"/>
            <a:headEnd/>
            <a:tailEnd/>
          </a:ln>
          <a:effectLst/>
        </p:spPr>
        <p:txBody>
          <a:bodyPr lIns="0" tIns="0" rIns="0" bIns="0">
            <a:prstTxWarp prst="textNoShape">
              <a:avLst/>
            </a:prstTxWarp>
          </a:bodyPr>
          <a:lstStyle/>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smtClean="0">
                <a:latin typeface="Times New Roman"/>
                <a:cs typeface="Times New Roman"/>
              </a:rPr>
              <a:t>Knowledge of the structures of different membrane proteins gives us a substrate to reason on about how they work.</a:t>
            </a:r>
          </a:p>
          <a:p>
            <a:pPr marL="391686" indent="-293764" defTabSz="652330">
              <a:lnSpc>
                <a:spcPct val="93000"/>
              </a:lnSpc>
              <a:buClr>
                <a:srgbClr val="000000"/>
              </a:buClr>
              <a:buSzPct val="76000"/>
              <a:buBlip>
                <a:blip r:embed="rId4"/>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000" b="1" dirty="0">
              <a:latin typeface="Albany" pitchFamily="32" charset="0"/>
            </a:endParaRPr>
          </a:p>
        </p:txBody>
      </p:sp>
      <p:sp>
        <p:nvSpPr>
          <p:cNvPr id="622605" name="Text Box 13"/>
          <p:cNvSpPr txBox="1">
            <a:spLocks noChangeArrowheads="1"/>
          </p:cNvSpPr>
          <p:nvPr/>
        </p:nvSpPr>
        <p:spPr bwMode="auto">
          <a:xfrm>
            <a:off x="7041600" y="6014071"/>
            <a:ext cx="1553034" cy="422310"/>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2200" dirty="0">
                <a:solidFill>
                  <a:schemeClr val="bg1"/>
                </a:solidFill>
                <a:latin typeface="Albany" pitchFamily="32" charset="0"/>
              </a:rPr>
              <a:t>K Channel</a:t>
            </a:r>
          </a:p>
        </p:txBody>
      </p:sp>
      <p:sp>
        <p:nvSpPr>
          <p:cNvPr id="622606" name="Text Box 14"/>
          <p:cNvSpPr txBox="1">
            <a:spLocks noChangeArrowheads="1"/>
          </p:cNvSpPr>
          <p:nvPr/>
        </p:nvSpPr>
        <p:spPr bwMode="auto">
          <a:xfrm>
            <a:off x="207360" y="3110727"/>
            <a:ext cx="2025785" cy="1484139"/>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2200" b="1" dirty="0">
                <a:solidFill>
                  <a:srgbClr val="FF6600"/>
                </a:solidFill>
                <a:latin typeface="Albany" pitchFamily="32" charset="0"/>
              </a:rPr>
              <a:t>Nicotinic </a:t>
            </a:r>
          </a:p>
          <a:p>
            <a:r>
              <a:rPr lang="en-US" sz="2200" b="1" dirty="0">
                <a:solidFill>
                  <a:srgbClr val="FF6600"/>
                </a:solidFill>
                <a:latin typeface="Albany" pitchFamily="32" charset="0"/>
              </a:rPr>
              <a:t>acetylcholine</a:t>
            </a:r>
          </a:p>
          <a:p>
            <a:r>
              <a:rPr lang="en-US" sz="2200" b="1" dirty="0">
                <a:solidFill>
                  <a:srgbClr val="FF6600"/>
                </a:solidFill>
                <a:latin typeface="Albany" pitchFamily="32" charset="0"/>
              </a:rPr>
              <a:t>receptor</a:t>
            </a:r>
          </a:p>
        </p:txBody>
      </p:sp>
      <p:sp>
        <p:nvSpPr>
          <p:cNvPr id="622607" name="Text Box 15"/>
          <p:cNvSpPr txBox="1">
            <a:spLocks noChangeArrowheads="1"/>
          </p:cNvSpPr>
          <p:nvPr/>
        </p:nvSpPr>
        <p:spPr bwMode="auto">
          <a:xfrm>
            <a:off x="1658880" y="6290580"/>
            <a:ext cx="1304951"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a:t>(</a:t>
            </a:r>
            <a:r>
              <a:rPr lang="en-US" sz="1500" dirty="0" err="1"/>
              <a:t>Unwin</a:t>
            </a:r>
            <a:r>
              <a:rPr lang="en-US" sz="1500" dirty="0"/>
              <a:t> et al.)</a:t>
            </a:r>
          </a:p>
        </p:txBody>
      </p:sp>
      <p:sp>
        <p:nvSpPr>
          <p:cNvPr id="622608" name="Text Box 16"/>
          <p:cNvSpPr txBox="1">
            <a:spLocks noChangeArrowheads="1"/>
          </p:cNvSpPr>
          <p:nvPr/>
        </p:nvSpPr>
        <p:spPr bwMode="auto">
          <a:xfrm>
            <a:off x="6991200" y="2046454"/>
            <a:ext cx="1155045"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(Rees </a:t>
            </a:r>
            <a:r>
              <a:rPr lang="en-US" sz="1500" dirty="0"/>
              <a:t>et al.)</a:t>
            </a:r>
          </a:p>
        </p:txBody>
      </p:sp>
      <p:pic>
        <p:nvPicPr>
          <p:cNvPr id="622611" name="Picture 19" descr="Aerialview_18cm_jpg"/>
          <p:cNvPicPr>
            <a:picLocks noGrp="1" noChangeAspect="1" noChangeArrowheads="1"/>
          </p:cNvPicPr>
          <p:nvPr>
            <p:ph sz="half" idx="1"/>
          </p:nvPr>
        </p:nvPicPr>
        <p:blipFill>
          <a:blip r:embed="rId5"/>
          <a:srcRect/>
          <a:stretch>
            <a:fillRect/>
          </a:stretch>
        </p:blipFill>
        <p:spPr>
          <a:xfrm>
            <a:off x="2833920" y="2258156"/>
            <a:ext cx="2570400" cy="1862116"/>
          </a:xfrm>
          <a:noFill/>
          <a:ln/>
        </p:spPr>
      </p:pic>
      <p:pic>
        <p:nvPicPr>
          <p:cNvPr id="622613" name="Picture 21"/>
          <p:cNvPicPr>
            <a:picLocks noChangeAspect="1" noChangeArrowheads="1"/>
          </p:cNvPicPr>
          <p:nvPr/>
        </p:nvPicPr>
        <p:blipFill>
          <a:blip r:embed="rId6"/>
          <a:srcRect/>
          <a:stretch>
            <a:fillRect/>
          </a:stretch>
        </p:blipFill>
        <p:spPr bwMode="auto">
          <a:xfrm>
            <a:off x="3663360" y="4539356"/>
            <a:ext cx="959040" cy="479571"/>
          </a:xfrm>
          <a:prstGeom prst="rect">
            <a:avLst/>
          </a:prstGeom>
          <a:noFill/>
          <a:ln w="9525">
            <a:solidFill>
              <a:srgbClr val="FF6600"/>
            </a:solidFill>
            <a:miter lim="800000"/>
            <a:headEnd/>
            <a:tailEnd/>
          </a:ln>
          <a:effectLst/>
        </p:spPr>
      </p:pic>
      <p:sp>
        <p:nvSpPr>
          <p:cNvPr id="622614" name="Text Box 22"/>
          <p:cNvSpPr txBox="1">
            <a:spLocks noChangeArrowheads="1"/>
          </p:cNvSpPr>
          <p:nvPr/>
        </p:nvSpPr>
        <p:spPr bwMode="auto">
          <a:xfrm>
            <a:off x="2498400" y="4064107"/>
            <a:ext cx="2697728" cy="360755"/>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b="1" i="1" dirty="0">
                <a:latin typeface="Albany" pitchFamily="32" charset="0"/>
              </a:rPr>
              <a:t>EM &amp; X Ray structures</a:t>
            </a:r>
          </a:p>
        </p:txBody>
      </p:sp>
      <p:sp>
        <p:nvSpPr>
          <p:cNvPr id="622615" name="Text Box 23"/>
          <p:cNvSpPr txBox="1">
            <a:spLocks noChangeArrowheads="1"/>
          </p:cNvSpPr>
          <p:nvPr/>
        </p:nvSpPr>
        <p:spPr bwMode="auto">
          <a:xfrm>
            <a:off x="3214081" y="2128543"/>
            <a:ext cx="1370125" cy="360755"/>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dirty="0">
                <a:solidFill>
                  <a:schemeClr val="bg1"/>
                </a:solidFill>
              </a:rPr>
              <a:t>Synchrotron</a:t>
            </a:r>
          </a:p>
        </p:txBody>
      </p:sp>
      <p:pic>
        <p:nvPicPr>
          <p:cNvPr id="16" name="Picture 6" descr="MscLMscS2"/>
          <p:cNvPicPr>
            <a:picLocks noGrp="1" noChangeAspect="1" noChangeArrowheads="1"/>
          </p:cNvPicPr>
          <p:nvPr>
            <p:ph idx="1"/>
          </p:nvPr>
        </p:nvPicPr>
        <p:blipFill>
          <a:blip r:embed="rId7"/>
          <a:srcRect/>
          <a:stretch>
            <a:fillRect/>
          </a:stretch>
        </p:blipFill>
        <p:spPr>
          <a:xfrm>
            <a:off x="6092640" y="2322963"/>
            <a:ext cx="2885760" cy="3732872"/>
          </a:xfrm>
        </p:spPr>
      </p:pic>
      <p:sp>
        <p:nvSpPr>
          <p:cNvPr id="14" name="Text Box 14"/>
          <p:cNvSpPr txBox="1">
            <a:spLocks noChangeArrowheads="1"/>
          </p:cNvSpPr>
          <p:nvPr/>
        </p:nvSpPr>
        <p:spPr bwMode="auto">
          <a:xfrm>
            <a:off x="6645600" y="6055836"/>
            <a:ext cx="2764800" cy="422310"/>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en-US" sz="2200" b="1" dirty="0" err="1" smtClean="0">
                <a:solidFill>
                  <a:srgbClr val="FF6600"/>
                </a:solidFill>
                <a:latin typeface="Albany" pitchFamily="32" charset="0"/>
              </a:rPr>
              <a:t>MscL</a:t>
            </a:r>
            <a:r>
              <a:rPr lang="en-US" sz="2200" b="1" dirty="0" smtClean="0">
                <a:solidFill>
                  <a:srgbClr val="FF6600"/>
                </a:solidFill>
                <a:latin typeface="Albany" pitchFamily="32" charset="0"/>
              </a:rPr>
              <a:t> and </a:t>
            </a:r>
            <a:r>
              <a:rPr lang="en-US" sz="2200" b="1" dirty="0" err="1" smtClean="0">
                <a:solidFill>
                  <a:srgbClr val="FF6600"/>
                </a:solidFill>
                <a:latin typeface="Albany" pitchFamily="32" charset="0"/>
              </a:rPr>
              <a:t>MscS</a:t>
            </a:r>
            <a:endParaRPr lang="en-US" sz="2200" b="1" dirty="0">
              <a:solidFill>
                <a:srgbClr val="FF6600"/>
              </a:solidFill>
              <a:latin typeface="Albany" pitchFamily="32"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148320" y="4320"/>
            <a:ext cx="8843280" cy="986280"/>
          </a:xfrm>
        </p:spPr>
        <p:txBody>
          <a:bodyPr/>
          <a:lstStyle/>
          <a:p>
            <a:pPr marL="1306100"/>
            <a:r>
              <a:rPr lang="en-US" sz="3300" dirty="0" smtClean="0">
                <a:solidFill>
                  <a:srgbClr val="FF6600"/>
                </a:solidFill>
                <a:latin typeface="Herculanum"/>
                <a:cs typeface="Herculanum"/>
              </a:rPr>
              <a:t>How </a:t>
            </a:r>
            <a:r>
              <a:rPr lang="en-US" sz="3300" dirty="0">
                <a:solidFill>
                  <a:srgbClr val="FF6600"/>
                </a:solidFill>
                <a:latin typeface="Herculanum"/>
                <a:cs typeface="Herculanum"/>
              </a:rPr>
              <a:t>We Know:</a:t>
            </a:r>
            <a:r>
              <a:rPr lang="en-US" sz="3300" dirty="0" smtClean="0">
                <a:solidFill>
                  <a:srgbClr val="FF6600"/>
                </a:solidFill>
                <a:latin typeface="Herculanum"/>
                <a:cs typeface="Herculanum"/>
              </a:rPr>
              <a:t> Current-Pressure Relationship</a:t>
            </a:r>
            <a:endParaRPr lang="en-US" sz="3300" dirty="0">
              <a:solidFill>
                <a:srgbClr val="FF6600"/>
              </a:solidFill>
              <a:latin typeface="Herculanum"/>
              <a:cs typeface="Herculanum"/>
            </a:endParaRPr>
          </a:p>
        </p:txBody>
      </p:sp>
      <p:pic>
        <p:nvPicPr>
          <p:cNvPr id="589830" name="Picture 6" descr="12_022"/>
          <p:cNvPicPr>
            <a:picLocks noGrp="1" noChangeAspect="1" noChangeArrowheads="1"/>
          </p:cNvPicPr>
          <p:nvPr>
            <p:ph sz="half" idx="1"/>
          </p:nvPr>
        </p:nvPicPr>
        <p:blipFill>
          <a:blip r:embed="rId3"/>
          <a:srcRect/>
          <a:stretch>
            <a:fillRect/>
          </a:stretch>
        </p:blipFill>
        <p:spPr>
          <a:xfrm>
            <a:off x="3929760" y="1742584"/>
            <a:ext cx="5055840" cy="3760235"/>
          </a:xfrm>
          <a:ln/>
        </p:spPr>
      </p:pic>
      <p:sp>
        <p:nvSpPr>
          <p:cNvPr id="589834" name="Text Box 10"/>
          <p:cNvSpPr txBox="1">
            <a:spLocks noChangeArrowheads="1"/>
          </p:cNvSpPr>
          <p:nvPr/>
        </p:nvSpPr>
        <p:spPr bwMode="auto">
          <a:xfrm>
            <a:off x="4275360" y="5682837"/>
            <a:ext cx="4561920" cy="760864"/>
          </a:xfrm>
          <a:prstGeom prst="rect">
            <a:avLst/>
          </a:prstGeom>
          <a:noFill/>
          <a:ln w="9525">
            <a:noFill/>
            <a:miter lim="800000"/>
            <a:headEnd/>
            <a:tailEnd/>
          </a:ln>
          <a:effectLst/>
        </p:spPr>
        <p:txBody>
          <a:bodyPr lIns="82945" tIns="41473" rIns="82945" bIns="41473">
            <a:prstTxWarp prst="textNoShape">
              <a:avLst/>
            </a:prstTxWarp>
            <a:spAutoFit/>
          </a:bodyPr>
          <a:lstStyle/>
          <a:p>
            <a:r>
              <a:rPr lang="en-US" sz="2200" b="1" dirty="0" err="1">
                <a:solidFill>
                  <a:srgbClr val="FF6600"/>
                </a:solidFill>
                <a:latin typeface="Albany" pitchFamily="32" charset="0"/>
              </a:rPr>
              <a:t>pA</a:t>
            </a:r>
            <a:r>
              <a:rPr lang="en-US" sz="2200" b="1" dirty="0">
                <a:solidFill>
                  <a:srgbClr val="FF6600"/>
                </a:solidFill>
                <a:latin typeface="Albany" pitchFamily="32" charset="0"/>
              </a:rPr>
              <a:t> currents lasting several milliseconds.</a:t>
            </a:r>
          </a:p>
        </p:txBody>
      </p:sp>
      <p:pic>
        <p:nvPicPr>
          <p:cNvPr id="589836" name="Picture 12" descr="MscLcurrent"/>
          <p:cNvPicPr>
            <a:picLocks noChangeAspect="1" noChangeArrowheads="1"/>
          </p:cNvPicPr>
          <p:nvPr/>
        </p:nvPicPr>
        <p:blipFill>
          <a:blip r:embed="rId4"/>
          <a:srcRect/>
          <a:stretch>
            <a:fillRect/>
          </a:stretch>
        </p:blipFill>
        <p:spPr bwMode="auto">
          <a:xfrm>
            <a:off x="207360" y="3639263"/>
            <a:ext cx="3663360" cy="2789572"/>
          </a:xfrm>
          <a:prstGeom prst="rect">
            <a:avLst/>
          </a:prstGeom>
          <a:noFill/>
          <a:ln w="9525">
            <a:noFill/>
            <a:miter lim="800000"/>
            <a:headEnd/>
            <a:tailEnd/>
          </a:ln>
        </p:spPr>
      </p:pic>
      <p:sp>
        <p:nvSpPr>
          <p:cNvPr id="589838" name="Rectangle 14"/>
          <p:cNvSpPr>
            <a:spLocks noChangeArrowheads="1"/>
          </p:cNvSpPr>
          <p:nvPr/>
        </p:nvSpPr>
        <p:spPr bwMode="auto">
          <a:xfrm>
            <a:off x="207360" y="3501008"/>
            <a:ext cx="3870720" cy="967782"/>
          </a:xfrm>
          <a:prstGeom prst="rect">
            <a:avLst/>
          </a:prstGeom>
          <a:solidFill>
            <a:schemeClr val="bg1"/>
          </a:solidFill>
          <a:ln w="9525">
            <a:noFill/>
            <a:miter lim="800000"/>
            <a:headEnd/>
            <a:tailEnd/>
          </a:ln>
          <a:effectLst/>
        </p:spPr>
        <p:txBody>
          <a:bodyPr wrap="none" lIns="82945" tIns="41473" rIns="82945" bIns="41473" anchor="ctr">
            <a:prstTxWarp prst="textNoShape">
              <a:avLst/>
            </a:prstTxWarp>
          </a:bodyPr>
          <a:lstStyle/>
          <a:p>
            <a:endParaRPr lang="en-US"/>
          </a:p>
        </p:txBody>
      </p:sp>
      <p:sp>
        <p:nvSpPr>
          <p:cNvPr id="589839" name="Rectangle 15"/>
          <p:cNvSpPr>
            <a:spLocks noChangeArrowheads="1"/>
          </p:cNvSpPr>
          <p:nvPr/>
        </p:nvSpPr>
        <p:spPr bwMode="auto">
          <a:xfrm>
            <a:off x="228600" y="1219200"/>
            <a:ext cx="4157280" cy="2765090"/>
          </a:xfrm>
          <a:prstGeom prst="rect">
            <a:avLst/>
          </a:prstGeom>
          <a:noFill/>
          <a:ln w="9525">
            <a:noFill/>
            <a:miter lim="800000"/>
            <a:headEnd/>
            <a:tailEnd/>
          </a:ln>
          <a:effectLst/>
        </p:spPr>
        <p:txBody>
          <a:bodyPr lIns="0" tIns="0" rIns="0" bIns="0">
            <a:prstTxWarp prst="textNoShape">
              <a:avLst/>
            </a:prstTxWarp>
          </a:bodyPr>
          <a:lstStyle/>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smtClean="0">
                <a:latin typeface=" times new roman"/>
                <a:cs typeface=" times new roman"/>
              </a:rPr>
              <a:t>The idea: grab a patch of membrane and apply a potential difference to measure the currents.</a:t>
            </a:r>
          </a:p>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i="0" dirty="0" smtClean="0">
              <a:latin typeface=" times new roman"/>
              <a:cs typeface=" times new roman"/>
            </a:endParaRPr>
          </a:p>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smtClean="0">
                <a:latin typeface=" times new roman"/>
                <a:cs typeface=" times new roman"/>
              </a:rPr>
              <a:t>Fraction of time spent open depends upon magnitude of driving force.</a:t>
            </a:r>
          </a:p>
          <a:p>
            <a:pPr marL="391686" indent="-293764" defTabSz="652330">
              <a:lnSpc>
                <a:spcPct val="93000"/>
              </a:lnSpc>
              <a:buClr>
                <a:srgbClr val="000000"/>
              </a:buClr>
              <a:buSzPct val="76000"/>
              <a:buBlip>
                <a:blip r:embed="rId5"/>
              </a:buBlip>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000" b="1" dirty="0">
              <a:latin typeface="Albany" pitchFamily="32" charset="0"/>
            </a:endParaRPr>
          </a:p>
        </p:txBody>
      </p:sp>
      <p:sp>
        <p:nvSpPr>
          <p:cNvPr id="589840" name="Text Box 16"/>
          <p:cNvSpPr txBox="1">
            <a:spLocks noChangeArrowheads="1"/>
          </p:cNvSpPr>
          <p:nvPr/>
        </p:nvSpPr>
        <p:spPr bwMode="auto">
          <a:xfrm>
            <a:off x="1244160" y="4078508"/>
            <a:ext cx="1500505"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a:t>(</a:t>
            </a:r>
            <a:r>
              <a:rPr lang="en-US" sz="1500" dirty="0" err="1"/>
              <a:t>Sukharev</a:t>
            </a:r>
            <a:r>
              <a:rPr lang="en-US" sz="1500" dirty="0"/>
              <a:t> et 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381000" y="136525"/>
            <a:ext cx="86106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The avoidance response revisited</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5029200" cy="923330"/>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This schematic traces the series of processes that occur when a </a:t>
            </a:r>
            <a:r>
              <a:rPr lang="en-US" dirty="0" smtClean="0"/>
              <a:t>Paramecium</a:t>
            </a:r>
            <a:r>
              <a:rPr lang="en-US" i="0" dirty="0" smtClean="0"/>
              <a:t> is subjected to a mechanical stimulus.</a:t>
            </a:r>
            <a:endParaRPr lang="en-US" i="0" dirty="0"/>
          </a:p>
        </p:txBody>
      </p:sp>
      <p:pic>
        <p:nvPicPr>
          <p:cNvPr id="4" name="Picture 3" descr="img107.jpg"/>
          <p:cNvPicPr>
            <a:picLocks noChangeAspect="1"/>
          </p:cNvPicPr>
          <p:nvPr/>
        </p:nvPicPr>
        <p:blipFill>
          <a:blip r:embed="rId3"/>
          <a:stretch>
            <a:fillRect/>
          </a:stretch>
        </p:blipFill>
        <p:spPr>
          <a:xfrm>
            <a:off x="2209800" y="1981200"/>
            <a:ext cx="5257800" cy="3618271"/>
          </a:xfrm>
          <a:prstGeom prst="rect">
            <a:avLst/>
          </a:prstGeom>
        </p:spPr>
      </p:pic>
      <p:sp>
        <p:nvSpPr>
          <p:cNvPr id="5" name="Text Box 16"/>
          <p:cNvSpPr txBox="1">
            <a:spLocks noChangeArrowheads="1"/>
          </p:cNvSpPr>
          <p:nvPr/>
        </p:nvSpPr>
        <p:spPr bwMode="auto">
          <a:xfrm>
            <a:off x="4419600" y="6543412"/>
            <a:ext cx="4653036"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(Ralph  Greenspan, An Introduction to Nervous Systems)</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685800" y="136525"/>
            <a:ext cx="8153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Ion channels and the implementation of decisions </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152400" y="1182469"/>
            <a:ext cx="8534400" cy="646331"/>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The particular scheme exploited by </a:t>
            </a:r>
            <a:r>
              <a:rPr lang="en-US" dirty="0" smtClean="0"/>
              <a:t>Paramecium</a:t>
            </a:r>
            <a:r>
              <a:rPr lang="en-US" i="0" dirty="0" smtClean="0"/>
              <a:t> has several facets involving both </a:t>
            </a:r>
            <a:r>
              <a:rPr lang="en-US" i="0" dirty="0" err="1" smtClean="0"/>
              <a:t>mechanosensitive</a:t>
            </a:r>
            <a:r>
              <a:rPr lang="en-US" i="0" dirty="0" smtClean="0"/>
              <a:t> and voltage-gated ion channels.</a:t>
            </a:r>
            <a:endParaRPr lang="en-US" i="0" dirty="0"/>
          </a:p>
        </p:txBody>
      </p:sp>
      <p:pic>
        <p:nvPicPr>
          <p:cNvPr id="7" name="Picture 4" descr="INS_0103"/>
          <p:cNvPicPr>
            <a:picLocks noGrp="1" noChangeAspect="1" noChangeArrowheads="1"/>
          </p:cNvPicPr>
          <p:nvPr>
            <p:ph/>
          </p:nvPr>
        </p:nvPicPr>
        <p:blipFill>
          <a:blip r:embed="rId3"/>
          <a:srcRect/>
          <a:stretch>
            <a:fillRect/>
          </a:stretch>
        </p:blipFill>
        <p:spPr bwMode="auto">
          <a:xfrm>
            <a:off x="1066800" y="2330450"/>
            <a:ext cx="6924675" cy="4146550"/>
          </a:xfrm>
          <a:noFill/>
        </p:spPr>
      </p:pic>
      <p:sp>
        <p:nvSpPr>
          <p:cNvPr id="5" name="Text Box 16"/>
          <p:cNvSpPr txBox="1">
            <a:spLocks noChangeArrowheads="1"/>
          </p:cNvSpPr>
          <p:nvPr/>
        </p:nvSpPr>
        <p:spPr bwMode="auto">
          <a:xfrm>
            <a:off x="4419600" y="6543412"/>
            <a:ext cx="4653036"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(Ralph  Greenspan, An Introduction to Nervous Systems)</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381000" y="136525"/>
            <a:ext cx="86106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Which Ion species Mediates the Process?</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5029200" cy="1200329"/>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The clever experiment involves tuning the extracellular concentrations of the different ion species in turn and then examining the resulting membrane potential.</a:t>
            </a:r>
            <a:endParaRPr lang="en-US" i="0" dirty="0"/>
          </a:p>
        </p:txBody>
      </p:sp>
      <p:pic>
        <p:nvPicPr>
          <p:cNvPr id="7" name="Picture 5" descr="INS_0105"/>
          <p:cNvPicPr>
            <a:picLocks noGrp="1" noChangeAspect="1" noChangeArrowheads="1"/>
          </p:cNvPicPr>
          <p:nvPr>
            <p:ph/>
          </p:nvPr>
        </p:nvPicPr>
        <p:blipFill>
          <a:blip r:embed="rId3"/>
          <a:srcRect/>
          <a:stretch>
            <a:fillRect/>
          </a:stretch>
        </p:blipFill>
        <p:spPr bwMode="auto">
          <a:xfrm>
            <a:off x="6324601" y="781244"/>
            <a:ext cx="2362200" cy="5924356"/>
          </a:xfrm>
          <a:noFill/>
        </p:spPr>
      </p:pic>
      <p:sp>
        <p:nvSpPr>
          <p:cNvPr id="5" name="Text Box 16"/>
          <p:cNvSpPr txBox="1">
            <a:spLocks noChangeArrowheads="1"/>
          </p:cNvSpPr>
          <p:nvPr/>
        </p:nvSpPr>
        <p:spPr bwMode="auto">
          <a:xfrm>
            <a:off x="4419600" y="6543412"/>
            <a:ext cx="4653036"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(Ralph  Greenspan, An Introduction to Nervous Systems)</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381000" y="136525"/>
            <a:ext cx="86106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The action potential</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5029200" cy="2031325"/>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Action potentials are a stereotyped response once a critical threshold has been crossed.  </a:t>
            </a:r>
            <a:endParaRPr lang="en-US" i="0" dirty="0" smtClean="0"/>
          </a:p>
          <a:p>
            <a:pPr>
              <a:buClr>
                <a:srgbClr val="FF6600"/>
              </a:buClr>
              <a:buSzPct val="150000"/>
              <a:buFont typeface="Times" charset="0"/>
              <a:buChar char="•"/>
            </a:pPr>
            <a:r>
              <a:rPr lang="en-US" i="0" dirty="0" smtClean="0"/>
              <a:t> The </a:t>
            </a:r>
            <a:r>
              <a:rPr lang="en-US" i="0" dirty="0" smtClean="0"/>
              <a:t>shape and duration of the action potential are key variables.</a:t>
            </a:r>
          </a:p>
          <a:p>
            <a:pPr>
              <a:buClr>
                <a:srgbClr val="FF6600"/>
              </a:buClr>
              <a:buSzPct val="150000"/>
              <a:buFont typeface="Times" charset="0"/>
              <a:buChar char="•"/>
            </a:pPr>
            <a:r>
              <a:rPr lang="en-US" i="0" dirty="0" smtClean="0"/>
              <a:t> NOTE: Helmholtz measured the velocity </a:t>
            </a:r>
            <a:r>
              <a:rPr lang="en-US" i="0" dirty="0" smtClean="0"/>
              <a:t>of propagation of nerve impulses.</a:t>
            </a:r>
            <a:endParaRPr lang="en-US" i="0" dirty="0"/>
          </a:p>
        </p:txBody>
      </p:sp>
      <p:pic>
        <p:nvPicPr>
          <p:cNvPr id="4" name="Picture 3" descr="figure_04_25"/>
          <p:cNvPicPr>
            <a:picLocks noChangeAspect="1" noChangeArrowheads="1"/>
          </p:cNvPicPr>
          <p:nvPr/>
        </p:nvPicPr>
        <p:blipFill>
          <a:blip r:embed="rId3"/>
          <a:srcRect/>
          <a:stretch>
            <a:fillRect/>
          </a:stretch>
        </p:blipFill>
        <p:spPr bwMode="auto">
          <a:xfrm>
            <a:off x="5029199" y="914400"/>
            <a:ext cx="3818719"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457200" y="136524"/>
            <a:ext cx="83820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The avoidance </a:t>
            </a:r>
            <a:r>
              <a:rPr lang="en-US" sz="3000" i="0" dirty="0" smtClean="0">
                <a:solidFill>
                  <a:srgbClr val="FF6600"/>
                </a:solidFill>
                <a:latin typeface="Herculanum" charset="0"/>
              </a:rPr>
              <a:t>response: details</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8686800" cy="1061829"/>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These single-celled eukaryotes manage a sophisticated response to their environment.</a:t>
            </a:r>
          </a:p>
          <a:p>
            <a:pPr>
              <a:buClr>
                <a:srgbClr val="FF6600"/>
              </a:buClr>
              <a:buSzPct val="150000"/>
              <a:buFont typeface="Times" charset="0"/>
              <a:buChar char="•"/>
            </a:pPr>
            <a:r>
              <a:rPr lang="en-US" i="0" dirty="0" smtClean="0"/>
              <a:t> One of the things I am most excited to tell you is that this response is mediated by similar tricks to those we are used to in the context of nervous systems.</a:t>
            </a:r>
            <a:endParaRPr lang="en-US" i="0" dirty="0"/>
          </a:p>
        </p:txBody>
      </p:sp>
      <p:pic>
        <p:nvPicPr>
          <p:cNvPr id="7" name="Picture 6" descr="img108.jpg"/>
          <p:cNvPicPr>
            <a:picLocks noChangeAspect="1"/>
          </p:cNvPicPr>
          <p:nvPr/>
        </p:nvPicPr>
        <p:blipFill>
          <a:blip r:embed="rId3"/>
          <a:stretch>
            <a:fillRect/>
          </a:stretch>
        </p:blipFill>
        <p:spPr>
          <a:xfrm>
            <a:off x="317196" y="2514600"/>
            <a:ext cx="8293404" cy="3276600"/>
          </a:xfrm>
          <a:prstGeom prst="rect">
            <a:avLst/>
          </a:prstGeom>
        </p:spPr>
      </p:pic>
      <p:sp>
        <p:nvSpPr>
          <p:cNvPr id="8" name="Text Box 16"/>
          <p:cNvSpPr txBox="1">
            <a:spLocks noChangeArrowheads="1"/>
          </p:cNvSpPr>
          <p:nvPr/>
        </p:nvSpPr>
        <p:spPr bwMode="auto">
          <a:xfrm>
            <a:off x="4419600" y="6543412"/>
            <a:ext cx="4653036"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(Ralph  Greenspan, An Introduction to Nervous Systems)</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762000" y="136525"/>
            <a:ext cx="77724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Life at the cell surface</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8686800" cy="1061829"/>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We now undertake a real case study, that </a:t>
            </a:r>
            <a:r>
              <a:rPr lang="en-US" i="0" dirty="0" smtClean="0"/>
              <a:t>of cellular signaling.  This will take us a few weeks.</a:t>
            </a:r>
          </a:p>
          <a:p>
            <a:pPr>
              <a:buClr>
                <a:srgbClr val="FF6600"/>
              </a:buClr>
              <a:buSzPct val="150000"/>
              <a:buFont typeface="Times" charset="0"/>
              <a:buChar char="•"/>
            </a:pPr>
            <a:r>
              <a:rPr lang="en-US" i="0" dirty="0" smtClean="0"/>
              <a:t> The stars of the show will be </a:t>
            </a:r>
            <a:r>
              <a:rPr lang="en-US" i="0" dirty="0" smtClean="0"/>
              <a:t>membrane proteins.</a:t>
            </a:r>
            <a:r>
              <a:rPr lang="en-US" i="0" dirty="0" smtClean="0"/>
              <a:t> </a:t>
            </a:r>
            <a:endParaRPr lang="en-US" i="0" dirty="0" smtClean="0"/>
          </a:p>
        </p:txBody>
      </p:sp>
      <p:pic>
        <p:nvPicPr>
          <p:cNvPr id="7" name="Picture 6" descr="CellSignalingReceptor.jpg"/>
          <p:cNvPicPr>
            <a:picLocks noChangeAspect="1"/>
          </p:cNvPicPr>
          <p:nvPr/>
        </p:nvPicPr>
        <p:blipFill>
          <a:blip r:embed="rId3"/>
          <a:stretch>
            <a:fillRect/>
          </a:stretch>
        </p:blipFill>
        <p:spPr>
          <a:xfrm>
            <a:off x="1752600" y="1828800"/>
            <a:ext cx="5867400" cy="43632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228600" y="152400"/>
            <a:ext cx="8610600" cy="609600"/>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bodyPr>
          <a:lstStyle/>
          <a:p>
            <a:pPr marL="342900" indent="-342900" algn="ctr">
              <a:lnSpc>
                <a:spcPct val="125000"/>
              </a:lnSpc>
              <a:spcBef>
                <a:spcPct val="20000"/>
              </a:spcBef>
              <a:defRPr/>
            </a:pPr>
            <a:r>
              <a:rPr lang="en-US" sz="3000">
                <a:solidFill>
                  <a:srgbClr val="FF6700"/>
                </a:solidFill>
                <a:latin typeface="Herculanum" charset="0"/>
              </a:rPr>
              <a:t>Ion transport rates in ion channels</a:t>
            </a:r>
            <a:endParaRPr lang="en-US" sz="3000" b="1">
              <a:solidFill>
                <a:srgbClr val="FF6700"/>
              </a:solidFill>
              <a:latin typeface="Herculanum" charset="0"/>
            </a:endParaRPr>
          </a:p>
        </p:txBody>
      </p:sp>
      <p:sp>
        <p:nvSpPr>
          <p:cNvPr id="66565" name="Text Box 5"/>
          <p:cNvSpPr txBox="1">
            <a:spLocks noChangeArrowheads="1"/>
          </p:cNvSpPr>
          <p:nvPr/>
        </p:nvSpPr>
        <p:spPr bwMode="auto">
          <a:xfrm>
            <a:off x="76200" y="990600"/>
            <a:ext cx="8839200" cy="641350"/>
          </a:xfrm>
          <a:prstGeom prst="rect">
            <a:avLst/>
          </a:prstGeom>
          <a:noFill/>
          <a:ln w="15875">
            <a:noFill/>
            <a:miter lim="800000"/>
            <a:headEnd/>
            <a:tailEnd/>
          </a:ln>
        </p:spPr>
        <p:txBody>
          <a:bodyPr>
            <a:prstTxWarp prst="textNoShape">
              <a:avLst/>
            </a:prstTxWarp>
            <a:spAutoFit/>
          </a:bodyPr>
          <a:lstStyle/>
          <a:p>
            <a:pPr eaLnBrk="0" hangingPunct="0">
              <a:buClr>
                <a:srgbClr val="FF8000"/>
              </a:buClr>
              <a:buSzPct val="150000"/>
              <a:buFont typeface="Times" charset="0"/>
              <a:buChar char="•"/>
            </a:pPr>
            <a:r>
              <a:rPr lang="en-US">
                <a:ea typeface="ヒラギノ角ゴ Pro W3" charset="-128"/>
                <a:cs typeface="ヒラギノ角ゴ Pro W3" charset="-128"/>
              </a:rPr>
              <a:t> Another way in which cells manipulate transport rates: selectively and transiently altering the permeability of cell membranes through </a:t>
            </a:r>
            <a:r>
              <a:rPr lang="en-US" b="1">
                <a:ea typeface="ヒラギノ角ゴ Pro W3" charset="-128"/>
                <a:cs typeface="ヒラギノ角ゴ Pro W3" charset="-128"/>
              </a:rPr>
              <a:t>protein channels and pumps</a:t>
            </a:r>
          </a:p>
        </p:txBody>
      </p:sp>
      <p:pic>
        <p:nvPicPr>
          <p:cNvPr id="66566" name="Picture 6"/>
          <p:cNvPicPr>
            <a:picLocks noChangeAspect="1" noChangeArrowheads="1"/>
          </p:cNvPicPr>
          <p:nvPr/>
        </p:nvPicPr>
        <p:blipFill>
          <a:blip r:embed="rId4"/>
          <a:srcRect/>
          <a:stretch>
            <a:fillRect/>
          </a:stretch>
        </p:blipFill>
        <p:spPr bwMode="auto">
          <a:xfrm>
            <a:off x="152400" y="1717675"/>
            <a:ext cx="4876800" cy="1635125"/>
          </a:xfrm>
          <a:prstGeom prst="rect">
            <a:avLst/>
          </a:prstGeom>
          <a:noFill/>
          <a:ln w="15875">
            <a:noFill/>
            <a:miter lim="800000"/>
            <a:headEnd/>
            <a:tailEnd/>
          </a:ln>
        </p:spPr>
      </p:pic>
      <p:sp>
        <p:nvSpPr>
          <p:cNvPr id="66567" name="Text Box 7"/>
          <p:cNvSpPr txBox="1">
            <a:spLocks noChangeArrowheads="1"/>
          </p:cNvSpPr>
          <p:nvPr/>
        </p:nvSpPr>
        <p:spPr bwMode="auto">
          <a:xfrm>
            <a:off x="5410200" y="2057400"/>
            <a:ext cx="3429000" cy="581025"/>
          </a:xfrm>
          <a:prstGeom prst="rect">
            <a:avLst/>
          </a:prstGeom>
          <a:noFill/>
          <a:ln w="15875">
            <a:noFill/>
            <a:miter lim="800000"/>
            <a:headEnd/>
            <a:tailEnd/>
          </a:ln>
        </p:spPr>
        <p:txBody>
          <a:bodyPr>
            <a:prstTxWarp prst="textNoShape">
              <a:avLst/>
            </a:prstTxWarp>
            <a:spAutoFit/>
          </a:bodyPr>
          <a:lstStyle/>
          <a:p>
            <a:pPr eaLnBrk="0" hangingPunct="0">
              <a:buClr>
                <a:srgbClr val="FF8000"/>
              </a:buClr>
              <a:buSzPct val="150000"/>
              <a:buFont typeface="Arial" charset="0"/>
              <a:buNone/>
            </a:pPr>
            <a:r>
              <a:rPr lang="en-US" sz="1600">
                <a:ea typeface="ヒラギノ角ゴ Pro W3" charset="-128"/>
                <a:cs typeface="ヒラギノ角ゴ Pro W3" charset="-128"/>
              </a:rPr>
              <a:t>A typical ion channel, which fluctuates btw closed and open conformation</a:t>
            </a:r>
          </a:p>
        </p:txBody>
      </p:sp>
      <p:pic>
        <p:nvPicPr>
          <p:cNvPr id="66568" name="Picture 8"/>
          <p:cNvPicPr>
            <a:picLocks noChangeAspect="1" noChangeArrowheads="1"/>
          </p:cNvPicPr>
          <p:nvPr/>
        </p:nvPicPr>
        <p:blipFill>
          <a:blip r:embed="rId5"/>
          <a:srcRect/>
          <a:stretch>
            <a:fillRect/>
          </a:stretch>
        </p:blipFill>
        <p:spPr bwMode="auto">
          <a:xfrm>
            <a:off x="0" y="3200400"/>
            <a:ext cx="463550" cy="533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66569" name="Text Box 9"/>
          <p:cNvSpPr txBox="1">
            <a:spLocks noChangeArrowheads="1"/>
          </p:cNvSpPr>
          <p:nvPr/>
        </p:nvSpPr>
        <p:spPr bwMode="auto">
          <a:xfrm>
            <a:off x="82550" y="3429000"/>
            <a:ext cx="4718050" cy="2520950"/>
          </a:xfrm>
          <a:prstGeom prst="rect">
            <a:avLst/>
          </a:prstGeom>
          <a:noFill/>
          <a:ln w="15875">
            <a:noFill/>
            <a:miter lim="800000"/>
            <a:headEnd/>
            <a:tailEnd/>
          </a:ln>
        </p:spPr>
        <p:txBody>
          <a:bodyPr>
            <a:prstTxWarp prst="textNoShape">
              <a:avLst/>
            </a:prstTxWarp>
            <a:spAutoFit/>
          </a:bodyPr>
          <a:lstStyle/>
          <a:p>
            <a:pPr eaLnBrk="0" hangingPunct="0">
              <a:buClr>
                <a:srgbClr val="FF8000"/>
              </a:buClr>
              <a:buSzPct val="150000"/>
              <a:buFont typeface="Arial" charset="0"/>
              <a:buNone/>
            </a:pPr>
            <a:r>
              <a:rPr lang="en-US">
                <a:ea typeface="ヒラギノ角ゴ Pro W3" charset="-128"/>
                <a:cs typeface="ヒラギノ角ゴ Pro W3" charset="-128"/>
              </a:rPr>
              <a:t>         Estimate the flux of ions trough the channel, assuming purely diffusive motion </a:t>
            </a:r>
          </a:p>
          <a:p>
            <a:pPr eaLnBrk="0" hangingPunct="0">
              <a:buClr>
                <a:srgbClr val="FF8000"/>
              </a:buClr>
              <a:buSzPct val="150000"/>
              <a:buFont typeface="Times" charset="0"/>
              <a:buChar char="•"/>
            </a:pPr>
            <a:r>
              <a:rPr lang="en-US">
                <a:ea typeface="ヒラギノ角ゴ Pro W3" charset="-128"/>
                <a:cs typeface="ヒラギノ角ゴ Pro W3" charset="-128"/>
              </a:rPr>
              <a:t> Ion channel = </a:t>
            </a:r>
          </a:p>
          <a:p>
            <a:pPr eaLnBrk="0" hangingPunct="0">
              <a:buClr>
                <a:srgbClr val="FF8000"/>
              </a:buClr>
              <a:buSzPct val="150000"/>
              <a:buFont typeface="Times" charset="0"/>
              <a:buNone/>
            </a:pPr>
            <a:endParaRPr lang="en-US" sz="1000">
              <a:ea typeface="ヒラギノ角ゴ Pro W3" charset="-128"/>
              <a:cs typeface="ヒラギノ角ゴ Pro W3" charset="-128"/>
            </a:endParaRPr>
          </a:p>
          <a:p>
            <a:pPr eaLnBrk="0" hangingPunct="0">
              <a:buClr>
                <a:srgbClr val="FF8000"/>
              </a:buClr>
              <a:buSzPct val="150000"/>
              <a:buFont typeface="Times" charset="0"/>
              <a:buNone/>
            </a:pPr>
            <a:endParaRPr lang="en-US">
              <a:ea typeface="ヒラギノ角ゴ Pro W3" charset="-128"/>
              <a:cs typeface="ヒラギノ角ゴ Pro W3" charset="-128"/>
            </a:endParaRPr>
          </a:p>
          <a:p>
            <a:pPr eaLnBrk="0" hangingPunct="0">
              <a:buClr>
                <a:srgbClr val="FF8000"/>
              </a:buClr>
              <a:buSzPct val="150000"/>
              <a:buFont typeface="Times" charset="0"/>
              <a:buChar char="•"/>
            </a:pPr>
            <a:r>
              <a:rPr lang="en-US">
                <a:ea typeface="ヒラギノ角ゴ Pro W3" charset="-128"/>
                <a:cs typeface="ヒラギノ角ゴ Pro W3" charset="-128"/>
              </a:rPr>
              <a:t> D</a:t>
            </a:r>
            <a:r>
              <a:rPr lang="en-US" baseline="-25000">
                <a:ea typeface="ヒラギノ角ゴ Pro W3" charset="-128"/>
                <a:cs typeface="ヒラギノ角ゴ Pro W3" charset="-128"/>
              </a:rPr>
              <a:t>small ions</a:t>
            </a:r>
            <a:r>
              <a:rPr lang="en-US">
                <a:ea typeface="ヒラギノ角ゴ Pro W3" charset="-128"/>
                <a:cs typeface="ヒラギノ角ゴ Pro W3" charset="-128"/>
              </a:rPr>
              <a:t> ≈ 2000 </a:t>
            </a:r>
            <a:r>
              <a:rPr lang="en-US">
                <a:ea typeface="ヒラギノ角ゴ Pro W3" charset="-128"/>
                <a:cs typeface="ヒラギノ角ゴ Pro W3" charset="-128"/>
                <a:sym typeface="Symbol" charset="2"/>
              </a:rPr>
              <a:t>m</a:t>
            </a:r>
            <a:r>
              <a:rPr lang="en-US" baseline="30000">
                <a:ea typeface="ヒラギノ角ゴ Pro W3" charset="-128"/>
                <a:cs typeface="ヒラギノ角ゴ Pro W3" charset="-128"/>
                <a:sym typeface="Symbol" charset="2"/>
              </a:rPr>
              <a:t>2</a:t>
            </a:r>
            <a:r>
              <a:rPr lang="en-US">
                <a:ea typeface="ヒラギノ角ゴ Pro W3" charset="-128"/>
                <a:cs typeface="ヒラギノ角ゴ Pro W3" charset="-128"/>
                <a:sym typeface="Symbol" charset="2"/>
              </a:rPr>
              <a:t>/s (</a:t>
            </a:r>
            <a:r>
              <a:rPr lang="en-US">
                <a:ea typeface="ヒラギノ角ゴ Pro W3" charset="-128"/>
                <a:cs typeface="ヒラギノ角ゴ Pro W3" charset="-128"/>
              </a:rPr>
              <a:t>e.g., Na</a:t>
            </a:r>
            <a:r>
              <a:rPr lang="en-US" baseline="30000">
                <a:ea typeface="ヒラギノ角ゴ Pro W3" charset="-128"/>
                <a:cs typeface="ヒラギノ角ゴ Pro W3" charset="-128"/>
              </a:rPr>
              <a:t>+</a:t>
            </a:r>
            <a:r>
              <a:rPr lang="en-US">
                <a:ea typeface="ヒラギノ角ゴ Pro W3" charset="-128"/>
                <a:cs typeface="ヒラギノ角ゴ Pro W3" charset="-128"/>
              </a:rPr>
              <a:t>)</a:t>
            </a:r>
            <a:endParaRPr lang="en-US" sz="1400">
              <a:ea typeface="ヒラギノ角ゴ Pro W3" charset="-128"/>
              <a:cs typeface="ヒラギノ角ゴ Pro W3" charset="-128"/>
            </a:endParaRPr>
          </a:p>
          <a:p>
            <a:pPr eaLnBrk="0" hangingPunct="0">
              <a:buClr>
                <a:srgbClr val="FF8000"/>
              </a:buClr>
              <a:buSzPct val="150000"/>
              <a:buFont typeface="Times" charset="0"/>
              <a:buNone/>
            </a:pPr>
            <a:r>
              <a:rPr lang="en-US">
                <a:ea typeface="ヒラギノ角ゴ Pro W3" charset="-128"/>
                <a:cs typeface="ヒラギノ角ゴ Pro W3" charset="-128"/>
                <a:sym typeface="Symbol" charset="2"/>
              </a:rPr>
              <a:t> </a:t>
            </a:r>
          </a:p>
        </p:txBody>
      </p:sp>
      <p:sp>
        <p:nvSpPr>
          <p:cNvPr id="66570" name="AutoShape 10"/>
          <p:cNvSpPr>
            <a:spLocks noChangeArrowheads="1"/>
          </p:cNvSpPr>
          <p:nvPr/>
        </p:nvSpPr>
        <p:spPr bwMode="auto">
          <a:xfrm>
            <a:off x="1676400" y="4119563"/>
            <a:ext cx="76200" cy="635000"/>
          </a:xfrm>
          <a:prstGeom prst="can">
            <a:avLst>
              <a:gd name="adj" fmla="val 104167"/>
            </a:avLst>
          </a:prstGeom>
          <a:solidFill>
            <a:schemeClr val="bg1"/>
          </a:solidFill>
          <a:ln w="15875">
            <a:solidFill>
              <a:srgbClr val="008000"/>
            </a:solidFill>
            <a:round/>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defRPr/>
            </a:pPr>
            <a:endParaRPr lang="en-US"/>
          </a:p>
        </p:txBody>
      </p:sp>
      <p:sp>
        <p:nvSpPr>
          <p:cNvPr id="66571" name="Line 11"/>
          <p:cNvSpPr>
            <a:spLocks noChangeShapeType="1"/>
          </p:cNvSpPr>
          <p:nvPr/>
        </p:nvSpPr>
        <p:spPr bwMode="auto">
          <a:xfrm>
            <a:off x="1905000" y="4144963"/>
            <a:ext cx="0" cy="685800"/>
          </a:xfrm>
          <a:prstGeom prst="line">
            <a:avLst/>
          </a:prstGeom>
          <a:noFill/>
          <a:ln w="15875">
            <a:solidFill>
              <a:schemeClr val="tx1"/>
            </a:solidFill>
            <a:round/>
            <a:headEnd type="stealth" w="med" len="med"/>
            <a:tailEnd type="stealth" w="med" len="med"/>
          </a:ln>
          <a:effectLst>
            <a:outerShdw blurRad="63500" dist="38099" dir="2700000" algn="ctr" rotWithShape="0">
              <a:srgbClr val="000000">
                <a:alpha val="74998"/>
              </a:srgbClr>
            </a:outerShdw>
          </a:effectLst>
        </p:spPr>
        <p:txBody>
          <a:bodyPr anchor="ctr">
            <a:prstTxWarp prst="textNoShape">
              <a:avLst/>
            </a:prstTxWarp>
            <a:spAutoFit/>
          </a:bodyPr>
          <a:lstStyle/>
          <a:p>
            <a:pPr>
              <a:defRPr/>
            </a:pPr>
            <a:endParaRPr lang="en-US"/>
          </a:p>
        </p:txBody>
      </p:sp>
      <p:sp>
        <p:nvSpPr>
          <p:cNvPr id="66572" name="Text Box 12"/>
          <p:cNvSpPr txBox="1">
            <a:spLocks noChangeArrowheads="1"/>
          </p:cNvSpPr>
          <p:nvPr/>
        </p:nvSpPr>
        <p:spPr bwMode="auto">
          <a:xfrm>
            <a:off x="1981200" y="4221163"/>
            <a:ext cx="1524000" cy="579437"/>
          </a:xfrm>
          <a:prstGeom prst="rect">
            <a:avLst/>
          </a:prstGeom>
          <a:noFill/>
          <a:ln w="15875">
            <a:noFill/>
            <a:miter lim="800000"/>
            <a:headEnd/>
            <a:tailEnd/>
          </a:ln>
        </p:spPr>
        <p:txBody>
          <a:bodyPr>
            <a:prstTxWarp prst="textNoShape">
              <a:avLst/>
            </a:prstTxWarp>
            <a:spAutoFit/>
          </a:bodyPr>
          <a:lstStyle/>
          <a:p>
            <a:pPr eaLnBrk="0" hangingPunct="0">
              <a:buClr>
                <a:srgbClr val="FF8000"/>
              </a:buClr>
              <a:buSzPct val="150000"/>
              <a:buFont typeface="Arial" charset="0"/>
              <a:buNone/>
            </a:pPr>
            <a:r>
              <a:rPr lang="en-US">
                <a:ea typeface="ヒラギノ角ゴ Pro W3" charset="-128"/>
                <a:cs typeface="ヒラギノ角ゴ Pro W3" charset="-128"/>
              </a:rPr>
              <a:t>5 nm </a:t>
            </a:r>
            <a:r>
              <a:rPr lang="en-US" sz="1400">
                <a:ea typeface="ヒラギノ角ゴ Pro W3" charset="-128"/>
                <a:cs typeface="ヒラギノ角ゴ Pro W3" charset="-128"/>
              </a:rPr>
              <a:t>(width of lipid bilayer)</a:t>
            </a:r>
          </a:p>
        </p:txBody>
      </p:sp>
      <p:sp>
        <p:nvSpPr>
          <p:cNvPr id="66573" name="Text Box 13"/>
          <p:cNvSpPr txBox="1">
            <a:spLocks noChangeArrowheads="1"/>
          </p:cNvSpPr>
          <p:nvPr/>
        </p:nvSpPr>
        <p:spPr bwMode="auto">
          <a:xfrm>
            <a:off x="0" y="4754563"/>
            <a:ext cx="2667000" cy="366712"/>
          </a:xfrm>
          <a:prstGeom prst="rect">
            <a:avLst/>
          </a:prstGeom>
          <a:noFill/>
          <a:ln w="15875">
            <a:noFill/>
            <a:miter lim="800000"/>
            <a:headEnd/>
            <a:tailEnd/>
          </a:ln>
        </p:spPr>
        <p:txBody>
          <a:bodyPr>
            <a:prstTxWarp prst="textNoShape">
              <a:avLst/>
            </a:prstTxWarp>
            <a:spAutoFit/>
          </a:bodyPr>
          <a:lstStyle/>
          <a:p>
            <a:pPr algn="r" eaLnBrk="0" hangingPunct="0">
              <a:buClr>
                <a:srgbClr val="FF8000"/>
              </a:buClr>
              <a:buSzPct val="150000"/>
              <a:buFont typeface="Arial" charset="0"/>
              <a:buNone/>
            </a:pPr>
            <a:r>
              <a:rPr lang="en-US">
                <a:ea typeface="ヒラギノ角ゴ Pro W3" charset="-128"/>
                <a:cs typeface="ヒラギノ角ゴ Pro W3" charset="-128"/>
              </a:rPr>
              <a:t>0.5 nm </a:t>
            </a:r>
            <a:r>
              <a:rPr lang="en-US" sz="1400">
                <a:ea typeface="ヒラギノ角ゴ Pro W3" charset="-128"/>
                <a:cs typeface="ヒラギノ角ゴ Pro W3" charset="-128"/>
              </a:rPr>
              <a:t>(size of hydrated ion)</a:t>
            </a:r>
          </a:p>
        </p:txBody>
      </p:sp>
      <p:sp>
        <p:nvSpPr>
          <p:cNvPr id="66574" name="Text Box 14"/>
          <p:cNvSpPr txBox="1">
            <a:spLocks noChangeArrowheads="1"/>
          </p:cNvSpPr>
          <p:nvPr/>
        </p:nvSpPr>
        <p:spPr bwMode="auto">
          <a:xfrm>
            <a:off x="4419600" y="3352800"/>
            <a:ext cx="4724400" cy="2511425"/>
          </a:xfrm>
          <a:prstGeom prst="rect">
            <a:avLst/>
          </a:prstGeom>
          <a:noFill/>
          <a:ln w="15875">
            <a:noFill/>
            <a:miter lim="800000"/>
            <a:headEnd/>
            <a:tailEnd/>
          </a:ln>
        </p:spPr>
        <p:txBody>
          <a:bodyPr>
            <a:prstTxWarp prst="textNoShape">
              <a:avLst/>
            </a:prstTxWarp>
            <a:spAutoFit/>
          </a:bodyPr>
          <a:lstStyle/>
          <a:p>
            <a:pPr eaLnBrk="0" hangingPunct="0">
              <a:spcBef>
                <a:spcPct val="35000"/>
              </a:spcBef>
              <a:buClr>
                <a:srgbClr val="FF8000"/>
              </a:buClr>
              <a:buSzPct val="150000"/>
              <a:buFont typeface="Times" charset="0"/>
              <a:buChar char="•"/>
            </a:pPr>
            <a:r>
              <a:rPr lang="en-US">
                <a:ea typeface="ヒラギノ角ゴ Pro W3" charset="-128"/>
                <a:cs typeface="ヒラギノ角ゴ Pro W3" charset="-128"/>
              </a:rPr>
              <a:t> Fick’s law (details - later):</a:t>
            </a:r>
          </a:p>
          <a:p>
            <a:pPr eaLnBrk="0" hangingPunct="0">
              <a:spcBef>
                <a:spcPct val="35000"/>
              </a:spcBef>
              <a:buClr>
                <a:srgbClr val="FF8000"/>
              </a:buClr>
              <a:buSzPct val="150000"/>
              <a:buFont typeface="Times" charset="0"/>
              <a:buNone/>
            </a:pPr>
            <a:r>
              <a:rPr lang="en-US" sz="1000">
                <a:ea typeface="ヒラギノ角ゴ Pro W3" charset="-128"/>
                <a:cs typeface="ヒラギノ角ゴ Pro W3" charset="-128"/>
              </a:rPr>
              <a:t> </a:t>
            </a:r>
          </a:p>
          <a:p>
            <a:pPr eaLnBrk="0" hangingPunct="0">
              <a:spcBef>
                <a:spcPct val="35000"/>
              </a:spcBef>
              <a:buClr>
                <a:srgbClr val="FF8000"/>
              </a:buClr>
              <a:buSzPct val="150000"/>
              <a:buFont typeface="Arial" charset="0"/>
              <a:buNone/>
            </a:pPr>
            <a:r>
              <a:rPr lang="en-US">
                <a:ea typeface="ヒラギノ角ゴ Pro W3" charset="-128"/>
                <a:cs typeface="ヒラギノ角ゴ Pro W3" charset="-128"/>
              </a:rPr>
              <a:t>where </a:t>
            </a:r>
            <a:r>
              <a:rPr lang="en-US">
                <a:ea typeface="ヒラギノ角ゴ Pro W3" charset="-128"/>
                <a:cs typeface="ヒラギノ角ゴ Pro W3" charset="-128"/>
                <a:sym typeface="Symbol" charset="2"/>
              </a:rPr>
              <a:t>c = difference in ion c across the cell membrane, l = distance btw the two “reservoirs”</a:t>
            </a:r>
            <a:endParaRPr lang="en-US">
              <a:ea typeface="ヒラギノ角ゴ Pro W3" charset="-128"/>
              <a:cs typeface="ヒラギノ角ゴ Pro W3" charset="-128"/>
            </a:endParaRPr>
          </a:p>
          <a:p>
            <a:pPr eaLnBrk="0" hangingPunct="0">
              <a:spcBef>
                <a:spcPct val="35000"/>
              </a:spcBef>
              <a:buClr>
                <a:srgbClr val="FF8000"/>
              </a:buClr>
              <a:buSzPct val="150000"/>
              <a:buFont typeface="Times" charset="0"/>
              <a:buChar char="•"/>
            </a:pPr>
            <a:r>
              <a:rPr lang="en-US">
                <a:ea typeface="ヒラギノ角ゴ Pro W3" charset="-128"/>
                <a:cs typeface="ヒラギノ角ゴ Pro W3" charset="-128"/>
              </a:rPr>
              <a:t> mammal.cell: </a:t>
            </a:r>
            <a:r>
              <a:rPr lang="en-US">
                <a:ea typeface="ヒラギノ角ゴ Pro W3" charset="-128"/>
                <a:cs typeface="ヒラギノ角ゴ Pro W3" charset="-128"/>
                <a:sym typeface="Symbol" charset="2"/>
              </a:rPr>
              <a:t>c </a:t>
            </a:r>
            <a:r>
              <a:rPr lang="en-US">
                <a:ea typeface="ヒラギノ角ゴ Pro W3" charset="-128"/>
                <a:cs typeface="ヒラギノ角ゴ Pro W3" charset="-128"/>
              </a:rPr>
              <a:t>≈ 100 mM (≈ 6</a:t>
            </a:r>
            <a:r>
              <a:rPr lang="en-US">
                <a:ea typeface="ヒラギノ角ゴ Pro W3" charset="-128"/>
                <a:cs typeface="ヒラギノ角ゴ Pro W3" charset="-128"/>
                <a:sym typeface="Symbol" charset="2"/>
              </a:rPr>
              <a:t>10</a:t>
            </a:r>
            <a:r>
              <a:rPr lang="en-US" baseline="30000">
                <a:ea typeface="ヒラギノ角ゴ Pro W3" charset="-128"/>
                <a:cs typeface="ヒラギノ角ゴ Pro W3" charset="-128"/>
                <a:sym typeface="Symbol" charset="2"/>
              </a:rPr>
              <a:t>–2</a:t>
            </a:r>
            <a:r>
              <a:rPr lang="en-US">
                <a:ea typeface="ヒラギノ角ゴ Pro W3" charset="-128"/>
                <a:cs typeface="ヒラギノ角ゴ Pro W3" charset="-128"/>
                <a:sym typeface="Symbol" charset="2"/>
              </a:rPr>
              <a:t> molecules/nm</a:t>
            </a:r>
            <a:r>
              <a:rPr lang="en-US" baseline="30000">
                <a:ea typeface="ヒラギノ角ゴ Pro W3" charset="-128"/>
                <a:cs typeface="ヒラギノ角ゴ Pro W3" charset="-128"/>
                <a:sym typeface="Symbol" charset="2"/>
              </a:rPr>
              <a:t>3</a:t>
            </a:r>
            <a:r>
              <a:rPr lang="en-US">
                <a:ea typeface="ヒラギノ角ゴ Pro W3" charset="-128"/>
                <a:cs typeface="ヒラギノ角ゴ Pro W3" charset="-128"/>
              </a:rPr>
              <a:t>); l ≈5 nm </a:t>
            </a:r>
          </a:p>
          <a:p>
            <a:pPr eaLnBrk="0" hangingPunct="0">
              <a:spcBef>
                <a:spcPct val="35000"/>
              </a:spcBef>
              <a:buClr>
                <a:srgbClr val="FF8000"/>
              </a:buClr>
              <a:buSzPct val="150000"/>
              <a:buFont typeface="Times" charset="0"/>
              <a:buChar char="•"/>
            </a:pPr>
            <a:r>
              <a:rPr lang="en-US">
                <a:ea typeface="ヒラギノ角ゴ Pro W3" charset="-128"/>
                <a:cs typeface="ヒラギノ角ゴ Pro W3" charset="-128"/>
              </a:rPr>
              <a:t> A</a:t>
            </a:r>
            <a:r>
              <a:rPr lang="en-US" baseline="-25000">
                <a:ea typeface="ヒラギノ角ゴ Pro W3" charset="-128"/>
                <a:cs typeface="ヒラギノ角ゴ Pro W3" charset="-128"/>
              </a:rPr>
              <a:t>channel</a:t>
            </a:r>
            <a:r>
              <a:rPr lang="en-US">
                <a:ea typeface="ヒラギノ角ゴ Pro W3" charset="-128"/>
                <a:cs typeface="ヒラギノ角ゴ Pro W3" charset="-128"/>
              </a:rPr>
              <a:t> = d</a:t>
            </a:r>
            <a:r>
              <a:rPr lang="en-US" baseline="30000">
                <a:ea typeface="ヒラギノ角ゴ Pro W3" charset="-128"/>
                <a:cs typeface="ヒラギノ角ゴ Pro W3" charset="-128"/>
              </a:rPr>
              <a:t>2</a:t>
            </a:r>
            <a:r>
              <a:rPr lang="en-US">
                <a:ea typeface="ヒラギノ角ゴ Pro W3" charset="-128"/>
                <a:cs typeface="ヒラギノ角ゴ Pro W3" charset="-128"/>
                <a:sym typeface="Symbol" charset="2"/>
              </a:rPr>
              <a:t>/4 </a:t>
            </a:r>
            <a:r>
              <a:rPr lang="en-US">
                <a:ea typeface="ヒラギノ角ゴ Pro W3" charset="-128"/>
                <a:cs typeface="ヒラギノ角ゴ Pro W3" charset="-128"/>
              </a:rPr>
              <a:t>≈ 0.2 nm</a:t>
            </a:r>
            <a:r>
              <a:rPr lang="en-US" baseline="30000">
                <a:ea typeface="ヒラギノ角ゴ Pro W3" charset="-128"/>
                <a:cs typeface="ヒラギノ角ゴ Pro W3" charset="-128"/>
              </a:rPr>
              <a:t>2</a:t>
            </a:r>
            <a:r>
              <a:rPr lang="en-US">
                <a:ea typeface="ヒラギノ角ゴ Pro W3" charset="-128"/>
                <a:cs typeface="ヒラギノ角ゴ Pro W3" charset="-128"/>
              </a:rPr>
              <a:t>   =&gt; N of ions traversing the membrane per second:</a:t>
            </a:r>
          </a:p>
        </p:txBody>
      </p:sp>
      <p:graphicFrame>
        <p:nvGraphicFramePr>
          <p:cNvPr id="66575" name="Object 2"/>
          <p:cNvGraphicFramePr>
            <a:graphicFrameLocks noChangeAspect="1"/>
          </p:cNvGraphicFramePr>
          <p:nvPr/>
        </p:nvGraphicFramePr>
        <p:xfrm>
          <a:off x="7543800" y="3294063"/>
          <a:ext cx="1143000" cy="592137"/>
        </p:xfrm>
        <a:graphic>
          <a:graphicData uri="http://schemas.openxmlformats.org/presentationml/2006/ole">
            <p:oleObj spid="_x0000_s98306" name="Equation" r:id="rId6" imgW="711200" imgH="368300" progId="Equation.3">
              <p:embed/>
            </p:oleObj>
          </a:graphicData>
        </a:graphic>
      </p:graphicFrame>
      <p:graphicFrame>
        <p:nvGraphicFramePr>
          <p:cNvPr id="66576" name="Object 3"/>
          <p:cNvGraphicFramePr>
            <a:graphicFrameLocks noChangeAspect="1"/>
          </p:cNvGraphicFramePr>
          <p:nvPr/>
        </p:nvGraphicFramePr>
        <p:xfrm>
          <a:off x="76200" y="5745163"/>
          <a:ext cx="4038600" cy="596900"/>
        </p:xfrm>
        <a:graphic>
          <a:graphicData uri="http://schemas.openxmlformats.org/presentationml/2006/ole">
            <p:oleObj spid="_x0000_s98307" name="Equation" r:id="rId7" imgW="2667000" imgH="393700" progId="Equation.3">
              <p:embed/>
            </p:oleObj>
          </a:graphicData>
        </a:graphic>
      </p:graphicFrame>
      <p:graphicFrame>
        <p:nvGraphicFramePr>
          <p:cNvPr id="66577" name="Object 4"/>
          <p:cNvGraphicFramePr>
            <a:graphicFrameLocks noChangeAspect="1"/>
          </p:cNvGraphicFramePr>
          <p:nvPr/>
        </p:nvGraphicFramePr>
        <p:xfrm>
          <a:off x="457200" y="6400800"/>
          <a:ext cx="1600200" cy="261938"/>
        </p:xfrm>
        <a:graphic>
          <a:graphicData uri="http://schemas.openxmlformats.org/presentationml/2006/ole">
            <p:oleObj spid="_x0000_s98308" name="Equation" r:id="rId8" imgW="1003300" imgH="165100" progId="Equation.3">
              <p:embed/>
            </p:oleObj>
          </a:graphicData>
        </a:graphic>
      </p:graphicFrame>
      <p:sp>
        <p:nvSpPr>
          <p:cNvPr id="66578" name="Line 18"/>
          <p:cNvSpPr>
            <a:spLocks noChangeShapeType="1"/>
          </p:cNvSpPr>
          <p:nvPr/>
        </p:nvSpPr>
        <p:spPr bwMode="auto">
          <a:xfrm>
            <a:off x="1676400" y="4830763"/>
            <a:ext cx="76200" cy="0"/>
          </a:xfrm>
          <a:prstGeom prst="line">
            <a:avLst/>
          </a:prstGeom>
          <a:noFill/>
          <a:ln w="1587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spAutoFit/>
          </a:bodyPr>
          <a:lstStyle/>
          <a:p>
            <a:pPr>
              <a:defRPr/>
            </a:pPr>
            <a:endParaRPr lang="en-US"/>
          </a:p>
        </p:txBody>
      </p:sp>
      <p:graphicFrame>
        <p:nvGraphicFramePr>
          <p:cNvPr id="66579" name="Object 5"/>
          <p:cNvGraphicFramePr>
            <a:graphicFrameLocks noChangeAspect="1"/>
          </p:cNvGraphicFramePr>
          <p:nvPr/>
        </p:nvGraphicFramePr>
        <p:xfrm>
          <a:off x="4613275" y="5943600"/>
          <a:ext cx="1711325" cy="557213"/>
        </p:xfrm>
        <a:graphic>
          <a:graphicData uri="http://schemas.openxmlformats.org/presentationml/2006/ole">
            <p:oleObj spid="_x0000_s98309" name="Equation" r:id="rId9" imgW="1130300" imgH="368300" progId="Equation.3">
              <p:embed/>
            </p:oleObj>
          </a:graphicData>
        </a:graphic>
      </p:graphicFrame>
      <p:graphicFrame>
        <p:nvGraphicFramePr>
          <p:cNvPr id="66580" name="Object 6"/>
          <p:cNvGraphicFramePr>
            <a:graphicFrameLocks noChangeAspect="1"/>
          </p:cNvGraphicFramePr>
          <p:nvPr/>
        </p:nvGraphicFramePr>
        <p:xfrm>
          <a:off x="5245100" y="6477000"/>
          <a:ext cx="3517900" cy="249238"/>
        </p:xfrm>
        <a:graphic>
          <a:graphicData uri="http://schemas.openxmlformats.org/presentationml/2006/ole">
            <p:oleObj spid="_x0000_s98310" name="Equation" r:id="rId10" imgW="2324100" imgH="1651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dissolve">
                                      <p:cBhvr>
                                        <p:cTn id="7" dur="500"/>
                                        <p:tgtEl>
                                          <p:spTgt spid="6656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6565"/>
                                        </p:tgtEl>
                                        <p:attrNameLst>
                                          <p:attrName>style.visibility</p:attrName>
                                        </p:attrNameLst>
                                      </p:cBhvr>
                                      <p:to>
                                        <p:strVal val="visible"/>
                                      </p:to>
                                    </p:set>
                                    <p:animEffect transition="in" filter="wipe(left)">
                                      <p:cBhvr>
                                        <p:cTn id="11" dur="500"/>
                                        <p:tgtEl>
                                          <p:spTgt spid="6656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66566"/>
                                        </p:tgtEl>
                                        <p:attrNameLst>
                                          <p:attrName>style.visibility</p:attrName>
                                        </p:attrNameLst>
                                      </p:cBhvr>
                                      <p:to>
                                        <p:strVal val="visible"/>
                                      </p:to>
                                    </p:set>
                                    <p:animEffect transition="in" filter="barn(outHorizontal)">
                                      <p:cBhvr>
                                        <p:cTn id="16" dur="500"/>
                                        <p:tgtEl>
                                          <p:spTgt spid="6656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6567"/>
                                        </p:tgtEl>
                                        <p:attrNameLst>
                                          <p:attrName>style.visibility</p:attrName>
                                        </p:attrNameLst>
                                      </p:cBhvr>
                                      <p:to>
                                        <p:strVal val="visible"/>
                                      </p:to>
                                    </p:set>
                                    <p:animEffect transition="in" filter="wipe(left)">
                                      <p:cBhvr>
                                        <p:cTn id="20" dur="500"/>
                                        <p:tgtEl>
                                          <p:spTgt spid="6656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6568"/>
                                        </p:tgtEl>
                                        <p:attrNameLst>
                                          <p:attrName>style.visibility</p:attrName>
                                        </p:attrNameLst>
                                      </p:cBhvr>
                                      <p:to>
                                        <p:strVal val="visible"/>
                                      </p:to>
                                    </p:set>
                                    <p:anim calcmode="lin" valueType="num">
                                      <p:cBhvr additive="base">
                                        <p:cTn id="25" dur="500" fill="hold"/>
                                        <p:tgtEl>
                                          <p:spTgt spid="66568"/>
                                        </p:tgtEl>
                                        <p:attrNameLst>
                                          <p:attrName>ppt_x</p:attrName>
                                        </p:attrNameLst>
                                      </p:cBhvr>
                                      <p:tavLst>
                                        <p:tav tm="0">
                                          <p:val>
                                            <p:strVal val="0-#ppt_w/2"/>
                                          </p:val>
                                        </p:tav>
                                        <p:tav tm="100000">
                                          <p:val>
                                            <p:strVal val="#ppt_x"/>
                                          </p:val>
                                        </p:tav>
                                      </p:tavLst>
                                    </p:anim>
                                    <p:anim calcmode="lin" valueType="num">
                                      <p:cBhvr additive="base">
                                        <p:cTn id="26" dur="500" fill="hold"/>
                                        <p:tgtEl>
                                          <p:spTgt spid="66568"/>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6569">
                                            <p:txEl>
                                              <p:pRg st="0" end="0"/>
                                            </p:txEl>
                                          </p:spTgt>
                                        </p:tgtEl>
                                        <p:attrNameLst>
                                          <p:attrName>style.visibility</p:attrName>
                                        </p:attrNameLst>
                                      </p:cBhvr>
                                      <p:to>
                                        <p:strVal val="visible"/>
                                      </p:to>
                                    </p:set>
                                    <p:animEffect transition="in" filter="wipe(left)">
                                      <p:cBhvr>
                                        <p:cTn id="30" dur="500"/>
                                        <p:tgtEl>
                                          <p:spTgt spid="6656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6569">
                                            <p:txEl>
                                              <p:pRg st="1" end="1"/>
                                            </p:txEl>
                                          </p:spTgt>
                                        </p:tgtEl>
                                        <p:attrNameLst>
                                          <p:attrName>style.visibility</p:attrName>
                                        </p:attrNameLst>
                                      </p:cBhvr>
                                      <p:to>
                                        <p:strVal val="visible"/>
                                      </p:to>
                                    </p:set>
                                    <p:animEffect transition="in" filter="wipe(left)">
                                      <p:cBhvr>
                                        <p:cTn id="35" dur="500"/>
                                        <p:tgtEl>
                                          <p:spTgt spid="66569">
                                            <p:txEl>
                                              <p:pRg st="1" end="1"/>
                                            </p:txEl>
                                          </p:spTgt>
                                        </p:tgtEl>
                                      </p:cBhvr>
                                    </p:animEffect>
                                  </p:childTnLst>
                                </p:cTn>
                              </p:par>
                            </p:childTnLst>
                          </p:cTn>
                        </p:par>
                        <p:par>
                          <p:cTn id="36" fill="hold">
                            <p:stCondLst>
                              <p:cond delay="500"/>
                            </p:stCondLst>
                            <p:childTnLst>
                              <p:par>
                                <p:cTn id="37" presetID="16" presetClass="entr" presetSubtype="42" fill="hold" grpId="0" nodeType="afterEffect">
                                  <p:stCondLst>
                                    <p:cond delay="0"/>
                                  </p:stCondLst>
                                  <p:childTnLst>
                                    <p:set>
                                      <p:cBhvr>
                                        <p:cTn id="38" dur="1" fill="hold">
                                          <p:stCondLst>
                                            <p:cond delay="0"/>
                                          </p:stCondLst>
                                        </p:cTn>
                                        <p:tgtEl>
                                          <p:spTgt spid="66570"/>
                                        </p:tgtEl>
                                        <p:attrNameLst>
                                          <p:attrName>style.visibility</p:attrName>
                                        </p:attrNameLst>
                                      </p:cBhvr>
                                      <p:to>
                                        <p:strVal val="visible"/>
                                      </p:to>
                                    </p:set>
                                    <p:animEffect transition="in" filter="barn(outHorizontal)">
                                      <p:cBhvr>
                                        <p:cTn id="39" dur="500"/>
                                        <p:tgtEl>
                                          <p:spTgt spid="66570"/>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66578"/>
                                        </p:tgtEl>
                                        <p:attrNameLst>
                                          <p:attrName>style.visibility</p:attrName>
                                        </p:attrNameLst>
                                      </p:cBhvr>
                                      <p:to>
                                        <p:strVal val="visible"/>
                                      </p:to>
                                    </p:set>
                                    <p:animEffect transition="in" filter="wipe(left)">
                                      <p:cBhvr>
                                        <p:cTn id="43" dur="500"/>
                                        <p:tgtEl>
                                          <p:spTgt spid="66578"/>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66573"/>
                                        </p:tgtEl>
                                        <p:attrNameLst>
                                          <p:attrName>style.visibility</p:attrName>
                                        </p:attrNameLst>
                                      </p:cBhvr>
                                      <p:to>
                                        <p:strVal val="visible"/>
                                      </p:to>
                                    </p:set>
                                    <p:animEffect transition="in" filter="wipe(left)">
                                      <p:cBhvr>
                                        <p:cTn id="47" dur="500"/>
                                        <p:tgtEl>
                                          <p:spTgt spid="66573"/>
                                        </p:tgtEl>
                                      </p:cBhvr>
                                    </p:animEffect>
                                  </p:childTnLst>
                                </p:cTn>
                              </p:par>
                            </p:childTnLst>
                          </p:cTn>
                        </p:par>
                        <p:par>
                          <p:cTn id="48" fill="hold">
                            <p:stCondLst>
                              <p:cond delay="2000"/>
                            </p:stCondLst>
                            <p:childTnLst>
                              <p:par>
                                <p:cTn id="49" presetID="22" presetClass="entr" presetSubtype="4" fill="hold" nodeType="afterEffect">
                                  <p:stCondLst>
                                    <p:cond delay="0"/>
                                  </p:stCondLst>
                                  <p:childTnLst>
                                    <p:set>
                                      <p:cBhvr>
                                        <p:cTn id="50" dur="1" fill="hold">
                                          <p:stCondLst>
                                            <p:cond delay="0"/>
                                          </p:stCondLst>
                                        </p:cTn>
                                        <p:tgtEl>
                                          <p:spTgt spid="66571"/>
                                        </p:tgtEl>
                                        <p:attrNameLst>
                                          <p:attrName>style.visibility</p:attrName>
                                        </p:attrNameLst>
                                      </p:cBhvr>
                                      <p:to>
                                        <p:strVal val="visible"/>
                                      </p:to>
                                    </p:set>
                                    <p:animEffect transition="in" filter="wipe(down)">
                                      <p:cBhvr>
                                        <p:cTn id="51" dur="500"/>
                                        <p:tgtEl>
                                          <p:spTgt spid="66571"/>
                                        </p:tgtEl>
                                      </p:cBhvr>
                                    </p:animEffect>
                                  </p:childTnLst>
                                </p:cTn>
                              </p:par>
                            </p:childTnLst>
                          </p:cTn>
                        </p:par>
                        <p:par>
                          <p:cTn id="52" fill="hold">
                            <p:stCondLst>
                              <p:cond delay="2500"/>
                            </p:stCondLst>
                            <p:childTnLst>
                              <p:par>
                                <p:cTn id="53" presetID="22" presetClass="entr" presetSubtype="8" fill="hold" grpId="0" nodeType="afterEffect">
                                  <p:stCondLst>
                                    <p:cond delay="0"/>
                                  </p:stCondLst>
                                  <p:childTnLst>
                                    <p:set>
                                      <p:cBhvr>
                                        <p:cTn id="54" dur="1" fill="hold">
                                          <p:stCondLst>
                                            <p:cond delay="0"/>
                                          </p:stCondLst>
                                        </p:cTn>
                                        <p:tgtEl>
                                          <p:spTgt spid="66572"/>
                                        </p:tgtEl>
                                        <p:attrNameLst>
                                          <p:attrName>style.visibility</p:attrName>
                                        </p:attrNameLst>
                                      </p:cBhvr>
                                      <p:to>
                                        <p:strVal val="visible"/>
                                      </p:to>
                                    </p:set>
                                    <p:animEffect transition="in" filter="wipe(left)">
                                      <p:cBhvr>
                                        <p:cTn id="55" dur="500"/>
                                        <p:tgtEl>
                                          <p:spTgt spid="6657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6569">
                                            <p:txEl>
                                              <p:pRg st="4" end="4"/>
                                            </p:txEl>
                                          </p:spTgt>
                                        </p:tgtEl>
                                        <p:attrNameLst>
                                          <p:attrName>style.visibility</p:attrName>
                                        </p:attrNameLst>
                                      </p:cBhvr>
                                      <p:to>
                                        <p:strVal val="visible"/>
                                      </p:to>
                                    </p:set>
                                    <p:animEffect transition="in" filter="wipe(left)">
                                      <p:cBhvr>
                                        <p:cTn id="60" dur="500"/>
                                        <p:tgtEl>
                                          <p:spTgt spid="66569">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6574">
                                            <p:txEl>
                                              <p:pRg st="0" end="0"/>
                                            </p:txEl>
                                          </p:spTgt>
                                        </p:tgtEl>
                                        <p:attrNameLst>
                                          <p:attrName>style.visibility</p:attrName>
                                        </p:attrNameLst>
                                      </p:cBhvr>
                                      <p:to>
                                        <p:strVal val="visible"/>
                                      </p:to>
                                    </p:set>
                                    <p:animEffect transition="in" filter="wipe(left)">
                                      <p:cBhvr>
                                        <p:cTn id="65" dur="500"/>
                                        <p:tgtEl>
                                          <p:spTgt spid="66574">
                                            <p:txEl>
                                              <p:pRg st="0" end="0"/>
                                            </p:txEl>
                                          </p:spTgt>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66575"/>
                                        </p:tgtEl>
                                        <p:attrNameLst>
                                          <p:attrName>style.visibility</p:attrName>
                                        </p:attrNameLst>
                                      </p:cBhvr>
                                      <p:to>
                                        <p:strVal val="visible"/>
                                      </p:to>
                                    </p:set>
                                    <p:animEffect transition="in" filter="wipe(left)">
                                      <p:cBhvr>
                                        <p:cTn id="69" dur="500"/>
                                        <p:tgtEl>
                                          <p:spTgt spid="66575"/>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66574">
                                            <p:txEl>
                                              <p:pRg st="2" end="2"/>
                                            </p:txEl>
                                          </p:spTgt>
                                        </p:tgtEl>
                                        <p:attrNameLst>
                                          <p:attrName>style.visibility</p:attrName>
                                        </p:attrNameLst>
                                      </p:cBhvr>
                                      <p:to>
                                        <p:strVal val="visible"/>
                                      </p:to>
                                    </p:set>
                                    <p:animEffect transition="in" filter="wipe(left)">
                                      <p:cBhvr>
                                        <p:cTn id="73" dur="500"/>
                                        <p:tgtEl>
                                          <p:spTgt spid="66574">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6574">
                                            <p:txEl>
                                              <p:pRg st="3" end="3"/>
                                            </p:txEl>
                                          </p:spTgt>
                                        </p:tgtEl>
                                        <p:attrNameLst>
                                          <p:attrName>style.visibility</p:attrName>
                                        </p:attrNameLst>
                                      </p:cBhvr>
                                      <p:to>
                                        <p:strVal val="visible"/>
                                      </p:to>
                                    </p:set>
                                    <p:animEffect transition="in" filter="wipe(left)">
                                      <p:cBhvr>
                                        <p:cTn id="78" dur="500"/>
                                        <p:tgtEl>
                                          <p:spTgt spid="66574">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66576"/>
                                        </p:tgtEl>
                                        <p:attrNameLst>
                                          <p:attrName>style.visibility</p:attrName>
                                        </p:attrNameLst>
                                      </p:cBhvr>
                                      <p:to>
                                        <p:strVal val="visible"/>
                                      </p:to>
                                    </p:set>
                                    <p:animEffect transition="in" filter="wipe(left)">
                                      <p:cBhvr>
                                        <p:cTn id="83" dur="500"/>
                                        <p:tgtEl>
                                          <p:spTgt spid="6657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6577"/>
                                        </p:tgtEl>
                                        <p:attrNameLst>
                                          <p:attrName>style.visibility</p:attrName>
                                        </p:attrNameLst>
                                      </p:cBhvr>
                                      <p:to>
                                        <p:strVal val="visible"/>
                                      </p:to>
                                    </p:set>
                                    <p:animEffect transition="in" filter="wipe(left)">
                                      <p:cBhvr>
                                        <p:cTn id="88" dur="500"/>
                                        <p:tgtEl>
                                          <p:spTgt spid="6657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6574">
                                            <p:txEl>
                                              <p:pRg st="4" end="4"/>
                                            </p:txEl>
                                          </p:spTgt>
                                        </p:tgtEl>
                                        <p:attrNameLst>
                                          <p:attrName>style.visibility</p:attrName>
                                        </p:attrNameLst>
                                      </p:cBhvr>
                                      <p:to>
                                        <p:strVal val="visible"/>
                                      </p:to>
                                    </p:set>
                                    <p:animEffect transition="in" filter="wipe(left)">
                                      <p:cBhvr>
                                        <p:cTn id="93" dur="500"/>
                                        <p:tgtEl>
                                          <p:spTgt spid="66574">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66579"/>
                                        </p:tgtEl>
                                        <p:attrNameLst>
                                          <p:attrName>style.visibility</p:attrName>
                                        </p:attrNameLst>
                                      </p:cBhvr>
                                      <p:to>
                                        <p:strVal val="visible"/>
                                      </p:to>
                                    </p:set>
                                    <p:animEffect transition="in" filter="wipe(left)">
                                      <p:cBhvr>
                                        <p:cTn id="98" dur="500"/>
                                        <p:tgtEl>
                                          <p:spTgt spid="6657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66580"/>
                                        </p:tgtEl>
                                        <p:attrNameLst>
                                          <p:attrName>style.visibility</p:attrName>
                                        </p:attrNameLst>
                                      </p:cBhvr>
                                      <p:to>
                                        <p:strVal val="visible"/>
                                      </p:to>
                                    </p:set>
                                    <p:animEffect transition="in" filter="wipe(left)">
                                      <p:cBhvr>
                                        <p:cTn id="103" dur="500"/>
                                        <p:tgtEl>
                                          <p:spTgt spid="66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P spid="66565" grpId="0"/>
      <p:bldP spid="66567" grpId="0"/>
      <p:bldP spid="66569" grpId="0" build="p"/>
      <p:bldP spid="66570" grpId="0" animBg="1"/>
      <p:bldP spid="66572" grpId="0"/>
      <p:bldP spid="66573" grpId="0"/>
      <p:bldP spid="66574"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815" name="Picture 55"/>
          <p:cNvPicPr>
            <a:picLocks noChangeAspect="1" noChangeArrowheads="1"/>
          </p:cNvPicPr>
          <p:nvPr/>
        </p:nvPicPr>
        <p:blipFill>
          <a:blip r:embed="rId3"/>
          <a:srcRect/>
          <a:stretch>
            <a:fillRect/>
          </a:stretch>
        </p:blipFill>
        <p:spPr bwMode="auto">
          <a:xfrm>
            <a:off x="5486400" y="2209800"/>
            <a:ext cx="1619250" cy="3419475"/>
          </a:xfrm>
          <a:prstGeom prst="rect">
            <a:avLst/>
          </a:prstGeom>
          <a:noFill/>
          <a:ln w="12700">
            <a:noFill/>
            <a:miter lim="800000"/>
            <a:headEnd/>
            <a:tailEnd/>
          </a:ln>
        </p:spPr>
      </p:pic>
      <p:sp>
        <p:nvSpPr>
          <p:cNvPr id="117766" name="Text Box 6"/>
          <p:cNvSpPr txBox="1">
            <a:spLocks noChangeArrowheads="1"/>
          </p:cNvSpPr>
          <p:nvPr/>
        </p:nvSpPr>
        <p:spPr bwMode="auto">
          <a:xfrm>
            <a:off x="762000" y="136525"/>
            <a:ext cx="6019800" cy="549275"/>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3000" i="0">
                <a:solidFill>
                  <a:srgbClr val="FF6600"/>
                </a:solidFill>
                <a:latin typeface="Herculanum" charset="0"/>
              </a:rPr>
              <a:t>Two-state systems</a:t>
            </a:r>
            <a:endParaRPr lang="en-US" sz="2000" i="0">
              <a:solidFill>
                <a:srgbClr val="FF6600"/>
              </a:solidFill>
              <a:latin typeface="Herculanum" charset="0"/>
            </a:endParaRPr>
          </a:p>
        </p:txBody>
      </p:sp>
      <p:grpSp>
        <p:nvGrpSpPr>
          <p:cNvPr id="2" name="Group 43"/>
          <p:cNvGrpSpPr>
            <a:grpSpLocks/>
          </p:cNvGrpSpPr>
          <p:nvPr/>
        </p:nvGrpSpPr>
        <p:grpSpPr bwMode="auto">
          <a:xfrm rot="-220052">
            <a:off x="5556250" y="304800"/>
            <a:ext cx="3511550" cy="1447800"/>
            <a:chOff x="3504" y="283"/>
            <a:chExt cx="2212" cy="773"/>
          </a:xfrm>
        </p:grpSpPr>
        <p:sp>
          <p:nvSpPr>
            <p:cNvPr id="117804" name="AutoShape 44"/>
            <p:cNvSpPr>
              <a:spLocks noChangeArrowheads="1"/>
            </p:cNvSpPr>
            <p:nvPr/>
          </p:nvSpPr>
          <p:spPr bwMode="auto">
            <a:xfrm rot="772853">
              <a:off x="3504" y="288"/>
              <a:ext cx="2160" cy="768"/>
            </a:xfrm>
            <a:prstGeom prst="foldedCorner">
              <a:avLst>
                <a:gd name="adj" fmla="val 12500"/>
              </a:avLst>
            </a:prstGeom>
            <a:solidFill>
              <a:schemeClr val="bg1"/>
            </a:solid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a:p>
          </p:txBody>
        </p:sp>
        <p:sp>
          <p:nvSpPr>
            <p:cNvPr id="18448" name="Text Box 45"/>
            <p:cNvSpPr txBox="1">
              <a:spLocks noChangeArrowheads="1"/>
            </p:cNvSpPr>
            <p:nvPr/>
          </p:nvSpPr>
          <p:spPr bwMode="auto">
            <a:xfrm rot="772853">
              <a:off x="3508" y="283"/>
              <a:ext cx="2208" cy="761"/>
            </a:xfrm>
            <a:prstGeom prst="rect">
              <a:avLst/>
            </a:prstGeom>
            <a:noFill/>
            <a:ln w="9525">
              <a:noFill/>
              <a:miter lim="800000"/>
              <a:headEnd/>
              <a:tailEnd/>
            </a:ln>
          </p:spPr>
          <p:txBody>
            <a:bodyPr>
              <a:prstTxWarp prst="textNoShape">
                <a:avLst/>
              </a:prstTxWarp>
              <a:spAutoFit/>
            </a:bodyPr>
            <a:lstStyle/>
            <a:p>
              <a:pPr eaLnBrk="0" hangingPunct="0">
                <a:spcBef>
                  <a:spcPct val="0"/>
                </a:spcBef>
              </a:pPr>
              <a:r>
                <a:rPr lang="en-US" sz="1400" i="0">
                  <a:latin typeface="Handwriting - Dakota" charset="0"/>
                  <a:ea typeface="ヒラギノ角ゴ Pro W3" charset="-128"/>
                  <a:cs typeface="ヒラギノ角ゴ Pro W3" charset="-128"/>
                </a:rPr>
                <a:t>There are two models that a statistical mechanician is interested in, the one they are working on and the Ising model. </a:t>
              </a:r>
            </a:p>
            <a:p>
              <a:pPr eaLnBrk="0" hangingPunct="0">
                <a:spcBef>
                  <a:spcPct val="0"/>
                </a:spcBef>
              </a:pPr>
              <a:r>
                <a:rPr lang="en-US" sz="1400" i="0">
                  <a:latin typeface="Handwriting - Dakota" charset="0"/>
                  <a:ea typeface="ヒラギノ角ゴ Pro W3" charset="-128"/>
                  <a:cs typeface="ヒラギノ角ゴ Pro W3" charset="-128"/>
                </a:rPr>
                <a:t>      A Statistical Mechanician</a:t>
              </a:r>
            </a:p>
          </p:txBody>
        </p:sp>
      </p:grpSp>
      <p:pic>
        <p:nvPicPr>
          <p:cNvPr id="117807" name="Picture 47" descr="ising2"/>
          <p:cNvPicPr>
            <a:picLocks noChangeAspect="1" noChangeArrowheads="1"/>
          </p:cNvPicPr>
          <p:nvPr/>
        </p:nvPicPr>
        <p:blipFill>
          <a:blip r:embed="rId4"/>
          <a:srcRect/>
          <a:stretch>
            <a:fillRect/>
          </a:stretch>
        </p:blipFill>
        <p:spPr bwMode="auto">
          <a:xfrm>
            <a:off x="7010400" y="5334000"/>
            <a:ext cx="2057400" cy="1406525"/>
          </a:xfrm>
          <a:prstGeom prst="rect">
            <a:avLst/>
          </a:prstGeom>
          <a:noFill/>
          <a:effectLst>
            <a:outerShdw blurRad="63500" dist="38099" dir="2700000" algn="ctr" rotWithShape="0">
              <a:srgbClr val="000000">
                <a:alpha val="74998"/>
              </a:srgbClr>
            </a:outerShdw>
          </a:effectLst>
        </p:spPr>
      </p:pic>
      <p:sp>
        <p:nvSpPr>
          <p:cNvPr id="117808" name="Rectangle 48"/>
          <p:cNvSpPr>
            <a:spLocks noChangeArrowheads="1"/>
          </p:cNvSpPr>
          <p:nvPr/>
        </p:nvSpPr>
        <p:spPr bwMode="auto">
          <a:xfrm>
            <a:off x="4572000" y="6378575"/>
            <a:ext cx="2438400" cy="403225"/>
          </a:xfrm>
          <a:prstGeom prst="rect">
            <a:avLst/>
          </a:prstGeom>
          <a:noFill/>
          <a:ln w="12700">
            <a:noFill/>
            <a:miter lim="800000"/>
            <a:headEnd/>
            <a:tailEnd/>
          </a:ln>
        </p:spPr>
        <p:txBody>
          <a:bodyPr>
            <a:prstTxWarp prst="textNoShape">
              <a:avLst/>
            </a:prstTxWarp>
            <a:spAutoFit/>
          </a:bodyPr>
          <a:lstStyle/>
          <a:p>
            <a:pPr algn="ctr">
              <a:lnSpc>
                <a:spcPct val="85000"/>
              </a:lnSpc>
              <a:spcBef>
                <a:spcPct val="0"/>
              </a:spcBef>
            </a:pPr>
            <a:r>
              <a:rPr lang="en-US" sz="1200">
                <a:solidFill>
                  <a:srgbClr val="000000"/>
                </a:solidFill>
              </a:rPr>
              <a:t>A </a:t>
            </a:r>
            <a:r>
              <a:rPr lang="en-US" sz="1200"/>
              <a:t>paving stone at UBC: </a:t>
            </a:r>
            <a:r>
              <a:rPr lang="en-US" sz="1200">
                <a:solidFill>
                  <a:srgbClr val="000000"/>
                </a:solidFill>
              </a:rPr>
              <a:t>Ising model of spins on a regular lattice</a:t>
            </a:r>
          </a:p>
        </p:txBody>
      </p:sp>
      <p:sp>
        <p:nvSpPr>
          <p:cNvPr id="117809" name="Text Box 49"/>
          <p:cNvSpPr txBox="1">
            <a:spLocks noChangeArrowheads="1"/>
          </p:cNvSpPr>
          <p:nvPr/>
        </p:nvSpPr>
        <p:spPr bwMode="auto">
          <a:xfrm>
            <a:off x="76200" y="762000"/>
            <a:ext cx="5334000" cy="915988"/>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In many bio problems, the </a:t>
            </a:r>
            <a:r>
              <a:rPr lang="en-US"/>
              <a:t>state</a:t>
            </a:r>
            <a:r>
              <a:rPr lang="en-US" i="0"/>
              <a:t> of the system is described by one or several simple two-state variables (</a:t>
            </a:r>
            <a:r>
              <a:rPr lang="en-US">
                <a:sym typeface="Symbol" charset="2"/>
              </a:rPr>
              <a:t> </a:t>
            </a:r>
            <a:r>
              <a:rPr lang="en-US" i="0"/>
              <a:t>), each of which can only take the values of 0 or 1</a:t>
            </a:r>
          </a:p>
        </p:txBody>
      </p:sp>
      <p:pic>
        <p:nvPicPr>
          <p:cNvPr id="117810" name="Picture 50"/>
          <p:cNvPicPr>
            <a:picLocks noChangeAspect="1" noChangeArrowheads="1"/>
          </p:cNvPicPr>
          <p:nvPr/>
        </p:nvPicPr>
        <p:blipFill>
          <a:blip r:embed="rId5"/>
          <a:srcRect/>
          <a:stretch>
            <a:fillRect/>
          </a:stretch>
        </p:blipFill>
        <p:spPr bwMode="auto">
          <a:xfrm>
            <a:off x="176213" y="2209800"/>
            <a:ext cx="1423987" cy="2971800"/>
          </a:xfrm>
          <a:prstGeom prst="rect">
            <a:avLst/>
          </a:prstGeom>
          <a:noFill/>
          <a:ln w="9525">
            <a:noFill/>
            <a:miter lim="800000"/>
            <a:headEnd/>
            <a:tailEnd/>
          </a:ln>
        </p:spPr>
      </p:pic>
      <p:sp>
        <p:nvSpPr>
          <p:cNvPr id="117812" name="Rectangle 52"/>
          <p:cNvSpPr>
            <a:spLocks noChangeArrowheads="1"/>
          </p:cNvSpPr>
          <p:nvPr/>
        </p:nvSpPr>
        <p:spPr bwMode="auto">
          <a:xfrm>
            <a:off x="0" y="1828800"/>
            <a:ext cx="8915400" cy="366713"/>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Examples of the internal state variable description of macromolecules:</a:t>
            </a:r>
          </a:p>
        </p:txBody>
      </p:sp>
      <p:pic>
        <p:nvPicPr>
          <p:cNvPr id="117813" name="Picture 53"/>
          <p:cNvPicPr>
            <a:picLocks noChangeAspect="1" noChangeArrowheads="1"/>
          </p:cNvPicPr>
          <p:nvPr/>
        </p:nvPicPr>
        <p:blipFill>
          <a:blip r:embed="rId6"/>
          <a:srcRect/>
          <a:stretch>
            <a:fillRect/>
          </a:stretch>
        </p:blipFill>
        <p:spPr bwMode="auto">
          <a:xfrm>
            <a:off x="1752600" y="2209800"/>
            <a:ext cx="1284288" cy="4648200"/>
          </a:xfrm>
          <a:prstGeom prst="rect">
            <a:avLst/>
          </a:prstGeom>
          <a:noFill/>
          <a:ln w="12700">
            <a:noFill/>
            <a:miter lim="800000"/>
            <a:headEnd/>
            <a:tailEnd/>
          </a:ln>
        </p:spPr>
      </p:pic>
      <p:pic>
        <p:nvPicPr>
          <p:cNvPr id="117814" name="Picture 54"/>
          <p:cNvPicPr>
            <a:picLocks noChangeAspect="1" noChangeArrowheads="1"/>
          </p:cNvPicPr>
          <p:nvPr/>
        </p:nvPicPr>
        <p:blipFill>
          <a:blip r:embed="rId7"/>
          <a:srcRect/>
          <a:stretch>
            <a:fillRect/>
          </a:stretch>
        </p:blipFill>
        <p:spPr bwMode="auto">
          <a:xfrm>
            <a:off x="3429000" y="2209800"/>
            <a:ext cx="1239838" cy="3276600"/>
          </a:xfrm>
          <a:prstGeom prst="rect">
            <a:avLst/>
          </a:prstGeom>
          <a:noFill/>
          <a:ln w="12700">
            <a:noFill/>
            <a:miter lim="800000"/>
            <a:headEnd/>
            <a:tailEnd/>
          </a:ln>
        </p:spPr>
      </p:pic>
      <p:pic>
        <p:nvPicPr>
          <p:cNvPr id="117816" name="Picture 56"/>
          <p:cNvPicPr>
            <a:picLocks noChangeAspect="1" noChangeArrowheads="1"/>
          </p:cNvPicPr>
          <p:nvPr/>
        </p:nvPicPr>
        <p:blipFill>
          <a:blip r:embed="rId8"/>
          <a:srcRect/>
          <a:stretch>
            <a:fillRect/>
          </a:stretch>
        </p:blipFill>
        <p:spPr bwMode="auto">
          <a:xfrm>
            <a:off x="6934200" y="3429000"/>
            <a:ext cx="2120900" cy="304800"/>
          </a:xfrm>
          <a:prstGeom prst="rect">
            <a:avLst/>
          </a:prstGeom>
          <a:noFill/>
          <a:ln w="12700">
            <a:noFill/>
            <a:miter lim="800000"/>
            <a:headEnd/>
            <a:tailEnd/>
          </a:ln>
        </p:spPr>
      </p:pic>
      <p:sp>
        <p:nvSpPr>
          <p:cNvPr id="117817" name="Text Box 57"/>
          <p:cNvSpPr txBox="1">
            <a:spLocks noChangeArrowheads="1"/>
          </p:cNvSpPr>
          <p:nvPr/>
        </p:nvSpPr>
        <p:spPr bwMode="auto">
          <a:xfrm>
            <a:off x="7086600" y="2606675"/>
            <a:ext cx="1981200" cy="825500"/>
          </a:xfrm>
          <a:prstGeom prst="rect">
            <a:avLst/>
          </a:prstGeom>
          <a:noFill/>
          <a:ln w="12700">
            <a:noFill/>
            <a:miter lim="800000"/>
            <a:headEnd/>
            <a:tailEnd/>
          </a:ln>
        </p:spPr>
        <p:txBody>
          <a:bodyPr>
            <a:prstTxWarp prst="textNoShape">
              <a:avLst/>
            </a:prstTxWarp>
            <a:spAutoFit/>
          </a:bodyPr>
          <a:lstStyle/>
          <a:p>
            <a:r>
              <a:rPr lang="en-US" sz="1600"/>
              <a:t>Overall state of the DNA is described by the vector</a:t>
            </a:r>
          </a:p>
        </p:txBody>
      </p:sp>
      <p:sp>
        <p:nvSpPr>
          <p:cNvPr id="117818" name="Text Box 58"/>
          <p:cNvSpPr txBox="1">
            <a:spLocks noChangeArrowheads="1"/>
          </p:cNvSpPr>
          <p:nvPr/>
        </p:nvSpPr>
        <p:spPr bwMode="auto">
          <a:xfrm>
            <a:off x="7086600" y="3822700"/>
            <a:ext cx="2133600" cy="825500"/>
          </a:xfrm>
          <a:prstGeom prst="rect">
            <a:avLst/>
          </a:prstGeom>
          <a:noFill/>
          <a:ln w="12700">
            <a:noFill/>
            <a:miter lim="800000"/>
            <a:headEnd/>
            <a:tailEnd/>
          </a:ln>
        </p:spPr>
        <p:txBody>
          <a:bodyPr>
            <a:prstTxWarp prst="textNoShape">
              <a:avLst/>
            </a:prstTxWarp>
            <a:spAutoFit/>
          </a:bodyPr>
          <a:lstStyle/>
          <a:p>
            <a:r>
              <a:rPr lang="en-US" sz="1600"/>
              <a:t>where </a:t>
            </a:r>
            <a:r>
              <a:rPr lang="en-US" sz="1600">
                <a:sym typeface="Symbol" charset="2"/>
              </a:rPr>
              <a:t></a:t>
            </a:r>
            <a:r>
              <a:rPr lang="en-US" sz="1600" baseline="-25000">
                <a:sym typeface="Symbol" charset="2"/>
              </a:rPr>
              <a:t>i</a:t>
            </a:r>
            <a:r>
              <a:rPr lang="en-US" sz="1600">
                <a:sym typeface="Symbol" charset="2"/>
              </a:rPr>
              <a:t> refers to the state of hybridization of the i</a:t>
            </a:r>
            <a:r>
              <a:rPr lang="en-US" sz="1600" baseline="30000">
                <a:sym typeface="Symbol" charset="2"/>
              </a:rPr>
              <a:t>th</a:t>
            </a:r>
            <a:r>
              <a:rPr lang="en-US" sz="1600">
                <a:sym typeface="Symbol" charset="2"/>
              </a:rPr>
              <a:t> base pair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par>
                          <p:cTn id="8" fill="hold">
                            <p:stCondLst>
                              <p:cond delay="1000"/>
                            </p:stCondLst>
                            <p:childTnLst>
                              <p:par>
                                <p:cTn id="9" presetID="2" presetClass="entr" presetSubtype="3"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809"/>
                                        </p:tgtEl>
                                        <p:attrNameLst>
                                          <p:attrName>style.visibility</p:attrName>
                                        </p:attrNameLst>
                                      </p:cBhvr>
                                      <p:to>
                                        <p:strVal val="visible"/>
                                      </p:to>
                                    </p:set>
                                    <p:animEffect transition="in" filter="wipe(left)">
                                      <p:cBhvr>
                                        <p:cTn id="17" dur="500"/>
                                        <p:tgtEl>
                                          <p:spTgt spid="11780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7807"/>
                                        </p:tgtEl>
                                        <p:attrNameLst>
                                          <p:attrName>style.visibility</p:attrName>
                                        </p:attrNameLst>
                                      </p:cBhvr>
                                      <p:to>
                                        <p:strVal val="visible"/>
                                      </p:to>
                                    </p:set>
                                    <p:animEffect transition="in" filter="box(in)">
                                      <p:cBhvr>
                                        <p:cTn id="22" dur="500"/>
                                        <p:tgtEl>
                                          <p:spTgt spid="11780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7808"/>
                                        </p:tgtEl>
                                        <p:attrNameLst>
                                          <p:attrName>style.visibility</p:attrName>
                                        </p:attrNameLst>
                                      </p:cBhvr>
                                      <p:to>
                                        <p:strVal val="visible"/>
                                      </p:to>
                                    </p:set>
                                    <p:animEffect transition="in" filter="wipe(left)">
                                      <p:cBhvr>
                                        <p:cTn id="26" dur="500"/>
                                        <p:tgtEl>
                                          <p:spTgt spid="1178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7812"/>
                                        </p:tgtEl>
                                        <p:attrNameLst>
                                          <p:attrName>style.visibility</p:attrName>
                                        </p:attrNameLst>
                                      </p:cBhvr>
                                      <p:to>
                                        <p:strVal val="visible"/>
                                      </p:to>
                                    </p:set>
                                    <p:animEffect transition="in" filter="wipe(left)">
                                      <p:cBhvr>
                                        <p:cTn id="31" dur="500"/>
                                        <p:tgtEl>
                                          <p:spTgt spid="117812"/>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17810"/>
                                        </p:tgtEl>
                                        <p:attrNameLst>
                                          <p:attrName>style.visibility</p:attrName>
                                        </p:attrNameLst>
                                      </p:cBhvr>
                                      <p:to>
                                        <p:strVal val="visible"/>
                                      </p:to>
                                    </p:set>
                                    <p:animEffect transition="in" filter="wipe(up)">
                                      <p:cBhvr>
                                        <p:cTn id="35" dur="500"/>
                                        <p:tgtEl>
                                          <p:spTgt spid="1178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7813"/>
                                        </p:tgtEl>
                                        <p:attrNameLst>
                                          <p:attrName>style.visibility</p:attrName>
                                        </p:attrNameLst>
                                      </p:cBhvr>
                                      <p:to>
                                        <p:strVal val="visible"/>
                                      </p:to>
                                    </p:set>
                                    <p:animEffect transition="in" filter="wipe(up)">
                                      <p:cBhvr>
                                        <p:cTn id="40" dur="500"/>
                                        <p:tgtEl>
                                          <p:spTgt spid="1178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17814"/>
                                        </p:tgtEl>
                                        <p:attrNameLst>
                                          <p:attrName>style.visibility</p:attrName>
                                        </p:attrNameLst>
                                      </p:cBhvr>
                                      <p:to>
                                        <p:strVal val="visible"/>
                                      </p:to>
                                    </p:set>
                                    <p:animEffect transition="in" filter="wipe(up)">
                                      <p:cBhvr>
                                        <p:cTn id="45" dur="500"/>
                                        <p:tgtEl>
                                          <p:spTgt spid="1178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17815"/>
                                        </p:tgtEl>
                                        <p:attrNameLst>
                                          <p:attrName>style.visibility</p:attrName>
                                        </p:attrNameLst>
                                      </p:cBhvr>
                                      <p:to>
                                        <p:strVal val="visible"/>
                                      </p:to>
                                    </p:set>
                                    <p:animEffect transition="in" filter="wipe(up)">
                                      <p:cBhvr>
                                        <p:cTn id="50" dur="500"/>
                                        <p:tgtEl>
                                          <p:spTgt spid="1178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7817"/>
                                        </p:tgtEl>
                                        <p:attrNameLst>
                                          <p:attrName>style.visibility</p:attrName>
                                        </p:attrNameLst>
                                      </p:cBhvr>
                                      <p:to>
                                        <p:strVal val="visible"/>
                                      </p:to>
                                    </p:set>
                                    <p:animEffect transition="in" filter="wipe(left)">
                                      <p:cBhvr>
                                        <p:cTn id="54" dur="500"/>
                                        <p:tgtEl>
                                          <p:spTgt spid="117817"/>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117816"/>
                                        </p:tgtEl>
                                        <p:attrNameLst>
                                          <p:attrName>style.visibility</p:attrName>
                                        </p:attrNameLst>
                                      </p:cBhvr>
                                      <p:to>
                                        <p:strVal val="visible"/>
                                      </p:to>
                                    </p:set>
                                    <p:animEffect transition="in" filter="wipe(left)">
                                      <p:cBhvr>
                                        <p:cTn id="58" dur="500"/>
                                        <p:tgtEl>
                                          <p:spTgt spid="117816"/>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117818"/>
                                        </p:tgtEl>
                                        <p:attrNameLst>
                                          <p:attrName>style.visibility</p:attrName>
                                        </p:attrNameLst>
                                      </p:cBhvr>
                                      <p:to>
                                        <p:strVal val="visible"/>
                                      </p:to>
                                    </p:set>
                                    <p:animEffect transition="in" filter="wipe(left)">
                                      <p:cBhvr>
                                        <p:cTn id="62" dur="500"/>
                                        <p:tgtEl>
                                          <p:spTgt spid="117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8" grpId="0"/>
      <p:bldP spid="117809" grpId="0"/>
      <p:bldP spid="117812" grpId="0"/>
      <p:bldP spid="117817" grpId="0"/>
      <p:bldP spid="11781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64" name="Text Box 28"/>
          <p:cNvSpPr txBox="1">
            <a:spLocks noChangeArrowheads="1"/>
          </p:cNvSpPr>
          <p:nvPr/>
        </p:nvSpPr>
        <p:spPr bwMode="auto">
          <a:xfrm>
            <a:off x="1524000" y="136525"/>
            <a:ext cx="6019800" cy="549275"/>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3000" i="0">
                <a:solidFill>
                  <a:srgbClr val="FF6600"/>
                </a:solidFill>
                <a:latin typeface="Herculanum" charset="0"/>
              </a:rPr>
              <a:t>Ion channels</a:t>
            </a:r>
            <a:endParaRPr lang="en-US" sz="2000" i="0">
              <a:solidFill>
                <a:srgbClr val="FF6600"/>
              </a:solidFill>
              <a:latin typeface="Herculanum" charset="0"/>
            </a:endParaRPr>
          </a:p>
        </p:txBody>
      </p:sp>
      <p:pic>
        <p:nvPicPr>
          <p:cNvPr id="116765" name="Picture 29"/>
          <p:cNvPicPr>
            <a:picLocks noChangeAspect="1" noChangeArrowheads="1"/>
          </p:cNvPicPr>
          <p:nvPr/>
        </p:nvPicPr>
        <p:blipFill>
          <a:blip r:embed="rId3"/>
          <a:srcRect/>
          <a:stretch>
            <a:fillRect/>
          </a:stretch>
        </p:blipFill>
        <p:spPr bwMode="auto">
          <a:xfrm>
            <a:off x="7086600" y="1066800"/>
            <a:ext cx="1825625" cy="3810000"/>
          </a:xfrm>
          <a:prstGeom prst="rect">
            <a:avLst/>
          </a:prstGeom>
          <a:noFill/>
          <a:ln w="9525">
            <a:noFill/>
            <a:miter lim="800000"/>
            <a:headEnd/>
            <a:tailEnd/>
          </a:ln>
        </p:spPr>
      </p:pic>
      <p:sp>
        <p:nvSpPr>
          <p:cNvPr id="116766" name="Text Box 30"/>
          <p:cNvSpPr txBox="1">
            <a:spLocks noChangeArrowheads="1"/>
          </p:cNvSpPr>
          <p:nvPr/>
        </p:nvSpPr>
        <p:spPr bwMode="auto">
          <a:xfrm>
            <a:off x="228600" y="762000"/>
            <a:ext cx="8763000" cy="4906963"/>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Aim: compute the probability of finding the channel open, </a:t>
            </a:r>
            <a:r>
              <a:rPr lang="en-US"/>
              <a:t>p</a:t>
            </a:r>
            <a:r>
              <a:rPr lang="en-US" baseline="-25000"/>
              <a:t>open</a:t>
            </a:r>
            <a:endParaRPr lang="en-US"/>
          </a:p>
          <a:p>
            <a:pPr>
              <a:buClr>
                <a:srgbClr val="FF6600"/>
              </a:buClr>
              <a:buSzPct val="150000"/>
              <a:buFont typeface="Times" charset="0"/>
              <a:buChar char="•"/>
            </a:pPr>
            <a:r>
              <a:rPr lang="en-US" i="0"/>
              <a:t>  Boltzmann distr.: the probability of finding a state with energy </a:t>
            </a:r>
            <a:r>
              <a:rPr lang="en-US"/>
              <a:t>E</a:t>
            </a:r>
            <a:r>
              <a:rPr lang="en-US" i="0"/>
              <a:t> is</a:t>
            </a:r>
          </a:p>
          <a:p>
            <a:pPr>
              <a:buClr>
                <a:srgbClr val="FF6600"/>
              </a:buClr>
              <a:buSzPct val="150000"/>
              <a:buFont typeface="Times" charset="0"/>
              <a:buChar char="•"/>
            </a:pPr>
            <a:endParaRPr lang="en-US" i="0"/>
          </a:p>
          <a:p>
            <a:pPr>
              <a:buClr>
                <a:srgbClr val="FF6600"/>
              </a:buClr>
              <a:buSzPct val="150000"/>
              <a:buFont typeface="Times" charset="0"/>
              <a:buChar char="•"/>
            </a:pPr>
            <a:endParaRPr lang="en-US" i="0"/>
          </a:p>
          <a:p>
            <a:pPr>
              <a:buClr>
                <a:srgbClr val="FF6600"/>
              </a:buClr>
              <a:buSzPct val="150000"/>
              <a:buFont typeface="Times" charset="0"/>
              <a:buChar char="•"/>
            </a:pPr>
            <a:endParaRPr lang="en-US" i="0"/>
          </a:p>
          <a:p>
            <a:pPr>
              <a:buClr>
                <a:srgbClr val="FF6600"/>
              </a:buClr>
              <a:buSzPct val="150000"/>
              <a:buFont typeface="Times" charset="0"/>
              <a:buChar char="•"/>
            </a:pPr>
            <a:r>
              <a:rPr lang="en-US" i="0"/>
              <a:t> If there is no external driving force, the energy as a function of </a:t>
            </a:r>
            <a:r>
              <a:rPr lang="en-US">
                <a:sym typeface="Symbol" charset="2"/>
              </a:rPr>
              <a:t></a:t>
            </a:r>
            <a:r>
              <a:rPr lang="en-US" i="0"/>
              <a:t>  is</a:t>
            </a:r>
          </a:p>
          <a:p>
            <a:pPr>
              <a:buClr>
                <a:srgbClr val="FF6600"/>
              </a:buClr>
              <a:buSzPct val="150000"/>
              <a:buFont typeface="Times" charset="0"/>
              <a:buChar char="•"/>
            </a:pPr>
            <a:endParaRPr lang="en-US" i="0"/>
          </a:p>
          <a:p>
            <a:pPr>
              <a:buClr>
                <a:srgbClr val="FF6600"/>
              </a:buClr>
              <a:buSzPct val="150000"/>
              <a:buFont typeface="Times" charset="0"/>
              <a:buChar char="•"/>
            </a:pPr>
            <a:endParaRPr lang="en-US" i="0"/>
          </a:p>
          <a:p>
            <a:pPr>
              <a:buClr>
                <a:srgbClr val="FF6600"/>
              </a:buClr>
              <a:buSzPct val="150000"/>
              <a:buFont typeface="Times" charset="0"/>
              <a:buNone/>
            </a:pPr>
            <a:r>
              <a:rPr lang="en-US" i="0"/>
              <a:t>where </a:t>
            </a:r>
            <a:r>
              <a:rPr lang="en-US">
                <a:sym typeface="Symbol" charset="2"/>
              </a:rPr>
              <a:t></a:t>
            </a:r>
            <a:r>
              <a:rPr lang="en-US" baseline="-25000">
                <a:sym typeface="Symbol" charset="2"/>
              </a:rPr>
              <a:t>open</a:t>
            </a:r>
            <a:r>
              <a:rPr lang="en-US" i="0">
                <a:sym typeface="Symbol" charset="2"/>
              </a:rPr>
              <a:t> (</a:t>
            </a:r>
            <a:r>
              <a:rPr lang="en-US">
                <a:sym typeface="Symbol" charset="2"/>
              </a:rPr>
              <a:t></a:t>
            </a:r>
            <a:r>
              <a:rPr lang="en-US" baseline="-25000">
                <a:sym typeface="Symbol" charset="2"/>
              </a:rPr>
              <a:t>closed</a:t>
            </a:r>
            <a:r>
              <a:rPr lang="en-US" i="0">
                <a:sym typeface="Symbol" charset="2"/>
              </a:rPr>
              <a:t>)</a:t>
            </a:r>
            <a:r>
              <a:rPr lang="en-US" i="0"/>
              <a:t> is the energy of the open (closed) state</a:t>
            </a:r>
          </a:p>
          <a:p>
            <a:pPr>
              <a:buClr>
                <a:srgbClr val="FF6600"/>
              </a:buClr>
              <a:buSzPct val="150000"/>
              <a:buFont typeface="Times" charset="0"/>
              <a:buNone/>
            </a:pPr>
            <a:endParaRPr lang="en-US" i="0"/>
          </a:p>
          <a:p>
            <a:pPr>
              <a:buClr>
                <a:srgbClr val="FF6600"/>
              </a:buClr>
              <a:buSzPct val="150000"/>
              <a:buFont typeface="Times" charset="0"/>
              <a:buNone/>
            </a:pPr>
            <a:endParaRPr lang="en-US" i="0"/>
          </a:p>
          <a:p>
            <a:pPr>
              <a:buClr>
                <a:srgbClr val="FF6600"/>
              </a:buClr>
              <a:buSzPct val="150000"/>
              <a:buFont typeface="Times" charset="0"/>
              <a:buNone/>
            </a:pPr>
            <a:endParaRPr lang="en-US" i="0"/>
          </a:p>
        </p:txBody>
      </p:sp>
      <p:sp>
        <p:nvSpPr>
          <p:cNvPr id="116768" name="Text Box 32"/>
          <p:cNvSpPr txBox="1">
            <a:spLocks noChangeArrowheads="1"/>
          </p:cNvSpPr>
          <p:nvPr/>
        </p:nvSpPr>
        <p:spPr bwMode="auto">
          <a:xfrm>
            <a:off x="2971800" y="2286000"/>
            <a:ext cx="1371600" cy="366713"/>
          </a:xfrm>
          <a:prstGeom prst="rect">
            <a:avLst/>
          </a:prstGeom>
          <a:noFill/>
          <a:ln w="12700">
            <a:noFill/>
            <a:miter lim="800000"/>
            <a:headEnd/>
            <a:tailEnd/>
          </a:ln>
        </p:spPr>
        <p:txBody>
          <a:bodyPr>
            <a:prstTxWarp prst="textNoShape">
              <a:avLst/>
            </a:prstTxWarp>
            <a:spAutoFit/>
          </a:bodyPr>
          <a:lstStyle/>
          <a:p>
            <a:r>
              <a:rPr lang="en-US"/>
              <a:t>E = E(</a:t>
            </a:r>
            <a:r>
              <a:rPr lang="en-US">
                <a:sym typeface="Symbol" charset="2"/>
              </a:rPr>
              <a:t></a:t>
            </a:r>
            <a:r>
              <a:rPr lang="en-US"/>
              <a:t>) =?</a:t>
            </a:r>
          </a:p>
        </p:txBody>
      </p:sp>
      <p:pic>
        <p:nvPicPr>
          <p:cNvPr id="116770" name="Picture 34"/>
          <p:cNvPicPr>
            <a:picLocks noChangeAspect="1" noChangeArrowheads="1"/>
          </p:cNvPicPr>
          <p:nvPr/>
        </p:nvPicPr>
        <p:blipFill>
          <a:blip r:embed="rId4"/>
          <a:srcRect/>
          <a:stretch>
            <a:fillRect/>
          </a:stretch>
        </p:blipFill>
        <p:spPr bwMode="auto">
          <a:xfrm>
            <a:off x="2717800" y="1752600"/>
            <a:ext cx="1854200" cy="368300"/>
          </a:xfrm>
          <a:prstGeom prst="rect">
            <a:avLst/>
          </a:prstGeom>
          <a:noFill/>
          <a:ln w="12700">
            <a:noFill/>
            <a:miter lim="800000"/>
            <a:headEnd/>
            <a:tailEnd/>
          </a:ln>
        </p:spPr>
      </p:pic>
      <p:sp>
        <p:nvSpPr>
          <p:cNvPr id="116771" name="Freeform 35"/>
          <p:cNvSpPr>
            <a:spLocks/>
          </p:cNvSpPr>
          <p:nvPr/>
        </p:nvSpPr>
        <p:spPr bwMode="auto">
          <a:xfrm>
            <a:off x="3035300" y="2057400"/>
            <a:ext cx="101600" cy="228600"/>
          </a:xfrm>
          <a:custGeom>
            <a:avLst/>
            <a:gdLst/>
            <a:ahLst/>
            <a:cxnLst>
              <a:cxn ang="0">
                <a:pos x="8" y="0"/>
              </a:cxn>
              <a:cxn ang="0">
                <a:pos x="8" y="48"/>
              </a:cxn>
              <a:cxn ang="0">
                <a:pos x="56" y="96"/>
              </a:cxn>
              <a:cxn ang="0">
                <a:pos x="56" y="144"/>
              </a:cxn>
            </a:cxnLst>
            <a:rect l="0" t="0" r="r" b="b"/>
            <a:pathLst>
              <a:path w="64" h="144">
                <a:moveTo>
                  <a:pt x="8" y="0"/>
                </a:moveTo>
                <a:cubicBezTo>
                  <a:pt x="4" y="16"/>
                  <a:pt x="0" y="32"/>
                  <a:pt x="8" y="48"/>
                </a:cubicBezTo>
                <a:cubicBezTo>
                  <a:pt x="16" y="64"/>
                  <a:pt x="48" y="80"/>
                  <a:pt x="56" y="96"/>
                </a:cubicBezTo>
                <a:cubicBezTo>
                  <a:pt x="64" y="112"/>
                  <a:pt x="60" y="128"/>
                  <a:pt x="56" y="144"/>
                </a:cubicBezTo>
              </a:path>
            </a:pathLst>
          </a:custGeom>
          <a:noFill/>
          <a:ln w="12700" cap="flat" cmpd="sng">
            <a:solidFill>
              <a:srgbClr val="FF6600"/>
            </a:solidFill>
            <a:prstDash val="solid"/>
            <a:round/>
            <a:headEnd type="triangle" w="med" len="me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pic>
        <p:nvPicPr>
          <p:cNvPr id="116772" name="Picture 36"/>
          <p:cNvPicPr>
            <a:picLocks noChangeAspect="1" noChangeArrowheads="1"/>
          </p:cNvPicPr>
          <p:nvPr/>
        </p:nvPicPr>
        <p:blipFill>
          <a:blip r:embed="rId5"/>
          <a:srcRect/>
          <a:stretch>
            <a:fillRect/>
          </a:stretch>
        </p:blipFill>
        <p:spPr bwMode="auto">
          <a:xfrm>
            <a:off x="1968500" y="3352800"/>
            <a:ext cx="3517900" cy="59690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64"/>
                                        </p:tgtEl>
                                        <p:attrNameLst>
                                          <p:attrName>style.visibility</p:attrName>
                                        </p:attrNameLst>
                                      </p:cBhvr>
                                      <p:to>
                                        <p:strVal val="visible"/>
                                      </p:to>
                                    </p:set>
                                    <p:animEffect transition="in" filter="dissolve">
                                      <p:cBhvr>
                                        <p:cTn id="7" dur="1000"/>
                                        <p:tgtEl>
                                          <p:spTgt spid="11676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16765"/>
                                        </p:tgtEl>
                                        <p:attrNameLst>
                                          <p:attrName>style.visibility</p:attrName>
                                        </p:attrNameLst>
                                      </p:cBhvr>
                                      <p:to>
                                        <p:strVal val="visible"/>
                                      </p:to>
                                    </p:set>
                                    <p:animEffect transition="in" filter="wipe(up)">
                                      <p:cBhvr>
                                        <p:cTn id="11" dur="500"/>
                                        <p:tgtEl>
                                          <p:spTgt spid="11676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6766">
                                            <p:txEl>
                                              <p:pRg st="0" end="0"/>
                                            </p:txEl>
                                          </p:spTgt>
                                        </p:tgtEl>
                                        <p:attrNameLst>
                                          <p:attrName>style.visibility</p:attrName>
                                        </p:attrNameLst>
                                      </p:cBhvr>
                                      <p:to>
                                        <p:strVal val="visible"/>
                                      </p:to>
                                    </p:set>
                                    <p:animEffect transition="in" filter="wipe(left)">
                                      <p:cBhvr>
                                        <p:cTn id="15" dur="500"/>
                                        <p:tgtEl>
                                          <p:spTgt spid="1167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6766">
                                            <p:txEl>
                                              <p:pRg st="1" end="1"/>
                                            </p:txEl>
                                          </p:spTgt>
                                        </p:tgtEl>
                                        <p:attrNameLst>
                                          <p:attrName>style.visibility</p:attrName>
                                        </p:attrNameLst>
                                      </p:cBhvr>
                                      <p:to>
                                        <p:strVal val="visible"/>
                                      </p:to>
                                    </p:set>
                                    <p:animEffect transition="in" filter="wipe(left)">
                                      <p:cBhvr>
                                        <p:cTn id="20" dur="500"/>
                                        <p:tgtEl>
                                          <p:spTgt spid="116766">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6770"/>
                                        </p:tgtEl>
                                        <p:attrNameLst>
                                          <p:attrName>style.visibility</p:attrName>
                                        </p:attrNameLst>
                                      </p:cBhvr>
                                      <p:to>
                                        <p:strVal val="visible"/>
                                      </p:to>
                                    </p:set>
                                    <p:animEffect transition="in" filter="wipe(left)">
                                      <p:cBhvr>
                                        <p:cTn id="24" dur="500"/>
                                        <p:tgtEl>
                                          <p:spTgt spid="1167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6768"/>
                                        </p:tgtEl>
                                        <p:attrNameLst>
                                          <p:attrName>style.visibility</p:attrName>
                                        </p:attrNameLst>
                                      </p:cBhvr>
                                      <p:to>
                                        <p:strVal val="visible"/>
                                      </p:to>
                                    </p:set>
                                    <p:animEffect transition="in" filter="wipe(left)">
                                      <p:cBhvr>
                                        <p:cTn id="29" dur="500"/>
                                        <p:tgtEl>
                                          <p:spTgt spid="116768"/>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16771"/>
                                        </p:tgtEl>
                                        <p:attrNameLst>
                                          <p:attrName>style.visibility</p:attrName>
                                        </p:attrNameLst>
                                      </p:cBhvr>
                                      <p:to>
                                        <p:strVal val="visible"/>
                                      </p:to>
                                    </p:set>
                                    <p:animEffect transition="in" filter="wipe(down)">
                                      <p:cBhvr>
                                        <p:cTn id="33" dur="500"/>
                                        <p:tgtEl>
                                          <p:spTgt spid="11677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6766">
                                            <p:txEl>
                                              <p:pRg st="5" end="5"/>
                                            </p:txEl>
                                          </p:spTgt>
                                        </p:tgtEl>
                                        <p:attrNameLst>
                                          <p:attrName>style.visibility</p:attrName>
                                        </p:attrNameLst>
                                      </p:cBhvr>
                                      <p:to>
                                        <p:strVal val="visible"/>
                                      </p:to>
                                    </p:set>
                                    <p:animEffect transition="in" filter="wipe(left)">
                                      <p:cBhvr>
                                        <p:cTn id="38" dur="500"/>
                                        <p:tgtEl>
                                          <p:spTgt spid="116766">
                                            <p:txEl>
                                              <p:pRg st="5" end="5"/>
                                            </p:txEl>
                                          </p:spTgt>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6772"/>
                                        </p:tgtEl>
                                        <p:attrNameLst>
                                          <p:attrName>style.visibility</p:attrName>
                                        </p:attrNameLst>
                                      </p:cBhvr>
                                      <p:to>
                                        <p:strVal val="visible"/>
                                      </p:to>
                                    </p:set>
                                    <p:animEffect transition="in" filter="wipe(left)">
                                      <p:cBhvr>
                                        <p:cTn id="42" dur="500"/>
                                        <p:tgtEl>
                                          <p:spTgt spid="116772"/>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6766">
                                            <p:txEl>
                                              <p:pRg st="8" end="8"/>
                                            </p:txEl>
                                          </p:spTgt>
                                        </p:tgtEl>
                                        <p:attrNameLst>
                                          <p:attrName>style.visibility</p:attrName>
                                        </p:attrNameLst>
                                      </p:cBhvr>
                                      <p:to>
                                        <p:strVal val="visible"/>
                                      </p:to>
                                    </p:set>
                                    <p:animEffect transition="in" filter="wipe(left)">
                                      <p:cBhvr>
                                        <p:cTn id="46" dur="500"/>
                                        <p:tgtEl>
                                          <p:spTgt spid="1167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64" grpId="0"/>
      <p:bldP spid="116766" grpId="0" build="p"/>
      <p:bldP spid="116768" grpId="0"/>
      <p:bldP spid="116771"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5023" name="Text Box 31"/>
          <p:cNvSpPr txBox="1">
            <a:spLocks noChangeArrowheads="1"/>
          </p:cNvSpPr>
          <p:nvPr/>
        </p:nvSpPr>
        <p:spPr bwMode="auto">
          <a:xfrm>
            <a:off x="76200" y="136525"/>
            <a:ext cx="8991600" cy="549275"/>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3000" i="0">
                <a:solidFill>
                  <a:srgbClr val="FF6600"/>
                </a:solidFill>
                <a:latin typeface="Herculanum" charset="0"/>
              </a:rPr>
              <a:t>Ion channels under applied tension</a:t>
            </a:r>
          </a:p>
        </p:txBody>
      </p:sp>
      <p:sp>
        <p:nvSpPr>
          <p:cNvPr id="85024" name="Text Box 32"/>
          <p:cNvSpPr txBox="1">
            <a:spLocks noChangeArrowheads="1"/>
          </p:cNvSpPr>
          <p:nvPr/>
        </p:nvSpPr>
        <p:spPr bwMode="auto">
          <a:xfrm>
            <a:off x="152400" y="838200"/>
            <a:ext cx="8763000" cy="1328738"/>
          </a:xfrm>
          <a:prstGeom prst="rect">
            <a:avLst/>
          </a:prstGeom>
          <a:noFill/>
          <a:ln w="12700">
            <a:noFill/>
            <a:miter lim="800000"/>
            <a:headEnd/>
            <a:tailEnd/>
          </a:ln>
        </p:spPr>
        <p:txBody>
          <a:bodyPr>
            <a:prstTxWarp prst="textNoShape">
              <a:avLst/>
            </a:prstTxWarp>
            <a:spAutoFit/>
          </a:bodyPr>
          <a:lstStyle/>
          <a:p>
            <a:pPr>
              <a:buClr>
                <a:srgbClr val="FF6600"/>
              </a:buClr>
              <a:buSzPct val="145000"/>
              <a:buFont typeface="Times" charset="0"/>
              <a:buChar char="•"/>
            </a:pPr>
            <a:r>
              <a:rPr lang="en-US" i="0" dirty="0"/>
              <a:t> For concreteness,</a:t>
            </a:r>
            <a:r>
              <a:rPr lang="en-US" i="0" dirty="0" smtClean="0"/>
              <a:t> we begin by considering </a:t>
            </a:r>
            <a:r>
              <a:rPr lang="en-US" i="0" dirty="0"/>
              <a:t>the case of </a:t>
            </a:r>
            <a:r>
              <a:rPr lang="en-US" i="0" dirty="0" err="1"/>
              <a:t>mechanosensitive</a:t>
            </a:r>
            <a:r>
              <a:rPr lang="en-US" i="0" dirty="0"/>
              <a:t> channels.</a:t>
            </a:r>
            <a:r>
              <a:rPr lang="en-US" i="0" dirty="0" smtClean="0"/>
              <a:t> Driving </a:t>
            </a:r>
            <a:r>
              <a:rPr lang="en-US" i="0" dirty="0"/>
              <a:t>force: the tension in the membrane</a:t>
            </a:r>
          </a:p>
          <a:p>
            <a:pPr>
              <a:buClr>
                <a:srgbClr val="FF6600"/>
              </a:buClr>
              <a:buSzPct val="145000"/>
              <a:buFont typeface="Times" charset="0"/>
              <a:buChar char="•"/>
            </a:pPr>
            <a:r>
              <a:rPr lang="en-US" i="0" dirty="0"/>
              <a:t> </a:t>
            </a:r>
            <a:r>
              <a:rPr lang="en-US" i="0" dirty="0" err="1"/>
              <a:t>Mechanosensitive</a:t>
            </a:r>
            <a:r>
              <a:rPr lang="en-US" i="0" dirty="0"/>
              <a:t> channels have been hypothesized to serve as safety valves to protect cells against membrane rupture due to osmotic imbalance.</a:t>
            </a:r>
          </a:p>
        </p:txBody>
      </p:sp>
      <p:pic>
        <p:nvPicPr>
          <p:cNvPr id="85025" name="Picture 33"/>
          <p:cNvPicPr>
            <a:picLocks noChangeAspect="1" noChangeArrowheads="1"/>
          </p:cNvPicPr>
          <p:nvPr/>
        </p:nvPicPr>
        <p:blipFill>
          <a:blip r:embed="rId3"/>
          <a:srcRect/>
          <a:stretch>
            <a:fillRect/>
          </a:stretch>
        </p:blipFill>
        <p:spPr bwMode="auto">
          <a:xfrm>
            <a:off x="66675" y="3157538"/>
            <a:ext cx="2011363" cy="1639887"/>
          </a:xfrm>
          <a:prstGeom prst="rect">
            <a:avLst/>
          </a:prstGeom>
          <a:noFill/>
          <a:ln w="12700">
            <a:noFill/>
            <a:miter lim="800000"/>
            <a:headEnd/>
            <a:tailEnd/>
          </a:ln>
        </p:spPr>
      </p:pic>
      <p:pic>
        <p:nvPicPr>
          <p:cNvPr id="85026" name="Picture 34"/>
          <p:cNvPicPr>
            <a:picLocks noChangeAspect="1" noChangeArrowheads="1"/>
          </p:cNvPicPr>
          <p:nvPr/>
        </p:nvPicPr>
        <p:blipFill>
          <a:blip r:embed="rId4"/>
          <a:srcRect/>
          <a:stretch>
            <a:fillRect/>
          </a:stretch>
        </p:blipFill>
        <p:spPr bwMode="auto">
          <a:xfrm>
            <a:off x="3678238" y="2471738"/>
            <a:ext cx="1390650" cy="2578100"/>
          </a:xfrm>
          <a:prstGeom prst="rect">
            <a:avLst/>
          </a:prstGeom>
          <a:noFill/>
          <a:ln w="12700">
            <a:noFill/>
            <a:miter lim="800000"/>
            <a:headEnd/>
            <a:tailEnd/>
          </a:ln>
        </p:spPr>
      </p:pic>
      <p:pic>
        <p:nvPicPr>
          <p:cNvPr id="85027" name="Picture 35"/>
          <p:cNvPicPr>
            <a:picLocks noChangeAspect="1" noChangeArrowheads="1"/>
          </p:cNvPicPr>
          <p:nvPr/>
        </p:nvPicPr>
        <p:blipFill>
          <a:blip r:embed="rId5"/>
          <a:srcRect/>
          <a:stretch>
            <a:fillRect/>
          </a:stretch>
        </p:blipFill>
        <p:spPr bwMode="auto">
          <a:xfrm>
            <a:off x="2078038" y="2362200"/>
            <a:ext cx="1616075" cy="2700338"/>
          </a:xfrm>
          <a:prstGeom prst="rect">
            <a:avLst/>
          </a:prstGeom>
          <a:noFill/>
          <a:ln w="12700">
            <a:noFill/>
            <a:miter lim="800000"/>
            <a:headEnd/>
            <a:tailEnd/>
          </a:ln>
        </p:spPr>
      </p:pic>
      <p:pic>
        <p:nvPicPr>
          <p:cNvPr id="85028" name="Picture 36"/>
          <p:cNvPicPr>
            <a:picLocks noChangeAspect="1" noChangeArrowheads="1"/>
          </p:cNvPicPr>
          <p:nvPr/>
        </p:nvPicPr>
        <p:blipFill>
          <a:blip r:embed="rId6"/>
          <a:srcRect/>
          <a:stretch>
            <a:fillRect/>
          </a:stretch>
        </p:blipFill>
        <p:spPr bwMode="auto">
          <a:xfrm>
            <a:off x="5059363" y="2374900"/>
            <a:ext cx="1743075" cy="2651125"/>
          </a:xfrm>
          <a:prstGeom prst="rect">
            <a:avLst/>
          </a:prstGeom>
          <a:noFill/>
          <a:ln w="12700">
            <a:noFill/>
            <a:miter lim="800000"/>
            <a:headEnd/>
            <a:tailEnd/>
          </a:ln>
        </p:spPr>
      </p:pic>
      <p:pic>
        <p:nvPicPr>
          <p:cNvPr id="85029" name="Picture 37"/>
          <p:cNvPicPr>
            <a:picLocks noChangeAspect="1" noChangeArrowheads="1"/>
          </p:cNvPicPr>
          <p:nvPr/>
        </p:nvPicPr>
        <p:blipFill>
          <a:blip r:embed="rId7"/>
          <a:srcRect/>
          <a:stretch>
            <a:fillRect/>
          </a:stretch>
        </p:blipFill>
        <p:spPr bwMode="auto">
          <a:xfrm>
            <a:off x="6802438" y="2374900"/>
            <a:ext cx="1884362" cy="2901950"/>
          </a:xfrm>
          <a:prstGeom prst="rect">
            <a:avLst/>
          </a:prstGeom>
          <a:noFill/>
          <a:ln w="12700">
            <a:noFill/>
            <a:miter lim="800000"/>
            <a:headEnd/>
            <a:tailEnd/>
          </a:ln>
        </p:spPr>
      </p:pic>
      <p:pic>
        <p:nvPicPr>
          <p:cNvPr id="85030" name="Picture 38"/>
          <p:cNvPicPr>
            <a:picLocks noChangeAspect="1" noChangeArrowheads="1"/>
          </p:cNvPicPr>
          <p:nvPr/>
        </p:nvPicPr>
        <p:blipFill>
          <a:blip r:embed="rId8"/>
          <a:srcRect/>
          <a:stretch>
            <a:fillRect/>
          </a:stretch>
        </p:blipFill>
        <p:spPr bwMode="auto">
          <a:xfrm>
            <a:off x="1828800" y="5715000"/>
            <a:ext cx="1447800" cy="762000"/>
          </a:xfrm>
          <a:prstGeom prst="rect">
            <a:avLst/>
          </a:prstGeom>
          <a:noFill/>
          <a:ln w="12700">
            <a:noFill/>
            <a:miter lim="800000"/>
            <a:headEnd/>
            <a:tailEnd/>
          </a:ln>
        </p:spPr>
      </p:pic>
      <p:pic>
        <p:nvPicPr>
          <p:cNvPr id="85031" name="Picture 39"/>
          <p:cNvPicPr>
            <a:picLocks noChangeAspect="1" noChangeArrowheads="1"/>
          </p:cNvPicPr>
          <p:nvPr/>
        </p:nvPicPr>
        <p:blipFill>
          <a:blip r:embed="rId9"/>
          <a:srcRect/>
          <a:stretch>
            <a:fillRect/>
          </a:stretch>
        </p:blipFill>
        <p:spPr bwMode="auto">
          <a:xfrm>
            <a:off x="3352800" y="5638800"/>
            <a:ext cx="1511300" cy="965200"/>
          </a:xfrm>
          <a:prstGeom prst="rect">
            <a:avLst/>
          </a:prstGeom>
          <a:noFill/>
          <a:ln w="12700">
            <a:noFill/>
            <a:miter lim="800000"/>
            <a:headEnd/>
            <a:tailEnd/>
          </a:ln>
        </p:spPr>
      </p:pic>
      <p:pic>
        <p:nvPicPr>
          <p:cNvPr id="85032" name="Picture 40"/>
          <p:cNvPicPr>
            <a:picLocks noChangeAspect="1" noChangeArrowheads="1"/>
          </p:cNvPicPr>
          <p:nvPr/>
        </p:nvPicPr>
        <p:blipFill>
          <a:blip r:embed="rId10"/>
          <a:srcRect/>
          <a:stretch>
            <a:fillRect/>
          </a:stretch>
        </p:blipFill>
        <p:spPr bwMode="auto">
          <a:xfrm>
            <a:off x="5791200" y="5613400"/>
            <a:ext cx="1485900" cy="93980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023"/>
                                        </p:tgtEl>
                                        <p:attrNameLst>
                                          <p:attrName>style.visibility</p:attrName>
                                        </p:attrNameLst>
                                      </p:cBhvr>
                                      <p:to>
                                        <p:strVal val="visible"/>
                                      </p:to>
                                    </p:set>
                                    <p:animEffect transition="in" filter="dissolve">
                                      <p:cBhvr>
                                        <p:cTn id="7" dur="1000"/>
                                        <p:tgtEl>
                                          <p:spTgt spid="8502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5024">
                                            <p:txEl>
                                              <p:pRg st="0" end="0"/>
                                            </p:txEl>
                                          </p:spTgt>
                                        </p:tgtEl>
                                        <p:attrNameLst>
                                          <p:attrName>style.visibility</p:attrName>
                                        </p:attrNameLst>
                                      </p:cBhvr>
                                      <p:to>
                                        <p:strVal val="visible"/>
                                      </p:to>
                                    </p:set>
                                    <p:animEffect transition="in" filter="wipe(left)">
                                      <p:cBhvr>
                                        <p:cTn id="11" dur="500"/>
                                        <p:tgtEl>
                                          <p:spTgt spid="8502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5024">
                                            <p:txEl>
                                              <p:pRg st="1" end="1"/>
                                            </p:txEl>
                                          </p:spTgt>
                                        </p:tgtEl>
                                        <p:attrNameLst>
                                          <p:attrName>style.visibility</p:attrName>
                                        </p:attrNameLst>
                                      </p:cBhvr>
                                      <p:to>
                                        <p:strVal val="visible"/>
                                      </p:to>
                                    </p:set>
                                    <p:animEffect transition="in" filter="wipe(left)">
                                      <p:cBhvr>
                                        <p:cTn id="16" dur="500"/>
                                        <p:tgtEl>
                                          <p:spTgt spid="85024">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5026"/>
                                        </p:tgtEl>
                                        <p:attrNameLst>
                                          <p:attrName>style.visibility</p:attrName>
                                        </p:attrNameLst>
                                      </p:cBhvr>
                                      <p:to>
                                        <p:strVal val="visible"/>
                                      </p:to>
                                    </p:set>
                                    <p:animEffect transition="in" filter="wipe(up)">
                                      <p:cBhvr>
                                        <p:cTn id="20" dur="500"/>
                                        <p:tgtEl>
                                          <p:spTgt spid="8502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85025"/>
                                        </p:tgtEl>
                                        <p:attrNameLst>
                                          <p:attrName>style.visibility</p:attrName>
                                        </p:attrNameLst>
                                      </p:cBhvr>
                                      <p:to>
                                        <p:strVal val="visible"/>
                                      </p:to>
                                    </p:set>
                                    <p:animEffect transition="in" filter="wipe(left)">
                                      <p:cBhvr>
                                        <p:cTn id="24" dur="500"/>
                                        <p:tgtEl>
                                          <p:spTgt spid="85025"/>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85031"/>
                                        </p:tgtEl>
                                        <p:attrNameLst>
                                          <p:attrName>style.visibility</p:attrName>
                                        </p:attrNameLst>
                                      </p:cBhvr>
                                      <p:to>
                                        <p:strVal val="visible"/>
                                      </p:to>
                                    </p:set>
                                    <p:animEffect transition="in" filter="wipe(left)">
                                      <p:cBhvr>
                                        <p:cTn id="28" dur="500"/>
                                        <p:tgtEl>
                                          <p:spTgt spid="850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85027"/>
                                        </p:tgtEl>
                                        <p:attrNameLst>
                                          <p:attrName>style.visibility</p:attrName>
                                        </p:attrNameLst>
                                      </p:cBhvr>
                                      <p:to>
                                        <p:strVal val="visible"/>
                                      </p:to>
                                    </p:set>
                                    <p:animEffect transition="in" filter="wipe(right)">
                                      <p:cBhvr>
                                        <p:cTn id="33" dur="500"/>
                                        <p:tgtEl>
                                          <p:spTgt spid="85027"/>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85030"/>
                                        </p:tgtEl>
                                        <p:attrNameLst>
                                          <p:attrName>style.visibility</p:attrName>
                                        </p:attrNameLst>
                                      </p:cBhvr>
                                      <p:to>
                                        <p:strVal val="visible"/>
                                      </p:to>
                                    </p:set>
                                    <p:animEffect transition="in" filter="wipe(up)">
                                      <p:cBhvr>
                                        <p:cTn id="37" dur="500"/>
                                        <p:tgtEl>
                                          <p:spTgt spid="850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5028"/>
                                        </p:tgtEl>
                                        <p:attrNameLst>
                                          <p:attrName>style.visibility</p:attrName>
                                        </p:attrNameLst>
                                      </p:cBhvr>
                                      <p:to>
                                        <p:strVal val="visible"/>
                                      </p:to>
                                    </p:set>
                                    <p:animEffect transition="in" filter="wipe(left)">
                                      <p:cBhvr>
                                        <p:cTn id="42" dur="500"/>
                                        <p:tgtEl>
                                          <p:spTgt spid="85028"/>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85032"/>
                                        </p:tgtEl>
                                        <p:attrNameLst>
                                          <p:attrName>style.visibility</p:attrName>
                                        </p:attrNameLst>
                                      </p:cBhvr>
                                      <p:to>
                                        <p:strVal val="visible"/>
                                      </p:to>
                                    </p:set>
                                    <p:animEffect transition="in" filter="wipe(up)">
                                      <p:cBhvr>
                                        <p:cTn id="46" dur="500"/>
                                        <p:tgtEl>
                                          <p:spTgt spid="850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5029"/>
                                        </p:tgtEl>
                                        <p:attrNameLst>
                                          <p:attrName>style.visibility</p:attrName>
                                        </p:attrNameLst>
                                      </p:cBhvr>
                                      <p:to>
                                        <p:strVal val="visible"/>
                                      </p:to>
                                    </p:set>
                                    <p:animEffect transition="in" filter="wipe(left)">
                                      <p:cBhvr>
                                        <p:cTn id="51" dur="500"/>
                                        <p:tgtEl>
                                          <p:spTgt spid="85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3" grpId="0"/>
      <p:bldP spid="85024"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0866" name="Text Box 34"/>
          <p:cNvSpPr txBox="1">
            <a:spLocks noChangeArrowheads="1"/>
          </p:cNvSpPr>
          <p:nvPr/>
        </p:nvSpPr>
        <p:spPr bwMode="auto">
          <a:xfrm>
            <a:off x="76200" y="136525"/>
            <a:ext cx="89916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800" i="0">
                <a:solidFill>
                  <a:srgbClr val="FF6600"/>
                </a:solidFill>
                <a:latin typeface="Herculanum" charset="0"/>
              </a:rPr>
              <a:t>Energy of Ion channel under applied tension</a:t>
            </a:r>
          </a:p>
        </p:txBody>
      </p:sp>
      <p:sp>
        <p:nvSpPr>
          <p:cNvPr id="120869" name="Text Box 37"/>
          <p:cNvSpPr txBox="1">
            <a:spLocks noChangeArrowheads="1"/>
          </p:cNvSpPr>
          <p:nvPr/>
        </p:nvSpPr>
        <p:spPr bwMode="auto">
          <a:xfrm>
            <a:off x="76200" y="1295400"/>
            <a:ext cx="8915400" cy="1604963"/>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=&gt; energy as a function of the applied tension </a:t>
            </a:r>
            <a:r>
              <a:rPr lang="en-US">
                <a:sym typeface="Symbol" charset="2"/>
              </a:rPr>
              <a:t></a:t>
            </a:r>
          </a:p>
          <a:p>
            <a:pPr>
              <a:buClr>
                <a:srgbClr val="FF6600"/>
              </a:buClr>
              <a:buSzPct val="150000"/>
              <a:buFont typeface="Times" charset="0"/>
              <a:buChar char="•"/>
            </a:pPr>
            <a:endParaRPr lang="en-US">
              <a:sym typeface="Symbol" charset="2"/>
            </a:endParaRPr>
          </a:p>
          <a:p>
            <a:pPr>
              <a:buClr>
                <a:srgbClr val="FF6600"/>
              </a:buClr>
              <a:buSzPct val="150000"/>
              <a:buFont typeface="Times" charset="0"/>
              <a:buChar char="•"/>
            </a:pPr>
            <a:endParaRPr lang="en-US">
              <a:sym typeface="Symbol" charset="2"/>
            </a:endParaRPr>
          </a:p>
          <a:p>
            <a:pPr>
              <a:buClr>
                <a:srgbClr val="FF6600"/>
              </a:buClr>
              <a:buSzPct val="150000"/>
              <a:buFont typeface="Times" charset="0"/>
              <a:buNone/>
            </a:pPr>
            <a:r>
              <a:rPr lang="en-US" i="0"/>
              <a:t>where </a:t>
            </a:r>
            <a:r>
              <a:rPr lang="en-US" i="0">
                <a:sym typeface="Symbol" charset="2"/>
              </a:rPr>
              <a:t></a:t>
            </a:r>
            <a:r>
              <a:rPr lang="en-US">
                <a:sym typeface="Symbol" charset="2"/>
              </a:rPr>
              <a:t>A</a:t>
            </a:r>
            <a:r>
              <a:rPr lang="en-US" i="0">
                <a:sym typeface="Symbol" charset="2"/>
              </a:rPr>
              <a:t> is the area change upon gating.</a:t>
            </a:r>
            <a:endParaRPr lang="en-US" i="0"/>
          </a:p>
        </p:txBody>
      </p:sp>
      <p:pic>
        <p:nvPicPr>
          <p:cNvPr id="120870" name="Picture 38"/>
          <p:cNvPicPr>
            <a:picLocks noChangeAspect="1" noChangeArrowheads="1"/>
          </p:cNvPicPr>
          <p:nvPr/>
        </p:nvPicPr>
        <p:blipFill>
          <a:blip r:embed="rId3"/>
          <a:srcRect/>
          <a:stretch>
            <a:fillRect/>
          </a:stretch>
        </p:blipFill>
        <p:spPr bwMode="auto">
          <a:xfrm>
            <a:off x="2006600" y="1752600"/>
            <a:ext cx="4622800" cy="495300"/>
          </a:xfrm>
          <a:prstGeom prst="rect">
            <a:avLst/>
          </a:prstGeom>
          <a:noFill/>
          <a:ln w="12700">
            <a:noFill/>
            <a:miter lim="800000"/>
            <a:headEnd/>
            <a:tailEnd/>
          </a:ln>
        </p:spPr>
      </p:pic>
      <p:sp>
        <p:nvSpPr>
          <p:cNvPr id="120871" name="Text Box 39"/>
          <p:cNvSpPr txBox="1">
            <a:spLocks noChangeArrowheads="1"/>
          </p:cNvSpPr>
          <p:nvPr/>
        </p:nvSpPr>
        <p:spPr bwMode="auto">
          <a:xfrm>
            <a:off x="76200" y="852488"/>
            <a:ext cx="8763000" cy="366712"/>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In open state, the energy of the loading device is reduced</a:t>
            </a:r>
          </a:p>
        </p:txBody>
      </p:sp>
      <p:sp>
        <p:nvSpPr>
          <p:cNvPr id="120872" name="AutoShape 40"/>
          <p:cNvSpPr>
            <a:spLocks/>
          </p:cNvSpPr>
          <p:nvPr/>
        </p:nvSpPr>
        <p:spPr bwMode="auto">
          <a:xfrm rot="-5349261">
            <a:off x="6170613" y="1828800"/>
            <a:ext cx="152400" cy="762000"/>
          </a:xfrm>
          <a:prstGeom prst="leftBrace">
            <a:avLst>
              <a:gd name="adj1" fmla="val 41667"/>
              <a:gd name="adj2" fmla="val 50000"/>
            </a:avLst>
          </a:prstGeom>
          <a:noFill/>
          <a:ln w="15875">
            <a:solidFill>
              <a:srgbClr val="FF6600"/>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120873" name="Text Box 41"/>
          <p:cNvSpPr txBox="1">
            <a:spLocks noChangeArrowheads="1"/>
          </p:cNvSpPr>
          <p:nvPr/>
        </p:nvSpPr>
        <p:spPr bwMode="auto">
          <a:xfrm>
            <a:off x="5638800" y="2209800"/>
            <a:ext cx="1828800" cy="304800"/>
          </a:xfrm>
          <a:prstGeom prst="rect">
            <a:avLst/>
          </a:prstGeom>
          <a:noFill/>
          <a:ln w="12700">
            <a:noFill/>
            <a:miter lim="800000"/>
            <a:headEnd/>
            <a:tailEnd/>
          </a:ln>
        </p:spPr>
        <p:txBody>
          <a:bodyPr>
            <a:prstTxWarp prst="textNoShape">
              <a:avLst/>
            </a:prstTxWarp>
            <a:spAutoFit/>
          </a:bodyPr>
          <a:lstStyle/>
          <a:p>
            <a:r>
              <a:rPr lang="en-US" sz="1400"/>
              <a:t>favors the open state</a:t>
            </a:r>
          </a:p>
        </p:txBody>
      </p:sp>
      <p:pic>
        <p:nvPicPr>
          <p:cNvPr id="120875" name="Picture 43"/>
          <p:cNvPicPr>
            <a:picLocks noChangeAspect="1" noChangeArrowheads="1"/>
          </p:cNvPicPr>
          <p:nvPr/>
        </p:nvPicPr>
        <p:blipFill>
          <a:blip r:embed="rId4"/>
          <a:srcRect/>
          <a:stretch>
            <a:fillRect/>
          </a:stretch>
        </p:blipFill>
        <p:spPr bwMode="auto">
          <a:xfrm>
            <a:off x="1385888" y="2971800"/>
            <a:ext cx="3527425" cy="3810000"/>
          </a:xfrm>
          <a:prstGeom prst="rect">
            <a:avLst/>
          </a:prstGeom>
          <a:noFill/>
          <a:ln w="12700">
            <a:noFill/>
            <a:miter lim="800000"/>
            <a:headEnd/>
            <a:tailEnd/>
          </a:ln>
        </p:spPr>
      </p:pic>
      <p:pic>
        <p:nvPicPr>
          <p:cNvPr id="120876" name="Picture 44"/>
          <p:cNvPicPr>
            <a:picLocks noChangeAspect="1" noChangeArrowheads="1"/>
          </p:cNvPicPr>
          <p:nvPr/>
        </p:nvPicPr>
        <p:blipFill>
          <a:blip r:embed="rId5"/>
          <a:srcRect/>
          <a:stretch>
            <a:fillRect/>
          </a:stretch>
        </p:blipFill>
        <p:spPr bwMode="auto">
          <a:xfrm>
            <a:off x="5486400" y="2971800"/>
            <a:ext cx="1336675" cy="274320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0866"/>
                                        </p:tgtEl>
                                        <p:attrNameLst>
                                          <p:attrName>style.visibility</p:attrName>
                                        </p:attrNameLst>
                                      </p:cBhvr>
                                      <p:to>
                                        <p:strVal val="visible"/>
                                      </p:to>
                                    </p:set>
                                    <p:animEffect transition="in" filter="dissolve">
                                      <p:cBhvr>
                                        <p:cTn id="7" dur="1000"/>
                                        <p:tgtEl>
                                          <p:spTgt spid="12086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20875"/>
                                        </p:tgtEl>
                                        <p:attrNameLst>
                                          <p:attrName>style.visibility</p:attrName>
                                        </p:attrNameLst>
                                      </p:cBhvr>
                                      <p:to>
                                        <p:strVal val="visible"/>
                                      </p:to>
                                    </p:set>
                                    <p:animEffect transition="in" filter="wipe(up)">
                                      <p:cBhvr>
                                        <p:cTn id="11" dur="500"/>
                                        <p:tgtEl>
                                          <p:spTgt spid="12087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20871"/>
                                        </p:tgtEl>
                                        <p:attrNameLst>
                                          <p:attrName>style.visibility</p:attrName>
                                        </p:attrNameLst>
                                      </p:cBhvr>
                                      <p:to>
                                        <p:strVal val="visible"/>
                                      </p:to>
                                    </p:set>
                                    <p:animEffect transition="in" filter="wipe(left)">
                                      <p:cBhvr>
                                        <p:cTn id="15" dur="500"/>
                                        <p:tgtEl>
                                          <p:spTgt spid="12087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0869">
                                            <p:txEl>
                                              <p:pRg st="0" end="0"/>
                                            </p:txEl>
                                          </p:spTgt>
                                        </p:tgtEl>
                                        <p:attrNameLst>
                                          <p:attrName>style.visibility</p:attrName>
                                        </p:attrNameLst>
                                      </p:cBhvr>
                                      <p:to>
                                        <p:strVal val="visible"/>
                                      </p:to>
                                    </p:set>
                                    <p:animEffect transition="in" filter="wipe(left)">
                                      <p:cBhvr>
                                        <p:cTn id="20" dur="500"/>
                                        <p:tgtEl>
                                          <p:spTgt spid="120869">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20870"/>
                                        </p:tgtEl>
                                        <p:attrNameLst>
                                          <p:attrName>style.visibility</p:attrName>
                                        </p:attrNameLst>
                                      </p:cBhvr>
                                      <p:to>
                                        <p:strVal val="visible"/>
                                      </p:to>
                                    </p:set>
                                    <p:animEffect transition="in" filter="wipe(left)">
                                      <p:cBhvr>
                                        <p:cTn id="24" dur="500"/>
                                        <p:tgtEl>
                                          <p:spTgt spid="12087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20872"/>
                                        </p:tgtEl>
                                        <p:attrNameLst>
                                          <p:attrName>style.visibility</p:attrName>
                                        </p:attrNameLst>
                                      </p:cBhvr>
                                      <p:to>
                                        <p:strVal val="visible"/>
                                      </p:to>
                                    </p:set>
                                    <p:animEffect transition="in" filter="wipe(left)">
                                      <p:cBhvr>
                                        <p:cTn id="28" dur="500"/>
                                        <p:tgtEl>
                                          <p:spTgt spid="120872"/>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20873"/>
                                        </p:tgtEl>
                                        <p:attrNameLst>
                                          <p:attrName>style.visibility</p:attrName>
                                        </p:attrNameLst>
                                      </p:cBhvr>
                                      <p:to>
                                        <p:strVal val="visible"/>
                                      </p:to>
                                    </p:set>
                                    <p:animEffect transition="in" filter="wipe(left)">
                                      <p:cBhvr>
                                        <p:cTn id="32" dur="500"/>
                                        <p:tgtEl>
                                          <p:spTgt spid="120873"/>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20869">
                                            <p:txEl>
                                              <p:pRg st="3" end="3"/>
                                            </p:txEl>
                                          </p:spTgt>
                                        </p:tgtEl>
                                        <p:attrNameLst>
                                          <p:attrName>style.visibility</p:attrName>
                                        </p:attrNameLst>
                                      </p:cBhvr>
                                      <p:to>
                                        <p:strVal val="visible"/>
                                      </p:to>
                                    </p:set>
                                    <p:animEffect transition="in" filter="wipe(left)">
                                      <p:cBhvr>
                                        <p:cTn id="36" dur="500"/>
                                        <p:tgtEl>
                                          <p:spTgt spid="12086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20876"/>
                                        </p:tgtEl>
                                        <p:attrNameLst>
                                          <p:attrName>style.visibility</p:attrName>
                                        </p:attrNameLst>
                                      </p:cBhvr>
                                      <p:to>
                                        <p:strVal val="visible"/>
                                      </p:to>
                                    </p:set>
                                    <p:animEffect transition="in" filter="wipe(up)">
                                      <p:cBhvr>
                                        <p:cTn id="41" dur="500"/>
                                        <p:tgtEl>
                                          <p:spTgt spid="120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6" grpId="0"/>
      <p:bldP spid="120869" grpId="0" build="p"/>
      <p:bldP spid="120871" grpId="0"/>
      <p:bldP spid="120872" grpId="0" animBg="1"/>
      <p:bldP spid="120873"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17" name="Text Box 13"/>
          <p:cNvSpPr txBox="1">
            <a:spLocks noChangeArrowheads="1"/>
          </p:cNvSpPr>
          <p:nvPr/>
        </p:nvSpPr>
        <p:spPr bwMode="auto">
          <a:xfrm>
            <a:off x="76200" y="136525"/>
            <a:ext cx="89916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800" i="0">
                <a:solidFill>
                  <a:srgbClr val="FF6600"/>
                </a:solidFill>
                <a:latin typeface="Herculanum" charset="0"/>
              </a:rPr>
              <a:t>Energy landscape for an ion channel</a:t>
            </a:r>
          </a:p>
        </p:txBody>
      </p:sp>
      <p:pic>
        <p:nvPicPr>
          <p:cNvPr id="123919" name="Picture 15"/>
          <p:cNvPicPr>
            <a:picLocks noChangeAspect="1" noChangeArrowheads="1"/>
          </p:cNvPicPr>
          <p:nvPr/>
        </p:nvPicPr>
        <p:blipFill>
          <a:blip r:embed="rId3"/>
          <a:srcRect/>
          <a:stretch>
            <a:fillRect/>
          </a:stretch>
        </p:blipFill>
        <p:spPr bwMode="auto">
          <a:xfrm>
            <a:off x="457200" y="1457325"/>
            <a:ext cx="8534400" cy="4638675"/>
          </a:xfrm>
          <a:prstGeom prst="rect">
            <a:avLst/>
          </a:prstGeom>
          <a:noFill/>
          <a:ln w="12700">
            <a:noFill/>
            <a:miter lim="800000"/>
            <a:headEnd/>
            <a:tailEnd/>
          </a:ln>
        </p:spPr>
      </p:pic>
      <p:sp>
        <p:nvSpPr>
          <p:cNvPr id="123920" name="Text Box 16"/>
          <p:cNvSpPr txBox="1">
            <a:spLocks noChangeArrowheads="1"/>
          </p:cNvSpPr>
          <p:nvPr/>
        </p:nvSpPr>
        <p:spPr bwMode="auto">
          <a:xfrm>
            <a:off x="76200" y="762000"/>
            <a:ext cx="8839200" cy="641350"/>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The entire energy landscape for a channel as a function of the radius for different choices of external gating parameter (membrane tension, ligand concentration, or applied voltage):</a:t>
            </a:r>
          </a:p>
        </p:txBody>
      </p:sp>
      <p:sp>
        <p:nvSpPr>
          <p:cNvPr id="123921" name="Text Box 17"/>
          <p:cNvSpPr txBox="1">
            <a:spLocks noChangeArrowheads="1"/>
          </p:cNvSpPr>
          <p:nvPr/>
        </p:nvSpPr>
        <p:spPr bwMode="auto">
          <a:xfrm>
            <a:off x="76200" y="6186488"/>
            <a:ext cx="9067800" cy="646331"/>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dirty="0"/>
              <a:t> Presence of the driving force shifts the balance </a:t>
            </a:r>
            <a:r>
              <a:rPr lang="en-US" i="0" dirty="0" smtClean="0"/>
              <a:t>between </a:t>
            </a:r>
            <a:r>
              <a:rPr lang="en-US" i="0" dirty="0"/>
              <a:t>the energies of the closed and open </a:t>
            </a:r>
            <a:r>
              <a:rPr lang="en-US" i="0" dirty="0" smtClean="0"/>
              <a:t>states.</a:t>
            </a:r>
            <a:endParaRPr lang="en-US" i="0" dirty="0">
              <a:sym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3917"/>
                                        </p:tgtEl>
                                        <p:attrNameLst>
                                          <p:attrName>style.visibility</p:attrName>
                                        </p:attrNameLst>
                                      </p:cBhvr>
                                      <p:to>
                                        <p:strVal val="visible"/>
                                      </p:to>
                                    </p:set>
                                    <p:animEffect transition="in" filter="dissolve">
                                      <p:cBhvr>
                                        <p:cTn id="7" dur="1000"/>
                                        <p:tgtEl>
                                          <p:spTgt spid="123917"/>
                                        </p:tgtEl>
                                      </p:cBhvr>
                                    </p:animEffect>
                                  </p:childTnLst>
                                </p:cTn>
                              </p:par>
                            </p:childTnLst>
                          </p:cTn>
                        </p:par>
                        <p:par>
                          <p:cTn id="8" fill="hold">
                            <p:stCondLst>
                              <p:cond delay="1000"/>
                            </p:stCondLst>
                            <p:childTnLst>
                              <p:par>
                                <p:cTn id="9" presetID="4" presetClass="entr" presetSubtype="32" fill="hold" nodeType="afterEffect">
                                  <p:stCondLst>
                                    <p:cond delay="0"/>
                                  </p:stCondLst>
                                  <p:childTnLst>
                                    <p:set>
                                      <p:cBhvr>
                                        <p:cTn id="10" dur="1" fill="hold">
                                          <p:stCondLst>
                                            <p:cond delay="0"/>
                                          </p:stCondLst>
                                        </p:cTn>
                                        <p:tgtEl>
                                          <p:spTgt spid="123919"/>
                                        </p:tgtEl>
                                        <p:attrNameLst>
                                          <p:attrName>style.visibility</p:attrName>
                                        </p:attrNameLst>
                                      </p:cBhvr>
                                      <p:to>
                                        <p:strVal val="visible"/>
                                      </p:to>
                                    </p:set>
                                    <p:animEffect transition="in" filter="box(out)">
                                      <p:cBhvr>
                                        <p:cTn id="11" dur="500"/>
                                        <p:tgtEl>
                                          <p:spTgt spid="12391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23920"/>
                                        </p:tgtEl>
                                        <p:attrNameLst>
                                          <p:attrName>style.visibility</p:attrName>
                                        </p:attrNameLst>
                                      </p:cBhvr>
                                      <p:to>
                                        <p:strVal val="visible"/>
                                      </p:to>
                                    </p:set>
                                    <p:animEffect transition="in" filter="wipe(left)">
                                      <p:cBhvr>
                                        <p:cTn id="15" dur="500"/>
                                        <p:tgtEl>
                                          <p:spTgt spid="1239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3921"/>
                                        </p:tgtEl>
                                        <p:attrNameLst>
                                          <p:attrName>style.visibility</p:attrName>
                                        </p:attrNameLst>
                                      </p:cBhvr>
                                      <p:to>
                                        <p:strVal val="visible"/>
                                      </p:to>
                                    </p:set>
                                    <p:animEffect transition="in" filter="wipe(left)">
                                      <p:cBhvr>
                                        <p:cTn id="20" dur="500"/>
                                        <p:tgtEl>
                                          <p:spTgt spid="123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7" grpId="0"/>
      <p:bldP spid="123920" grpId="0"/>
      <p:bldP spid="123921"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32" name="Picture 52"/>
          <p:cNvPicPr>
            <a:picLocks noChangeAspect="1" noChangeArrowheads="1"/>
          </p:cNvPicPr>
          <p:nvPr/>
        </p:nvPicPr>
        <p:blipFill>
          <a:blip r:embed="rId3"/>
          <a:srcRect/>
          <a:stretch>
            <a:fillRect/>
          </a:stretch>
        </p:blipFill>
        <p:spPr bwMode="auto">
          <a:xfrm>
            <a:off x="0" y="3429000"/>
            <a:ext cx="5029200" cy="3370263"/>
          </a:xfrm>
          <a:prstGeom prst="rect">
            <a:avLst/>
          </a:prstGeom>
          <a:noFill/>
          <a:ln w="12700">
            <a:noFill/>
            <a:miter lim="800000"/>
            <a:headEnd/>
            <a:tailEnd/>
          </a:ln>
        </p:spPr>
      </p:pic>
      <p:pic>
        <p:nvPicPr>
          <p:cNvPr id="122927" name="Picture 47"/>
          <p:cNvPicPr>
            <a:picLocks noChangeAspect="1" noChangeArrowheads="1"/>
          </p:cNvPicPr>
          <p:nvPr/>
        </p:nvPicPr>
        <p:blipFill>
          <a:blip r:embed="rId4"/>
          <a:srcRect/>
          <a:stretch>
            <a:fillRect/>
          </a:stretch>
        </p:blipFill>
        <p:spPr bwMode="auto">
          <a:xfrm>
            <a:off x="2895600" y="2590800"/>
            <a:ext cx="4102100" cy="825500"/>
          </a:xfrm>
          <a:prstGeom prst="rect">
            <a:avLst/>
          </a:prstGeom>
          <a:noFill/>
          <a:ln w="12700">
            <a:noFill/>
            <a:miter lim="800000"/>
            <a:headEnd/>
            <a:tailEnd/>
          </a:ln>
        </p:spPr>
      </p:pic>
      <p:sp>
        <p:nvSpPr>
          <p:cNvPr id="122922" name="Text Box 42"/>
          <p:cNvSpPr txBox="1">
            <a:spLocks noChangeArrowheads="1"/>
          </p:cNvSpPr>
          <p:nvPr/>
        </p:nvSpPr>
        <p:spPr bwMode="auto">
          <a:xfrm>
            <a:off x="76200" y="136525"/>
            <a:ext cx="89916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800" i="0">
                <a:solidFill>
                  <a:srgbClr val="FF6600"/>
                </a:solidFill>
                <a:latin typeface="Herculanum" charset="0"/>
              </a:rPr>
              <a:t>Open probability of the ion channel</a:t>
            </a:r>
          </a:p>
        </p:txBody>
      </p:sp>
      <p:pic>
        <p:nvPicPr>
          <p:cNvPr id="122923" name="Picture 43"/>
          <p:cNvPicPr>
            <a:picLocks noChangeAspect="1" noChangeArrowheads="1"/>
          </p:cNvPicPr>
          <p:nvPr/>
        </p:nvPicPr>
        <p:blipFill>
          <a:blip r:embed="rId5"/>
          <a:srcRect/>
          <a:stretch>
            <a:fillRect/>
          </a:stretch>
        </p:blipFill>
        <p:spPr bwMode="auto">
          <a:xfrm>
            <a:off x="1981200" y="1143000"/>
            <a:ext cx="4622800" cy="495300"/>
          </a:xfrm>
          <a:prstGeom prst="rect">
            <a:avLst/>
          </a:prstGeom>
          <a:noFill/>
          <a:ln w="12700">
            <a:noFill/>
            <a:miter lim="800000"/>
            <a:headEnd/>
            <a:tailEnd/>
          </a:ln>
        </p:spPr>
      </p:pic>
      <p:sp>
        <p:nvSpPr>
          <p:cNvPr id="122924" name="Text Box 44"/>
          <p:cNvSpPr txBox="1">
            <a:spLocks noChangeArrowheads="1"/>
          </p:cNvSpPr>
          <p:nvPr/>
        </p:nvSpPr>
        <p:spPr bwMode="auto">
          <a:xfrm>
            <a:off x="152400" y="838200"/>
            <a:ext cx="8915400" cy="3255963"/>
          </a:xfrm>
          <a:prstGeom prst="rect">
            <a:avLst/>
          </a:prstGeom>
          <a:noFill/>
          <a:ln w="12700">
            <a:noFill/>
            <a:miter lim="800000"/>
            <a:headEnd/>
            <a:tailEnd/>
          </a:ln>
        </p:spPr>
        <p:txBody>
          <a:bodyPr>
            <a:prstTxWarp prst="textNoShape">
              <a:avLst/>
            </a:prstTxWarp>
            <a:spAutoFit/>
          </a:bodyPr>
          <a:lstStyle/>
          <a:p>
            <a:pPr>
              <a:buClr>
                <a:srgbClr val="FF6600"/>
              </a:buClr>
              <a:buSzPct val="150000"/>
              <a:buFont typeface="Times" charset="0"/>
              <a:buChar char="•"/>
            </a:pPr>
            <a:r>
              <a:rPr lang="en-US" i="0"/>
              <a:t> Compute the open probability of the channel. The energy is</a:t>
            </a:r>
          </a:p>
          <a:p>
            <a:pPr>
              <a:buClr>
                <a:srgbClr val="FF6600"/>
              </a:buClr>
              <a:buSzPct val="150000"/>
              <a:buFont typeface="Times" charset="0"/>
              <a:buNone/>
            </a:pPr>
            <a:endParaRPr lang="en-US" i="0"/>
          </a:p>
          <a:p>
            <a:pPr>
              <a:buClr>
                <a:srgbClr val="FF6600"/>
              </a:buClr>
              <a:buSzPct val="150000"/>
              <a:buFont typeface="Times" charset="0"/>
              <a:buChar char="•"/>
            </a:pPr>
            <a:r>
              <a:rPr lang="en-US" i="0"/>
              <a:t> The partition function:</a:t>
            </a:r>
          </a:p>
          <a:p>
            <a:pPr>
              <a:buClr>
                <a:srgbClr val="FF6600"/>
              </a:buClr>
              <a:buSzPct val="150000"/>
              <a:buFont typeface="Times" charset="0"/>
              <a:buNone/>
            </a:pPr>
            <a:endParaRPr lang="en-US" i="0"/>
          </a:p>
          <a:p>
            <a:pPr>
              <a:buClr>
                <a:srgbClr val="FF6600"/>
              </a:buClr>
              <a:buSzPct val="150000"/>
              <a:buFont typeface="Times" charset="0"/>
              <a:buChar char="•"/>
            </a:pPr>
            <a:r>
              <a:rPr lang="en-US" i="0"/>
              <a:t> =&gt; the open probability:</a:t>
            </a:r>
          </a:p>
          <a:p>
            <a:pPr>
              <a:buClr>
                <a:srgbClr val="FF6600"/>
              </a:buClr>
              <a:buSzPct val="150000"/>
              <a:buFont typeface="Times" charset="0"/>
              <a:buChar char="•"/>
            </a:pPr>
            <a:endParaRPr lang="en-US" i="0"/>
          </a:p>
          <a:p>
            <a:pPr>
              <a:buClr>
                <a:srgbClr val="FF6600"/>
              </a:buClr>
              <a:buSzPct val="150000"/>
              <a:buFont typeface="Times" charset="0"/>
              <a:buChar char="•"/>
            </a:pPr>
            <a:endParaRPr lang="en-US" i="0"/>
          </a:p>
          <a:p>
            <a:pPr>
              <a:buClr>
                <a:srgbClr val="FF6600"/>
              </a:buClr>
              <a:buSzPct val="150000"/>
              <a:buFont typeface="Times" charset="0"/>
              <a:buNone/>
            </a:pPr>
            <a:endParaRPr lang="en-US" i="0"/>
          </a:p>
        </p:txBody>
      </p:sp>
      <p:pic>
        <p:nvPicPr>
          <p:cNvPr id="122925" name="Picture 45"/>
          <p:cNvPicPr>
            <a:picLocks noChangeAspect="1" noChangeArrowheads="1"/>
          </p:cNvPicPr>
          <p:nvPr/>
        </p:nvPicPr>
        <p:blipFill>
          <a:blip r:embed="rId6"/>
          <a:srcRect/>
          <a:stretch>
            <a:fillRect/>
          </a:stretch>
        </p:blipFill>
        <p:spPr bwMode="auto">
          <a:xfrm>
            <a:off x="3213100" y="1600200"/>
            <a:ext cx="1968500" cy="901700"/>
          </a:xfrm>
          <a:prstGeom prst="rect">
            <a:avLst/>
          </a:prstGeom>
          <a:noFill/>
          <a:ln w="12700">
            <a:noFill/>
            <a:miter lim="800000"/>
            <a:headEnd/>
            <a:tailEnd/>
          </a:ln>
        </p:spPr>
      </p:pic>
      <p:sp>
        <p:nvSpPr>
          <p:cNvPr id="122928" name="Rectangle 48"/>
          <p:cNvSpPr>
            <a:spLocks noChangeArrowheads="1"/>
          </p:cNvSpPr>
          <p:nvPr/>
        </p:nvSpPr>
        <p:spPr bwMode="auto">
          <a:xfrm>
            <a:off x="2743200" y="2514600"/>
            <a:ext cx="4419600" cy="914400"/>
          </a:xfrm>
          <a:prstGeom prst="rect">
            <a:avLst/>
          </a:prstGeom>
          <a:noFill/>
          <a:ln w="19050">
            <a:solidFill>
              <a:srgbClr val="FF6600"/>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122935" name="AutoShape 55"/>
          <p:cNvSpPr>
            <a:spLocks/>
          </p:cNvSpPr>
          <p:nvPr/>
        </p:nvSpPr>
        <p:spPr bwMode="auto">
          <a:xfrm>
            <a:off x="6705600" y="1447800"/>
            <a:ext cx="228600" cy="609600"/>
          </a:xfrm>
          <a:prstGeom prst="rightBracket">
            <a:avLst>
              <a:gd name="adj" fmla="val 0"/>
            </a:avLst>
          </a:prstGeom>
          <a:noFill/>
          <a:ln w="12700">
            <a:solidFill>
              <a:srgbClr val="FF6600"/>
            </a:solidFill>
            <a:round/>
            <a:headEnd/>
            <a:tailEnd type="stealth" w="med" len="me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122936" name="Text Box 56"/>
          <p:cNvSpPr txBox="1">
            <a:spLocks noChangeArrowheads="1"/>
          </p:cNvSpPr>
          <p:nvPr/>
        </p:nvSpPr>
        <p:spPr bwMode="auto">
          <a:xfrm>
            <a:off x="2667000" y="5514975"/>
            <a:ext cx="2362200" cy="581025"/>
          </a:xfrm>
          <a:prstGeom prst="rect">
            <a:avLst/>
          </a:prstGeom>
          <a:noFill/>
          <a:ln w="12700">
            <a:noFill/>
            <a:miter lim="800000"/>
            <a:headEnd/>
            <a:tailEnd/>
          </a:ln>
        </p:spPr>
        <p:txBody>
          <a:bodyPr>
            <a:prstTxWarp prst="textNoShape">
              <a:avLst/>
            </a:prstTxWarp>
            <a:spAutoFit/>
          </a:bodyPr>
          <a:lstStyle/>
          <a:p>
            <a:r>
              <a:rPr lang="en-US" sz="1600"/>
              <a:t>Parameters: </a:t>
            </a:r>
            <a:r>
              <a:rPr lang="en-US" sz="1600">
                <a:sym typeface="Symbol" charset="2"/>
              </a:rPr>
              <a:t> = –5 k</a:t>
            </a:r>
            <a:r>
              <a:rPr lang="en-US" sz="1600" baseline="-25000">
                <a:sym typeface="Symbol" charset="2"/>
              </a:rPr>
              <a:t>B</a:t>
            </a:r>
            <a:r>
              <a:rPr lang="en-US" sz="1600">
                <a:sym typeface="Symbol" charset="2"/>
              </a:rPr>
              <a:t>T, 	   A =10 nm</a:t>
            </a:r>
            <a:r>
              <a:rPr lang="en-US" sz="1600" baseline="30000">
                <a:sym typeface="Symbol" charset="2"/>
              </a:rPr>
              <a:t>2</a:t>
            </a:r>
            <a:endParaRPr lang="en-US" sz="1600">
              <a:sym typeface="Symbol" charset="2"/>
            </a:endParaRPr>
          </a:p>
        </p:txBody>
      </p:sp>
      <p:sp>
        <p:nvSpPr>
          <p:cNvPr id="122937" name="Text Box 57"/>
          <p:cNvSpPr txBox="1">
            <a:spLocks noChangeArrowheads="1"/>
          </p:cNvSpPr>
          <p:nvPr/>
        </p:nvSpPr>
        <p:spPr bwMode="auto">
          <a:xfrm>
            <a:off x="5105400" y="3429000"/>
            <a:ext cx="4114800" cy="3252788"/>
          </a:xfrm>
          <a:prstGeom prst="rect">
            <a:avLst/>
          </a:prstGeom>
          <a:noFill/>
          <a:ln w="12700">
            <a:noFill/>
            <a:miter lim="800000"/>
            <a:headEnd/>
            <a:tailEnd/>
          </a:ln>
        </p:spPr>
        <p:txBody>
          <a:bodyPr>
            <a:prstTxWarp prst="textNoShape">
              <a:avLst/>
            </a:prstTxWarp>
            <a:spAutoFit/>
          </a:bodyPr>
          <a:lstStyle/>
          <a:p>
            <a:pPr marL="342900" indent="-342900">
              <a:buClr>
                <a:srgbClr val="FF6600"/>
              </a:buClr>
              <a:buSzPct val="150000"/>
              <a:buFont typeface="Times" charset="0"/>
              <a:buChar char="•"/>
            </a:pPr>
            <a:r>
              <a:rPr lang="en-US" i="0"/>
              <a:t>To understand how a channel will behave under a driving force we need to know 2 things:</a:t>
            </a:r>
          </a:p>
          <a:p>
            <a:pPr marL="342900" indent="-342900">
              <a:buClr>
                <a:srgbClr val="FF6600"/>
              </a:buClr>
              <a:buSzPct val="150000"/>
              <a:buFont typeface="Arial" charset="0"/>
              <a:buNone/>
            </a:pPr>
            <a:r>
              <a:rPr lang="en-US" i="0"/>
              <a:t>(1) The intrinsic preference for each of its 2 states</a:t>
            </a:r>
          </a:p>
          <a:p>
            <a:pPr marL="342900" indent="-342900">
              <a:buClr>
                <a:srgbClr val="FF6600"/>
              </a:buClr>
              <a:buSzPct val="150000"/>
              <a:buFont typeface="Arial" charset="0"/>
              <a:buNone/>
            </a:pPr>
            <a:r>
              <a:rPr lang="en-US" i="0"/>
              <a:t>(2) how the external driving force alters the relative energies of these 2 states</a:t>
            </a:r>
          </a:p>
          <a:p>
            <a:pPr marL="342900" indent="-342900">
              <a:buClr>
                <a:srgbClr val="FF6600"/>
              </a:buClr>
              <a:buSzPct val="150000"/>
              <a:buFont typeface="Arial" charset="0"/>
              <a:buNone/>
            </a:pPr>
            <a:r>
              <a:rPr lang="en-US" i="0"/>
              <a:t>=&gt; stat. mech. allows us to compute the behavior of the channel under a range of driving forces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22"/>
                                        </p:tgtEl>
                                        <p:attrNameLst>
                                          <p:attrName>style.visibility</p:attrName>
                                        </p:attrNameLst>
                                      </p:cBhvr>
                                      <p:to>
                                        <p:strVal val="visible"/>
                                      </p:to>
                                    </p:set>
                                    <p:animEffect transition="in" filter="dissolve">
                                      <p:cBhvr>
                                        <p:cTn id="7" dur="1000"/>
                                        <p:tgtEl>
                                          <p:spTgt spid="1229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2924">
                                            <p:txEl>
                                              <p:pRg st="0" end="0"/>
                                            </p:txEl>
                                          </p:spTgt>
                                        </p:tgtEl>
                                        <p:attrNameLst>
                                          <p:attrName>style.visibility</p:attrName>
                                        </p:attrNameLst>
                                      </p:cBhvr>
                                      <p:to>
                                        <p:strVal val="visible"/>
                                      </p:to>
                                    </p:set>
                                    <p:animEffect transition="in" filter="wipe(left)">
                                      <p:cBhvr>
                                        <p:cTn id="11" dur="500"/>
                                        <p:tgtEl>
                                          <p:spTgt spid="122924">
                                            <p:txEl>
                                              <p:pRg st="0" end="0"/>
                                            </p:txEl>
                                          </p:spTgt>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2923"/>
                                        </p:tgtEl>
                                        <p:attrNameLst>
                                          <p:attrName>style.visibility</p:attrName>
                                        </p:attrNameLst>
                                      </p:cBhvr>
                                      <p:to>
                                        <p:strVal val="visible"/>
                                      </p:to>
                                    </p:set>
                                    <p:animEffect transition="in" filter="wipe(left)">
                                      <p:cBhvr>
                                        <p:cTn id="15" dur="500"/>
                                        <p:tgtEl>
                                          <p:spTgt spid="1229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2924">
                                            <p:txEl>
                                              <p:pRg st="2" end="2"/>
                                            </p:txEl>
                                          </p:spTgt>
                                        </p:tgtEl>
                                        <p:attrNameLst>
                                          <p:attrName>style.visibility</p:attrName>
                                        </p:attrNameLst>
                                      </p:cBhvr>
                                      <p:to>
                                        <p:strVal val="visible"/>
                                      </p:to>
                                    </p:set>
                                    <p:animEffect transition="in" filter="wipe(left)">
                                      <p:cBhvr>
                                        <p:cTn id="20" dur="500"/>
                                        <p:tgtEl>
                                          <p:spTgt spid="122924">
                                            <p:txEl>
                                              <p:pRg st="2" end="2"/>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22925"/>
                                        </p:tgtEl>
                                        <p:attrNameLst>
                                          <p:attrName>style.visibility</p:attrName>
                                        </p:attrNameLst>
                                      </p:cBhvr>
                                      <p:to>
                                        <p:strVal val="visible"/>
                                      </p:to>
                                    </p:set>
                                    <p:animEffect transition="in" filter="wipe(left)">
                                      <p:cBhvr>
                                        <p:cTn id="24" dur="500"/>
                                        <p:tgtEl>
                                          <p:spTgt spid="1229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22935"/>
                                        </p:tgtEl>
                                        <p:attrNameLst>
                                          <p:attrName>style.visibility</p:attrName>
                                        </p:attrNameLst>
                                      </p:cBhvr>
                                      <p:to>
                                        <p:strVal val="visible"/>
                                      </p:to>
                                    </p:set>
                                    <p:animEffect transition="in" filter="wipe(up)">
                                      <p:cBhvr>
                                        <p:cTn id="29" dur="500"/>
                                        <p:tgtEl>
                                          <p:spTgt spid="1229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2924">
                                            <p:txEl>
                                              <p:pRg st="4" end="4"/>
                                            </p:txEl>
                                          </p:spTgt>
                                        </p:tgtEl>
                                        <p:attrNameLst>
                                          <p:attrName>style.visibility</p:attrName>
                                        </p:attrNameLst>
                                      </p:cBhvr>
                                      <p:to>
                                        <p:strVal val="visible"/>
                                      </p:to>
                                    </p:set>
                                    <p:animEffect transition="in" filter="wipe(left)">
                                      <p:cBhvr>
                                        <p:cTn id="34" dur="500"/>
                                        <p:tgtEl>
                                          <p:spTgt spid="122924">
                                            <p:txEl>
                                              <p:pRg st="4" end="4"/>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22927"/>
                                        </p:tgtEl>
                                        <p:attrNameLst>
                                          <p:attrName>style.visibility</p:attrName>
                                        </p:attrNameLst>
                                      </p:cBhvr>
                                      <p:to>
                                        <p:strVal val="visible"/>
                                      </p:to>
                                    </p:set>
                                    <p:animEffect transition="in" filter="wipe(left)">
                                      <p:cBhvr>
                                        <p:cTn id="38" dur="500"/>
                                        <p:tgtEl>
                                          <p:spTgt spid="122927"/>
                                        </p:tgtEl>
                                      </p:cBhvr>
                                    </p:animEffect>
                                  </p:childTnLst>
                                </p:cTn>
                              </p:par>
                            </p:childTnLst>
                          </p:cTn>
                        </p:par>
                        <p:par>
                          <p:cTn id="39" fill="hold">
                            <p:stCondLst>
                              <p:cond delay="1000"/>
                            </p:stCondLst>
                            <p:childTnLst>
                              <p:par>
                                <p:cTn id="40" presetID="6" presetClass="entr" presetSubtype="32" fill="hold" grpId="0" nodeType="afterEffect">
                                  <p:stCondLst>
                                    <p:cond delay="0"/>
                                  </p:stCondLst>
                                  <p:childTnLst>
                                    <p:set>
                                      <p:cBhvr>
                                        <p:cTn id="41" dur="1" fill="hold">
                                          <p:stCondLst>
                                            <p:cond delay="0"/>
                                          </p:stCondLst>
                                        </p:cTn>
                                        <p:tgtEl>
                                          <p:spTgt spid="122928"/>
                                        </p:tgtEl>
                                        <p:attrNameLst>
                                          <p:attrName>style.visibility</p:attrName>
                                        </p:attrNameLst>
                                      </p:cBhvr>
                                      <p:to>
                                        <p:strVal val="visible"/>
                                      </p:to>
                                    </p:set>
                                    <p:animEffect transition="in" filter="circle(out)">
                                      <p:cBhvr>
                                        <p:cTn id="42" dur="2000"/>
                                        <p:tgtEl>
                                          <p:spTgt spid="1229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2932"/>
                                        </p:tgtEl>
                                        <p:attrNameLst>
                                          <p:attrName>style.visibility</p:attrName>
                                        </p:attrNameLst>
                                      </p:cBhvr>
                                      <p:to>
                                        <p:strVal val="visible"/>
                                      </p:to>
                                    </p:set>
                                    <p:animEffect transition="in" filter="wipe(left)">
                                      <p:cBhvr>
                                        <p:cTn id="47" dur="500"/>
                                        <p:tgtEl>
                                          <p:spTgt spid="122932"/>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2936"/>
                                        </p:tgtEl>
                                        <p:attrNameLst>
                                          <p:attrName>style.visibility</p:attrName>
                                        </p:attrNameLst>
                                      </p:cBhvr>
                                      <p:to>
                                        <p:strVal val="visible"/>
                                      </p:to>
                                    </p:set>
                                    <p:animEffect transition="in" filter="wipe(left)">
                                      <p:cBhvr>
                                        <p:cTn id="51" dur="500"/>
                                        <p:tgtEl>
                                          <p:spTgt spid="12293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22937"/>
                                        </p:tgtEl>
                                        <p:attrNameLst>
                                          <p:attrName>style.visibility</p:attrName>
                                        </p:attrNameLst>
                                      </p:cBhvr>
                                      <p:to>
                                        <p:strVal val="visible"/>
                                      </p:to>
                                    </p:set>
                                    <p:animEffect transition="in" filter="wipe(left)">
                                      <p:cBhvr>
                                        <p:cTn id="56" dur="500"/>
                                        <p:tgtEl>
                                          <p:spTgt spid="122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2" grpId="0"/>
      <p:bldP spid="122924" grpId="0" build="p"/>
      <p:bldP spid="122928" grpId="0" animBg="1"/>
      <p:bldP spid="122935" grpId="0" animBg="1"/>
      <p:bldP spid="122936" grpId="0"/>
      <p:bldP spid="122937"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76200" y="136525"/>
            <a:ext cx="89916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800" i="0">
                <a:solidFill>
                  <a:srgbClr val="FF6600"/>
                </a:solidFill>
                <a:latin typeface="Herculanum" charset="0"/>
              </a:rPr>
              <a:t>ion channel gating: experimental data</a:t>
            </a:r>
          </a:p>
        </p:txBody>
      </p:sp>
      <p:pic>
        <p:nvPicPr>
          <p:cNvPr id="139269" name="Picture 5"/>
          <p:cNvPicPr>
            <a:picLocks noChangeAspect="1" noChangeArrowheads="1"/>
          </p:cNvPicPr>
          <p:nvPr/>
        </p:nvPicPr>
        <p:blipFill>
          <a:blip r:embed="rId3"/>
          <a:srcRect/>
          <a:stretch>
            <a:fillRect/>
          </a:stretch>
        </p:blipFill>
        <p:spPr bwMode="auto">
          <a:xfrm>
            <a:off x="76200" y="722313"/>
            <a:ext cx="3810000" cy="2173287"/>
          </a:xfrm>
          <a:prstGeom prst="rect">
            <a:avLst/>
          </a:prstGeom>
          <a:noFill/>
          <a:ln w="12700">
            <a:noFill/>
            <a:miter lim="800000"/>
            <a:headEnd/>
            <a:tailEnd/>
          </a:ln>
        </p:spPr>
      </p:pic>
      <p:pic>
        <p:nvPicPr>
          <p:cNvPr id="139270" name="Picture 6"/>
          <p:cNvPicPr>
            <a:picLocks noChangeAspect="1" noChangeArrowheads="1"/>
          </p:cNvPicPr>
          <p:nvPr/>
        </p:nvPicPr>
        <p:blipFill>
          <a:blip r:embed="rId4"/>
          <a:srcRect/>
          <a:stretch>
            <a:fillRect/>
          </a:stretch>
        </p:blipFill>
        <p:spPr bwMode="auto">
          <a:xfrm>
            <a:off x="4191000" y="708025"/>
            <a:ext cx="4876800" cy="4394200"/>
          </a:xfrm>
          <a:prstGeom prst="rect">
            <a:avLst/>
          </a:prstGeom>
          <a:noFill/>
          <a:ln w="12700">
            <a:noFill/>
            <a:miter lim="800000"/>
            <a:headEnd/>
            <a:tailEnd/>
          </a:ln>
        </p:spPr>
      </p:pic>
      <p:pic>
        <p:nvPicPr>
          <p:cNvPr id="139271" name="Picture 7"/>
          <p:cNvPicPr>
            <a:picLocks noChangeAspect="1" noChangeArrowheads="1"/>
          </p:cNvPicPr>
          <p:nvPr/>
        </p:nvPicPr>
        <p:blipFill>
          <a:blip r:embed="rId5"/>
          <a:srcRect/>
          <a:stretch>
            <a:fillRect/>
          </a:stretch>
        </p:blipFill>
        <p:spPr bwMode="auto">
          <a:xfrm>
            <a:off x="26988" y="3370263"/>
            <a:ext cx="4164012" cy="3335337"/>
          </a:xfrm>
          <a:prstGeom prst="rect">
            <a:avLst/>
          </a:prstGeom>
          <a:noFill/>
          <a:ln w="12700">
            <a:noFill/>
            <a:miter lim="800000"/>
            <a:headEnd/>
            <a:tailEnd/>
          </a:ln>
        </p:spPr>
      </p:pic>
      <p:sp>
        <p:nvSpPr>
          <p:cNvPr id="139272" name="Text Box 8"/>
          <p:cNvSpPr txBox="1">
            <a:spLocks noChangeArrowheads="1"/>
          </p:cNvSpPr>
          <p:nvPr/>
        </p:nvSpPr>
        <p:spPr bwMode="auto">
          <a:xfrm>
            <a:off x="2133600" y="533400"/>
            <a:ext cx="1600200" cy="336550"/>
          </a:xfrm>
          <a:prstGeom prst="rect">
            <a:avLst/>
          </a:prstGeom>
          <a:noFill/>
          <a:ln w="12700">
            <a:noFill/>
            <a:miter lim="800000"/>
            <a:headEnd/>
            <a:tailEnd/>
          </a:ln>
        </p:spPr>
        <p:txBody>
          <a:bodyPr>
            <a:prstTxWarp prst="textNoShape">
              <a:avLst/>
            </a:prstTxWarp>
            <a:spAutoFit/>
          </a:bodyPr>
          <a:lstStyle/>
          <a:p>
            <a:r>
              <a:rPr lang="en-US" sz="1600"/>
              <a:t>Current trace</a:t>
            </a:r>
          </a:p>
        </p:txBody>
      </p:sp>
      <p:sp>
        <p:nvSpPr>
          <p:cNvPr id="139273" name="Text Box 9"/>
          <p:cNvSpPr txBox="1">
            <a:spLocks noChangeArrowheads="1"/>
          </p:cNvSpPr>
          <p:nvPr/>
        </p:nvSpPr>
        <p:spPr bwMode="auto">
          <a:xfrm>
            <a:off x="1676400" y="2590800"/>
            <a:ext cx="2286000" cy="581025"/>
          </a:xfrm>
          <a:prstGeom prst="rect">
            <a:avLst/>
          </a:prstGeom>
          <a:noFill/>
          <a:ln w="12700">
            <a:noFill/>
            <a:miter lim="800000"/>
            <a:headEnd/>
            <a:tailEnd/>
          </a:ln>
        </p:spPr>
        <p:txBody>
          <a:bodyPr>
            <a:prstTxWarp prst="textNoShape">
              <a:avLst/>
            </a:prstTxWarp>
            <a:spAutoFit/>
          </a:bodyPr>
          <a:lstStyle/>
          <a:p>
            <a:pPr algn="ctr"/>
            <a:r>
              <a:rPr lang="en-US" sz="1600"/>
              <a:t>2-state idealization of the current trace</a:t>
            </a:r>
          </a:p>
        </p:txBody>
      </p:sp>
      <p:sp>
        <p:nvSpPr>
          <p:cNvPr id="139274" name="Line 10"/>
          <p:cNvSpPr>
            <a:spLocks noChangeShapeType="1"/>
          </p:cNvSpPr>
          <p:nvPr/>
        </p:nvSpPr>
        <p:spPr bwMode="auto">
          <a:xfrm flipH="1">
            <a:off x="1828800" y="762000"/>
            <a:ext cx="304800" cy="152400"/>
          </a:xfrm>
          <a:prstGeom prst="line">
            <a:avLst/>
          </a:prstGeom>
          <a:noFill/>
          <a:ln w="12700">
            <a:solidFill>
              <a:srgbClr val="FF6600"/>
            </a:solidFill>
            <a:round/>
            <a:headEnd/>
            <a:tailEnd type="triangle" w="med" len="me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139275" name="Line 11"/>
          <p:cNvSpPr>
            <a:spLocks noChangeShapeType="1"/>
          </p:cNvSpPr>
          <p:nvPr/>
        </p:nvSpPr>
        <p:spPr bwMode="auto">
          <a:xfrm flipH="1" flipV="1">
            <a:off x="1676400" y="2514600"/>
            <a:ext cx="228600" cy="228600"/>
          </a:xfrm>
          <a:prstGeom prst="line">
            <a:avLst/>
          </a:prstGeom>
          <a:noFill/>
          <a:ln w="12700">
            <a:solidFill>
              <a:srgbClr val="FF6600"/>
            </a:solidFill>
            <a:round/>
            <a:headEnd/>
            <a:tailEnd type="triangle" w="med" len="me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139276" name="Text Box 12"/>
          <p:cNvSpPr txBox="1">
            <a:spLocks noChangeArrowheads="1"/>
          </p:cNvSpPr>
          <p:nvPr/>
        </p:nvSpPr>
        <p:spPr bwMode="auto">
          <a:xfrm>
            <a:off x="4114800" y="5105400"/>
            <a:ext cx="5029200" cy="1314450"/>
          </a:xfrm>
          <a:prstGeom prst="rect">
            <a:avLst/>
          </a:prstGeom>
          <a:noFill/>
          <a:ln w="12700">
            <a:noFill/>
            <a:miter lim="800000"/>
            <a:headEnd/>
            <a:tailEnd/>
          </a:ln>
        </p:spPr>
        <p:txBody>
          <a:bodyPr>
            <a:prstTxWarp prst="textNoShape">
              <a:avLst/>
            </a:prstTxWarp>
            <a:spAutoFit/>
          </a:bodyPr>
          <a:lstStyle/>
          <a:p>
            <a:pPr algn="ctr"/>
            <a:r>
              <a:rPr lang="en-US" sz="1600"/>
              <a:t>A single channel incorporated into a pure lipid bilayer is subjected to different voltages. The resulting current is measured. Tuning the driving force for gating only changes the relative dwell time and not the existence of the states themselves. </a:t>
            </a:r>
          </a:p>
        </p:txBody>
      </p:sp>
      <p:sp>
        <p:nvSpPr>
          <p:cNvPr id="139277" name="Line 13"/>
          <p:cNvSpPr>
            <a:spLocks noChangeShapeType="1"/>
          </p:cNvSpPr>
          <p:nvPr/>
        </p:nvSpPr>
        <p:spPr bwMode="auto">
          <a:xfrm flipH="1" flipV="1">
            <a:off x="6477000" y="4876800"/>
            <a:ext cx="0" cy="304800"/>
          </a:xfrm>
          <a:prstGeom prst="line">
            <a:avLst/>
          </a:prstGeom>
          <a:noFill/>
          <a:ln w="12700">
            <a:solidFill>
              <a:srgbClr val="FF6600"/>
            </a:solidFill>
            <a:round/>
            <a:headEnd/>
            <a:tailEnd type="triangle" w="med" len="me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139278" name="Text Box 14"/>
          <p:cNvSpPr txBox="1">
            <a:spLocks noChangeArrowheads="1"/>
          </p:cNvSpPr>
          <p:nvPr/>
        </p:nvSpPr>
        <p:spPr bwMode="auto">
          <a:xfrm>
            <a:off x="3124200" y="6477000"/>
            <a:ext cx="3429000" cy="304800"/>
          </a:xfrm>
          <a:prstGeom prst="rect">
            <a:avLst/>
          </a:prstGeom>
          <a:noFill/>
          <a:ln w="12700">
            <a:noFill/>
            <a:miter lim="800000"/>
            <a:headEnd/>
            <a:tailEnd/>
          </a:ln>
        </p:spPr>
        <p:txBody>
          <a:bodyPr>
            <a:prstTxWarp prst="textNoShape">
              <a:avLst/>
            </a:prstTxWarp>
            <a:spAutoFit/>
          </a:bodyPr>
          <a:lstStyle/>
          <a:p>
            <a:pPr algn="ctr"/>
            <a:r>
              <a:rPr lang="en-US" sz="1400"/>
              <a:t>Keller et al., J.Gen.Physiol. 1986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1000"/>
                                        <p:tgtEl>
                                          <p:spTgt spid="13926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9269"/>
                                        </p:tgtEl>
                                        <p:attrNameLst>
                                          <p:attrName>style.visibility</p:attrName>
                                        </p:attrNameLst>
                                      </p:cBhvr>
                                      <p:to>
                                        <p:strVal val="visible"/>
                                      </p:to>
                                    </p:set>
                                    <p:animEffect transition="in" filter="wipe(left)">
                                      <p:cBhvr>
                                        <p:cTn id="11" dur="500"/>
                                        <p:tgtEl>
                                          <p:spTgt spid="13926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9272"/>
                                        </p:tgtEl>
                                        <p:attrNameLst>
                                          <p:attrName>style.visibility</p:attrName>
                                        </p:attrNameLst>
                                      </p:cBhvr>
                                      <p:to>
                                        <p:strVal val="visible"/>
                                      </p:to>
                                    </p:set>
                                    <p:animEffect transition="in" filter="wipe(left)">
                                      <p:cBhvr>
                                        <p:cTn id="15" dur="500"/>
                                        <p:tgtEl>
                                          <p:spTgt spid="139272"/>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39274"/>
                                        </p:tgtEl>
                                        <p:attrNameLst>
                                          <p:attrName>style.visibility</p:attrName>
                                        </p:attrNameLst>
                                      </p:cBhvr>
                                      <p:to>
                                        <p:strVal val="visible"/>
                                      </p:to>
                                    </p:set>
                                    <p:animEffect transition="in" filter="wipe(up)">
                                      <p:cBhvr>
                                        <p:cTn id="19" dur="500"/>
                                        <p:tgtEl>
                                          <p:spTgt spid="13927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9273"/>
                                        </p:tgtEl>
                                        <p:attrNameLst>
                                          <p:attrName>style.visibility</p:attrName>
                                        </p:attrNameLst>
                                      </p:cBhvr>
                                      <p:to>
                                        <p:strVal val="visible"/>
                                      </p:to>
                                    </p:set>
                                    <p:animEffect transition="in" filter="wipe(left)">
                                      <p:cBhvr>
                                        <p:cTn id="23" dur="500"/>
                                        <p:tgtEl>
                                          <p:spTgt spid="139273"/>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39275"/>
                                        </p:tgtEl>
                                        <p:attrNameLst>
                                          <p:attrName>style.visibility</p:attrName>
                                        </p:attrNameLst>
                                      </p:cBhvr>
                                      <p:to>
                                        <p:strVal val="visible"/>
                                      </p:to>
                                    </p:set>
                                    <p:animEffect transition="in" filter="wipe(down)">
                                      <p:cBhvr>
                                        <p:cTn id="27" dur="500"/>
                                        <p:tgtEl>
                                          <p:spTgt spid="1392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9270"/>
                                        </p:tgtEl>
                                        <p:attrNameLst>
                                          <p:attrName>style.visibility</p:attrName>
                                        </p:attrNameLst>
                                      </p:cBhvr>
                                      <p:to>
                                        <p:strVal val="visible"/>
                                      </p:to>
                                    </p:set>
                                    <p:animEffect transition="in" filter="wipe(up)">
                                      <p:cBhvr>
                                        <p:cTn id="32" dur="500"/>
                                        <p:tgtEl>
                                          <p:spTgt spid="139270"/>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139276"/>
                                        </p:tgtEl>
                                        <p:attrNameLst>
                                          <p:attrName>style.visibility</p:attrName>
                                        </p:attrNameLst>
                                      </p:cBhvr>
                                      <p:to>
                                        <p:strVal val="visible"/>
                                      </p:to>
                                    </p:set>
                                    <p:animEffect transition="in" filter="wipe(up)">
                                      <p:cBhvr>
                                        <p:cTn id="36" dur="500"/>
                                        <p:tgtEl>
                                          <p:spTgt spid="139276"/>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39277"/>
                                        </p:tgtEl>
                                        <p:attrNameLst>
                                          <p:attrName>style.visibility</p:attrName>
                                        </p:attrNameLst>
                                      </p:cBhvr>
                                      <p:to>
                                        <p:strVal val="visible"/>
                                      </p:to>
                                    </p:set>
                                    <p:animEffect transition="in" filter="wipe(down)">
                                      <p:cBhvr>
                                        <p:cTn id="40" dur="500"/>
                                        <p:tgtEl>
                                          <p:spTgt spid="139277"/>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39271"/>
                                        </p:tgtEl>
                                        <p:attrNameLst>
                                          <p:attrName>style.visibility</p:attrName>
                                        </p:attrNameLst>
                                      </p:cBhvr>
                                      <p:to>
                                        <p:strVal val="visible"/>
                                      </p:to>
                                    </p:set>
                                    <p:animEffect transition="in" filter="box(in)">
                                      <p:cBhvr>
                                        <p:cTn id="45" dur="1000"/>
                                        <p:tgtEl>
                                          <p:spTgt spid="139271"/>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39278"/>
                                        </p:tgtEl>
                                        <p:attrNameLst>
                                          <p:attrName>style.visibility</p:attrName>
                                        </p:attrNameLst>
                                      </p:cBhvr>
                                      <p:to>
                                        <p:strVal val="visible"/>
                                      </p:to>
                                    </p:set>
                                    <p:animEffect transition="in" filter="wipe(left)">
                                      <p:cBhvr>
                                        <p:cTn id="49" dur="500"/>
                                        <p:tgtEl>
                                          <p:spTgt spid="139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p:bldP spid="139272" grpId="0"/>
      <p:bldP spid="139273" grpId="0"/>
      <p:bldP spid="139276" grpId="0"/>
      <p:bldP spid="139278"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762000" y="136525"/>
            <a:ext cx="77724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Ion </a:t>
            </a:r>
            <a:r>
              <a:rPr lang="en-US" sz="3000" i="0" dirty="0" smtClean="0">
                <a:solidFill>
                  <a:srgbClr val="FF6600"/>
                </a:solidFill>
                <a:latin typeface="Herculanum" charset="0"/>
              </a:rPr>
              <a:t>gated channels: Acetylcholine </a:t>
            </a:r>
            <a:endParaRPr lang="en-US" sz="2000" i="0" dirty="0">
              <a:solidFill>
                <a:srgbClr val="FF6600"/>
              </a:solidFill>
              <a:latin typeface="Herculanum" charset="0"/>
            </a:endParaRPr>
          </a:p>
        </p:txBody>
      </p:sp>
      <p:pic>
        <p:nvPicPr>
          <p:cNvPr id="4" name="Picture 3" descr="acetylcholineResponse.jpg"/>
          <p:cNvPicPr>
            <a:picLocks noChangeAspect="1"/>
          </p:cNvPicPr>
          <p:nvPr/>
        </p:nvPicPr>
        <p:blipFill>
          <a:blip r:embed="rId3"/>
          <a:stretch>
            <a:fillRect/>
          </a:stretch>
        </p:blipFill>
        <p:spPr>
          <a:xfrm>
            <a:off x="1828800" y="1447800"/>
            <a:ext cx="6085927" cy="4949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762000" y="136525"/>
            <a:ext cx="7772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High resolution </a:t>
            </a:r>
            <a:r>
              <a:rPr lang="en-US" sz="3000" i="0" dirty="0" smtClean="0">
                <a:solidFill>
                  <a:srgbClr val="FF6600"/>
                </a:solidFill>
                <a:latin typeface="Herculanum" charset="0"/>
              </a:rPr>
              <a:t>imaging of </a:t>
            </a:r>
            <a:r>
              <a:rPr lang="en-US" sz="3000" i="0" dirty="0" err="1" smtClean="0">
                <a:solidFill>
                  <a:srgbClr val="FF6600"/>
                </a:solidFill>
                <a:latin typeface="Herculanum" charset="0"/>
              </a:rPr>
              <a:t>chemotaxis</a:t>
            </a:r>
            <a:r>
              <a:rPr lang="en-US" sz="3000" i="0" dirty="0" smtClean="0">
                <a:solidFill>
                  <a:srgbClr val="FF6600"/>
                </a:solidFill>
                <a:latin typeface="Herculanum" charset="0"/>
              </a:rPr>
              <a:t> proteins</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228600" y="1219200"/>
            <a:ext cx="8915400" cy="784830"/>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PALM is a high-resolution technique that permits </a:t>
            </a:r>
            <a:r>
              <a:rPr lang="en-US" i="0" dirty="0" smtClean="0"/>
              <a:t>beating the diffraction limit.</a:t>
            </a:r>
          </a:p>
          <a:p>
            <a:pPr>
              <a:buClr>
                <a:srgbClr val="FF6600"/>
              </a:buClr>
              <a:buSzPct val="150000"/>
              <a:buFont typeface="Times" charset="0"/>
              <a:buChar char="•"/>
            </a:pPr>
            <a:r>
              <a:rPr lang="en-US" i="0" dirty="0" smtClean="0"/>
              <a:t>In this case, they are looking at </a:t>
            </a:r>
            <a:r>
              <a:rPr lang="en-US" i="0" dirty="0" err="1" smtClean="0"/>
              <a:t>chemotaxis</a:t>
            </a:r>
            <a:r>
              <a:rPr lang="en-US" i="0" dirty="0" smtClean="0"/>
              <a:t> proteins in </a:t>
            </a:r>
            <a:r>
              <a:rPr lang="en-US" dirty="0" smtClean="0"/>
              <a:t>E. coli</a:t>
            </a:r>
            <a:r>
              <a:rPr lang="en-US" i="0" dirty="0" smtClean="0"/>
              <a:t>.</a:t>
            </a:r>
            <a:endParaRPr lang="en-US" i="0" dirty="0" smtClean="0"/>
          </a:p>
        </p:txBody>
      </p:sp>
      <p:pic>
        <p:nvPicPr>
          <p:cNvPr id="6" name="Picture 5" descr="journal.pbio.1000137.g002.png"/>
          <p:cNvPicPr>
            <a:picLocks noChangeAspect="1"/>
          </p:cNvPicPr>
          <p:nvPr/>
        </p:nvPicPr>
        <p:blipFill>
          <a:blip r:embed="rId3"/>
          <a:stretch>
            <a:fillRect/>
          </a:stretch>
        </p:blipFill>
        <p:spPr>
          <a:xfrm>
            <a:off x="381000" y="2286000"/>
            <a:ext cx="3581431" cy="3408328"/>
          </a:xfrm>
          <a:prstGeom prst="rect">
            <a:avLst/>
          </a:prstGeom>
        </p:spPr>
      </p:pic>
      <p:pic>
        <p:nvPicPr>
          <p:cNvPr id="7" name="Picture 6" descr="journal.pbio.1000137.g003.png"/>
          <p:cNvPicPr>
            <a:picLocks noChangeAspect="1"/>
          </p:cNvPicPr>
          <p:nvPr/>
        </p:nvPicPr>
        <p:blipFill>
          <a:blip r:embed="rId4"/>
          <a:stretch>
            <a:fillRect/>
          </a:stretch>
        </p:blipFill>
        <p:spPr>
          <a:xfrm>
            <a:off x="4343400" y="2286000"/>
            <a:ext cx="4343431" cy="3351681"/>
          </a:xfrm>
          <a:prstGeom prst="rect">
            <a:avLst/>
          </a:prstGeom>
        </p:spPr>
      </p:pic>
      <p:sp>
        <p:nvSpPr>
          <p:cNvPr id="8" name="Text Box 16"/>
          <p:cNvSpPr txBox="1">
            <a:spLocks noChangeArrowheads="1"/>
          </p:cNvSpPr>
          <p:nvPr/>
        </p:nvSpPr>
        <p:spPr bwMode="auto">
          <a:xfrm>
            <a:off x="4800600" y="1981200"/>
            <a:ext cx="3999593"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(Greenfield, </a:t>
            </a:r>
            <a:r>
              <a:rPr lang="en-US" sz="1500" dirty="0" err="1" smtClean="0"/>
              <a:t>Liphardt</a:t>
            </a:r>
            <a:r>
              <a:rPr lang="en-US" sz="1500" dirty="0" smtClean="0"/>
              <a:t> </a:t>
            </a:r>
            <a:r>
              <a:rPr lang="en-US" sz="1500" dirty="0"/>
              <a:t>et </a:t>
            </a:r>
            <a:r>
              <a:rPr lang="en-US" sz="1500" dirty="0" smtClean="0"/>
              <a:t>al, </a:t>
            </a:r>
            <a:r>
              <a:rPr lang="en-US" sz="1500" dirty="0" err="1" smtClean="0"/>
              <a:t>PLoS</a:t>
            </a:r>
            <a:r>
              <a:rPr lang="en-US" sz="1500" dirty="0" smtClean="0"/>
              <a:t> Biology, 2009.</a:t>
            </a:r>
            <a:r>
              <a:rPr lang="en-US" sz="15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762000" y="136525"/>
            <a:ext cx="77724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How do cells talk to each other?</a:t>
            </a:r>
            <a:endParaRPr lang="en-US" sz="2000" i="0" dirty="0">
              <a:solidFill>
                <a:srgbClr val="FF6600"/>
              </a:solidFill>
              <a:latin typeface="Herculanum" charset="0"/>
            </a:endParaRPr>
          </a:p>
        </p:txBody>
      </p:sp>
      <p:pic>
        <p:nvPicPr>
          <p:cNvPr id="4" name="Picture 3" descr="FourSignaling.jpg"/>
          <p:cNvPicPr>
            <a:picLocks noChangeAspect="1"/>
          </p:cNvPicPr>
          <p:nvPr/>
        </p:nvPicPr>
        <p:blipFill>
          <a:blip r:embed="rId3"/>
          <a:stretch>
            <a:fillRect/>
          </a:stretch>
        </p:blipFill>
        <p:spPr>
          <a:xfrm>
            <a:off x="1828800" y="1524000"/>
            <a:ext cx="5867400" cy="49778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762000" y="136525"/>
            <a:ext cx="77724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The signaling concept</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1"/>
            <a:ext cx="8763000" cy="646331"/>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Our goal will be to find out what kinds of measurements people can do about such systems and then how we can turn the cartoon into a mathematical description.</a:t>
            </a:r>
            <a:endParaRPr lang="en-US" i="0" dirty="0" smtClean="0"/>
          </a:p>
        </p:txBody>
      </p:sp>
      <p:pic>
        <p:nvPicPr>
          <p:cNvPr id="4" name="Picture 3" descr="SignalingConcept.jpg"/>
          <p:cNvPicPr>
            <a:picLocks noChangeAspect="1"/>
          </p:cNvPicPr>
          <p:nvPr/>
        </p:nvPicPr>
        <p:blipFill>
          <a:blip r:embed="rId3"/>
          <a:stretch>
            <a:fillRect/>
          </a:stretch>
        </p:blipFill>
        <p:spPr>
          <a:xfrm>
            <a:off x="2286000" y="1720736"/>
            <a:ext cx="4812792" cy="4908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228600" y="136525"/>
            <a:ext cx="87630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Paramecium and the avoidance response</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8534400" cy="1754326"/>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We begin our story of signaling with the BEHAVIOR of </a:t>
            </a:r>
            <a:r>
              <a:rPr lang="en-US" dirty="0" smtClean="0"/>
              <a:t>Paramecium</a:t>
            </a:r>
            <a:r>
              <a:rPr lang="en-US" i="0" dirty="0" smtClean="0"/>
              <a:t> as manifested in its avoidance response.</a:t>
            </a:r>
          </a:p>
          <a:p>
            <a:pPr>
              <a:buClr>
                <a:srgbClr val="FF6600"/>
              </a:buClr>
              <a:buSzPct val="150000"/>
              <a:buFont typeface="Times" charset="0"/>
              <a:buChar char="•"/>
            </a:pPr>
            <a:r>
              <a:rPr lang="en-US" i="0" dirty="0" smtClean="0"/>
              <a:t> H. S. Jennings, “The behavior of the lower organisms”, 1906.</a:t>
            </a:r>
          </a:p>
          <a:p>
            <a:pPr>
              <a:buClr>
                <a:srgbClr val="FF6600"/>
              </a:buClr>
              <a:buSzPct val="150000"/>
              <a:buFont typeface="Times" charset="0"/>
              <a:buChar char="•"/>
            </a:pPr>
            <a:r>
              <a:rPr lang="en-US" i="0" dirty="0" smtClean="0"/>
              <a:t> Most of the figures on </a:t>
            </a:r>
            <a:r>
              <a:rPr lang="en-US" dirty="0" smtClean="0"/>
              <a:t>Paramecium</a:t>
            </a:r>
            <a:r>
              <a:rPr lang="en-US" i="0" dirty="0" smtClean="0"/>
              <a:t> are from “An Introduction to Nervous Systems” by Ralph Greenspan.  </a:t>
            </a:r>
          </a:p>
        </p:txBody>
      </p:sp>
      <p:pic>
        <p:nvPicPr>
          <p:cNvPr id="5" name="Picture 4" descr="paramecium.jpg"/>
          <p:cNvPicPr>
            <a:picLocks noChangeAspect="1"/>
          </p:cNvPicPr>
          <p:nvPr/>
        </p:nvPicPr>
        <p:blipFill>
          <a:blip r:embed="rId3"/>
          <a:stretch>
            <a:fillRect/>
          </a:stretch>
        </p:blipFill>
        <p:spPr>
          <a:xfrm>
            <a:off x="838200" y="2895600"/>
            <a:ext cx="2743200" cy="2624328"/>
          </a:xfrm>
          <a:prstGeom prst="rect">
            <a:avLst/>
          </a:prstGeom>
        </p:spPr>
      </p:pic>
      <p:pic>
        <p:nvPicPr>
          <p:cNvPr id="7" name="Picture 6" descr="paramecium.gif"/>
          <p:cNvPicPr>
            <a:picLocks noChangeAspect="1"/>
          </p:cNvPicPr>
          <p:nvPr/>
        </p:nvPicPr>
        <p:blipFill>
          <a:blip r:embed="rId4"/>
          <a:stretch>
            <a:fillRect/>
          </a:stretch>
        </p:blipFill>
        <p:spPr>
          <a:xfrm>
            <a:off x="4191000" y="2514600"/>
            <a:ext cx="4330700" cy="307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762000" y="136525"/>
            <a:ext cx="7772400" cy="553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defRPr/>
            </a:pPr>
            <a:r>
              <a:rPr lang="en-US" sz="3000" i="0" dirty="0" smtClean="0">
                <a:solidFill>
                  <a:srgbClr val="FF6600"/>
                </a:solidFill>
                <a:latin typeface="Herculanum" charset="0"/>
              </a:rPr>
              <a:t>Paramecium and the tree of life</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4495800" cy="2031325"/>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This diagram reiterates my earlier statements about the amazing diversity of life.  </a:t>
            </a:r>
          </a:p>
          <a:p>
            <a:pPr>
              <a:buClr>
                <a:srgbClr val="FF6600"/>
              </a:buClr>
              <a:buSzPct val="150000"/>
              <a:buFont typeface="Times" charset="0"/>
              <a:buChar char="•"/>
            </a:pPr>
            <a:r>
              <a:rPr lang="en-US" i="0" dirty="0" smtClean="0"/>
              <a:t> Note that in this case our tree only reflects on the relatedness of eukaryotes.</a:t>
            </a:r>
          </a:p>
          <a:p>
            <a:pPr>
              <a:buClr>
                <a:srgbClr val="FF6600"/>
              </a:buClr>
              <a:buSzPct val="150000"/>
              <a:buFont typeface="Times" charset="0"/>
              <a:buChar char="•"/>
            </a:pPr>
            <a:r>
              <a:rPr lang="en-US" i="0" dirty="0" smtClean="0"/>
              <a:t> Question: how does one construct such a tree?</a:t>
            </a:r>
            <a:endParaRPr lang="en-US" i="0" dirty="0"/>
          </a:p>
        </p:txBody>
      </p:sp>
      <p:pic>
        <p:nvPicPr>
          <p:cNvPr id="5" name="Picture 5" descr="INS_0116"/>
          <p:cNvPicPr>
            <a:picLocks noGrp="1" noChangeAspect="1" noChangeArrowheads="1"/>
          </p:cNvPicPr>
          <p:nvPr>
            <p:ph/>
          </p:nvPr>
        </p:nvPicPr>
        <p:blipFill>
          <a:blip r:embed="rId3"/>
          <a:srcRect/>
          <a:stretch>
            <a:fillRect/>
          </a:stretch>
        </p:blipFill>
        <p:spPr bwMode="auto">
          <a:xfrm>
            <a:off x="4800600" y="1066800"/>
            <a:ext cx="3746500" cy="5486400"/>
          </a:xfrm>
          <a:noFill/>
        </p:spPr>
      </p:pic>
      <p:sp>
        <p:nvSpPr>
          <p:cNvPr id="6" name="Text Box 16"/>
          <p:cNvSpPr txBox="1">
            <a:spLocks noChangeArrowheads="1"/>
          </p:cNvSpPr>
          <p:nvPr/>
        </p:nvSpPr>
        <p:spPr bwMode="auto">
          <a:xfrm>
            <a:off x="4419600" y="6543412"/>
            <a:ext cx="4653036"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(Ralph  Greenspan, An Introduction to Nervous Systems)</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6" name="Text Box 6"/>
          <p:cNvSpPr txBox="1">
            <a:spLocks noChangeArrowheads="1"/>
          </p:cNvSpPr>
          <p:nvPr/>
        </p:nvSpPr>
        <p:spPr bwMode="auto">
          <a:xfrm>
            <a:off x="2133600" y="136525"/>
            <a:ext cx="6019800" cy="549275"/>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3000" i="0" dirty="0" smtClean="0">
                <a:solidFill>
                  <a:srgbClr val="FF6600"/>
                </a:solidFill>
                <a:latin typeface="Herculanum" charset="0"/>
              </a:rPr>
              <a:t>The avoidance response</a:t>
            </a:r>
            <a:endParaRPr lang="en-US" sz="2000" i="0" dirty="0">
              <a:solidFill>
                <a:srgbClr val="FF6600"/>
              </a:solidFill>
              <a:latin typeface="Herculanum" charset="0"/>
            </a:endParaRPr>
          </a:p>
        </p:txBody>
      </p:sp>
      <p:sp>
        <p:nvSpPr>
          <p:cNvPr id="117809" name="Text Box 49"/>
          <p:cNvSpPr txBox="1">
            <a:spLocks noChangeArrowheads="1"/>
          </p:cNvSpPr>
          <p:nvPr/>
        </p:nvSpPr>
        <p:spPr bwMode="auto">
          <a:xfrm>
            <a:off x="76200" y="762000"/>
            <a:ext cx="8686800" cy="1754326"/>
          </a:xfrm>
          <a:prstGeom prst="rect">
            <a:avLst/>
          </a:prstGeom>
          <a:noFill/>
          <a:ln w="12700">
            <a:noFill/>
            <a:miter lim="800000"/>
            <a:headEnd/>
            <a:tailEnd/>
          </a:ln>
        </p:spPr>
        <p:txBody>
          <a:bodyPr wrap="square">
            <a:prstTxWarp prst="textNoShape">
              <a:avLst/>
            </a:prstTxWarp>
            <a:spAutoFit/>
          </a:bodyPr>
          <a:lstStyle/>
          <a:p>
            <a:pPr>
              <a:buClr>
                <a:srgbClr val="FF6600"/>
              </a:buClr>
              <a:buSzPct val="150000"/>
              <a:buFont typeface="Times" charset="0"/>
              <a:buChar char="•"/>
            </a:pPr>
            <a:r>
              <a:rPr lang="en-US" i="0" dirty="0" smtClean="0"/>
              <a:t> These single-celled eukaryotes manage a sophisticated response to their environment.</a:t>
            </a:r>
          </a:p>
          <a:p>
            <a:pPr>
              <a:buClr>
                <a:srgbClr val="FF6600"/>
              </a:buClr>
              <a:buSzPct val="150000"/>
              <a:buFont typeface="Times" charset="0"/>
              <a:buChar char="•"/>
            </a:pPr>
            <a:r>
              <a:rPr lang="en-US" i="0" dirty="0" smtClean="0"/>
              <a:t> One of the things I am most excited to tell you is that this response is mediated by similar tricks to those we are used to in the context of nervous systems</a:t>
            </a:r>
            <a:r>
              <a:rPr lang="en-US" i="0" dirty="0" smtClean="0"/>
              <a:t>.</a:t>
            </a:r>
          </a:p>
          <a:p>
            <a:pPr>
              <a:buClr>
                <a:srgbClr val="FF6600"/>
              </a:buClr>
              <a:buSzPct val="150000"/>
              <a:buFont typeface="Times" charset="0"/>
              <a:buChar char="•"/>
            </a:pPr>
            <a:r>
              <a:rPr lang="en-US" i="0" dirty="0" smtClean="0"/>
              <a:t> We need to take a little detour and talk about ion channels.  The first of the membrane proteins that we will study in some detail.</a:t>
            </a:r>
            <a:endParaRPr lang="en-US" i="0" dirty="0"/>
          </a:p>
        </p:txBody>
      </p:sp>
      <p:pic>
        <p:nvPicPr>
          <p:cNvPr id="5" name="Content Placeholder 4" descr="INS_0102"/>
          <p:cNvPicPr>
            <a:picLocks noGrp="1" noChangeAspect="1" noChangeArrowheads="1"/>
          </p:cNvPicPr>
          <p:nvPr>
            <p:ph/>
          </p:nvPr>
        </p:nvPicPr>
        <p:blipFill>
          <a:blip r:embed="rId3"/>
          <a:srcRect/>
          <a:stretch>
            <a:fillRect/>
          </a:stretch>
        </p:blipFill>
        <p:spPr bwMode="auto">
          <a:xfrm>
            <a:off x="1066800" y="2743200"/>
            <a:ext cx="6934200" cy="3479800"/>
          </a:xfrm>
          <a:noFill/>
        </p:spPr>
      </p:pic>
      <p:sp>
        <p:nvSpPr>
          <p:cNvPr id="6" name="Text Box 16"/>
          <p:cNvSpPr txBox="1">
            <a:spLocks noChangeArrowheads="1"/>
          </p:cNvSpPr>
          <p:nvPr/>
        </p:nvSpPr>
        <p:spPr bwMode="auto">
          <a:xfrm>
            <a:off x="4419600" y="6543412"/>
            <a:ext cx="4653036" cy="314588"/>
          </a:xfrm>
          <a:prstGeom prst="rect">
            <a:avLst/>
          </a:prstGeom>
          <a:noFill/>
          <a:ln w="9525">
            <a:noFill/>
            <a:miter lim="800000"/>
            <a:headEnd/>
            <a:tailEnd/>
          </a:ln>
          <a:effectLst/>
        </p:spPr>
        <p:txBody>
          <a:bodyPr wrap="none" lIns="82945" tIns="41473" rIns="82945" bIns="41473">
            <a:prstTxWarp prst="textNoShape">
              <a:avLst/>
            </a:prstTxWarp>
            <a:spAutoFit/>
          </a:bodyPr>
          <a:lstStyle/>
          <a:p>
            <a:r>
              <a:rPr lang="en-US" sz="1500" dirty="0" smtClean="0"/>
              <a:t>(Ralph  Greenspan, An Introduction to Nervous Systems)</a:t>
            </a:r>
            <a:endParaRPr lang="en-US"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dissolve">
                                      <p:cBhvr>
                                        <p:cTn id="7" dur="1000"/>
                                        <p:tgtEl>
                                          <p:spTgt spid="117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809"/>
                                        </p:tgtEl>
                                        <p:attrNameLst>
                                          <p:attrName>style.visibility</p:attrName>
                                        </p:attrNameLst>
                                      </p:cBhvr>
                                      <p:to>
                                        <p:strVal val="visible"/>
                                      </p:to>
                                    </p:set>
                                    <p:animEffect transition="in" filter="wipe(left)">
                                      <p:cBhvr>
                                        <p:cTn id="12" dur="500"/>
                                        <p:tgtEl>
                                          <p:spTgt spid="11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P spid="117809"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457200" y="0"/>
            <a:ext cx="8229600" cy="1143000"/>
          </a:xfrm>
        </p:spPr>
        <p:txBody>
          <a:bodyPr/>
          <a:lstStyle/>
          <a:p>
            <a:pPr marL="1306100">
              <a:defRPr/>
            </a:pPr>
            <a:r>
              <a:rPr lang="en-GB" sz="3300" dirty="0">
                <a:solidFill>
                  <a:srgbClr val="FF6600"/>
                </a:solidFill>
                <a:latin typeface="Herculanum"/>
                <a:ea typeface="+mj-ea"/>
                <a:cs typeface="Herculanum"/>
              </a:rPr>
              <a:t>Reminder on Ion Distribution and Transport in Cells</a:t>
            </a:r>
            <a:endParaRPr lang="en-US" sz="3300" dirty="0">
              <a:solidFill>
                <a:srgbClr val="FF6600"/>
              </a:solidFill>
              <a:latin typeface="Herculanum"/>
              <a:ea typeface="+mj-ea"/>
              <a:cs typeface="Herculanum"/>
            </a:endParaRPr>
          </a:p>
        </p:txBody>
      </p:sp>
      <p:sp>
        <p:nvSpPr>
          <p:cNvPr id="73731" name="Rectangle 3"/>
          <p:cNvSpPr>
            <a:spLocks noChangeArrowheads="1"/>
          </p:cNvSpPr>
          <p:nvPr/>
        </p:nvSpPr>
        <p:spPr bwMode="auto">
          <a:xfrm>
            <a:off x="79200" y="1295400"/>
            <a:ext cx="5460480" cy="3221619"/>
          </a:xfrm>
          <a:prstGeom prst="rect">
            <a:avLst/>
          </a:prstGeom>
          <a:noFill/>
          <a:ln w="9525">
            <a:noFill/>
            <a:miter lim="800000"/>
            <a:headEnd/>
            <a:tailEnd/>
          </a:ln>
        </p:spPr>
        <p:txBody>
          <a:bodyPr lIns="0" tIns="0" rIns="0" bIns="0">
            <a:prstTxWarp prst="textNoShape">
              <a:avLst/>
            </a:prstTxWarp>
          </a:bodyPr>
          <a:lstStyle/>
          <a:p>
            <a:pPr marL="391686" indent="-293764" defTabSz="652330">
              <a:lnSpc>
                <a:spcPct val="93000"/>
              </a:lnSpc>
              <a:buClr>
                <a:srgbClr val="000000"/>
              </a:buClr>
              <a:buSzPct val="76000"/>
              <a:buBlip>
                <a:blip r:embed="rId7"/>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smtClean="0">
                <a:latin typeface="Times New Roman"/>
                <a:cs typeface="Times New Roman"/>
              </a:rPr>
              <a:t>Cells (eukaryotes) </a:t>
            </a:r>
            <a:r>
              <a:rPr lang="en-GB" i="0" dirty="0">
                <a:latin typeface="Times New Roman"/>
                <a:cs typeface="Times New Roman"/>
              </a:rPr>
              <a:t>divided into a number of membrane-bound compartments.</a:t>
            </a:r>
          </a:p>
          <a:p>
            <a:pPr marL="391686" indent="-293764" defTabSz="652330">
              <a:lnSpc>
                <a:spcPct val="93000"/>
              </a:lnSpc>
              <a:buClr>
                <a:srgbClr val="000000"/>
              </a:buClr>
              <a:buSzPct val="76000"/>
              <a:buBlip>
                <a:blip r:embed="rId7"/>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a:latin typeface="Times New Roman"/>
                <a:cs typeface="Times New Roman"/>
              </a:rPr>
              <a:t>Concentrations in different compartments can be orders of magnitude different.</a:t>
            </a:r>
          </a:p>
          <a:p>
            <a:pPr marL="391686" indent="-293764" defTabSz="652330">
              <a:lnSpc>
                <a:spcPct val="93000"/>
              </a:lnSpc>
              <a:buClr>
                <a:srgbClr val="000000"/>
              </a:buClr>
              <a:buSzPct val="76000"/>
              <a:buBlip>
                <a:blip r:embed="rId7"/>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a:latin typeface="Times New Roman"/>
                <a:cs typeface="Times New Roman"/>
              </a:rPr>
              <a:t>Proteins (ion channels, transporters) mediate these concentration gradients.</a:t>
            </a:r>
          </a:p>
          <a:p>
            <a:pPr marL="391686" indent="-293764" defTabSz="652330">
              <a:lnSpc>
                <a:spcPct val="93000"/>
              </a:lnSpc>
              <a:buClr>
                <a:srgbClr val="000000"/>
              </a:buClr>
              <a:buSzPct val="76000"/>
              <a:buBlip>
                <a:blip r:embed="rId7"/>
              </a:buBlip>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i="0" dirty="0">
                <a:latin typeface="Times New Roman"/>
                <a:cs typeface="Times New Roman"/>
              </a:rPr>
              <a:t>Membrane proteins central to huge range of processes – cell </a:t>
            </a:r>
            <a:r>
              <a:rPr lang="en-GB" i="0" dirty="0" err="1">
                <a:latin typeface="Times New Roman"/>
                <a:cs typeface="Times New Roman"/>
              </a:rPr>
              <a:t>signaling</a:t>
            </a:r>
            <a:r>
              <a:rPr lang="en-GB" i="0" dirty="0">
                <a:latin typeface="Times New Roman"/>
                <a:cs typeface="Times New Roman"/>
              </a:rPr>
              <a:t>, nerve impulses, nutrient transport, etc.</a:t>
            </a:r>
          </a:p>
        </p:txBody>
      </p:sp>
      <p:pic>
        <p:nvPicPr>
          <p:cNvPr id="73732" name="Picture 5" descr="12_002"/>
          <p:cNvPicPr>
            <a:picLocks noGrp="1" noChangeAspect="1" noChangeArrowheads="1"/>
          </p:cNvPicPr>
          <p:nvPr>
            <p:ph sz="half" idx="2"/>
          </p:nvPr>
        </p:nvPicPr>
        <p:blipFill>
          <a:blip r:embed="rId8"/>
          <a:srcRect/>
          <a:stretch>
            <a:fillRect/>
          </a:stretch>
        </p:blipFill>
        <p:spPr>
          <a:xfrm>
            <a:off x="5819040" y="4444307"/>
            <a:ext cx="3245760" cy="2413693"/>
          </a:xfrm>
        </p:spPr>
      </p:pic>
      <p:pic>
        <p:nvPicPr>
          <p:cNvPr id="73733" name="Picture 8" descr="15_002"/>
          <p:cNvPicPr>
            <a:picLocks noGrp="1" noChangeAspect="1" noChangeArrowheads="1"/>
          </p:cNvPicPr>
          <p:nvPr>
            <p:ph sz="half" idx="1"/>
          </p:nvPr>
        </p:nvPicPr>
        <p:blipFill>
          <a:blip r:embed="rId9"/>
          <a:srcRect/>
          <a:stretch>
            <a:fillRect/>
          </a:stretch>
        </p:blipFill>
        <p:spPr>
          <a:xfrm>
            <a:off x="5506560" y="1710900"/>
            <a:ext cx="3834720" cy="2851499"/>
          </a:xfrm>
        </p:spPr>
      </p:pic>
      <p:pic>
        <p:nvPicPr>
          <p:cNvPr id="73734" name="Picture 9" descr="txp_fig"/>
          <p:cNvPicPr>
            <a:picLocks noChangeAspect="1" noChangeArrowheads="1"/>
          </p:cNvPicPr>
          <p:nvPr>
            <p:custDataLst>
              <p:tags r:id="rId1"/>
            </p:custDataLst>
          </p:nvPr>
        </p:nvPicPr>
        <p:blipFill>
          <a:blip r:embed="rId10"/>
          <a:srcRect/>
          <a:stretch>
            <a:fillRect/>
          </a:stretch>
        </p:blipFill>
        <p:spPr bwMode="auto">
          <a:xfrm>
            <a:off x="770400" y="4811546"/>
            <a:ext cx="2488320" cy="416203"/>
          </a:xfrm>
          <a:prstGeom prst="rect">
            <a:avLst/>
          </a:prstGeom>
          <a:noFill/>
          <a:ln w="9525">
            <a:noFill/>
            <a:miter lim="800000"/>
            <a:headEnd/>
            <a:tailEnd/>
          </a:ln>
        </p:spPr>
      </p:pic>
      <p:pic>
        <p:nvPicPr>
          <p:cNvPr id="73735" name="Picture 10" descr="txp_fig"/>
          <p:cNvPicPr>
            <a:picLocks noChangeAspect="1" noChangeArrowheads="1"/>
          </p:cNvPicPr>
          <p:nvPr>
            <p:custDataLst>
              <p:tags r:id="rId2"/>
            </p:custDataLst>
          </p:nvPr>
        </p:nvPicPr>
        <p:blipFill>
          <a:blip r:embed="rId11"/>
          <a:srcRect/>
          <a:stretch>
            <a:fillRect/>
          </a:stretch>
        </p:blipFill>
        <p:spPr bwMode="auto">
          <a:xfrm>
            <a:off x="3396960" y="4844477"/>
            <a:ext cx="2073600" cy="413323"/>
          </a:xfrm>
          <a:prstGeom prst="rect">
            <a:avLst/>
          </a:prstGeom>
          <a:noFill/>
          <a:ln w="9525">
            <a:noFill/>
            <a:miter lim="800000"/>
            <a:headEnd/>
            <a:tailEnd/>
          </a:ln>
        </p:spPr>
      </p:pic>
      <p:pic>
        <p:nvPicPr>
          <p:cNvPr id="73736" name="Picture 11" descr="txp_fig"/>
          <p:cNvPicPr>
            <a:picLocks noChangeAspect="1" noChangeArrowheads="1"/>
          </p:cNvPicPr>
          <p:nvPr>
            <p:custDataLst>
              <p:tags r:id="rId3"/>
            </p:custDataLst>
          </p:nvPr>
        </p:nvPicPr>
        <p:blipFill>
          <a:blip r:embed="rId12"/>
          <a:srcRect/>
          <a:stretch>
            <a:fillRect/>
          </a:stretch>
        </p:blipFill>
        <p:spPr bwMode="auto">
          <a:xfrm>
            <a:off x="770400" y="5502818"/>
            <a:ext cx="2280960" cy="465168"/>
          </a:xfrm>
          <a:prstGeom prst="rect">
            <a:avLst/>
          </a:prstGeom>
          <a:noFill/>
          <a:ln w="9525">
            <a:noFill/>
            <a:miter lim="800000"/>
            <a:headEnd/>
            <a:tailEnd/>
          </a:ln>
        </p:spPr>
      </p:pic>
      <p:pic>
        <p:nvPicPr>
          <p:cNvPr id="73737" name="Picture 12" descr="txp_fig"/>
          <p:cNvPicPr>
            <a:picLocks noChangeAspect="1" noChangeArrowheads="1"/>
          </p:cNvPicPr>
          <p:nvPr>
            <p:custDataLst>
              <p:tags r:id="rId4"/>
            </p:custDataLst>
          </p:nvPr>
        </p:nvPicPr>
        <p:blipFill>
          <a:blip r:embed="rId13"/>
          <a:srcRect/>
          <a:stretch>
            <a:fillRect/>
          </a:stretch>
        </p:blipFill>
        <p:spPr bwMode="auto">
          <a:xfrm>
            <a:off x="3258720" y="5502819"/>
            <a:ext cx="1866240" cy="404682"/>
          </a:xfrm>
          <a:prstGeom prst="rect">
            <a:avLst/>
          </a:prstGeom>
          <a:noFill/>
          <a:ln w="9525">
            <a:noFill/>
            <a:miter lim="800000"/>
            <a:headEnd/>
            <a:tailEnd/>
          </a:ln>
        </p:spPr>
      </p:pic>
      <p:sp>
        <p:nvSpPr>
          <p:cNvPr id="73738" name="Rectangle 13"/>
          <p:cNvSpPr>
            <a:spLocks noChangeArrowheads="1"/>
          </p:cNvSpPr>
          <p:nvPr/>
        </p:nvSpPr>
        <p:spPr bwMode="auto">
          <a:xfrm>
            <a:off x="457200" y="4648200"/>
            <a:ext cx="5184000" cy="1589927"/>
          </a:xfrm>
          <a:prstGeom prst="rect">
            <a:avLst/>
          </a:prstGeom>
          <a:noFill/>
          <a:ln w="38100">
            <a:solidFill>
              <a:srgbClr val="0066FF"/>
            </a:solidFill>
            <a:miter lim="800000"/>
            <a:headEnd/>
            <a:tailEnd/>
          </a:ln>
        </p:spPr>
        <p:txBody>
          <a:bodyPr wrap="none" lIns="82945" tIns="41473" rIns="82945" bIns="41473"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Ca_{in}^{2+} \approx 10^{-4}mM$&#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71.875"/>
  <p:tag name="PICTUREFILESIZE" val="11102"/>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Ca_{out}^{2+} \approx 1mM$&#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34.875"/>
  <p:tag name="PICTUREFILESIZE" val="8126"/>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K^+_{in} \approx 140 mM$&#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40.875"/>
  <p:tag name="PICTUREFILESIZE" val="9182"/>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K^+_{out} \approx 5mM$&#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23.875"/>
  <p:tag name="PICTUREFILESIZE" val="767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15262</TotalTime>
  <Words>1647</Words>
  <Application>Microsoft Macintosh PowerPoint</Application>
  <PresentationFormat>On-screen Show (4:3)</PresentationFormat>
  <Paragraphs>173</Paragraphs>
  <Slides>28</Slides>
  <Notes>28</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Default Design</vt:lpstr>
      <vt:lpstr>Equation</vt:lpstr>
      <vt:lpstr>Slide 1</vt:lpstr>
      <vt:lpstr>Slide 2</vt:lpstr>
      <vt:lpstr>Slide 3</vt:lpstr>
      <vt:lpstr>Slide 4</vt:lpstr>
      <vt:lpstr>Slide 5</vt:lpstr>
      <vt:lpstr>Slide 6</vt:lpstr>
      <vt:lpstr>Slide 7</vt:lpstr>
      <vt:lpstr>Slide 8</vt:lpstr>
      <vt:lpstr>Reminder on Ion Distribution and Transport in Cells</vt:lpstr>
      <vt:lpstr>Slide 10</vt:lpstr>
      <vt:lpstr>Slide 11</vt:lpstr>
      <vt:lpstr>Slide 12</vt:lpstr>
      <vt:lpstr>How We Know: Structure</vt:lpstr>
      <vt:lpstr>How We Know: Current-Pressure Relationship</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Physics 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 properties: Diffusion. Viscosity. Thermal conduction.</dc:title>
  <dc:creator>Physics UCSD</dc:creator>
  <cp:lastModifiedBy>Rob Phillips</cp:lastModifiedBy>
  <cp:revision>1385</cp:revision>
  <cp:lastPrinted>2009-02-24T21:33:56Z</cp:lastPrinted>
  <dcterms:created xsi:type="dcterms:W3CDTF">2010-01-12T02:04:47Z</dcterms:created>
  <dcterms:modified xsi:type="dcterms:W3CDTF">2010-01-12T14:57:14Z</dcterms:modified>
</cp:coreProperties>
</file>