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3" r:id="rId3"/>
    <p:sldId id="266" r:id="rId4"/>
    <p:sldId id="263" r:id="rId5"/>
    <p:sldId id="303" r:id="rId6"/>
    <p:sldId id="307" r:id="rId7"/>
    <p:sldId id="269" r:id="rId8"/>
    <p:sldId id="308" r:id="rId9"/>
    <p:sldId id="270" r:id="rId10"/>
    <p:sldId id="271" r:id="rId11"/>
    <p:sldId id="300" r:id="rId12"/>
    <p:sldId id="302" r:id="rId13"/>
    <p:sldId id="275" r:id="rId14"/>
    <p:sldId id="274" r:id="rId15"/>
    <p:sldId id="304" r:id="rId16"/>
    <p:sldId id="276" r:id="rId17"/>
    <p:sldId id="268" r:id="rId18"/>
    <p:sldId id="305" r:id="rId19"/>
    <p:sldId id="278" r:id="rId20"/>
    <p:sldId id="279" r:id="rId21"/>
    <p:sldId id="280" r:id="rId22"/>
    <p:sldId id="281" r:id="rId23"/>
    <p:sldId id="283" r:id="rId24"/>
    <p:sldId id="282" r:id="rId25"/>
    <p:sldId id="285" r:id="rId26"/>
    <p:sldId id="294" r:id="rId27"/>
    <p:sldId id="297" r:id="rId28"/>
    <p:sldId id="296" r:id="rId29"/>
    <p:sldId id="298" r:id="rId30"/>
    <p:sldId id="291" r:id="rId31"/>
    <p:sldId id="299" r:id="rId32"/>
    <p:sldId id="293" r:id="rId33"/>
    <p:sldId id="292" r:id="rId34"/>
    <p:sldId id="290" r:id="rId35"/>
    <p:sldId id="260" r:id="rId36"/>
    <p:sldId id="272" r:id="rId37"/>
    <p:sldId id="267" r:id="rId38"/>
    <p:sldId id="261" r:id="rId39"/>
    <p:sldId id="262" r:id="rId40"/>
    <p:sldId id="259" r:id="rId41"/>
    <p:sldId id="258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576" autoAdjust="0"/>
  </p:normalViewPr>
  <p:slideViewPr>
    <p:cSldViewPr snapToGrid="0">
      <p:cViewPr varScale="1">
        <p:scale>
          <a:sx n="73" d="100"/>
          <a:sy n="73" d="100"/>
        </p:scale>
        <p:origin x="-10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F64B-F17D-45F8-8772-6A234E9935F1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F265-D62F-4035-B27A-EEAD6A72E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Motivate regulation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7F265-D62F-4035-B27A-EEAD6A72E7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into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7F265-D62F-4035-B27A-EEAD6A72E7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Bending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7F265-D62F-4035-B27A-EEAD6A72E7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5S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7F265-D62F-4035-B27A-EEAD6A72E7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7F265-D62F-4035-B27A-EEAD6A72E7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5232-CF0F-4F61-9CBF-94F6CBC33902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32B4-A197-4366-A939-063D080D0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meth/journal/v6/n4/full/nmeth0409-244b.html" TargetMode="External"/><Relationship Id="rId2" Type="http://schemas.openxmlformats.org/officeDocument/2006/relationships/hyperlink" Target="http://www.wisdom.weizmann.ac.il/~eran/NucleosomeMode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Nucleosomes</a:t>
            </a:r>
            <a:r>
              <a:rPr lang="en-US" dirty="0" smtClean="0"/>
              <a:t>: what, why and where?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412" y="4617720"/>
            <a:ext cx="6400800" cy="1752600"/>
          </a:xfrm>
        </p:spPr>
        <p:txBody>
          <a:bodyPr/>
          <a:lstStyle/>
          <a:p>
            <a:r>
              <a:rPr lang="en-US" dirty="0" smtClean="0"/>
              <a:t>Rob Brewster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434149" y="3513907"/>
            <a:ext cx="3709851" cy="28868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22960"/>
            <a:ext cx="6087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Eukaryotic genome!</a:t>
            </a:r>
          </a:p>
          <a:p>
            <a:r>
              <a:rPr lang="en-US" sz="2400" dirty="0" smtClean="0"/>
              <a:t>	- Formation on Yeast genome is more	  probable than for e. coli genome</a:t>
            </a:r>
          </a:p>
          <a:p>
            <a:endParaRPr lang="en-US" sz="2400" dirty="0" smtClean="0"/>
          </a:p>
          <a:p>
            <a:r>
              <a:rPr lang="en-US" sz="2400" dirty="0" smtClean="0"/>
              <a:t>	- Implies </a:t>
            </a:r>
            <a:r>
              <a:rPr lang="en-US" sz="2400" dirty="0" err="1" smtClean="0"/>
              <a:t>Euk</a:t>
            </a:r>
            <a:r>
              <a:rPr lang="en-US" sz="2400" dirty="0" smtClean="0"/>
              <a:t>. Genome has sequence 	  preferential for </a:t>
            </a:r>
            <a:r>
              <a:rPr lang="en-US" sz="2400" dirty="0" err="1" smtClean="0"/>
              <a:t>nucleosomes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Eukaryotic genome shows specific patterns</a:t>
            </a:r>
          </a:p>
          <a:p>
            <a:r>
              <a:rPr lang="en-US" sz="2400" dirty="0" smtClean="0"/>
              <a:t>	- AA/AT/TT </a:t>
            </a:r>
            <a:r>
              <a:rPr lang="en-US" sz="2400" dirty="0" err="1" smtClean="0"/>
              <a:t>dinucleotide</a:t>
            </a:r>
            <a:r>
              <a:rPr lang="en-US" sz="2400" dirty="0" smtClean="0"/>
              <a:t> frequency</a:t>
            </a:r>
          </a:p>
          <a:p>
            <a:r>
              <a:rPr lang="en-US" sz="2400" dirty="0" smtClean="0"/>
              <a:t>	~10 </a:t>
            </a:r>
            <a:r>
              <a:rPr lang="en-US" sz="2400" dirty="0" err="1" smtClean="0"/>
              <a:t>bp</a:t>
            </a:r>
            <a:r>
              <a:rPr lang="en-US" sz="2400" dirty="0" smtClean="0"/>
              <a:t> (one DNA twist)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are </a:t>
            </a:r>
            <a:r>
              <a:rPr lang="en-US" sz="4000" dirty="0" err="1" smtClean="0"/>
              <a:t>Nucleosomes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696" y="659452"/>
            <a:ext cx="2368297" cy="23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91219" y="2970998"/>
            <a:ext cx="3531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(Zhang et al., Nature </a:t>
            </a:r>
            <a:r>
              <a:rPr lang="en-US" sz="1400" dirty="0" err="1" smtClean="0"/>
              <a:t>struct</a:t>
            </a:r>
            <a:r>
              <a:rPr lang="en-US" sz="1400" dirty="0" smtClean="0"/>
              <a:t>. &amp; mol. bio., 2009)</a:t>
            </a:r>
            <a:endParaRPr lang="en-US" sz="140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213" y="3674875"/>
            <a:ext cx="3592286" cy="259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12525" y="3592284"/>
            <a:ext cx="3252652" cy="2743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46228" y="3500845"/>
            <a:ext cx="367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Spectrum of AA/AT/TT repeats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045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Nucleosome</a:t>
            </a:r>
            <a:r>
              <a:rPr lang="en-US" sz="4000" dirty="0" smtClean="0"/>
              <a:t> code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113890"/>
            <a:ext cx="6897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10bp Periodicity is evident both in vivo and in vitro</a:t>
            </a:r>
          </a:p>
          <a:p>
            <a:r>
              <a:rPr lang="en-US" sz="2400" dirty="0" smtClean="0"/>
              <a:t>	- GC is 5bp out of phase with AT </a:t>
            </a:r>
            <a:r>
              <a:rPr lang="en-US" sz="2400" dirty="0" err="1" smtClean="0"/>
              <a:t>dinucleotides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	- due to bending differences in GC and AT?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185" y="615041"/>
            <a:ext cx="7286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93421" y="3037883"/>
            <a:ext cx="273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(Kaplan et al, nature 2009)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15279333">
            <a:off x="1468704" y="5362567"/>
            <a:ext cx="1335927" cy="13525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5279333">
            <a:off x="1588650" y="5342475"/>
            <a:ext cx="1223538" cy="1275557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032121" y="5277393"/>
            <a:ext cx="1481792" cy="84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2103125" y="5120639"/>
            <a:ext cx="326572" cy="1306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06737" y="4650377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Major groove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5279333">
            <a:off x="5566088" y="5306384"/>
            <a:ext cx="1335927" cy="13525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5279333">
            <a:off x="5672971" y="5351607"/>
            <a:ext cx="1223538" cy="1275557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521391" y="5384287"/>
            <a:ext cx="1264076" cy="9381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6400805" y="5630091"/>
            <a:ext cx="274326" cy="24819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08178" y="5795976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Major groove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26977" y="5956662"/>
            <a:ext cx="1515291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1479" y="5499462"/>
            <a:ext cx="110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 5bp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t="18509" b="40318"/>
          <a:stretch>
            <a:fillRect/>
          </a:stretch>
        </p:blipFill>
        <p:spPr bwMode="auto">
          <a:xfrm>
            <a:off x="411208" y="1645920"/>
            <a:ext cx="4081641" cy="42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7836"/>
          <a:stretch>
            <a:fillRect/>
          </a:stretch>
        </p:blipFill>
        <p:spPr bwMode="auto">
          <a:xfrm>
            <a:off x="4709662" y="1606728"/>
            <a:ext cx="4081641" cy="437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More examples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215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(Segal et al., Nature , 2006)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6306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Nucleosome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random sequence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93673" y="5603966"/>
            <a:ext cx="670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Periodicity is missing from arbitrary sequences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215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(Segal et al., Nature , 2006)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822960"/>
            <a:ext cx="6662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Method: From in vivo occupancy data, calculate the</a:t>
            </a:r>
          </a:p>
          <a:p>
            <a:r>
              <a:rPr lang="en-US" sz="2400" dirty="0" smtClean="0"/>
              <a:t>probability of any </a:t>
            </a:r>
            <a:r>
              <a:rPr lang="en-US" sz="2400" dirty="0" err="1" smtClean="0"/>
              <a:t>dinucleotide</a:t>
            </a:r>
            <a:r>
              <a:rPr lang="en-US" sz="2400" dirty="0" smtClean="0"/>
              <a:t> pair at a given </a:t>
            </a:r>
            <a:r>
              <a:rPr lang="en-US" sz="2400" dirty="0" err="1" smtClean="0"/>
              <a:t>nuc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position.</a:t>
            </a:r>
          </a:p>
          <a:p>
            <a:endParaRPr lang="en-US" sz="2400" dirty="0" smtClean="0"/>
          </a:p>
          <a:p>
            <a:r>
              <a:rPr lang="en-US" sz="2400" dirty="0" smtClean="0"/>
              <a:t>Probability that 147bp sequence S is wrapped:</a:t>
            </a:r>
          </a:p>
          <a:p>
            <a:r>
              <a:rPr lang="en-US" sz="2400" dirty="0" smtClean="0"/>
              <a:t>	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65238" t="65256"/>
          <a:stretch>
            <a:fillRect/>
          </a:stretch>
        </p:blipFill>
        <p:spPr bwMode="auto">
          <a:xfrm>
            <a:off x="6609806" y="718457"/>
            <a:ext cx="2534194" cy="32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1519" y="2884103"/>
            <a:ext cx="3138487" cy="7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" y="4807135"/>
            <a:ext cx="8235982" cy="7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398623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The statistical weight of a longer sequence with multiple </a:t>
            </a:r>
            <a:r>
              <a:rPr lang="en-US" sz="2400" dirty="0" err="1" smtClean="0">
                <a:solidFill>
                  <a:prstClr val="white"/>
                </a:solidFill>
              </a:rPr>
              <a:t>nucleosomes</a:t>
            </a:r>
            <a:r>
              <a:rPr lang="en-US" sz="2400" dirty="0" smtClean="0">
                <a:solidFill>
                  <a:prstClr val="white"/>
                </a:solidFill>
              </a:rPr>
              <a:t> is just the product of the probability for every </a:t>
            </a:r>
            <a:r>
              <a:rPr lang="en-US" sz="2400" dirty="0" err="1" smtClean="0">
                <a:solidFill>
                  <a:prstClr val="white"/>
                </a:solidFill>
              </a:rPr>
              <a:t>basepair</a:t>
            </a:r>
            <a:r>
              <a:rPr lang="en-US" sz="2400" dirty="0" smtClean="0">
                <a:solidFill>
                  <a:prstClr val="white"/>
                </a:solidFill>
              </a:rPr>
              <a:t> to be in that state,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	</a:t>
            </a:r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205" y="5977218"/>
            <a:ext cx="1943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55336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The probability must now be computed computationally due to the enormous number of possible configurations (C)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215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(Segal et al., Nature , 2006)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Probabilistic model of </a:t>
            </a:r>
            <a:r>
              <a:rPr lang="en-US" sz="3800" dirty="0" err="1" smtClean="0"/>
              <a:t>nucleosome</a:t>
            </a:r>
            <a:r>
              <a:rPr lang="en-US" sz="3800" dirty="0" smtClean="0"/>
              <a:t> occupancy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Probabilistic landscape for occupancy</a:t>
            </a:r>
            <a:endParaRPr lang="en-US" sz="3800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036" y="1456780"/>
            <a:ext cx="66389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5132" y="431727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a particular </a:t>
            </a:r>
            <a:r>
              <a:rPr lang="en-US" sz="2400" dirty="0" err="1" smtClean="0"/>
              <a:t>nucleosomal</a:t>
            </a:r>
            <a:r>
              <a:rPr lang="en-US" sz="2400" dirty="0" smtClean="0"/>
              <a:t> coverage can predict where stable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will be located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12739" y="6488668"/>
            <a:ext cx="273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(Kaplan et al, nature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22961"/>
            <a:ext cx="9144000" cy="201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b="64822"/>
          <a:stretch>
            <a:fillRect/>
          </a:stretch>
        </p:blipFill>
        <p:spPr bwMode="auto">
          <a:xfrm>
            <a:off x="224382" y="914536"/>
            <a:ext cx="6448425" cy="17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Predictions from thermodynamic model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696908" y="1567543"/>
            <a:ext cx="255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Prob. of coverage by </a:t>
            </a:r>
            <a:r>
              <a:rPr lang="en-US" dirty="0" err="1" smtClean="0">
                <a:solidFill>
                  <a:schemeClr val="bg1"/>
                </a:solidFill>
              </a:rPr>
              <a:t>nuc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4504" y="1915885"/>
            <a:ext cx="21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Predicted stable </a:t>
            </a:r>
            <a:r>
              <a:rPr lang="en-US" dirty="0" err="1" smtClean="0">
                <a:solidFill>
                  <a:schemeClr val="bg1"/>
                </a:solidFill>
              </a:rPr>
              <a:t>nuc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897" y="2333897"/>
            <a:ext cx="214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Exp. Determined </a:t>
            </a:r>
            <a:r>
              <a:rPr lang="en-US" dirty="0" err="1" smtClean="0">
                <a:solidFill>
                  <a:schemeClr val="bg1"/>
                </a:solidFill>
              </a:rPr>
              <a:t>nuc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rot="10800000" flipV="1">
            <a:off x="6635932" y="2100550"/>
            <a:ext cx="478572" cy="15633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648994" y="2416630"/>
            <a:ext cx="426718" cy="8708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95" y="3750103"/>
            <a:ext cx="6619739" cy="310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97725" y="3239590"/>
            <a:ext cx="691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Success rate within 32bp of predicted position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444" y="731520"/>
            <a:ext cx="7746284" cy="36445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Statistical Positioning – A (semi)competing view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78156" y="4329517"/>
            <a:ext cx="3531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(Zhang et al., Nature </a:t>
            </a:r>
            <a:r>
              <a:rPr lang="en-US" sz="1400" dirty="0" err="1" smtClean="0"/>
              <a:t>struct</a:t>
            </a:r>
            <a:r>
              <a:rPr lang="en-US" sz="1400" dirty="0" smtClean="0"/>
              <a:t>. &amp; mol. bio., 2009)</a:t>
            </a:r>
            <a:endParaRPr lang="en-US" sz="1400" dirty="0"/>
          </a:p>
        </p:txBody>
      </p:sp>
      <p:sp>
        <p:nvSpPr>
          <p:cNvPr id="30" name="Double Brace 29"/>
          <p:cNvSpPr/>
          <p:nvPr/>
        </p:nvSpPr>
        <p:spPr>
          <a:xfrm rot="5400000">
            <a:off x="3073041" y="-310236"/>
            <a:ext cx="1090743" cy="3814358"/>
          </a:xfrm>
          <a:prstGeom prst="bracePair">
            <a:avLst>
              <a:gd name="adj" fmla="val 125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b="49199"/>
          <a:stretch>
            <a:fillRect/>
          </a:stretch>
        </p:blipFill>
        <p:spPr bwMode="auto">
          <a:xfrm>
            <a:off x="1580183" y="1277293"/>
            <a:ext cx="6571027" cy="273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6200000">
            <a:off x="-219412" y="2169636"/>
            <a:ext cx="247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Various Transcribed Genes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38052" y="2632160"/>
            <a:ext cx="1763465" cy="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949" y="4676728"/>
            <a:ext cx="8438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Nucleosomes</a:t>
            </a:r>
            <a:r>
              <a:rPr lang="en-US" sz="2400" dirty="0" smtClean="0"/>
              <a:t> pattern emerges from </a:t>
            </a:r>
            <a:r>
              <a:rPr lang="en-US" sz="2400" dirty="0" err="1" smtClean="0"/>
              <a:t>steric</a:t>
            </a:r>
            <a:r>
              <a:rPr lang="en-US" sz="2400" dirty="0" smtClean="0"/>
              <a:t> exclusion on a line</a:t>
            </a:r>
          </a:p>
          <a:p>
            <a:r>
              <a:rPr lang="en-US" sz="2400" dirty="0" smtClean="0"/>
              <a:t>	- Promoter region is always “</a:t>
            </a:r>
            <a:r>
              <a:rPr lang="en-US" sz="2400" dirty="0" err="1" smtClean="0"/>
              <a:t>nucleosome</a:t>
            </a:r>
            <a:r>
              <a:rPr lang="en-US" sz="2400" dirty="0" smtClean="0"/>
              <a:t> free”</a:t>
            </a:r>
          </a:p>
          <a:p>
            <a:r>
              <a:rPr lang="en-US" sz="2400" dirty="0" smtClean="0"/>
              <a:t>	- DNA sequence appears to play only a small role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8078" y="109728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788" y="3757748"/>
            <a:ext cx="6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5085" y="613959"/>
            <a:ext cx="109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Vitro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6042" y="5444155"/>
            <a:ext cx="43402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6853" y="4931371"/>
            <a:ext cx="495036" cy="10369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57380" y="5056712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84350" y="5064308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77809" y="5060509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173283" y="6048103"/>
            <a:ext cx="725285" cy="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631" y="4441372"/>
            <a:ext cx="921394" cy="402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Barrier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315938" y="4448969"/>
            <a:ext cx="1634606" cy="402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 Spheres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257801" y="1038126"/>
            <a:ext cx="3550024" cy="2028962"/>
            <a:chOff x="3931920" y="418011"/>
            <a:chExt cx="4493623" cy="2847703"/>
          </a:xfrm>
        </p:grpSpPr>
        <p:sp>
          <p:nvSpPr>
            <p:cNvPr id="28" name="Rectangle 27"/>
            <p:cNvSpPr/>
            <p:nvPr/>
          </p:nvSpPr>
          <p:spPr>
            <a:xfrm>
              <a:off x="3931920" y="418011"/>
              <a:ext cx="4493623" cy="28477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372" name="Picture 4" descr="File:Lennard-Jones Radial Distribution Function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6866" y="446268"/>
              <a:ext cx="4351110" cy="2795588"/>
            </a:xfrm>
            <a:prstGeom prst="rect">
              <a:avLst/>
            </a:prstGeom>
            <a:noFill/>
          </p:spPr>
        </p:pic>
      </p:grpSp>
      <p:sp>
        <p:nvSpPr>
          <p:cNvPr id="30" name="TextBox 2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Random 1D hard sphere gas?</a:t>
            </a:r>
            <a:endParaRPr lang="en-US" sz="36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3665" y="1061340"/>
            <a:ext cx="4992430" cy="1778495"/>
            <a:chOff x="167401" y="912266"/>
            <a:chExt cx="4992430" cy="1778495"/>
          </a:xfrm>
        </p:grpSpPr>
        <p:sp>
          <p:nvSpPr>
            <p:cNvPr id="34" name="Rectangle 33"/>
            <p:cNvSpPr/>
            <p:nvPr/>
          </p:nvSpPr>
          <p:spPr>
            <a:xfrm>
              <a:off x="195943" y="953586"/>
              <a:ext cx="4963888" cy="172429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854" t="59820" b="5023"/>
            <a:stretch>
              <a:fillRect/>
            </a:stretch>
          </p:blipFill>
          <p:spPr bwMode="auto">
            <a:xfrm>
              <a:off x="574768" y="1058094"/>
              <a:ext cx="4536249" cy="129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 rot="16200000">
              <a:off x="-365662" y="1445329"/>
              <a:ext cx="14970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Occurrence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24297" y="2259874"/>
              <a:ext cx="22416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Distance from TSS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41295" y="3488941"/>
            <a:ext cx="782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Phasing in vivo resembles RDF of (for instance) LJ Gas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776445"/>
            <a:ext cx="3531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(Zhang et al., Nature </a:t>
            </a:r>
            <a:r>
              <a:rPr lang="en-US" sz="1400" dirty="0" err="1" smtClean="0"/>
              <a:t>struct</a:t>
            </a:r>
            <a:r>
              <a:rPr lang="en-US" sz="1400" dirty="0" smtClean="0"/>
              <a:t>. &amp; mol. bio., 2009)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 rot="16200000" flipV="1">
            <a:off x="2285998" y="3161216"/>
            <a:ext cx="666212" cy="117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03717" y="3267894"/>
            <a:ext cx="518166" cy="1219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94960" y="4634118"/>
            <a:ext cx="3487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a simple model of a 1D hard sphere gas predict </a:t>
            </a:r>
            <a:r>
              <a:rPr lang="en-US" sz="2400" dirty="0" err="1" smtClean="0"/>
              <a:t>nucleosome</a:t>
            </a:r>
            <a:r>
              <a:rPr lang="en-US" sz="2400" dirty="0" smtClean="0"/>
              <a:t> positioning pattern?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Conclusions on positioning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8012" y="1489392"/>
            <a:ext cx="8725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DNA sequence matters for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positions…</a:t>
            </a:r>
          </a:p>
          <a:p>
            <a:endParaRPr lang="en-US" sz="2400" dirty="0" smtClean="0"/>
          </a:p>
          <a:p>
            <a:r>
              <a:rPr lang="en-US" sz="2400" dirty="0" smtClean="0"/>
              <a:t>	- preferentially bind to particularly repeating sequences</a:t>
            </a:r>
          </a:p>
          <a:p>
            <a:endParaRPr lang="en-US" sz="2400" dirty="0" smtClean="0"/>
          </a:p>
          <a:p>
            <a:r>
              <a:rPr lang="en-US" sz="2400" dirty="0" smtClean="0"/>
              <a:t>	- avoid long tracks of A/T</a:t>
            </a:r>
          </a:p>
          <a:p>
            <a:endParaRPr lang="en-US" sz="2400" dirty="0" smtClean="0"/>
          </a:p>
          <a:p>
            <a:r>
              <a:rPr lang="en-US" sz="2400" dirty="0" smtClean="0"/>
              <a:t>… however, this effect seems to be minimized in vivo</a:t>
            </a:r>
          </a:p>
          <a:p>
            <a:endParaRPr lang="en-US" sz="2400" dirty="0" smtClean="0"/>
          </a:p>
          <a:p>
            <a:r>
              <a:rPr lang="en-US" sz="2400" dirty="0" smtClean="0"/>
              <a:t>	- Simple 1D gas model fits in vivo </a:t>
            </a:r>
            <a:r>
              <a:rPr lang="en-US" sz="2400" dirty="0" err="1" smtClean="0"/>
              <a:t>nucleosome</a:t>
            </a:r>
            <a:r>
              <a:rPr lang="en-US" sz="2400" dirty="0" smtClean="0"/>
              <a:t> positions </a:t>
            </a:r>
            <a:r>
              <a:rPr lang="en-US" sz="2400" dirty="0" smtClean="0"/>
              <a:t>well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	(data </a:t>
            </a:r>
            <a:r>
              <a:rPr lang="en-US" sz="2400" smtClean="0"/>
              <a:t>not shown)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 does one resolve the apparent conflict in these views?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4045" y="556312"/>
            <a:ext cx="88623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 </a:t>
            </a:r>
            <a:r>
              <a:rPr lang="en-US" sz="2400" dirty="0" err="1" smtClean="0"/>
              <a:t>nucleosome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	- how is DNA packaged/organized in Eukaryotes?</a:t>
            </a:r>
          </a:p>
          <a:p>
            <a:endParaRPr lang="en-US" sz="2400" dirty="0" smtClean="0"/>
          </a:p>
          <a:p>
            <a:r>
              <a:rPr lang="en-US" sz="2400" dirty="0" smtClean="0"/>
              <a:t>Why do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form?</a:t>
            </a:r>
          </a:p>
          <a:p>
            <a:pPr lvl="1"/>
            <a:r>
              <a:rPr lang="en-US" sz="2400" dirty="0" smtClean="0"/>
              <a:t>	</a:t>
            </a:r>
          </a:p>
          <a:p>
            <a:pPr lvl="1"/>
            <a:r>
              <a:rPr lang="en-US" sz="2400" dirty="0" smtClean="0"/>
              <a:t>	- DNA is stiff, how do ~100 </a:t>
            </a:r>
            <a:r>
              <a:rPr lang="en-US" sz="2400" dirty="0" err="1" smtClean="0"/>
              <a:t>bp</a:t>
            </a:r>
            <a:r>
              <a:rPr lang="en-US" sz="2400" dirty="0" smtClean="0"/>
              <a:t> loops form so readily?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Where do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form?</a:t>
            </a:r>
          </a:p>
          <a:p>
            <a:pPr lvl="2">
              <a:buFontTx/>
              <a:buChar char="-"/>
            </a:pPr>
            <a:endParaRPr lang="en-US" sz="2400" dirty="0" smtClean="0"/>
          </a:p>
          <a:p>
            <a:pPr lvl="2">
              <a:buFontTx/>
              <a:buChar char="-"/>
            </a:pPr>
            <a:r>
              <a:rPr lang="en-US" sz="2400" dirty="0" smtClean="0"/>
              <a:t> What controls the spacing and structure of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on the chromosome?</a:t>
            </a:r>
          </a:p>
          <a:p>
            <a:pPr lvl="2"/>
            <a:endParaRPr lang="en-US" sz="2400" dirty="0" smtClean="0"/>
          </a:p>
          <a:p>
            <a:r>
              <a:rPr lang="en-US" sz="2400" dirty="0" smtClean="0"/>
              <a:t>Accessibility of DNA in the </a:t>
            </a:r>
            <a:r>
              <a:rPr lang="en-US" sz="2400" dirty="0" err="1" smtClean="0"/>
              <a:t>nucleosomes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	- How is DNA inside a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accessed?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Accessing </a:t>
            </a:r>
            <a:r>
              <a:rPr lang="en-US" sz="3600" dirty="0" err="1" smtClean="0"/>
              <a:t>nucleosomal</a:t>
            </a:r>
            <a:r>
              <a:rPr lang="en-US" sz="3600" dirty="0" smtClean="0"/>
              <a:t> DNA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7948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protected DNA accessed?</a:t>
            </a:r>
          </a:p>
          <a:p>
            <a:endParaRPr lang="en-US" sz="2400" dirty="0" smtClean="0"/>
          </a:p>
          <a:p>
            <a:r>
              <a:rPr lang="en-US" sz="2400" dirty="0" smtClean="0"/>
              <a:t>	- DNA replication, repair and transcription all require access to</a:t>
            </a:r>
          </a:p>
          <a:p>
            <a:r>
              <a:rPr lang="en-US" sz="2400" dirty="0" smtClean="0"/>
              <a:t>	   occluded DNA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- Specialized motors called “remodeling factors” disassemble and 	  perturb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to allow access	</a:t>
            </a:r>
          </a:p>
          <a:p>
            <a:endParaRPr lang="en-US" sz="2400" dirty="0" smtClean="0"/>
          </a:p>
          <a:p>
            <a:r>
              <a:rPr lang="en-US" sz="2400" dirty="0" smtClean="0"/>
              <a:t>	-However, even without these motors, wrapped DNA has some 	 accessibility</a:t>
            </a:r>
          </a:p>
          <a:p>
            <a:endParaRPr lang="en-US" sz="2400" dirty="0" smtClean="0"/>
          </a:p>
          <a:p>
            <a:r>
              <a:rPr lang="en-US" sz="2400" dirty="0" smtClean="0"/>
              <a:t>	- Digestion assays probe equilibrium accessibility</a:t>
            </a:r>
          </a:p>
          <a:p>
            <a:endParaRPr lang="en-US" sz="2400" dirty="0" smtClean="0"/>
          </a:p>
          <a:p>
            <a:r>
              <a:rPr lang="en-US" sz="2400" dirty="0" smtClean="0"/>
              <a:t>	- Fret probes dynamic accessibility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vitro accessibility mechanism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48639" y="1287253"/>
            <a:ext cx="805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What is the mechanism to access a site buried deep in the </a:t>
            </a:r>
            <a:r>
              <a:rPr lang="en-US" sz="2400" dirty="0" err="1" smtClean="0">
                <a:solidFill>
                  <a:prstClr val="white"/>
                </a:solidFill>
              </a:rPr>
              <a:t>nucleosome</a:t>
            </a:r>
            <a:r>
              <a:rPr lang="en-US" sz="2400" dirty="0" smtClean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918874" y="1959429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22484" y="2586445"/>
            <a:ext cx="1593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85079" y="1828800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90503" y="2795451"/>
            <a:ext cx="1045028" cy="96665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42211" y="3468188"/>
            <a:ext cx="1467395" cy="870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16435" y="2786742"/>
            <a:ext cx="1354182" cy="10929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823" y="4415247"/>
            <a:ext cx="285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Translation along </a:t>
            </a:r>
            <a:r>
              <a:rPr lang="en-US" sz="2400" dirty="0" err="1" smtClean="0"/>
              <a:t>dna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1053740" y="3666308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7350" y="4293326"/>
            <a:ext cx="2499360" cy="4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137957" y="4005942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21132" y="222068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9372" y="2764971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52011" y="2316479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23" name="Oval 22"/>
          <p:cNvSpPr/>
          <p:nvPr/>
        </p:nvSpPr>
        <p:spPr>
          <a:xfrm>
            <a:off x="3958063" y="4506684"/>
            <a:ext cx="705394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01605" y="4537172"/>
            <a:ext cx="679269" cy="61395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4667806" y="4798434"/>
            <a:ext cx="7" cy="73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876818" y="4484928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7"/>
          </p:cNvCxnSpPr>
          <p:nvPr/>
        </p:nvCxnSpPr>
        <p:spPr>
          <a:xfrm rot="16200000" flipH="1">
            <a:off x="4695688" y="4512791"/>
            <a:ext cx="297613" cy="526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56857" y="5325292"/>
            <a:ext cx="289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Transient unwrapping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41562" y="4476206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Bulged structures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6866704" y="3757747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6936369" y="3814354"/>
            <a:ext cx="770709" cy="130628"/>
          </a:xfrm>
          <a:prstGeom prst="arc">
            <a:avLst>
              <a:gd name="adj1" fmla="val 18787641"/>
              <a:gd name="adj2" fmla="val 91974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7820293" y="3640188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96438" y="4371707"/>
            <a:ext cx="1593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vitro accessibility mechanism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48639" y="1287253"/>
            <a:ext cx="805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What is the mechanism to access a site buried deep in the </a:t>
            </a:r>
            <a:r>
              <a:rPr lang="en-US" sz="2400" dirty="0" err="1" smtClean="0">
                <a:solidFill>
                  <a:prstClr val="white"/>
                </a:solidFill>
              </a:rPr>
              <a:t>nucleosome</a:t>
            </a:r>
            <a:r>
              <a:rPr lang="en-US" sz="2400" dirty="0" smtClean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918874" y="1959429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22484" y="2586445"/>
            <a:ext cx="1593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85079" y="1828800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90503" y="2795451"/>
            <a:ext cx="1045028" cy="96665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42211" y="3468188"/>
            <a:ext cx="1467395" cy="870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16435" y="2786742"/>
            <a:ext cx="1354182" cy="10929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823" y="4415247"/>
            <a:ext cx="285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Translation along </a:t>
            </a:r>
            <a:r>
              <a:rPr lang="en-US" sz="2400" dirty="0" err="1" smtClean="0"/>
              <a:t>dna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1053740" y="3666308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7350" y="4293326"/>
            <a:ext cx="2499360" cy="4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137957" y="4005942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79372" y="2764971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52011" y="2316479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23" name="Oval 22"/>
          <p:cNvSpPr/>
          <p:nvPr/>
        </p:nvSpPr>
        <p:spPr>
          <a:xfrm>
            <a:off x="3958063" y="4506684"/>
            <a:ext cx="705394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01605" y="4537172"/>
            <a:ext cx="679269" cy="61395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4667806" y="4798434"/>
            <a:ext cx="7" cy="73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876818" y="4484928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7"/>
          </p:cNvCxnSpPr>
          <p:nvPr/>
        </p:nvCxnSpPr>
        <p:spPr>
          <a:xfrm rot="16200000" flipH="1">
            <a:off x="4695688" y="4512791"/>
            <a:ext cx="297613" cy="526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56857" y="5325292"/>
            <a:ext cx="289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Transient unwrapping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41562" y="4476206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Bulged structures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6866704" y="3757747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6936369" y="3814354"/>
            <a:ext cx="770709" cy="130628"/>
          </a:xfrm>
          <a:prstGeom prst="arc">
            <a:avLst>
              <a:gd name="adj1" fmla="val 18787641"/>
              <a:gd name="adj2" fmla="val 91974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7820293" y="3640188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96438" y="4371707"/>
            <a:ext cx="1593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22068" y="2364377"/>
            <a:ext cx="3226526" cy="2795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1"/>
          </p:cNvCxnSpPr>
          <p:nvPr/>
        </p:nvCxnSpPr>
        <p:spPr>
          <a:xfrm rot="16200000" flipH="1">
            <a:off x="800175" y="2668167"/>
            <a:ext cx="2046435" cy="22576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9486" y="5288340"/>
            <a:ext cx="271272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 vitro accessibility does not show length dependence beyond ~100 </a:t>
            </a:r>
            <a:r>
              <a:rPr lang="en-US" sz="2400" dirty="0" err="1" smtClean="0"/>
              <a:t>bp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939142" y="6488668"/>
            <a:ext cx="231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(Anderson et al, 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49763"/>
          <a:stretch>
            <a:fillRect/>
          </a:stretch>
        </p:blipFill>
        <p:spPr bwMode="auto">
          <a:xfrm>
            <a:off x="280838" y="3545390"/>
            <a:ext cx="4666652" cy="331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Fret on </a:t>
            </a:r>
            <a:r>
              <a:rPr lang="en-US" sz="3600" dirty="0" err="1" smtClean="0"/>
              <a:t>nucleosomal</a:t>
            </a:r>
            <a:r>
              <a:rPr lang="en-US" sz="3600" dirty="0" smtClean="0"/>
              <a:t> complex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6714894" y="1862608"/>
            <a:ext cx="705394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58436" y="1893096"/>
            <a:ext cx="679269" cy="61395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rot="16200000" flipH="1">
            <a:off x="7452519" y="1868715"/>
            <a:ext cx="297613" cy="526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033751" y="1821501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023" y="789712"/>
            <a:ext cx="8059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One fret dye is put on the </a:t>
            </a:r>
            <a:r>
              <a:rPr lang="en-US" sz="2400" dirty="0" err="1" smtClean="0">
                <a:solidFill>
                  <a:prstClr val="white"/>
                </a:solidFill>
              </a:rPr>
              <a:t>nucleosome</a:t>
            </a:r>
            <a:r>
              <a:rPr lang="en-US" sz="2400" dirty="0" smtClean="0">
                <a:solidFill>
                  <a:prstClr val="white"/>
                </a:solidFill>
              </a:rPr>
              <a:t>, one is put on the end of the DNA strand</a:t>
            </a:r>
          </a:p>
          <a:p>
            <a:pPr lvl="0"/>
            <a:endParaRPr lang="en-US" sz="24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Excite at low wavelengths:</a:t>
            </a:r>
          </a:p>
        </p:txBody>
      </p:sp>
      <p:sp>
        <p:nvSpPr>
          <p:cNvPr id="14" name="Oval 13"/>
          <p:cNvSpPr/>
          <p:nvPr/>
        </p:nvSpPr>
        <p:spPr>
          <a:xfrm>
            <a:off x="4530507" y="2403566"/>
            <a:ext cx="147918" cy="161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70919" y="2083783"/>
            <a:ext cx="147918" cy="161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3965" y="2166001"/>
            <a:ext cx="147918" cy="1613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43389" y="2276524"/>
            <a:ext cx="147918" cy="1613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82389" y="2605270"/>
            <a:ext cx="375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Dyes are close – signal ~680nm is high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90298" y="1466754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Dyes are far – signal ~680nm is low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t="54508"/>
          <a:stretch>
            <a:fillRect/>
          </a:stretch>
        </p:blipFill>
        <p:spPr bwMode="auto">
          <a:xfrm>
            <a:off x="5054498" y="3897079"/>
            <a:ext cx="4037250" cy="259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01245" y="648866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 and </a:t>
            </a:r>
            <a:r>
              <a:rPr lang="en-US" dirty="0" err="1" smtClean="0"/>
              <a:t>Widom</a:t>
            </a:r>
            <a:r>
              <a:rPr lang="en-US" dirty="0" smtClean="0"/>
              <a:t>,  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vitro accessibility mechanism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48639" y="1287253"/>
            <a:ext cx="805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What is the mechanism to access a site buried deep in the </a:t>
            </a:r>
            <a:r>
              <a:rPr lang="en-US" sz="2400" dirty="0" err="1" smtClean="0">
                <a:solidFill>
                  <a:prstClr val="white"/>
                </a:solidFill>
              </a:rPr>
              <a:t>nucleosome</a:t>
            </a:r>
            <a:r>
              <a:rPr lang="en-US" sz="2400" dirty="0" smtClean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918874" y="1959429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22484" y="2586445"/>
            <a:ext cx="1593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85079" y="1828800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90503" y="2795451"/>
            <a:ext cx="1045028" cy="96665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42211" y="3468188"/>
            <a:ext cx="1467395" cy="870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16435" y="2786742"/>
            <a:ext cx="1354182" cy="10929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823" y="4415247"/>
            <a:ext cx="285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Translation along </a:t>
            </a:r>
            <a:r>
              <a:rPr lang="en-US" sz="2400" dirty="0" err="1" smtClean="0"/>
              <a:t>dna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1053740" y="3666308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7350" y="4293326"/>
            <a:ext cx="2499360" cy="4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137957" y="4005942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79372" y="2764971"/>
            <a:ext cx="486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!</a:t>
            </a:r>
            <a:endParaRPr lang="en-US" sz="7200" dirty="0"/>
          </a:p>
        </p:txBody>
      </p:sp>
      <p:sp>
        <p:nvSpPr>
          <p:cNvPr id="23" name="Oval 22"/>
          <p:cNvSpPr/>
          <p:nvPr/>
        </p:nvSpPr>
        <p:spPr>
          <a:xfrm>
            <a:off x="3958063" y="4506684"/>
            <a:ext cx="705394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01605" y="4537172"/>
            <a:ext cx="679269" cy="61395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4667806" y="4798434"/>
            <a:ext cx="7" cy="73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876818" y="4484928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7"/>
          </p:cNvCxnSpPr>
          <p:nvPr/>
        </p:nvCxnSpPr>
        <p:spPr>
          <a:xfrm rot="16200000" flipH="1">
            <a:off x="4695688" y="4512791"/>
            <a:ext cx="297613" cy="526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56857" y="5325292"/>
            <a:ext cx="289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Transient unwrapping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41562" y="4476206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Bulged structures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6866704" y="3757747"/>
            <a:ext cx="679269" cy="613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6936369" y="3814354"/>
            <a:ext cx="770709" cy="130628"/>
          </a:xfrm>
          <a:prstGeom prst="arc">
            <a:avLst>
              <a:gd name="adj1" fmla="val 18787641"/>
              <a:gd name="adj2" fmla="val 91974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7820293" y="3640188"/>
            <a:ext cx="195943" cy="19594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96438" y="4371707"/>
            <a:ext cx="1593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22068" y="2364377"/>
            <a:ext cx="3226526" cy="2795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1"/>
          </p:cNvCxnSpPr>
          <p:nvPr/>
        </p:nvCxnSpPr>
        <p:spPr>
          <a:xfrm rot="16200000" flipH="1">
            <a:off x="800175" y="2668167"/>
            <a:ext cx="2046435" cy="22576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9486" y="5288340"/>
            <a:ext cx="271272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 vitro </a:t>
            </a:r>
            <a:r>
              <a:rPr lang="en-US" sz="2400" dirty="0" err="1" smtClean="0"/>
              <a:t>accessability</a:t>
            </a:r>
            <a:r>
              <a:rPr lang="en-US" sz="2400" dirty="0" smtClean="0"/>
              <a:t> does not show length dependence beyond ~100 </a:t>
            </a:r>
            <a:r>
              <a:rPr lang="en-US" sz="2400" dirty="0" err="1" smtClean="0"/>
              <a:t>bp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5599612" y="2660469"/>
            <a:ext cx="3226526" cy="2795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5" idx="1"/>
          </p:cNvCxnSpPr>
          <p:nvPr/>
        </p:nvCxnSpPr>
        <p:spPr>
          <a:xfrm rot="16200000" flipH="1">
            <a:off x="6177719" y="2964259"/>
            <a:ext cx="2046435" cy="22576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22273" y="5721532"/>
            <a:ext cx="27127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FRET experiments by Li and </a:t>
            </a:r>
            <a:r>
              <a:rPr lang="en-US" sz="2400" dirty="0" err="1" smtClean="0"/>
              <a:t>Widom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513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Probing accessibility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1" y="1525588"/>
            <a:ext cx="5410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 restriction enzyme binding site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DNA is cleaved when site becomes accessible  from unwrapping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Measure probability for being cut as a function of burial depth</a:t>
            </a:r>
          </a:p>
          <a:p>
            <a:endParaRPr lang="en-US" sz="2400" dirty="0" smtClean="0"/>
          </a:p>
        </p:txBody>
      </p:sp>
      <p:grpSp>
        <p:nvGrpSpPr>
          <p:cNvPr id="3" name="Group 40"/>
          <p:cNvGrpSpPr/>
          <p:nvPr/>
        </p:nvGrpSpPr>
        <p:grpSpPr>
          <a:xfrm>
            <a:off x="5638800" y="1143000"/>
            <a:ext cx="2286000" cy="4114800"/>
            <a:chOff x="5486400" y="1143000"/>
            <a:chExt cx="2438400" cy="4649788"/>
          </a:xfrm>
        </p:grpSpPr>
        <p:sp>
          <p:nvSpPr>
            <p:cNvPr id="5" name="Oval 4"/>
            <p:cNvSpPr/>
            <p:nvPr/>
          </p:nvSpPr>
          <p:spPr>
            <a:xfrm>
              <a:off x="6477000" y="2973388"/>
              <a:ext cx="1143000" cy="10654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19800" y="4116388"/>
              <a:ext cx="9906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ie 10"/>
            <p:cNvSpPr/>
            <p:nvPr/>
          </p:nvSpPr>
          <p:spPr>
            <a:xfrm rot="10800000">
              <a:off x="6400800" y="2897188"/>
              <a:ext cx="1295400" cy="1219200"/>
            </a:xfrm>
            <a:prstGeom prst="pi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endCxn id="5" idx="6"/>
            </p:cNvCxnSpPr>
            <p:nvPr/>
          </p:nvCxnSpPr>
          <p:spPr>
            <a:xfrm>
              <a:off x="6477000" y="3506094"/>
              <a:ext cx="1143000" cy="2775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5" idx="0"/>
            </p:cNvCxnSpPr>
            <p:nvPr/>
          </p:nvCxnSpPr>
          <p:spPr>
            <a:xfrm rot="5400000" flipH="1" flipV="1">
              <a:off x="6515794" y="3505993"/>
              <a:ext cx="1065412" cy="297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477000" y="1220788"/>
              <a:ext cx="1143000" cy="10654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14" idx="6"/>
            </p:cNvCxnSpPr>
            <p:nvPr/>
          </p:nvCxnSpPr>
          <p:spPr>
            <a:xfrm>
              <a:off x="6477000" y="1753494"/>
              <a:ext cx="1143000" cy="2775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4" idx="0"/>
            </p:cNvCxnSpPr>
            <p:nvPr/>
          </p:nvCxnSpPr>
          <p:spPr>
            <a:xfrm rot="5400000" flipH="1" flipV="1">
              <a:off x="6515794" y="1753393"/>
              <a:ext cx="1065412" cy="297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400800" y="1143000"/>
              <a:ext cx="1295400" cy="12192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172200" y="2362200"/>
              <a:ext cx="17526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020594" y="3886994"/>
              <a:ext cx="7620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096000" y="1754188"/>
              <a:ext cx="304800" cy="1588"/>
            </a:xfrm>
            <a:prstGeom prst="straightConnector1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096000" y="3505200"/>
              <a:ext cx="304800" cy="1588"/>
            </a:xfrm>
            <a:prstGeom prst="straightConnector1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334794" y="5333206"/>
              <a:ext cx="609600" cy="3063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477000" y="4648200"/>
              <a:ext cx="1143000" cy="10654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019800" y="5791200"/>
              <a:ext cx="9906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ie 31"/>
            <p:cNvSpPr/>
            <p:nvPr/>
          </p:nvSpPr>
          <p:spPr>
            <a:xfrm rot="10800000">
              <a:off x="6400800" y="4572000"/>
              <a:ext cx="1295400" cy="1219200"/>
            </a:xfrm>
            <a:prstGeom prst="pi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>
              <a:endCxn id="30" idx="6"/>
            </p:cNvCxnSpPr>
            <p:nvPr/>
          </p:nvCxnSpPr>
          <p:spPr>
            <a:xfrm>
              <a:off x="6477000" y="5180906"/>
              <a:ext cx="1143000" cy="2775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30" idx="0"/>
            </p:cNvCxnSpPr>
            <p:nvPr/>
          </p:nvCxnSpPr>
          <p:spPr>
            <a:xfrm rot="5400000" flipH="1" flipV="1">
              <a:off x="6515794" y="5180805"/>
              <a:ext cx="1065412" cy="297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96000" y="5180012"/>
              <a:ext cx="304800" cy="1588"/>
            </a:xfrm>
            <a:prstGeom prst="straightConnector1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09600" y="5638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Accessibility is reduced (compared to naked </a:t>
            </a:r>
            <a:r>
              <a:rPr lang="en-US" sz="2400" dirty="0" err="1" smtClean="0">
                <a:solidFill>
                  <a:prstClr val="white"/>
                </a:solidFill>
              </a:rPr>
              <a:t>dna</a:t>
            </a:r>
            <a:r>
              <a:rPr lang="en-US" sz="2400" dirty="0" smtClean="0">
                <a:solidFill>
                  <a:prstClr val="white"/>
                </a:solidFill>
              </a:rPr>
              <a:t>)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sites buried  shallow 10-100x,  deep ~10</a:t>
            </a:r>
            <a:r>
              <a:rPr lang="en-US" sz="2400" baseline="30000" dirty="0" smtClean="0">
                <a:solidFill>
                  <a:prstClr val="white"/>
                </a:solidFill>
              </a:rPr>
              <a:t>5</a:t>
            </a:r>
            <a:r>
              <a:rPr lang="en-US" sz="2400" dirty="0" smtClean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74487" y="6488668"/>
            <a:ext cx="266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Polach</a:t>
            </a:r>
            <a:r>
              <a:rPr lang="en-US" dirty="0" smtClean="0"/>
              <a:t> and </a:t>
            </a:r>
            <a:r>
              <a:rPr lang="en-US" dirty="0" err="1" smtClean="0"/>
              <a:t>Widom</a:t>
            </a:r>
            <a:r>
              <a:rPr lang="en-US" dirty="0" smtClean="0"/>
              <a:t>, 2000)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59874" y="5617031"/>
            <a:ext cx="3853545" cy="640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258" y="843130"/>
            <a:ext cx="4475797" cy="46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Measuring unwrapping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" y="1643746"/>
            <a:ext cx="2895600" cy="23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233749" y="2272939"/>
            <a:ext cx="600891" cy="561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7"/>
          </p:cNvCxnSpPr>
          <p:nvPr/>
        </p:nvCxnSpPr>
        <p:spPr>
          <a:xfrm rot="5400000" flipH="1" flipV="1">
            <a:off x="3376528" y="885407"/>
            <a:ext cx="839905" cy="209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29842" y="1628496"/>
            <a:ext cx="600891" cy="561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2638002" y="2520438"/>
            <a:ext cx="2639176" cy="1829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4258494"/>
            <a:ext cx="377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more flexible sequence is less accessible!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568" y="5677054"/>
            <a:ext cx="3487781" cy="49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61703" y="6322423"/>
            <a:ext cx="85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l-GR" dirty="0" smtClean="0"/>
              <a:t>Δ</a:t>
            </a:r>
            <a:r>
              <a:rPr lang="en-US" dirty="0" smtClean="0"/>
              <a:t>G is the change in free energy associated with opening the binding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0"/>
            <a:ext cx="8229600" cy="1143000"/>
          </a:xfrm>
        </p:spPr>
        <p:txBody>
          <a:bodyPr/>
          <a:lstStyle/>
          <a:p>
            <a:r>
              <a:rPr lang="en-US" dirty="0" smtClean="0"/>
              <a:t>Theory Interlude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252" y="1395552"/>
            <a:ext cx="5527766" cy="4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2229" y="5995850"/>
            <a:ext cx="6967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Nucleosome</a:t>
            </a:r>
            <a:r>
              <a:rPr lang="en-US" sz="2800" dirty="0" smtClean="0"/>
              <a:t> preference is entirely bending?!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3224369"/>
            <a:ext cx="2819400" cy="274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0" y="5934913"/>
            <a:ext cx="2058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Georgia" pitchFamily="18" charset="0"/>
              </a:rPr>
              <a:t>γ</a:t>
            </a:r>
            <a:r>
              <a:rPr lang="en-US" sz="2400" dirty="0" smtClean="0"/>
              <a:t> = -0.24 </a:t>
            </a:r>
            <a:r>
              <a:rPr lang="en-US" sz="2400" dirty="0" err="1" smtClean="0"/>
              <a:t>kT</a:t>
            </a:r>
            <a:r>
              <a:rPr lang="en-US" sz="2400" dirty="0" smtClean="0"/>
              <a:t>/</a:t>
            </a:r>
            <a:r>
              <a:rPr lang="en-US" sz="2400" dirty="0" err="1" smtClean="0"/>
              <a:t>bp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11843" y="2625655"/>
            <a:ext cx="4132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More flexible sequence (601TA)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09550" y="2634363"/>
            <a:ext cx="3308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More rigid sequence (5S)</a:t>
            </a:r>
            <a:endParaRPr lang="en-US" sz="2400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41" y="3185178"/>
            <a:ext cx="2819400" cy="274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47168" y="5890992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Georgia" pitchFamily="18" charset="0"/>
              </a:rPr>
              <a:t>γ</a:t>
            </a:r>
            <a:r>
              <a:rPr lang="en-US" sz="2400" dirty="0" smtClean="0"/>
              <a:t> =- 0.16 </a:t>
            </a:r>
            <a:r>
              <a:rPr lang="en-US" sz="2400" dirty="0" err="1" smtClean="0"/>
              <a:t>kT</a:t>
            </a:r>
            <a:r>
              <a:rPr lang="en-US" sz="2400" dirty="0" smtClean="0"/>
              <a:t>/</a:t>
            </a:r>
            <a:r>
              <a:rPr lang="en-US" sz="2400" dirty="0" err="1" smtClean="0"/>
              <a:t>bp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Fitting bending energy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2479787" y="1225739"/>
            <a:ext cx="4114800" cy="990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27387" y="1073339"/>
            <a:ext cx="41148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587" y="1149539"/>
            <a:ext cx="3871911" cy="7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4574" y="235897"/>
            <a:ext cx="7223760" cy="595666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61734" b="48149"/>
          <a:stretch>
            <a:fillRect/>
          </a:stretch>
        </p:blipFill>
        <p:spPr bwMode="auto">
          <a:xfrm>
            <a:off x="2374365" y="2429703"/>
            <a:ext cx="3456288" cy="11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97" y="3866619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R =13.5bp, a=10.5bp, L=147bp 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65" y="3431462"/>
            <a:ext cx="6736976" cy="8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 b="47577"/>
          <a:stretch>
            <a:fillRect/>
          </a:stretch>
        </p:blipFill>
        <p:spPr bwMode="auto">
          <a:xfrm>
            <a:off x="557473" y="342902"/>
            <a:ext cx="6935321" cy="106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46772" t="74226"/>
          <a:stretch>
            <a:fillRect/>
          </a:stretch>
        </p:blipFill>
        <p:spPr bwMode="auto">
          <a:xfrm>
            <a:off x="2455800" y="1410786"/>
            <a:ext cx="3691505" cy="52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5959" y="4372210"/>
            <a:ext cx="49873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However, for </a:t>
            </a:r>
            <a:r>
              <a:rPr lang="en-US" sz="2400" dirty="0" err="1" smtClean="0">
                <a:solidFill>
                  <a:schemeClr val="bg1"/>
                </a:solidFill>
              </a:rPr>
              <a:t>Cloutier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Widom</a:t>
            </a:r>
            <a:r>
              <a:rPr lang="en-US" sz="2400" dirty="0" smtClean="0">
                <a:solidFill>
                  <a:schemeClr val="bg1"/>
                </a:solidFill>
              </a:rPr>
              <a:t> data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30980" y="4323802"/>
            <a:ext cx="2625634" cy="22206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8545" y="4414413"/>
            <a:ext cx="2336721" cy="18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5434149" y="4572000"/>
            <a:ext cx="744582" cy="26125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617" y="5104591"/>
            <a:ext cx="3154680" cy="3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944981" y="5042263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r="70600"/>
          <a:stretch>
            <a:fillRect/>
          </a:stretch>
        </p:blipFill>
        <p:spPr bwMode="auto">
          <a:xfrm>
            <a:off x="880076" y="4824833"/>
            <a:ext cx="1980690" cy="8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 l="25551" t="17367" b="47577"/>
          <a:stretch>
            <a:fillRect/>
          </a:stretch>
        </p:blipFill>
        <p:spPr bwMode="auto">
          <a:xfrm>
            <a:off x="1541418" y="731520"/>
            <a:ext cx="5163251" cy="71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662059" y="849086"/>
            <a:ext cx="627018" cy="7445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887" y="1285446"/>
            <a:ext cx="3684104" cy="55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DNA Organization in Eukaryotes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1612" y="765316"/>
            <a:ext cx="65049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DNA is packaged and condensed into chromosome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Human genome is big, nucleus is small</a:t>
            </a:r>
          </a:p>
          <a:p>
            <a:pPr lvl="1"/>
            <a:r>
              <a:rPr lang="en-US" sz="2400" dirty="0" smtClean="0"/>
              <a:t>~ 2 billion </a:t>
            </a:r>
            <a:r>
              <a:rPr lang="en-US" sz="2400" dirty="0" err="1" smtClean="0"/>
              <a:t>basepairs</a:t>
            </a:r>
            <a:r>
              <a:rPr lang="en-US" sz="2400" dirty="0" smtClean="0"/>
              <a:t> ≈ 2m</a:t>
            </a:r>
          </a:p>
          <a:p>
            <a:pPr lvl="1"/>
            <a:r>
              <a:rPr lang="en-US" sz="2400" dirty="0" smtClean="0"/>
              <a:t>nucleus radius ~ 6 µm</a:t>
            </a:r>
          </a:p>
          <a:p>
            <a:pPr lvl="1"/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Many different levels of organization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 Compacts chromosome</a:t>
            </a:r>
          </a:p>
          <a:p>
            <a:pPr lvl="1">
              <a:buFontTx/>
              <a:buChar char="-"/>
            </a:pPr>
            <a:r>
              <a:rPr lang="en-US" sz="2400" dirty="0" smtClean="0"/>
              <a:t> Regulates transcription by making</a:t>
            </a:r>
          </a:p>
          <a:p>
            <a:pPr lvl="1"/>
            <a:r>
              <a:rPr lang="en-US" sz="2400" dirty="0" smtClean="0"/>
              <a:t>   portions of the chromosome</a:t>
            </a:r>
          </a:p>
          <a:p>
            <a:pPr lvl="1"/>
            <a:r>
              <a:rPr lang="en-US" sz="2400" dirty="0" smtClean="0"/>
              <a:t>   more/less accessible (up to 80%</a:t>
            </a:r>
          </a:p>
          <a:p>
            <a:pPr lvl="1"/>
            <a:r>
              <a:rPr lang="en-US" sz="2400" dirty="0" smtClean="0"/>
              <a:t>   is inaccessible to protein binding)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We will focus on </a:t>
            </a:r>
            <a:r>
              <a:rPr lang="en-US" sz="2400" dirty="0" err="1" smtClean="0"/>
              <a:t>nucleosome</a:t>
            </a:r>
            <a:endParaRPr lang="en-US" sz="2400" dirty="0" smtClean="0"/>
          </a:p>
          <a:p>
            <a:r>
              <a:rPr lang="en-US" sz="2400" dirty="0" smtClean="0"/>
              <a:t>   formation</a:t>
            </a:r>
          </a:p>
        </p:txBody>
      </p:sp>
      <p:sp>
        <p:nvSpPr>
          <p:cNvPr id="6" name="Oval 5"/>
          <p:cNvSpPr/>
          <p:nvPr/>
        </p:nvSpPr>
        <p:spPr>
          <a:xfrm>
            <a:off x="6308034" y="1258957"/>
            <a:ext cx="2663687" cy="1842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>
          <a:xfrm rot="5400000">
            <a:off x="3817628" y="3232923"/>
            <a:ext cx="3282170" cy="2478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9512" y="6559202"/>
            <a:ext cx="3252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Alberts</a:t>
            </a:r>
            <a:r>
              <a:rPr lang="en-US" sz="1600" dirty="0" smtClean="0"/>
              <a:t>, Essential Cell Biology  1998)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2839" y="5138697"/>
            <a:ext cx="3016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(Lee W et al., Nat. Genetics  2007)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RNAP transcription through the </a:t>
            </a:r>
            <a:r>
              <a:rPr lang="en-US" sz="3600" dirty="0" err="1" smtClean="0"/>
              <a:t>nucleosome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918" y="894674"/>
            <a:ext cx="2948380" cy="31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78948" y="6488668"/>
            <a:ext cx="20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(Hodges et al, 2009)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15" y="1202008"/>
            <a:ext cx="5107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Bead attached to end of DNA and RNAP</a:t>
            </a:r>
          </a:p>
          <a:p>
            <a:endParaRPr lang="en-US" sz="2400" dirty="0" smtClean="0"/>
          </a:p>
          <a:p>
            <a:r>
              <a:rPr lang="en-US" sz="2400" dirty="0" smtClean="0"/>
              <a:t>	-RNAP movement through the 	  </a:t>
            </a:r>
            <a:r>
              <a:rPr lang="en-US" sz="2400" dirty="0" err="1" smtClean="0"/>
              <a:t>nucleosome</a:t>
            </a:r>
            <a:r>
              <a:rPr lang="en-US" sz="2400" dirty="0" smtClean="0"/>
              <a:t> can be measured</a:t>
            </a:r>
          </a:p>
          <a:p>
            <a:endParaRPr lang="en-US" sz="2400" dirty="0" smtClean="0"/>
          </a:p>
          <a:p>
            <a:r>
              <a:rPr lang="en-US" sz="2400" dirty="0" smtClean="0"/>
              <a:t>	- Distance between beads is a</a:t>
            </a:r>
          </a:p>
          <a:p>
            <a:r>
              <a:rPr lang="en-US" sz="2400" dirty="0" smtClean="0"/>
              <a:t>	   readout for RNAP depth in</a:t>
            </a:r>
          </a:p>
          <a:p>
            <a:r>
              <a:rPr lang="en-US" sz="2400" dirty="0" smtClean="0"/>
              <a:t>	   </a:t>
            </a:r>
            <a:r>
              <a:rPr lang="en-US" sz="2400" dirty="0" err="1" smtClean="0"/>
              <a:t>nucleosome</a:t>
            </a:r>
            <a:r>
              <a:rPr lang="en-US" sz="2400" dirty="0" smtClean="0"/>
              <a:t>	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41" y="4428308"/>
            <a:ext cx="7990986" cy="19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1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Model for RNAP transcription through </a:t>
            </a:r>
            <a:r>
              <a:rPr lang="en-US" sz="3600" dirty="0" err="1" smtClean="0"/>
              <a:t>nucleosome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2" y="2403882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62600" y="1752600"/>
            <a:ext cx="3048000" cy="396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905000"/>
            <a:ext cx="2895600" cy="350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DNA organization</a:t>
            </a:r>
            <a:endParaRPr lang="en-US" sz="3600" dirty="0"/>
          </a:p>
        </p:txBody>
      </p:sp>
      <p:pic>
        <p:nvPicPr>
          <p:cNvPr id="1026" name="Picture 2" descr="File:Linear DNA Supercoiling.png"/>
          <p:cNvPicPr>
            <a:picLocks noChangeAspect="1" noChangeArrowheads="1"/>
          </p:cNvPicPr>
          <p:nvPr/>
        </p:nvPicPr>
        <p:blipFill>
          <a:blip r:embed="rId2" cstate="print"/>
          <a:srcRect t="2312" r="50682"/>
          <a:stretch>
            <a:fillRect/>
          </a:stretch>
        </p:blipFill>
        <p:spPr bwMode="auto">
          <a:xfrm>
            <a:off x="609600" y="2133600"/>
            <a:ext cx="2743200" cy="321945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2900729" cy="38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914400"/>
            <a:ext cx="4348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 Coli genome  ~ 4  million </a:t>
            </a:r>
            <a:r>
              <a:rPr lang="en-US" sz="2000" dirty="0" err="1" smtClean="0"/>
              <a:t>bp</a:t>
            </a:r>
            <a:r>
              <a:rPr lang="en-US" sz="2000" dirty="0" smtClean="0"/>
              <a:t> ≈ 1.2 mm</a:t>
            </a:r>
          </a:p>
          <a:p>
            <a:r>
              <a:rPr lang="en-US" sz="2000" dirty="0" smtClean="0"/>
              <a:t>E. Coli dimensions ~ 2 µm^3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6091" y="914400"/>
            <a:ext cx="4537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Human genome  ~ 6 billion </a:t>
            </a:r>
            <a:r>
              <a:rPr lang="en-US" sz="2000" dirty="0" err="1" smtClean="0"/>
              <a:t>bp</a:t>
            </a:r>
            <a:r>
              <a:rPr lang="en-US" sz="2000" dirty="0" smtClean="0"/>
              <a:t> ≈ 2000 mm</a:t>
            </a:r>
          </a:p>
          <a:p>
            <a:r>
              <a:rPr lang="en-US" sz="2000" dirty="0" smtClean="0"/>
              <a:t>Nucleus dimensions ~ 750 µm^3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626" y="6488668"/>
            <a:ext cx="562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(Matthews, </a:t>
            </a:r>
            <a:r>
              <a:rPr lang="en-US" i="1" dirty="0" smtClean="0"/>
              <a:t>DNA Structure Prerequisite Information</a:t>
            </a:r>
            <a:r>
              <a:rPr lang="en-US" dirty="0" smtClean="0"/>
              <a:t>. 1997)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73" y="1280160"/>
            <a:ext cx="3699527" cy="38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Sequence preference of </a:t>
            </a:r>
            <a:r>
              <a:rPr lang="en-US" sz="4000" dirty="0" err="1" smtClean="0"/>
              <a:t>nucleosomes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9817" y="1123622"/>
            <a:ext cx="89741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Nucleosome</a:t>
            </a:r>
            <a:r>
              <a:rPr lang="en-US" sz="2400" dirty="0" smtClean="0"/>
              <a:t> code</a:t>
            </a:r>
          </a:p>
          <a:p>
            <a:r>
              <a:rPr lang="en-US" sz="2400" dirty="0" smtClean="0"/>
              <a:t>	- AA/TT/TA </a:t>
            </a:r>
            <a:r>
              <a:rPr lang="en-US" sz="2400" dirty="0" err="1" smtClean="0"/>
              <a:t>dinucleotide</a:t>
            </a:r>
            <a:r>
              <a:rPr lang="en-US" sz="2400" dirty="0" smtClean="0"/>
              <a:t> repeats 	 	  appear with 10bp 	  periodicity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-GC repeats 5bp out of phase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Due to difference in bending of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dinucleotides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of DNA means bending</a:t>
            </a:r>
          </a:p>
          <a:p>
            <a:r>
              <a:rPr lang="en-US" sz="2400" dirty="0" smtClean="0"/>
              <a:t>	   at major and minor groove is 	 	   opposite</a:t>
            </a:r>
          </a:p>
          <a:p>
            <a:endParaRPr lang="en-US" sz="2400" dirty="0" smtClean="0"/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may position AA/TA/TT at minor/major, GC at</a:t>
            </a:r>
          </a:p>
          <a:p>
            <a:r>
              <a:rPr lang="en-US" sz="2400" dirty="0" smtClean="0"/>
              <a:t>	  major/minor groove due to difference in bending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4755" y="5165560"/>
            <a:ext cx="215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(Segal et al., Nature , 2006)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a </a:t>
            </a:r>
            <a:r>
              <a:rPr lang="en-US" sz="3600" dirty="0" err="1" smtClean="0"/>
              <a:t>Nucleosome</a:t>
            </a:r>
            <a:r>
              <a:rPr lang="en-US" sz="3600" dirty="0" smtClean="0"/>
              <a:t> (how do we know)?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1612" y="765316"/>
            <a:ext cx="50731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Digestion with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Human genome is big, nucleus is small</a:t>
            </a:r>
          </a:p>
          <a:p>
            <a:pPr lvl="1"/>
            <a:r>
              <a:rPr lang="en-US" sz="2400" dirty="0" smtClean="0"/>
              <a:t>~ 2 billion </a:t>
            </a:r>
            <a:r>
              <a:rPr lang="en-US" sz="2400" dirty="0" err="1" smtClean="0"/>
              <a:t>basepairs</a:t>
            </a:r>
            <a:r>
              <a:rPr lang="en-US" sz="2400" dirty="0" smtClean="0"/>
              <a:t> ≈ 2m</a:t>
            </a:r>
          </a:p>
          <a:p>
            <a:pPr lvl="1"/>
            <a:r>
              <a:rPr lang="en-US" sz="2400" dirty="0" smtClean="0"/>
              <a:t>nucleus radius ~ 6 µm</a:t>
            </a:r>
          </a:p>
          <a:p>
            <a:pPr lvl="1"/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Many different levels of organization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We are interesting in </a:t>
            </a:r>
            <a:r>
              <a:rPr lang="en-US" sz="2400" dirty="0" err="1" smtClean="0"/>
              <a:t>Nucleosome</a:t>
            </a:r>
            <a:endParaRPr lang="en-US" sz="2400" dirty="0" smtClean="0"/>
          </a:p>
          <a:p>
            <a:r>
              <a:rPr lang="en-US" sz="2400" dirty="0" smtClean="0"/>
              <a:t>   formation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2784" b="74137"/>
          <a:stretch>
            <a:fillRect/>
          </a:stretch>
        </p:blipFill>
        <p:spPr bwMode="auto">
          <a:xfrm>
            <a:off x="457200" y="838200"/>
            <a:ext cx="3749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b="2798"/>
          <a:stretch>
            <a:fillRect/>
          </a:stretch>
        </p:blipFill>
        <p:spPr bwMode="auto">
          <a:xfrm>
            <a:off x="0" y="896386"/>
            <a:ext cx="83058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0867"/>
            <a:ext cx="8587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micrograph of chromatin at low ionic strength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appear as “beads on a </a:t>
            </a:r>
          </a:p>
          <a:p>
            <a:r>
              <a:rPr lang="en-US" sz="2400" dirty="0" smtClean="0"/>
              <a:t>	  string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Basic repeating structure  can be probed (protect and </a:t>
            </a:r>
            <a:r>
              <a:rPr lang="en-US" sz="2400" dirty="0" err="1" smtClean="0"/>
              <a:t>seq</a:t>
            </a:r>
            <a:r>
              <a:rPr lang="en-US" sz="2400" dirty="0" smtClean="0"/>
              <a:t> method)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- Digestion enzyme cuts accessible regions of DNA</a:t>
            </a:r>
          </a:p>
          <a:p>
            <a:endParaRPr lang="en-US" sz="2400" dirty="0" smtClean="0"/>
          </a:p>
          <a:p>
            <a:r>
              <a:rPr lang="en-US" sz="2400" dirty="0" smtClean="0"/>
              <a:t>	- DNA protected by </a:t>
            </a:r>
            <a:r>
              <a:rPr lang="en-US" sz="2400" dirty="0" err="1" smtClean="0"/>
              <a:t>nucleosome</a:t>
            </a:r>
            <a:r>
              <a:rPr lang="en-US" sz="2400" dirty="0" smtClean="0"/>
              <a:t> is not cut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a </a:t>
            </a:r>
            <a:r>
              <a:rPr lang="en-US" sz="4000" dirty="0" err="1" smtClean="0"/>
              <a:t>nucleosome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9200" r="87495" b="5246"/>
          <a:stretch>
            <a:fillRect/>
          </a:stretch>
        </p:blipFill>
        <p:spPr bwMode="auto">
          <a:xfrm>
            <a:off x="8000803" y="3818966"/>
            <a:ext cx="1075962" cy="2850776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209155" y="6675120"/>
            <a:ext cx="1934846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 smtClean="0"/>
              <a:t>(</a:t>
            </a:r>
            <a:r>
              <a:rPr lang="en-GB" sz="1200" dirty="0" err="1" smtClean="0"/>
              <a:t>Furuyama</a:t>
            </a:r>
            <a:r>
              <a:rPr lang="en-GB" sz="1200" dirty="0" smtClean="0"/>
              <a:t> and </a:t>
            </a:r>
            <a:r>
              <a:rPr lang="en-GB" sz="1200" dirty="0" err="1" smtClean="0"/>
              <a:t>Biggins</a:t>
            </a:r>
            <a:r>
              <a:rPr lang="en-GB" sz="1200" dirty="0" smtClean="0"/>
              <a:t> ,PNAS)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0400" y="3094329"/>
            <a:ext cx="3304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(Electron Micrograph from </a:t>
            </a:r>
            <a:r>
              <a:rPr lang="en-US" sz="1400" dirty="0" err="1" smtClean="0"/>
              <a:t>Olins</a:t>
            </a:r>
            <a:r>
              <a:rPr lang="en-US" sz="1400" dirty="0" smtClean="0"/>
              <a:t> and </a:t>
            </a:r>
            <a:r>
              <a:rPr lang="en-US" sz="1400" dirty="0" err="1" smtClean="0"/>
              <a:t>Olins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39938" name="Picture 2" descr="A darkfield electron micrograph of chromatin spilling out of a chicken erythrocyte nucleus in a low ionic strength buffer"/>
          <p:cNvPicPr>
            <a:picLocks noChangeAspect="1" noChangeArrowheads="1"/>
          </p:cNvPicPr>
          <p:nvPr/>
        </p:nvPicPr>
        <p:blipFill>
          <a:blip r:embed="rId4" cstate="print"/>
          <a:srcRect l="32206" t="36532" r="11419" b="4717"/>
          <a:stretch>
            <a:fillRect/>
          </a:stretch>
        </p:blipFill>
        <p:spPr bwMode="auto">
          <a:xfrm>
            <a:off x="6199094" y="1304365"/>
            <a:ext cx="2864224" cy="184224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flipV="1">
            <a:off x="94129" y="6683188"/>
            <a:ext cx="6683188" cy="268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5410" y="5936951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83403" y="5944547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49968" y="5927301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63839" y="5922136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85897" y="5904890"/>
            <a:ext cx="886460" cy="75208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270752" y="6434417"/>
            <a:ext cx="443749" cy="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870524" y="6398559"/>
            <a:ext cx="443749" cy="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394524" y="6389595"/>
            <a:ext cx="443749" cy="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9624" y="5468488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Mono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384604" y="5486418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Dual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433039" y="5490900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Mono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809116" y="5495383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DNA organization in Eukaryotes</a:t>
            </a:r>
            <a:endParaRPr lang="en-US" sz="2800" dirty="0"/>
          </a:p>
        </p:txBody>
      </p:sp>
      <p:pic>
        <p:nvPicPr>
          <p:cNvPr id="5" name="Picture 5" descr="The image “file:///C:/Documents%20and%20Settings/Benjamin/Desktop/Course%20Material/Genetics%20lectures/From%20Publisher/Chapter_12/Present/Figures/12_07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953125" cy="6858000"/>
          </a:xfrm>
          <a:prstGeom prst="rect">
            <a:avLst/>
          </a:prstGeom>
          <a:noFill/>
        </p:spPr>
      </p:pic>
      <p:pic>
        <p:nvPicPr>
          <p:cNvPr id="6" name="Picture 5" descr="The image “file:///C:/Documents%20and%20Settings/Benjamin/Desktop/Course%20Material/Genetics%20lectures/From%20Publisher/Chapter_12/Present/Figures/12_08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2338" y="0"/>
            <a:ext cx="438467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548640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Olins</a:t>
            </a:r>
            <a:r>
              <a:rPr lang="en-US" dirty="0" smtClean="0"/>
              <a:t> and </a:t>
            </a:r>
            <a:r>
              <a:rPr lang="en-US" dirty="0" err="1" smtClean="0"/>
              <a:t>Olins</a:t>
            </a:r>
            <a:endParaRPr lang="en-US" dirty="0"/>
          </a:p>
        </p:txBody>
      </p:sp>
      <p:pic>
        <p:nvPicPr>
          <p:cNvPr id="8" name="Picture 5" descr="The image “file:///C:/Documents%20and%20Settings/Benjamin/Desktop/Course%20Material/Genetics%20lectures/From%20Publisher/Chapter_12/Present/Figures/12_09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57200"/>
            <a:ext cx="5600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114" y="609600"/>
            <a:ext cx="4458886" cy="588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DNA organization in Eukaryotes</a:t>
            </a:r>
            <a:endParaRPr lang="en-US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Topics:</a:t>
            </a:r>
          </a:p>
          <a:p>
            <a:r>
              <a:rPr lang="en-US" sz="2400" dirty="0" smtClean="0"/>
              <a:t>	-General introduction to </a:t>
            </a:r>
            <a:r>
              <a:rPr lang="en-US" sz="2400" dirty="0" err="1" smtClean="0"/>
              <a:t>Nucleosomes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-compaction computation?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-Protect and </a:t>
            </a:r>
            <a:r>
              <a:rPr lang="en-US" sz="2400" dirty="0" err="1" smtClean="0"/>
              <a:t>Seq</a:t>
            </a:r>
            <a:r>
              <a:rPr lang="en-US" sz="2400" dirty="0" smtClean="0"/>
              <a:t>: </a:t>
            </a:r>
            <a:r>
              <a:rPr lang="en-US" sz="2400" dirty="0" err="1" smtClean="0"/>
              <a:t>Widom</a:t>
            </a:r>
            <a:r>
              <a:rPr lang="en-US" sz="2400" dirty="0" smtClean="0"/>
              <a:t> </a:t>
            </a:r>
            <a:r>
              <a:rPr lang="en-US" sz="1200" dirty="0" smtClean="0">
                <a:hlinkClick r:id="rId2"/>
              </a:rPr>
              <a:t>http://www.wisdom.weizmann.ac.il/~eran/NucleosomeModel.pdf</a:t>
            </a:r>
            <a:endParaRPr lang="en-US" sz="12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weissman</a:t>
            </a:r>
            <a:r>
              <a:rPr lang="en-US" sz="2400" dirty="0" smtClean="0"/>
              <a:t> </a:t>
            </a:r>
            <a:r>
              <a:rPr lang="en-US" sz="1400" dirty="0" smtClean="0">
                <a:hlinkClick r:id="rId3"/>
              </a:rPr>
              <a:t>http://www.nature.com/nmeth/journal/v6/n4/full/nmeth0409-244b.html</a:t>
            </a:r>
            <a:endParaRPr lang="en-US" sz="1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Lacra</a:t>
            </a:r>
            <a:r>
              <a:rPr lang="en-US" sz="2400" dirty="0" smtClean="0"/>
              <a:t> stuff, pulling exp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Widom</a:t>
            </a:r>
            <a:r>
              <a:rPr lang="en-US" sz="2400" dirty="0" smtClean="0"/>
              <a:t> Accessibility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285" y="4153989"/>
            <a:ext cx="2886715" cy="270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titled-4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101" y="3765613"/>
            <a:ext cx="4080713" cy="246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b.com/nebecomm/productfiles/2042/images/M0247_fig1_v1_00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117" y="4561658"/>
            <a:ext cx="5213260" cy="22293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Enzymatic digests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22960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Particular enzymes can cut double stranded DNA between </a:t>
            </a:r>
            <a:r>
              <a:rPr lang="en-US" sz="2400" dirty="0" err="1" smtClean="0"/>
              <a:t>basepairs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	- Most have specific recognition sites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Micrococcal</a:t>
            </a:r>
            <a:r>
              <a:rPr lang="en-US" sz="2400" dirty="0" smtClean="0"/>
              <a:t> nuclease cleaves everything it can (no specific seq.)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357" t="40286" r="46000" b="40000"/>
          <a:stretch>
            <a:fillRect/>
          </a:stretch>
        </p:blipFill>
        <p:spPr bwMode="auto">
          <a:xfrm>
            <a:off x="1907177" y="2090058"/>
            <a:ext cx="5463682" cy="16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33303" y="4663440"/>
            <a:ext cx="4023360" cy="3265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1942" y="455893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Dilution of nuclease 1:3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41008" y="4911634"/>
            <a:ext cx="3071072" cy="178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19407" y="6488668"/>
            <a:ext cx="20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(pictures from NEB)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4619" r="5082" b="2798"/>
          <a:stretch>
            <a:fillRect/>
          </a:stretch>
        </p:blipFill>
        <p:spPr bwMode="auto">
          <a:xfrm>
            <a:off x="5930537" y="2517066"/>
            <a:ext cx="3213463" cy="2350974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44372" y="4848628"/>
            <a:ext cx="2299628" cy="32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dirty="0" smtClean="0"/>
              <a:t>(Peter </a:t>
            </a:r>
            <a:r>
              <a:rPr lang="en-US" sz="1400" dirty="0"/>
              <a:t>J. Russell, </a:t>
            </a:r>
            <a:r>
              <a:rPr lang="en-US" sz="1400" i="1" dirty="0" err="1" smtClean="0"/>
              <a:t>iGenetics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856357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Repeating structure contains 5 different proteins</a:t>
            </a:r>
          </a:p>
          <a:p>
            <a:pPr lvl="0"/>
            <a:endParaRPr lang="en-US" sz="24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       	- Main body is an </a:t>
            </a:r>
            <a:r>
              <a:rPr lang="en-US" sz="2400" dirty="0" err="1" smtClean="0">
                <a:solidFill>
                  <a:prstClr val="white"/>
                </a:solidFill>
              </a:rPr>
              <a:t>octomer</a:t>
            </a:r>
            <a:r>
              <a:rPr lang="en-US" sz="2400" dirty="0" smtClean="0">
                <a:solidFill>
                  <a:prstClr val="white"/>
                </a:solidFill>
              </a:rPr>
              <a:t> formed from:</a:t>
            </a:r>
          </a:p>
          <a:p>
            <a:r>
              <a:rPr lang="en-US" sz="2400" dirty="0" smtClean="0"/>
              <a:t>	  two copies each of H2A, H2B, H3, H4</a:t>
            </a:r>
          </a:p>
          <a:p>
            <a:r>
              <a:rPr lang="en-US" sz="2400" dirty="0" smtClean="0"/>
              <a:t>	  </a:t>
            </a:r>
          </a:p>
          <a:p>
            <a:r>
              <a:rPr lang="en-US" sz="2400" dirty="0" smtClean="0"/>
              <a:t>	- DNA wraps 147 </a:t>
            </a:r>
            <a:r>
              <a:rPr lang="en-US" sz="2400" dirty="0" err="1" smtClean="0"/>
              <a:t>bp</a:t>
            </a:r>
            <a:r>
              <a:rPr lang="en-US" sz="2400" dirty="0" smtClean="0"/>
              <a:t> (1.75 turns) around</a:t>
            </a:r>
          </a:p>
          <a:p>
            <a:r>
              <a:rPr lang="en-US" sz="2400" dirty="0" smtClean="0"/>
              <a:t>	  the core</a:t>
            </a:r>
          </a:p>
          <a:p>
            <a:endParaRPr lang="en-US" sz="2400" dirty="0" smtClean="0"/>
          </a:p>
          <a:p>
            <a:r>
              <a:rPr lang="en-US" sz="2400" dirty="0" smtClean="0"/>
              <a:t>	-14 non specific adhesive contacts with 	  	  </a:t>
            </a:r>
            <a:r>
              <a:rPr lang="en-US" sz="2400" dirty="0" err="1" smtClean="0"/>
              <a:t>histone</a:t>
            </a:r>
            <a:r>
              <a:rPr lang="en-US" sz="2400" dirty="0" smtClean="0"/>
              <a:t> (major groove – </a:t>
            </a:r>
            <a:r>
              <a:rPr lang="en-US" sz="2400" dirty="0" err="1" smtClean="0"/>
              <a:t>histone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	- H1 attaches to the linker region and </a:t>
            </a:r>
          </a:p>
          <a:p>
            <a:r>
              <a:rPr lang="en-US" sz="2400" dirty="0" smtClean="0"/>
              <a:t>	  changes the conformation; required</a:t>
            </a:r>
          </a:p>
          <a:p>
            <a:r>
              <a:rPr lang="en-US" sz="2400" dirty="0" smtClean="0"/>
              <a:t>	  for chromatin 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	- H1 covers 30-50bp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Structure of individual </a:t>
            </a:r>
            <a:r>
              <a:rPr lang="en-US" sz="4000" dirty="0" err="1" smtClean="0"/>
              <a:t>nucleosome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DNA rigidity</a:t>
            </a:r>
            <a:endParaRPr 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196" y="1410785"/>
            <a:ext cx="2364862" cy="38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9817" y="901549"/>
            <a:ext cx="6439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DNA is stiff…</a:t>
            </a:r>
          </a:p>
          <a:p>
            <a:r>
              <a:rPr lang="en-US" sz="2400" dirty="0" smtClean="0"/>
              <a:t>	- ~150bp persistence length, </a:t>
            </a:r>
            <a:r>
              <a:rPr lang="el-GR" sz="2400" dirty="0" smtClean="0"/>
              <a:t>λ</a:t>
            </a:r>
            <a:r>
              <a:rPr lang="en-US" sz="2400" dirty="0" smtClean="0"/>
              <a:t>, for </a:t>
            </a:r>
            <a:r>
              <a:rPr lang="en-US" sz="2400" dirty="0" err="1" smtClean="0"/>
              <a:t>lysed</a:t>
            </a:r>
            <a:r>
              <a:rPr lang="en-US" sz="2400" dirty="0" smtClean="0"/>
              <a:t> 	  bacterial genome</a:t>
            </a:r>
          </a:p>
          <a:p>
            <a:endParaRPr lang="en-US" sz="2400" dirty="0" smtClean="0"/>
          </a:p>
          <a:p>
            <a:r>
              <a:rPr lang="en-US" sz="2400" dirty="0" smtClean="0"/>
              <a:t>	- loops smaller than </a:t>
            </a:r>
            <a:r>
              <a:rPr lang="el-GR" sz="2400" dirty="0" smtClean="0"/>
              <a:t>λ</a:t>
            </a:r>
            <a:r>
              <a:rPr lang="en-US" sz="2400" dirty="0" smtClean="0"/>
              <a:t> should be rare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… but not that stiff</a:t>
            </a:r>
          </a:p>
          <a:p>
            <a:r>
              <a:rPr lang="en-US" sz="2400" dirty="0" smtClean="0"/>
              <a:t>	- single turn around </a:t>
            </a:r>
            <a:r>
              <a:rPr lang="en-US" sz="2400" dirty="0" err="1" smtClean="0"/>
              <a:t>histone</a:t>
            </a:r>
            <a:r>
              <a:rPr lang="en-US" sz="2400" dirty="0" smtClean="0"/>
              <a:t> core ~100 </a:t>
            </a:r>
            <a:r>
              <a:rPr lang="en-US" sz="2400" dirty="0" err="1" smtClean="0"/>
              <a:t>bp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13" y="2730137"/>
            <a:ext cx="3766478" cy="6792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6812" y="1358538"/>
            <a:ext cx="3605348" cy="116259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8013" y="6257835"/>
            <a:ext cx="6662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 of the </a:t>
            </a:r>
            <a:r>
              <a:rPr lang="en-US" sz="4000" dirty="0" err="1" smtClean="0"/>
              <a:t>powerpoint</a:t>
            </a:r>
            <a:r>
              <a:rPr lang="en-US" sz="4000" dirty="0" smtClean="0"/>
              <a:t> calculation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734" b="53576"/>
          <a:stretch>
            <a:fillRect/>
          </a:stretch>
        </p:blipFill>
        <p:spPr bwMode="auto">
          <a:xfrm>
            <a:off x="2309051" y="1436926"/>
            <a:ext cx="3456288" cy="10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8194" y="859861"/>
            <a:ext cx="851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Energy paid to bend loop of 147 </a:t>
            </a:r>
            <a:r>
              <a:rPr lang="en-US" sz="2400" dirty="0" err="1" smtClean="0">
                <a:solidFill>
                  <a:prstClr val="white"/>
                </a:solidFill>
              </a:rPr>
              <a:t>bp</a:t>
            </a:r>
            <a:r>
              <a:rPr lang="en-US" sz="2400" dirty="0" smtClean="0">
                <a:solidFill>
                  <a:prstClr val="white"/>
                </a:solidFill>
              </a:rPr>
              <a:t> DNA in 16.5 </a:t>
            </a:r>
            <a:r>
              <a:rPr lang="en-US" sz="2400" dirty="0" err="1" smtClean="0">
                <a:solidFill>
                  <a:prstClr val="white"/>
                </a:solidFill>
              </a:rPr>
              <a:t>bp</a:t>
            </a:r>
            <a:r>
              <a:rPr lang="en-US" sz="2400" dirty="0" smtClean="0">
                <a:solidFill>
                  <a:prstClr val="white"/>
                </a:solidFill>
              </a:rPr>
              <a:t> circle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588" y="2828000"/>
            <a:ext cx="851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Assume </a:t>
            </a:r>
            <a:r>
              <a:rPr lang="el-GR" sz="2400" dirty="0" smtClean="0"/>
              <a:t>λ</a:t>
            </a:r>
            <a:r>
              <a:rPr lang="en-US" sz="2400" dirty="0" smtClean="0"/>
              <a:t>=150 </a:t>
            </a:r>
            <a:r>
              <a:rPr lang="en-US" sz="2400" dirty="0" err="1" smtClean="0"/>
              <a:t>bp</a:t>
            </a:r>
            <a:r>
              <a:rPr lang="en-US" sz="2400" dirty="0" smtClean="0"/>
              <a:t> then: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534" y="2835287"/>
            <a:ext cx="3484382" cy="4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95945" y="343759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This cost must be balanced out (and then some) by the 14 contacts so each contact must contribute ~3 KT</a:t>
            </a:r>
          </a:p>
          <a:p>
            <a:pPr lvl="0"/>
            <a:endParaRPr lang="en-US" sz="24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However, </a:t>
            </a:r>
            <a:r>
              <a:rPr lang="en-US" sz="2400" dirty="0" err="1" smtClean="0">
                <a:solidFill>
                  <a:prstClr val="white"/>
                </a:solidFill>
              </a:rPr>
              <a:t>nucleosome</a:t>
            </a:r>
            <a:r>
              <a:rPr lang="en-US" sz="2400" dirty="0" smtClean="0">
                <a:solidFill>
                  <a:prstClr val="white"/>
                </a:solidFill>
              </a:rPr>
              <a:t> contacts are ~ 1.5 KT (</a:t>
            </a:r>
            <a:r>
              <a:rPr lang="en-US" sz="1400" dirty="0" err="1" smtClean="0">
                <a:solidFill>
                  <a:prstClr val="white"/>
                </a:solidFill>
              </a:rPr>
              <a:t>Polach</a:t>
            </a:r>
            <a:r>
              <a:rPr lang="en-US" sz="1400" dirty="0" smtClean="0">
                <a:solidFill>
                  <a:prstClr val="white"/>
                </a:solidFill>
              </a:rPr>
              <a:t> and </a:t>
            </a:r>
            <a:r>
              <a:rPr lang="en-US" sz="1400" dirty="0" err="1" smtClean="0">
                <a:solidFill>
                  <a:prstClr val="white"/>
                </a:solidFill>
              </a:rPr>
              <a:t>Widom</a:t>
            </a:r>
            <a:r>
              <a:rPr lang="en-US" sz="1400" dirty="0" smtClean="0">
                <a:solidFill>
                  <a:prstClr val="white"/>
                </a:solidFill>
              </a:rPr>
              <a:t>, 2005; </a:t>
            </a:r>
            <a:r>
              <a:rPr lang="en-US" sz="1400" dirty="0" err="1" smtClean="0"/>
              <a:t>Schiessel</a:t>
            </a:r>
            <a:r>
              <a:rPr lang="en-US" sz="1400" dirty="0" smtClean="0"/>
              <a:t>, 2003</a:t>
            </a:r>
            <a:r>
              <a:rPr lang="en-US" sz="2400" dirty="0" smtClean="0">
                <a:solidFill>
                  <a:prstClr val="white"/>
                </a:solidFill>
              </a:rPr>
              <a:t>)</a:t>
            </a:r>
          </a:p>
          <a:p>
            <a:pPr lvl="0"/>
            <a:endParaRPr lang="en-US" sz="24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Reversing this and solving for maximum stiffness for stable </a:t>
            </a:r>
            <a:r>
              <a:rPr lang="en-US" sz="2400" dirty="0" err="1" smtClean="0">
                <a:solidFill>
                  <a:prstClr val="white"/>
                </a:solidFill>
              </a:rPr>
              <a:t>nucleosomes</a:t>
            </a:r>
            <a:r>
              <a:rPr lang="en-US" sz="2400" dirty="0" smtClean="0">
                <a:solidFill>
                  <a:prstClr val="white"/>
                </a:solidFill>
              </a:rPr>
              <a:t>, </a:t>
            </a:r>
            <a:r>
              <a:rPr lang="el-GR" sz="2400" dirty="0" smtClean="0"/>
              <a:t>λ</a:t>
            </a:r>
            <a:r>
              <a:rPr lang="en-US" sz="2400" dirty="0" smtClean="0"/>
              <a:t> &lt; ~ 80 </a:t>
            </a: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</a:p>
          <a:p>
            <a:pPr lvl="0"/>
            <a:endParaRPr lang="en-US" sz="2400" dirty="0" smtClean="0">
              <a:solidFill>
                <a:prstClr val="white"/>
              </a:solidFill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What gives?</a:t>
            </a:r>
          </a:p>
          <a:p>
            <a:pPr lvl="0"/>
            <a:endParaRPr lang="en-US" sz="24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990600"/>
            <a:ext cx="3200400" cy="5410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8226" y="6519446"/>
            <a:ext cx="3765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Cloutier</a:t>
            </a:r>
            <a:r>
              <a:rPr lang="en-US" sz="1600" dirty="0" smtClean="0"/>
              <a:t> and </a:t>
            </a:r>
            <a:r>
              <a:rPr lang="en-US" sz="1600" dirty="0" err="1" smtClean="0"/>
              <a:t>Widom</a:t>
            </a:r>
            <a:r>
              <a:rPr lang="en-US" sz="1600" dirty="0" smtClean="0"/>
              <a:t>, Molecular Cell  2004)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2895600" cy="23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45326"/>
            <a:ext cx="2734483" cy="22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9817" y="927675"/>
            <a:ext cx="57476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Looping probability for small fragments is larger than expected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- ~100 </a:t>
            </a:r>
            <a:r>
              <a:rPr lang="en-US" sz="2400" dirty="0" err="1" smtClean="0"/>
              <a:t>bp</a:t>
            </a:r>
            <a:r>
              <a:rPr lang="en-US" sz="2400" dirty="0" smtClean="0"/>
              <a:t> fragments form loops more 	  readily than predicted</a:t>
            </a:r>
          </a:p>
          <a:p>
            <a:endParaRPr lang="en-US" sz="2400" dirty="0" smtClean="0"/>
          </a:p>
          <a:p>
            <a:r>
              <a:rPr lang="en-US" sz="2400" dirty="0" smtClean="0"/>
              <a:t>	- certain sequences are more flexible 	   than others</a:t>
            </a:r>
          </a:p>
          <a:p>
            <a:endParaRPr lang="en-US" sz="2400" dirty="0" smtClean="0"/>
          </a:p>
          <a:p>
            <a:r>
              <a:rPr lang="en-US" sz="2400" dirty="0" smtClean="0"/>
              <a:t>	- sequences which loop more readily 	  also more readily form </a:t>
            </a:r>
            <a:r>
              <a:rPr lang="en-US" sz="2400" dirty="0" err="1" smtClean="0"/>
              <a:t>nucleosomes</a:t>
            </a:r>
            <a:endParaRPr lang="en-US" sz="2400" dirty="0" smtClean="0"/>
          </a:p>
          <a:p>
            <a:r>
              <a:rPr lang="en-US" sz="2400" dirty="0" smtClean="0"/>
              <a:t>	  (as much as 10^3-fold difference)</a:t>
            </a:r>
          </a:p>
          <a:p>
            <a:endParaRPr lang="en-US" sz="2400" dirty="0" smtClean="0"/>
          </a:p>
          <a:p>
            <a:r>
              <a:rPr lang="en-US" sz="2400" dirty="0" smtClean="0"/>
              <a:t>Does this sequence dependence control where </a:t>
            </a:r>
            <a:r>
              <a:rPr lang="en-US" sz="2400" dirty="0" err="1" smtClean="0"/>
              <a:t>nucleosomes</a:t>
            </a:r>
            <a:r>
              <a:rPr lang="en-US" sz="2400" dirty="0" smtClean="0"/>
              <a:t> are positioned?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Bending of short DNA fragments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6544491" y="1201781"/>
            <a:ext cx="914400" cy="1606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10641</TotalTime>
  <Words>1086</Words>
  <Application>Microsoft Office PowerPoint</Application>
  <PresentationFormat>On-screen Show (4:3)</PresentationFormat>
  <Paragraphs>325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Nucleosomes: what, why and where?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Probing accessibility</vt:lpstr>
      <vt:lpstr>Slide 26</vt:lpstr>
      <vt:lpstr>Theory Interlude</vt:lpstr>
      <vt:lpstr>Slide 28</vt:lpstr>
      <vt:lpstr>Slide 29</vt:lpstr>
      <vt:lpstr>Slide 30</vt:lpstr>
      <vt:lpstr>Slide 31</vt:lpstr>
      <vt:lpstr>Slide 32</vt:lpstr>
      <vt:lpstr>Slide 33</vt:lpstr>
      <vt:lpstr>The End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Nucleosome Class</dc:title>
  <dc:creator>Brewster</dc:creator>
  <cp:lastModifiedBy>Brewster</cp:lastModifiedBy>
  <cp:revision>932</cp:revision>
  <dcterms:created xsi:type="dcterms:W3CDTF">2010-02-11T22:07:18Z</dcterms:created>
  <dcterms:modified xsi:type="dcterms:W3CDTF">2010-03-17T23:06:40Z</dcterms:modified>
</cp:coreProperties>
</file>