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41.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35.xml" ContentType="application/vnd.openxmlformats-officedocument.presentationml.notes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Override PartName="/ppt/notesSlides/notesSlide18.xml" ContentType="application/vnd.openxmlformats-officedocument.presentationml.notesSlide+xml"/>
  <Default Extension="png" ContentType="image/png"/>
  <Override PartName="/ppt/embeddings/Microsoft_Equation1.bin" ContentType="application/vnd.openxmlformats-officedocument.oleObject"/>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embeddings/Microsoft_Equation3.bin" ContentType="application/vnd.openxmlformats-officedocument.oleObject"/>
  <Override PartName="/ppt/notesSlides/notesSlide24.xml" ContentType="application/vnd.openxmlformats-officedocument.presentationml.notes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embeddings/Microsoft_Equation2.bin" ContentType="application/vnd.openxmlformats-officedocument.oleObject"/>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52"/>
  </p:notesMasterIdLst>
  <p:sldIdLst>
    <p:sldId id="297" r:id="rId2"/>
    <p:sldId id="348" r:id="rId3"/>
    <p:sldId id="331" r:id="rId4"/>
    <p:sldId id="332" r:id="rId5"/>
    <p:sldId id="342" r:id="rId6"/>
    <p:sldId id="333" r:id="rId7"/>
    <p:sldId id="334" r:id="rId8"/>
    <p:sldId id="354" r:id="rId9"/>
    <p:sldId id="257" r:id="rId10"/>
    <p:sldId id="262" r:id="rId11"/>
    <p:sldId id="351" r:id="rId12"/>
    <p:sldId id="258" r:id="rId13"/>
    <p:sldId id="356" r:id="rId14"/>
    <p:sldId id="260" r:id="rId15"/>
    <p:sldId id="261" r:id="rId16"/>
    <p:sldId id="357" r:id="rId17"/>
    <p:sldId id="358" r:id="rId18"/>
    <p:sldId id="328" r:id="rId19"/>
    <p:sldId id="263" r:id="rId20"/>
    <p:sldId id="264" r:id="rId21"/>
    <p:sldId id="265" r:id="rId22"/>
    <p:sldId id="349" r:id="rId23"/>
    <p:sldId id="266" r:id="rId24"/>
    <p:sldId id="267" r:id="rId25"/>
    <p:sldId id="268" r:id="rId26"/>
    <p:sldId id="308" r:id="rId27"/>
    <p:sldId id="309" r:id="rId28"/>
    <p:sldId id="310" r:id="rId29"/>
    <p:sldId id="311" r:id="rId30"/>
    <p:sldId id="329" r:id="rId31"/>
    <p:sldId id="330" r:id="rId32"/>
    <p:sldId id="313" r:id="rId33"/>
    <p:sldId id="314" r:id="rId34"/>
    <p:sldId id="315" r:id="rId35"/>
    <p:sldId id="319" r:id="rId36"/>
    <p:sldId id="320" r:id="rId37"/>
    <p:sldId id="321" r:id="rId38"/>
    <p:sldId id="322" r:id="rId39"/>
    <p:sldId id="323" r:id="rId40"/>
    <p:sldId id="352" r:id="rId41"/>
    <p:sldId id="353" r:id="rId42"/>
    <p:sldId id="355" r:id="rId43"/>
    <p:sldId id="359" r:id="rId44"/>
    <p:sldId id="360" r:id="rId45"/>
    <p:sldId id="362" r:id="rId46"/>
    <p:sldId id="361" r:id="rId47"/>
    <p:sldId id="339" r:id="rId48"/>
    <p:sldId id="338" r:id="rId49"/>
    <p:sldId id="350" r:id="rId50"/>
    <p:sldId id="340" r:id="rId51"/>
  </p:sldIdLst>
  <p:sldSz cx="9144000" cy="6858000" type="screen4x3"/>
  <p:notesSz cx="6858000" cy="9144000"/>
  <p:defaultTextStyle>
    <a:defPPr>
      <a:defRPr lang="en-US"/>
    </a:defPPr>
    <a:lvl1pPr algn="l" rtl="0" eaLnBrk="0" fontAlgn="base" hangingPunct="0">
      <a:spcBef>
        <a:spcPct val="50000"/>
      </a:spcBef>
      <a:spcAft>
        <a:spcPct val="0"/>
      </a:spcAft>
      <a:buClr>
        <a:srgbClr val="FF8000"/>
      </a:buClr>
      <a:buSzPct val="150000"/>
      <a:buFont typeface="Arial" pitchFamily="-108" charset="0"/>
      <a:defRPr i="1" kern="1200">
        <a:solidFill>
          <a:schemeClr val="tx1"/>
        </a:solidFill>
        <a:latin typeface="Times New Roman" pitchFamily="-108" charset="0"/>
        <a:ea typeface="ヒラギノ角ゴ Pro W3" pitchFamily="-108" charset="-128"/>
        <a:cs typeface="ヒラギノ角ゴ Pro W3" pitchFamily="-108" charset="-128"/>
      </a:defRPr>
    </a:lvl1pPr>
    <a:lvl2pPr marL="457200" algn="l" rtl="0" eaLnBrk="0" fontAlgn="base" hangingPunct="0">
      <a:spcBef>
        <a:spcPct val="50000"/>
      </a:spcBef>
      <a:spcAft>
        <a:spcPct val="0"/>
      </a:spcAft>
      <a:buClr>
        <a:srgbClr val="FF8000"/>
      </a:buClr>
      <a:buSzPct val="150000"/>
      <a:buFont typeface="Arial" pitchFamily="-108" charset="0"/>
      <a:defRPr i="1" kern="1200">
        <a:solidFill>
          <a:schemeClr val="tx1"/>
        </a:solidFill>
        <a:latin typeface="Times New Roman" pitchFamily="-108" charset="0"/>
        <a:ea typeface="ヒラギノ角ゴ Pro W3" pitchFamily="-108" charset="-128"/>
        <a:cs typeface="ヒラギノ角ゴ Pro W3" pitchFamily="-108" charset="-128"/>
      </a:defRPr>
    </a:lvl2pPr>
    <a:lvl3pPr marL="914400" algn="l" rtl="0" eaLnBrk="0" fontAlgn="base" hangingPunct="0">
      <a:spcBef>
        <a:spcPct val="50000"/>
      </a:spcBef>
      <a:spcAft>
        <a:spcPct val="0"/>
      </a:spcAft>
      <a:buClr>
        <a:srgbClr val="FF8000"/>
      </a:buClr>
      <a:buSzPct val="150000"/>
      <a:buFont typeface="Arial" pitchFamily="-108" charset="0"/>
      <a:defRPr i="1" kern="1200">
        <a:solidFill>
          <a:schemeClr val="tx1"/>
        </a:solidFill>
        <a:latin typeface="Times New Roman" pitchFamily="-108" charset="0"/>
        <a:ea typeface="ヒラギノ角ゴ Pro W3" pitchFamily="-108" charset="-128"/>
        <a:cs typeface="ヒラギノ角ゴ Pro W3" pitchFamily="-108" charset="-128"/>
      </a:defRPr>
    </a:lvl3pPr>
    <a:lvl4pPr marL="1371600" algn="l" rtl="0" eaLnBrk="0" fontAlgn="base" hangingPunct="0">
      <a:spcBef>
        <a:spcPct val="50000"/>
      </a:spcBef>
      <a:spcAft>
        <a:spcPct val="0"/>
      </a:spcAft>
      <a:buClr>
        <a:srgbClr val="FF8000"/>
      </a:buClr>
      <a:buSzPct val="150000"/>
      <a:buFont typeface="Arial" pitchFamily="-108" charset="0"/>
      <a:defRPr i="1" kern="1200">
        <a:solidFill>
          <a:schemeClr val="tx1"/>
        </a:solidFill>
        <a:latin typeface="Times New Roman" pitchFamily="-108" charset="0"/>
        <a:ea typeface="ヒラギノ角ゴ Pro W3" pitchFamily="-108" charset="-128"/>
        <a:cs typeface="ヒラギノ角ゴ Pro W3" pitchFamily="-108" charset="-128"/>
      </a:defRPr>
    </a:lvl4pPr>
    <a:lvl5pPr marL="1828800" algn="l" rtl="0" eaLnBrk="0" fontAlgn="base" hangingPunct="0">
      <a:spcBef>
        <a:spcPct val="50000"/>
      </a:spcBef>
      <a:spcAft>
        <a:spcPct val="0"/>
      </a:spcAft>
      <a:buClr>
        <a:srgbClr val="FF8000"/>
      </a:buClr>
      <a:buSzPct val="150000"/>
      <a:buFont typeface="Arial" pitchFamily="-108" charset="0"/>
      <a:defRPr i="1" kern="1200">
        <a:solidFill>
          <a:schemeClr val="tx1"/>
        </a:solidFill>
        <a:latin typeface="Times New Roman" pitchFamily="-108" charset="0"/>
        <a:ea typeface="ヒラギノ角ゴ Pro W3" pitchFamily="-108" charset="-128"/>
        <a:cs typeface="ヒラギノ角ゴ Pro W3" pitchFamily="-108" charset="-128"/>
      </a:defRPr>
    </a:lvl5pPr>
    <a:lvl6pPr marL="2286000" algn="l" defTabSz="457200" rtl="0" eaLnBrk="1" latinLnBrk="0" hangingPunct="1">
      <a:defRPr i="1" kern="1200">
        <a:solidFill>
          <a:schemeClr val="tx1"/>
        </a:solidFill>
        <a:latin typeface="Times New Roman" pitchFamily="-108" charset="0"/>
        <a:ea typeface="ヒラギノ角ゴ Pro W3" pitchFamily="-108" charset="-128"/>
        <a:cs typeface="ヒラギノ角ゴ Pro W3" pitchFamily="-108" charset="-128"/>
      </a:defRPr>
    </a:lvl6pPr>
    <a:lvl7pPr marL="2743200" algn="l" defTabSz="457200" rtl="0" eaLnBrk="1" latinLnBrk="0" hangingPunct="1">
      <a:defRPr i="1" kern="1200">
        <a:solidFill>
          <a:schemeClr val="tx1"/>
        </a:solidFill>
        <a:latin typeface="Times New Roman" pitchFamily="-108" charset="0"/>
        <a:ea typeface="ヒラギノ角ゴ Pro W3" pitchFamily="-108" charset="-128"/>
        <a:cs typeface="ヒラギノ角ゴ Pro W3" pitchFamily="-108" charset="-128"/>
      </a:defRPr>
    </a:lvl7pPr>
    <a:lvl8pPr marL="3200400" algn="l" defTabSz="457200" rtl="0" eaLnBrk="1" latinLnBrk="0" hangingPunct="1">
      <a:defRPr i="1" kern="1200">
        <a:solidFill>
          <a:schemeClr val="tx1"/>
        </a:solidFill>
        <a:latin typeface="Times New Roman" pitchFamily="-108" charset="0"/>
        <a:ea typeface="ヒラギノ角ゴ Pro W3" pitchFamily="-108" charset="-128"/>
        <a:cs typeface="ヒラギノ角ゴ Pro W3" pitchFamily="-108" charset="-128"/>
      </a:defRPr>
    </a:lvl8pPr>
    <a:lvl9pPr marL="3657600" algn="l" defTabSz="457200" rtl="0" eaLnBrk="1" latinLnBrk="0" hangingPunct="1">
      <a:defRPr i="1" kern="1200">
        <a:solidFill>
          <a:schemeClr val="tx1"/>
        </a:solidFill>
        <a:latin typeface="Times New Roman" pitchFamily="-108" charset="0"/>
        <a:ea typeface="ヒラギノ角ゴ Pro W3" pitchFamily="-108" charset="-128"/>
        <a:cs typeface="ヒラギノ角ゴ Pro W3" pitchFamily="-108"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showAnimation="0">
    <p:present/>
    <p:sldAll/>
    <p:penClr>
      <a:schemeClr val="tx1"/>
    </p:penClr>
  </p:showPr>
  <p:clrMru>
    <a:srgbClr val="FF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p:scale>
          <a:sx n="100" d="100"/>
          <a:sy n="100" d="100"/>
        </p:scale>
        <p:origin x="-480"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28008"/>
    </p:cViewPr>
  </p:sorter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tableStyles" Target="tableStyles.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viewProps" Target="viewProp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theme" Target="theme/theme1.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notesMaster" Target="notesMasters/notesMaster1.xml"/><Relationship Id="rId54" Type="http://schemas.openxmlformats.org/officeDocument/2006/relationships/presProps" Target="presProps.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printerSettings" Target="printerSettings/printerSettings1.bin"/><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ict"/></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1.pict"/><Relationship Id="rId1" Type="http://schemas.openxmlformats.org/officeDocument/2006/relationships/image" Target="../media/image100.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0"/>
              </a:spcBef>
              <a:buClrTx/>
              <a:buSzTx/>
              <a:buFontTx/>
              <a:buNone/>
              <a:defRPr sz="1200" i="0">
                <a:latin typeface="Times New Roman" charset="0"/>
                <a:ea typeface="ヒラギノ角ゴ Pro W3" charset="-128"/>
                <a:cs typeface="ヒラギノ角ゴ Pro W3"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i="0">
                <a:latin typeface="Times New Roman" charset="0"/>
                <a:ea typeface="ヒラギノ角ゴ Pro W3" charset="-128"/>
                <a:cs typeface="ヒラギノ角ゴ Pro W3" charset="-128"/>
              </a:defRPr>
            </a:lvl1pPr>
          </a:lstStyle>
          <a:p>
            <a:pPr>
              <a:defRPr/>
            </a:pPr>
            <a:endParaRPr lang="en-US"/>
          </a:p>
        </p:txBody>
      </p:sp>
      <p:sp>
        <p:nvSpPr>
          <p:cNvPr id="14340"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0"/>
              </a:spcBef>
              <a:buClrTx/>
              <a:buSzTx/>
              <a:buFontTx/>
              <a:buNone/>
              <a:defRPr sz="1200" i="0">
                <a:latin typeface="Times New Roman" charset="0"/>
                <a:ea typeface="ヒラギノ角ゴ Pro W3" charset="-128"/>
                <a:cs typeface="ヒラギノ角ゴ Pro W3"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i="0">
                <a:latin typeface="Times New Roman" charset="0"/>
                <a:ea typeface="ヒラギノ角ゴ Pro W3" charset="-128"/>
                <a:cs typeface="ヒラギノ角ゴ Pro W3" charset="-128"/>
              </a:defRPr>
            </a:lvl1pPr>
          </a:lstStyle>
          <a:p>
            <a:pPr>
              <a:defRPr/>
            </a:pPr>
            <a:fld id="{748B5646-C4D7-4C4C-BA42-EE369067B06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09A8C56-4CCA-1441-9427-A05A78883828}" type="slidenum">
              <a:rPr lang="en-US">
                <a:latin typeface="Times New Roman" pitchFamily="-108" charset="0"/>
                <a:ea typeface="ヒラギノ角ゴ Pro W3" pitchFamily="-108" charset="-128"/>
                <a:cs typeface="ヒラギノ角ゴ Pro W3" pitchFamily="-108" charset="-128"/>
              </a:rPr>
              <a:pPr/>
              <a:t>1</a:t>
            </a:fld>
            <a:endParaRPr lang="en-US">
              <a:latin typeface="Times New Roman" pitchFamily="-108" charset="0"/>
              <a:ea typeface="ヒラギノ角ゴ Pro W3" pitchFamily="-108" charset="-128"/>
              <a:cs typeface="ヒラギノ角ゴ Pro W3" pitchFamily="-108" charset="-128"/>
            </a:endParaRPr>
          </a:p>
        </p:txBody>
      </p:sp>
      <p:sp>
        <p:nvSpPr>
          <p:cNvPr id="16387" name="Rectangle 2"/>
          <p:cNvSpPr>
            <a:spLocks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669FB493-E6FC-C046-BFA5-8C4790037471}" type="slidenum">
              <a:rPr lang="en-US">
                <a:latin typeface="Times New Roman" pitchFamily="-108" charset="0"/>
                <a:ea typeface="ヒラギノ角ゴ Pro W3" pitchFamily="-108" charset="-128"/>
                <a:cs typeface="ヒラギノ角ゴ Pro W3" pitchFamily="-108" charset="-128"/>
              </a:rPr>
              <a:pPr/>
              <a:t>10</a:t>
            </a:fld>
            <a:endParaRPr lang="en-US">
              <a:latin typeface="Times New Roman" pitchFamily="-108" charset="0"/>
              <a:ea typeface="ヒラギノ角ゴ Pro W3" pitchFamily="-108" charset="-128"/>
              <a:cs typeface="ヒラギノ角ゴ Pro W3" pitchFamily="-108" charset="-128"/>
            </a:endParaRPr>
          </a:p>
        </p:txBody>
      </p:sp>
      <p:sp>
        <p:nvSpPr>
          <p:cNvPr id="34819" name="Rectangle 2"/>
          <p:cNvSpPr>
            <a:spLocks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Text Box 3"/>
          <p:cNvSpPr>
            <a:spLocks noGrp="1" noChangeArrowheads="1"/>
          </p:cNvSpPr>
          <p:nvPr>
            <p:ph type="body" idx="1"/>
          </p:nvPr>
        </p:nvSpPr>
        <p:spPr>
          <a:xfrm>
            <a:off x="1062038" y="4349750"/>
            <a:ext cx="4741862" cy="3513138"/>
          </a:xfrm>
          <a:noFill/>
          <a:ln/>
        </p:spPr>
        <p:txBody>
          <a:bodyPr wrap="none" anchor="ctr"/>
          <a:lstStyle/>
          <a:p>
            <a:pPr eaLnBrk="1" hangingPunct="1"/>
            <a:r>
              <a:rPr lang="en-US">
                <a:latin typeface="Helvetica" pitchFamily="-108" charset="0"/>
                <a:ea typeface="ヒラギノ角ゴ Pro W3" pitchFamily="-108" charset="-128"/>
                <a:cs typeface="ヒラギノ角ゴ Pro W3" pitchFamily="-108" charset="-128"/>
              </a:rPr>
              <a:t>Anﾊ</a:t>
            </a:r>
            <a:r>
              <a:rPr lang="en-US" altLang="ja-JP">
                <a:latin typeface="Helvetica" pitchFamily="-108" charset="0"/>
                <a:ea typeface="ヒラギノ角ゴ Pro W3" pitchFamily="-108" charset="-128"/>
                <a:cs typeface="ヒラギノ角ゴ Pro W3" pitchFamily="-108" charset="-128"/>
              </a:rPr>
              <a:t>intriguing aspect of multicellular organisms is the fact that there are a wide variety of different cell types, this despite the fact that each and every cell carries the same genetic information.</a:t>
            </a:r>
            <a:r>
              <a:rPr lang="en-US">
                <a:latin typeface="Helvetica" pitchFamily="-108" charset="0"/>
                <a:ea typeface="ヒラギノ角ゴ Pro W3" pitchFamily="-108" charset="-128"/>
                <a:cs typeface="ヒラギノ角ゴ Pro W3" pitchFamily="-108" charset="-128"/>
              </a:rPr>
              <a:t>ﾊ</a:t>
            </a:r>
            <a:r>
              <a:rPr lang="en-US" altLang="ja-JP">
                <a:latin typeface="Helvetica" pitchFamily="-108" charset="0"/>
                <a:ea typeface="ヒラギノ角ゴ Pro W3" pitchFamily="-108" charset="-128"/>
                <a:cs typeface="ヒラギノ角ゴ Pro W3" pitchFamily="-108" charset="-128"/>
              </a:rPr>
              <a:t> </a:t>
            </a:r>
            <a:r>
              <a:rPr lang="en-US">
                <a:latin typeface="Helvetica" pitchFamily="-108" charset="0"/>
                <a:ea typeface="ヒラギノ角ゴ Pro W3" pitchFamily="-108" charset="-128"/>
                <a:cs typeface="ヒラギノ角ゴ Pro W3" pitchFamily="-108" charset="-128"/>
              </a:rPr>
              <a:t>ﾊ</a:t>
            </a:r>
            <a:r>
              <a:rPr lang="en-US" altLang="ja-JP">
                <a:latin typeface="Helvetica" pitchFamily="-108" charset="0"/>
                <a:ea typeface="ヒラギノ角ゴ Pro W3" pitchFamily="-108" charset="-128"/>
                <a:cs typeface="ヒラギノ角ゴ Pro W3" pitchFamily="-108" charset="-128"/>
              </a:rPr>
              <a:t>One of the key mechanisms giving rise to distinct cellular identities is particular ``decisions'' that are made about which genes to express at different times and places in an organism's history.</a:t>
            </a:r>
            <a:r>
              <a:rPr lang="en-US">
                <a:latin typeface="Helvetica" pitchFamily="-108" charset="0"/>
                <a:ea typeface="ヒラギノ角ゴ Pro W3" pitchFamily="-108" charset="-128"/>
                <a:cs typeface="ヒラギノ角ゴ Pro W3" pitchFamily="-108" charset="-128"/>
              </a:rPr>
              <a:t>ﾊ</a:t>
            </a:r>
            <a:r>
              <a:rPr lang="en-US" altLang="ja-JP">
                <a:latin typeface="Helvetica" pitchFamily="-108" charset="0"/>
                <a:ea typeface="ヒラギノ角ゴ Pro W3" pitchFamily="-108" charset="-128"/>
                <a:cs typeface="ヒラギノ角ゴ Pro W3" pitchFamily="-108" charset="-128"/>
              </a:rPr>
              <a:t> Interestingly, decision making is not restricted to multicellular organisms, nor even to eukaryotic cells.</a:t>
            </a:r>
            <a:r>
              <a:rPr lang="en-US">
                <a:latin typeface="Helvetica" pitchFamily="-108" charset="0"/>
                <a:ea typeface="ヒラギノ角ゴ Pro W3" pitchFamily="-108" charset="-128"/>
                <a:cs typeface="ヒラギノ角ゴ Pro W3" pitchFamily="-108" charset="-128"/>
              </a:rPr>
              <a:t>ﾊ</a:t>
            </a:r>
            <a:r>
              <a:rPr lang="en-US" altLang="ja-JP">
                <a:latin typeface="Helvetica" pitchFamily="-108" charset="0"/>
                <a:ea typeface="ヒラギノ角ゴ Pro W3" pitchFamily="-108" charset="-128"/>
                <a:cs typeface="ヒラギノ角ゴ Pro W3" pitchFamily="-108" charset="-128"/>
              </a:rPr>
              <a:t> Indeed, the modern theory of gene regulation was born out of efforts to understand how bacterial cells decide which sugars to utilize at any given time.</a:t>
            </a:r>
            <a:r>
              <a:rPr lang="en-US">
                <a:latin typeface="Helvetica" pitchFamily="-108" charset="0"/>
                <a:ea typeface="ヒラギノ角ゴ Pro W3" pitchFamily="-108" charset="-128"/>
                <a:cs typeface="ヒラギノ角ゴ Pro W3" pitchFamily="-108" charset="-128"/>
              </a:rPr>
              <a:t>ﾊ</a:t>
            </a:r>
            <a:r>
              <a:rPr lang="en-US" altLang="ja-JP">
                <a:latin typeface="Helvetica" pitchFamily="-108" charset="0"/>
                <a:ea typeface="ヒラギノ角ゴ Pro W3" pitchFamily="-108" charset="-128"/>
                <a:cs typeface="ヒラギノ角ゴ Pro W3" pitchFamily="-108" charset="-128"/>
              </a:rPr>
              <a:t> In this talk, I will describe the ways in which statistical mechanics can be used to examine the regulatory processes that take place in the lives of cells.</a:t>
            </a:r>
            <a:r>
              <a:rPr lang="en-US">
                <a:latin typeface="Helvetica" pitchFamily="-108" charset="0"/>
                <a:ea typeface="ヒラギノ角ゴ Pro W3" pitchFamily="-108" charset="-128"/>
                <a:cs typeface="ヒラギノ角ゴ Pro W3" pitchFamily="-108" charset="-128"/>
              </a:rPr>
              <a:t>ﾊ</a:t>
            </a:r>
            <a:r>
              <a:rPr lang="en-US" altLang="ja-JP">
                <a:latin typeface="Helvetica" pitchFamily="-108" charset="0"/>
                <a:ea typeface="ヒラギノ角ゴ Pro W3" pitchFamily="-108" charset="-128"/>
                <a:cs typeface="ヒラギノ角ゴ Pro W3" pitchFamily="-108" charset="-128"/>
              </a:rPr>
              <a:t> These simple models result in surprising predictions and I will also describe our experimental efforts to probe this rich behavior both in test tubes and in living cells.</a:t>
            </a:r>
            <a:r>
              <a:rPr lang="en-US">
                <a:latin typeface="Helvetica" pitchFamily="-108" charset="0"/>
                <a:ea typeface="ヒラギノ角ゴ Pro W3" pitchFamily="-108" charset="-128"/>
                <a:cs typeface="ヒラギノ角ゴ Pro W3" pitchFamily="-108" charset="-128"/>
              </a:rPr>
              <a:t>ﾊ</a:t>
            </a:r>
            <a:endParaRPr lang="en-US" altLang="ja-JP">
              <a:latin typeface="Helvetica" pitchFamily="-108" charset="0"/>
              <a:ea typeface="ヒラギノ角ゴ Pro W3" pitchFamily="-108" charset="-128"/>
              <a:cs typeface="ヒラギノ角ゴ Pro W3" pitchFamily="-108" charset="-128"/>
            </a:endParaRPr>
          </a:p>
          <a:p>
            <a:pPr eaLnBrk="1" hangingPunct="1"/>
            <a:endParaRPr lang="en-US">
              <a:latin typeface="Helvetica" pitchFamily="-108" charset="0"/>
              <a:ea typeface="ヒラギノ角ゴ Pro W3" pitchFamily="-108" charset="-128"/>
              <a:cs typeface="ヒラギノ角ゴ Pro W3" pitchFamily="-108" charset="-128"/>
            </a:endParaRPr>
          </a:p>
          <a:p>
            <a:pPr eaLnBrk="1" hangingPunct="1"/>
            <a:endParaRPr lang="en-US">
              <a:latin typeface="Helvetica" pitchFamily="-108" charset="0"/>
              <a:ea typeface="ヒラギノ角ゴ Pro W3" pitchFamily="-108" charset="-128"/>
              <a:cs typeface="ヒラギノ角ゴ Pro W3" pitchFamily="-108" charset="-128"/>
            </a:endParaRPr>
          </a:p>
          <a:p>
            <a:pPr eaLnBrk="1" hangingPunct="1"/>
            <a:endParaRPr lang="en-US">
              <a:latin typeface="Helvetica" pitchFamily="-108" charset="0"/>
              <a:ea typeface="ヒラギノ角ゴ Pro W3" pitchFamily="-108" charset="-128"/>
              <a:cs typeface="ヒラギノ角ゴ Pro W3" pitchFamily="-108" charset="-128"/>
            </a:endParaRPr>
          </a:p>
          <a:p>
            <a:pPr eaLnBrk="1" hangingPunct="1"/>
            <a:endParaRPr lang="en-US">
              <a:latin typeface="Helvetica" pitchFamily="-108" charset="0"/>
              <a:ea typeface="ヒラギノ角ゴ Pro W3" pitchFamily="-108" charset="-128"/>
              <a:cs typeface="ヒラギノ角ゴ Pro W3" pitchFamily="-108" charset="-128"/>
            </a:endParaRPr>
          </a:p>
          <a:p>
            <a:pPr eaLnBrk="1" hangingPunct="1"/>
            <a:endParaRPr lang="en-US">
              <a:latin typeface="Helvetica" pitchFamily="-108" charset="0"/>
              <a:ea typeface="ヒラギノ角ゴ Pro W3" pitchFamily="-108" charset="-128"/>
              <a:cs typeface="ヒラギノ角ゴ Pro W3" pitchFamily="-108"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9AA63F6B-97B1-1D44-83EA-DD0EE3A8D0A3}" type="slidenum">
              <a:rPr lang="en-US">
                <a:latin typeface="Times New Roman" pitchFamily="-108" charset="0"/>
                <a:ea typeface="ヒラギノ角ゴ Pro W3" pitchFamily="-108" charset="-128"/>
                <a:cs typeface="ヒラギノ角ゴ Pro W3" pitchFamily="-108" charset="-128"/>
              </a:rPr>
              <a:pPr/>
              <a:t>12</a:t>
            </a:fld>
            <a:endParaRPr lang="en-US">
              <a:latin typeface="Times New Roman" pitchFamily="-108" charset="0"/>
              <a:ea typeface="ヒラギノ角ゴ Pro W3" pitchFamily="-108" charset="-128"/>
              <a:cs typeface="ヒラギノ角ゴ Pro W3" pitchFamily="-108" charset="-128"/>
            </a:endParaRPr>
          </a:p>
        </p:txBody>
      </p:sp>
      <p:sp>
        <p:nvSpPr>
          <p:cNvPr id="38915" name="Rectangle 2"/>
          <p:cNvSpPr>
            <a:spLocks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058A4469-F4B9-834C-851E-87FC8018F693}" type="slidenum">
              <a:rPr lang="en-US">
                <a:latin typeface="Times New Roman" pitchFamily="-108" charset="0"/>
                <a:ea typeface="ヒラギノ角ゴ Pro W3" pitchFamily="-108" charset="-128"/>
                <a:cs typeface="ヒラギノ角ゴ Pro W3" pitchFamily="-108" charset="-128"/>
              </a:rPr>
              <a:pPr/>
              <a:t>13</a:t>
            </a:fld>
            <a:endParaRPr lang="en-US">
              <a:latin typeface="Times New Roman" pitchFamily="-108" charset="0"/>
              <a:ea typeface="ヒラギノ角ゴ Pro W3" pitchFamily="-108" charset="-128"/>
              <a:cs typeface="ヒラギノ角ゴ Pro W3" pitchFamily="-108" charset="-128"/>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spcBef>
                <a:spcPct val="0"/>
              </a:spcBef>
            </a:pPr>
            <a:endParaRPr lang="en-US" smtClean="0">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A3C3E3D9-F43C-3940-9AA2-7CDDC046F5AB}" type="slidenum">
              <a:rPr lang="en-US">
                <a:latin typeface="Times New Roman" pitchFamily="-108" charset="0"/>
                <a:ea typeface="ヒラギノ角ゴ Pro W3" pitchFamily="-108" charset="-128"/>
                <a:cs typeface="ヒラギノ角ゴ Pro W3" pitchFamily="-108" charset="-128"/>
              </a:rPr>
              <a:pPr/>
              <a:t>14</a:t>
            </a:fld>
            <a:endParaRPr lang="en-US">
              <a:latin typeface="Times New Roman" pitchFamily="-108" charset="0"/>
              <a:ea typeface="ヒラギノ角ゴ Pro W3" pitchFamily="-108" charset="-128"/>
              <a:cs typeface="ヒラギノ角ゴ Pro W3" pitchFamily="-108" charset="-128"/>
            </a:endParaRPr>
          </a:p>
        </p:txBody>
      </p:sp>
      <p:sp>
        <p:nvSpPr>
          <p:cNvPr id="43011" name="Rectangle 2"/>
          <p:cNvSpPr>
            <a:spLocks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938F71D7-46E4-0F44-AF5E-7E52B47427BE}" type="slidenum">
              <a:rPr lang="en-US">
                <a:latin typeface="Times New Roman" pitchFamily="-108" charset="0"/>
                <a:ea typeface="ヒラギノ角ゴ Pro W3" pitchFamily="-108" charset="-128"/>
                <a:cs typeface="ヒラギノ角ゴ Pro W3" pitchFamily="-108" charset="-128"/>
              </a:rPr>
              <a:pPr/>
              <a:t>15</a:t>
            </a:fld>
            <a:endParaRPr lang="en-US">
              <a:latin typeface="Times New Roman" pitchFamily="-108" charset="0"/>
              <a:ea typeface="ヒラギノ角ゴ Pro W3" pitchFamily="-108" charset="-128"/>
              <a:cs typeface="ヒラギノ角ゴ Pro W3" pitchFamily="-108" charset="-128"/>
            </a:endParaRPr>
          </a:p>
        </p:txBody>
      </p:sp>
      <p:sp>
        <p:nvSpPr>
          <p:cNvPr id="45059" name="Rectangle 2"/>
          <p:cNvSpPr>
            <a:spLocks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764C943-E58A-C948-91F0-F132F76028FB}" type="slidenum">
              <a:rPr lang="en-US">
                <a:latin typeface="Times New Roman" pitchFamily="-108" charset="0"/>
                <a:ea typeface="ヒラギノ角ゴ Pro W3" pitchFamily="-108" charset="-128"/>
                <a:cs typeface="ヒラギノ角ゴ Pro W3" pitchFamily="-108" charset="-128"/>
              </a:rPr>
              <a:pPr/>
              <a:t>17</a:t>
            </a:fld>
            <a:endParaRPr lang="en-US">
              <a:latin typeface="Times New Roman" pitchFamily="-108" charset="0"/>
              <a:ea typeface="ヒラギノ角ゴ Pro W3" pitchFamily="-108" charset="-128"/>
              <a:cs typeface="ヒラギノ角ゴ Pro W3" pitchFamily="-108" charset="-128"/>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spcBef>
                <a:spcPct val="0"/>
              </a:spcBef>
            </a:pPr>
            <a:endParaRPr lang="en-US" smtClean="0">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4F2C05E3-0030-264D-ACC6-85D94B254E52}" type="slidenum">
              <a:rPr lang="en-US">
                <a:latin typeface="Times New Roman" pitchFamily="-108" charset="0"/>
                <a:ea typeface="ヒラギノ角ゴ Pro W3" pitchFamily="-108" charset="-128"/>
                <a:cs typeface="ヒラギノ角ゴ Pro W3" pitchFamily="-108" charset="-128"/>
              </a:rPr>
              <a:pPr/>
              <a:t>19</a:t>
            </a:fld>
            <a:endParaRPr lang="en-US">
              <a:latin typeface="Times New Roman" pitchFamily="-108" charset="0"/>
              <a:ea typeface="ヒラギノ角ゴ Pro W3" pitchFamily="-108" charset="-128"/>
              <a:cs typeface="ヒラギノ角ゴ Pro W3" pitchFamily="-108" charset="-128"/>
            </a:endParaRPr>
          </a:p>
        </p:txBody>
      </p:sp>
      <p:sp>
        <p:nvSpPr>
          <p:cNvPr id="51203" name="Rectangle 2"/>
          <p:cNvSpPr>
            <a:spLocks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5DF1C178-D107-A34A-82E6-16C4B90F045F}" type="slidenum">
              <a:rPr lang="en-US">
                <a:latin typeface="Times New Roman" pitchFamily="-108" charset="0"/>
                <a:ea typeface="ヒラギノ角ゴ Pro W3" pitchFamily="-108" charset="-128"/>
                <a:cs typeface="ヒラギノ角ゴ Pro W3" pitchFamily="-108" charset="-128"/>
              </a:rPr>
              <a:pPr/>
              <a:t>20</a:t>
            </a:fld>
            <a:endParaRPr lang="en-US">
              <a:latin typeface="Times New Roman" pitchFamily="-108" charset="0"/>
              <a:ea typeface="ヒラギノ角ゴ Pro W3" pitchFamily="-108" charset="-128"/>
              <a:cs typeface="ヒラギノ角ゴ Pro W3" pitchFamily="-108" charset="-128"/>
            </a:endParaRPr>
          </a:p>
        </p:txBody>
      </p:sp>
      <p:sp>
        <p:nvSpPr>
          <p:cNvPr id="53251" name="Rectangle 2"/>
          <p:cNvSpPr>
            <a:spLocks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E70C24F-9EBC-FD48-80C9-40314F008FAA}" type="slidenum">
              <a:rPr lang="en-US">
                <a:latin typeface="Times New Roman" pitchFamily="-108" charset="0"/>
                <a:ea typeface="ヒラギノ角ゴ Pro W3" pitchFamily="-108" charset="-128"/>
                <a:cs typeface="ヒラギノ角ゴ Pro W3" pitchFamily="-108" charset="-128"/>
              </a:rPr>
              <a:pPr/>
              <a:t>21</a:t>
            </a:fld>
            <a:endParaRPr lang="en-US">
              <a:latin typeface="Times New Roman" pitchFamily="-108" charset="0"/>
              <a:ea typeface="ヒラギノ角ゴ Pro W3" pitchFamily="-108" charset="-128"/>
              <a:cs typeface="ヒラギノ角ゴ Pro W3" pitchFamily="-108" charset="-128"/>
            </a:endParaRPr>
          </a:p>
        </p:txBody>
      </p:sp>
      <p:sp>
        <p:nvSpPr>
          <p:cNvPr id="55299" name="Rectangle 2"/>
          <p:cNvSpPr>
            <a:spLocks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E0B7D06F-DFF5-2D41-B8C0-7B0B9393F5A4}" type="slidenum">
              <a:rPr lang="en-US">
                <a:latin typeface="Times New Roman" pitchFamily="-108" charset="0"/>
                <a:ea typeface="ヒラギノ角ゴ Pro W3" pitchFamily="-108" charset="-128"/>
                <a:cs typeface="ヒラギノ角ゴ Pro W3" pitchFamily="-108" charset="-128"/>
              </a:rPr>
              <a:pPr/>
              <a:t>2</a:t>
            </a:fld>
            <a:endParaRPr lang="en-US">
              <a:latin typeface="Times New Roman" pitchFamily="-108" charset="0"/>
              <a:ea typeface="ヒラギノ角ゴ Pro W3" pitchFamily="-108" charset="-128"/>
              <a:cs typeface="ヒラギノ角ゴ Pro W3" pitchFamily="-108" charset="-128"/>
            </a:endParaRPr>
          </a:p>
        </p:txBody>
      </p:sp>
      <p:sp>
        <p:nvSpPr>
          <p:cNvPr id="18435" name="Rectangle 2"/>
          <p:cNvSpPr>
            <a:spLocks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Text Box 3"/>
          <p:cNvSpPr>
            <a:spLocks noGrp="1" noChangeArrowheads="1"/>
          </p:cNvSpPr>
          <p:nvPr>
            <p:ph type="body" idx="1"/>
          </p:nvPr>
        </p:nvSpPr>
        <p:spPr>
          <a:xfrm>
            <a:off x="1062038" y="4349750"/>
            <a:ext cx="4741862" cy="3513138"/>
          </a:xfrm>
          <a:noFill/>
          <a:ln/>
        </p:spPr>
        <p:txBody>
          <a:bodyPr wrap="none" anchor="ctr"/>
          <a:lstStyle/>
          <a:p>
            <a:pPr eaLnBrk="1" hangingPunct="1"/>
            <a:r>
              <a:rPr lang="en-US">
                <a:latin typeface="Helvetica" pitchFamily="-108" charset="0"/>
                <a:ea typeface="ヒラギノ角ゴ Pro W3" pitchFamily="-108" charset="-128"/>
                <a:cs typeface="ヒラギノ角ゴ Pro W3" pitchFamily="-108" charset="-128"/>
              </a:rPr>
              <a:t>Anﾊ</a:t>
            </a:r>
            <a:r>
              <a:rPr lang="en-US" altLang="ja-JP">
                <a:latin typeface="Helvetica" pitchFamily="-108" charset="0"/>
                <a:ea typeface="ヒラギノ角ゴ Pro W3" pitchFamily="-108" charset="-128"/>
                <a:cs typeface="ヒラギノ角ゴ Pro W3" pitchFamily="-108" charset="-128"/>
              </a:rPr>
              <a:t>intriguing aspect of multicellular organisms is the fact that there are a wide variety of different cell types, this despite the fact that each and every cell carries the same genetic information.</a:t>
            </a:r>
            <a:r>
              <a:rPr lang="en-US">
                <a:latin typeface="Helvetica" pitchFamily="-108" charset="0"/>
                <a:ea typeface="ヒラギノ角ゴ Pro W3" pitchFamily="-108" charset="-128"/>
                <a:cs typeface="ヒラギノ角ゴ Pro W3" pitchFamily="-108" charset="-128"/>
              </a:rPr>
              <a:t>ﾊ</a:t>
            </a:r>
            <a:r>
              <a:rPr lang="en-US" altLang="ja-JP">
                <a:latin typeface="Helvetica" pitchFamily="-108" charset="0"/>
                <a:ea typeface="ヒラギノ角ゴ Pro W3" pitchFamily="-108" charset="-128"/>
                <a:cs typeface="ヒラギノ角ゴ Pro W3" pitchFamily="-108" charset="-128"/>
              </a:rPr>
              <a:t> </a:t>
            </a:r>
            <a:r>
              <a:rPr lang="en-US">
                <a:latin typeface="Helvetica" pitchFamily="-108" charset="0"/>
                <a:ea typeface="ヒラギノ角ゴ Pro W3" pitchFamily="-108" charset="-128"/>
                <a:cs typeface="ヒラギノ角ゴ Pro W3" pitchFamily="-108" charset="-128"/>
              </a:rPr>
              <a:t>ﾊ</a:t>
            </a:r>
            <a:r>
              <a:rPr lang="en-US" altLang="ja-JP">
                <a:latin typeface="Helvetica" pitchFamily="-108" charset="0"/>
                <a:ea typeface="ヒラギノ角ゴ Pro W3" pitchFamily="-108" charset="-128"/>
                <a:cs typeface="ヒラギノ角ゴ Pro W3" pitchFamily="-108" charset="-128"/>
              </a:rPr>
              <a:t>One of the key mechanisms giving rise to distinct cellular identities is particular ``decisions'' that are made about which genes to express at different times and places in an organism's history.</a:t>
            </a:r>
            <a:r>
              <a:rPr lang="en-US">
                <a:latin typeface="Helvetica" pitchFamily="-108" charset="0"/>
                <a:ea typeface="ヒラギノ角ゴ Pro W3" pitchFamily="-108" charset="-128"/>
                <a:cs typeface="ヒラギノ角ゴ Pro W3" pitchFamily="-108" charset="-128"/>
              </a:rPr>
              <a:t>ﾊ</a:t>
            </a:r>
            <a:r>
              <a:rPr lang="en-US" altLang="ja-JP">
                <a:latin typeface="Helvetica" pitchFamily="-108" charset="0"/>
                <a:ea typeface="ヒラギノ角ゴ Pro W3" pitchFamily="-108" charset="-128"/>
                <a:cs typeface="ヒラギノ角ゴ Pro W3" pitchFamily="-108" charset="-128"/>
              </a:rPr>
              <a:t> Interestingly, decision making is not restricted to multicellular organisms, nor even to eukaryotic cells.</a:t>
            </a:r>
            <a:r>
              <a:rPr lang="en-US">
                <a:latin typeface="Helvetica" pitchFamily="-108" charset="0"/>
                <a:ea typeface="ヒラギノ角ゴ Pro W3" pitchFamily="-108" charset="-128"/>
                <a:cs typeface="ヒラギノ角ゴ Pro W3" pitchFamily="-108" charset="-128"/>
              </a:rPr>
              <a:t>ﾊ</a:t>
            </a:r>
            <a:r>
              <a:rPr lang="en-US" altLang="ja-JP">
                <a:latin typeface="Helvetica" pitchFamily="-108" charset="0"/>
                <a:ea typeface="ヒラギノ角ゴ Pro W3" pitchFamily="-108" charset="-128"/>
                <a:cs typeface="ヒラギノ角ゴ Pro W3" pitchFamily="-108" charset="-128"/>
              </a:rPr>
              <a:t> Indeed, the modern theory of gene regulation was born out of efforts to understand how bacterial cells decide which sugars to utilize at any given time.</a:t>
            </a:r>
            <a:r>
              <a:rPr lang="en-US">
                <a:latin typeface="Helvetica" pitchFamily="-108" charset="0"/>
                <a:ea typeface="ヒラギノ角ゴ Pro W3" pitchFamily="-108" charset="-128"/>
                <a:cs typeface="ヒラギノ角ゴ Pro W3" pitchFamily="-108" charset="-128"/>
              </a:rPr>
              <a:t>ﾊ</a:t>
            </a:r>
            <a:r>
              <a:rPr lang="en-US" altLang="ja-JP">
                <a:latin typeface="Helvetica" pitchFamily="-108" charset="0"/>
                <a:ea typeface="ヒラギノ角ゴ Pro W3" pitchFamily="-108" charset="-128"/>
                <a:cs typeface="ヒラギノ角ゴ Pro W3" pitchFamily="-108" charset="-128"/>
              </a:rPr>
              <a:t> In this talk, I will describe the ways in which statistical mechanics can be used to examine the regulatory processes that take place in the lives of cells.</a:t>
            </a:r>
            <a:r>
              <a:rPr lang="en-US">
                <a:latin typeface="Helvetica" pitchFamily="-108" charset="0"/>
                <a:ea typeface="ヒラギノ角ゴ Pro W3" pitchFamily="-108" charset="-128"/>
                <a:cs typeface="ヒラギノ角ゴ Pro W3" pitchFamily="-108" charset="-128"/>
              </a:rPr>
              <a:t>ﾊ</a:t>
            </a:r>
            <a:r>
              <a:rPr lang="en-US" altLang="ja-JP">
                <a:latin typeface="Helvetica" pitchFamily="-108" charset="0"/>
                <a:ea typeface="ヒラギノ角ゴ Pro W3" pitchFamily="-108" charset="-128"/>
                <a:cs typeface="ヒラギノ角ゴ Pro W3" pitchFamily="-108" charset="-128"/>
              </a:rPr>
              <a:t> These simple models result in surprising predictions and I will also describe our experimental efforts to probe this rich behavior both in test tubes and in living cells.</a:t>
            </a:r>
            <a:r>
              <a:rPr lang="en-US">
                <a:latin typeface="Helvetica" pitchFamily="-108" charset="0"/>
                <a:ea typeface="ヒラギノ角ゴ Pro W3" pitchFamily="-108" charset="-128"/>
                <a:cs typeface="ヒラギノ角ゴ Pro W3" pitchFamily="-108" charset="-128"/>
              </a:rPr>
              <a:t>ﾊ</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D72C48B-EBDC-4B46-AECB-56042E4A625B}" type="slidenum">
              <a:rPr lang="en-US">
                <a:latin typeface="Times New Roman" pitchFamily="-108" charset="0"/>
                <a:ea typeface="ヒラギノ角ゴ Pro W3" pitchFamily="-108" charset="-128"/>
                <a:cs typeface="ヒラギノ角ゴ Pro W3" pitchFamily="-108" charset="-128"/>
              </a:rPr>
              <a:pPr/>
              <a:t>23</a:t>
            </a:fld>
            <a:endParaRPr lang="en-US">
              <a:latin typeface="Times New Roman" pitchFamily="-108" charset="0"/>
              <a:ea typeface="ヒラギノ角ゴ Pro W3" pitchFamily="-108" charset="-128"/>
              <a:cs typeface="ヒラギノ角ゴ Pro W3" pitchFamily="-108" charset="-128"/>
            </a:endParaRPr>
          </a:p>
        </p:txBody>
      </p:sp>
      <p:sp>
        <p:nvSpPr>
          <p:cNvPr id="59395" name="Rectangle 2"/>
          <p:cNvSpPr>
            <a:spLocks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DB2C64F3-4E27-A140-BB4C-04AA802F8BFE}" type="slidenum">
              <a:rPr lang="en-US">
                <a:latin typeface="Times New Roman" pitchFamily="-108" charset="0"/>
                <a:ea typeface="ヒラギノ角ゴ Pro W3" pitchFamily="-108" charset="-128"/>
                <a:cs typeface="ヒラギノ角ゴ Pro W3" pitchFamily="-108" charset="-128"/>
              </a:rPr>
              <a:pPr/>
              <a:t>24</a:t>
            </a:fld>
            <a:endParaRPr lang="en-US">
              <a:latin typeface="Times New Roman" pitchFamily="-108" charset="0"/>
              <a:ea typeface="ヒラギノ角ゴ Pro W3" pitchFamily="-108" charset="-128"/>
              <a:cs typeface="ヒラギノ角ゴ Pro W3" pitchFamily="-108" charset="-128"/>
            </a:endParaRPr>
          </a:p>
        </p:txBody>
      </p:sp>
      <p:sp>
        <p:nvSpPr>
          <p:cNvPr id="61443" name="Rectangle 2"/>
          <p:cNvSpPr>
            <a:spLocks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4F21D246-635D-D145-AD80-A1B79CE04BBB}" type="slidenum">
              <a:rPr lang="en-US">
                <a:latin typeface="Times New Roman" pitchFamily="-108" charset="0"/>
                <a:ea typeface="ヒラギノ角ゴ Pro W3" pitchFamily="-108" charset="-128"/>
                <a:cs typeface="ヒラギノ角ゴ Pro W3" pitchFamily="-108" charset="-128"/>
              </a:rPr>
              <a:pPr/>
              <a:t>25</a:t>
            </a:fld>
            <a:endParaRPr lang="en-US">
              <a:latin typeface="Times New Roman" pitchFamily="-108" charset="0"/>
              <a:ea typeface="ヒラギノ角ゴ Pro W3" pitchFamily="-108" charset="-128"/>
              <a:cs typeface="ヒラギノ角ゴ Pro W3" pitchFamily="-108" charset="-128"/>
            </a:endParaRPr>
          </a:p>
        </p:txBody>
      </p:sp>
      <p:sp>
        <p:nvSpPr>
          <p:cNvPr id="63491" name="Rectangle 2"/>
          <p:cNvSpPr>
            <a:spLocks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r>
              <a:rPr lang="en-US">
                <a:latin typeface="Arial" pitchFamily="-108" charset="0"/>
                <a:ea typeface="ヒラギノ角ゴ Pro W3" pitchFamily="-108" charset="-128"/>
                <a:cs typeface="ヒラギノ角ゴ Pro W3" pitchFamily="-108" charset="-128"/>
              </a:rPr>
              <a:t>c=N/V=N/d^3,  N=1 =&gt; d = c^-1/3</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582B81CB-CA01-5943-A2DE-93FEC60656AD}" type="slidenum">
              <a:rPr lang="en-US">
                <a:latin typeface="Times New Roman" pitchFamily="-108" charset="0"/>
                <a:ea typeface="ヒラギノ角ゴ Pro W3" pitchFamily="-108" charset="-128"/>
                <a:cs typeface="ヒラギノ角ゴ Pro W3" pitchFamily="-108" charset="-128"/>
              </a:rPr>
              <a:pPr/>
              <a:t>26</a:t>
            </a:fld>
            <a:endParaRPr lang="en-US">
              <a:latin typeface="Times New Roman" pitchFamily="-108" charset="0"/>
              <a:ea typeface="ヒラギノ角ゴ Pro W3" pitchFamily="-108" charset="-128"/>
              <a:cs typeface="ヒラギノ角ゴ Pro W3" pitchFamily="-108" charset="-128"/>
            </a:endParaRPr>
          </a:p>
        </p:txBody>
      </p:sp>
      <p:sp>
        <p:nvSpPr>
          <p:cNvPr id="65539" name="Rectangle 2"/>
          <p:cNvSpPr>
            <a:spLocks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ADA5EDE-DCFA-2845-8679-BD5E19D837AF}" type="slidenum">
              <a:rPr lang="en-US">
                <a:latin typeface="Times New Roman" pitchFamily="-108" charset="0"/>
                <a:ea typeface="ヒラギノ角ゴ Pro W3" pitchFamily="-108" charset="-128"/>
                <a:cs typeface="ヒラギノ角ゴ Pro W3" pitchFamily="-108" charset="-128"/>
              </a:rPr>
              <a:pPr/>
              <a:t>27</a:t>
            </a:fld>
            <a:endParaRPr lang="en-US">
              <a:latin typeface="Times New Roman" pitchFamily="-108" charset="0"/>
              <a:ea typeface="ヒラギノ角ゴ Pro W3" pitchFamily="-108" charset="-128"/>
              <a:cs typeface="ヒラギノ角ゴ Pro W3" pitchFamily="-108" charset="-128"/>
            </a:endParaRPr>
          </a:p>
        </p:txBody>
      </p:sp>
      <p:sp>
        <p:nvSpPr>
          <p:cNvPr id="67587" name="Rectangle 2"/>
          <p:cNvSpPr>
            <a:spLocks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0383211-478F-4C47-9574-7B47B5292BD5}" type="slidenum">
              <a:rPr lang="en-US">
                <a:latin typeface="Times New Roman" pitchFamily="-108" charset="0"/>
                <a:ea typeface="ヒラギノ角ゴ Pro W3" pitchFamily="-108" charset="-128"/>
                <a:cs typeface="ヒラギノ角ゴ Pro W3" pitchFamily="-108" charset="-128"/>
              </a:rPr>
              <a:pPr/>
              <a:t>28</a:t>
            </a:fld>
            <a:endParaRPr lang="en-US">
              <a:latin typeface="Times New Roman" pitchFamily="-108" charset="0"/>
              <a:ea typeface="ヒラギノ角ゴ Pro W3" pitchFamily="-108" charset="-128"/>
              <a:cs typeface="ヒラギノ角ゴ Pro W3" pitchFamily="-108" charset="-128"/>
            </a:endParaRPr>
          </a:p>
        </p:txBody>
      </p:sp>
      <p:sp>
        <p:nvSpPr>
          <p:cNvPr id="69635" name="Rectangle 2"/>
          <p:cNvSpPr>
            <a:spLocks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C21D5E15-00B2-5D45-9E07-2D05A9B066C1}" type="slidenum">
              <a:rPr lang="en-US">
                <a:latin typeface="Times New Roman" pitchFamily="-108" charset="0"/>
                <a:ea typeface="ヒラギノ角ゴ Pro W3" pitchFamily="-108" charset="-128"/>
                <a:cs typeface="ヒラギノ角ゴ Pro W3" pitchFamily="-108" charset="-128"/>
              </a:rPr>
              <a:pPr/>
              <a:t>29</a:t>
            </a:fld>
            <a:endParaRPr lang="en-US">
              <a:latin typeface="Times New Roman" pitchFamily="-108" charset="0"/>
              <a:ea typeface="ヒラギノ角ゴ Pro W3" pitchFamily="-108" charset="-128"/>
              <a:cs typeface="ヒラギノ角ゴ Pro W3" pitchFamily="-108" charset="-128"/>
            </a:endParaRPr>
          </a:p>
        </p:txBody>
      </p:sp>
      <p:sp>
        <p:nvSpPr>
          <p:cNvPr id="71683" name="Rectangle 2"/>
          <p:cNvSpPr>
            <a:spLocks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5AC74F8F-7A3D-C94F-BA89-8405E233BBF2}" type="slidenum">
              <a:rPr lang="en-US">
                <a:latin typeface="Times New Roman" pitchFamily="-108" charset="0"/>
                <a:ea typeface="ヒラギノ角ゴ Pro W3" pitchFamily="-108" charset="-128"/>
                <a:cs typeface="ヒラギノ角ゴ Pro W3" pitchFamily="-108" charset="-128"/>
              </a:rPr>
              <a:pPr/>
              <a:t>30</a:t>
            </a:fld>
            <a:endParaRPr lang="en-US">
              <a:latin typeface="Times New Roman" pitchFamily="-108" charset="0"/>
              <a:ea typeface="ヒラギノ角ゴ Pro W3" pitchFamily="-108" charset="-128"/>
              <a:cs typeface="ヒラギノ角ゴ Pro W3" pitchFamily="-108" charset="-128"/>
            </a:endParaRPr>
          </a:p>
        </p:txBody>
      </p:sp>
      <p:sp>
        <p:nvSpPr>
          <p:cNvPr id="73731" name="Rectangle 2"/>
          <p:cNvSpPr>
            <a:spLocks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64320DB3-C047-F044-87E2-36726E347C11}" type="slidenum">
              <a:rPr lang="en-US">
                <a:latin typeface="Times New Roman" pitchFamily="-108" charset="0"/>
                <a:ea typeface="ヒラギノ角ゴ Pro W3" pitchFamily="-108" charset="-128"/>
                <a:cs typeface="ヒラギノ角ゴ Pro W3" pitchFamily="-108" charset="-128"/>
              </a:rPr>
              <a:pPr/>
              <a:t>31</a:t>
            </a:fld>
            <a:endParaRPr lang="en-US">
              <a:latin typeface="Times New Roman" pitchFamily="-108" charset="0"/>
              <a:ea typeface="ヒラギノ角ゴ Pro W3" pitchFamily="-108" charset="-128"/>
              <a:cs typeface="ヒラギノ角ゴ Pro W3" pitchFamily="-108" charset="-128"/>
            </a:endParaRPr>
          </a:p>
        </p:txBody>
      </p:sp>
      <p:sp>
        <p:nvSpPr>
          <p:cNvPr id="75779" name="Rectangle 2"/>
          <p:cNvSpPr>
            <a:spLocks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D75AC9E6-EB59-204F-8336-5020B96B0E9F}" type="slidenum">
              <a:rPr lang="en-US">
                <a:latin typeface="Times New Roman" pitchFamily="-108" charset="0"/>
                <a:ea typeface="ヒラギノ角ゴ Pro W3" pitchFamily="-108" charset="-128"/>
                <a:cs typeface="ヒラギノ角ゴ Pro W3" pitchFamily="-108" charset="-128"/>
              </a:rPr>
              <a:pPr/>
              <a:t>3</a:t>
            </a:fld>
            <a:endParaRPr lang="en-US">
              <a:latin typeface="Times New Roman" pitchFamily="-108" charset="0"/>
              <a:ea typeface="ヒラギノ角ゴ Pro W3" pitchFamily="-108" charset="-128"/>
              <a:cs typeface="ヒラギノ角ゴ Pro W3" pitchFamily="-108" charset="-128"/>
            </a:endParaRPr>
          </a:p>
        </p:txBody>
      </p:sp>
      <p:sp>
        <p:nvSpPr>
          <p:cNvPr id="20483" name="Rectangle 2"/>
          <p:cNvSpPr>
            <a:spLocks noGrp="1" noRot="1" noChangeAspect="1" noChangeArrowheads="1" noTextEdit="1"/>
          </p:cNvSpPr>
          <p:nvPr>
            <p:ph type="sldImg"/>
          </p:nvPr>
        </p:nvSpPr>
        <p:spPr>
          <a:xfrm>
            <a:off x="1196975" y="715963"/>
            <a:ext cx="4521200" cy="3390900"/>
          </a:xfrm>
          <a:noFill/>
          <a:ln/>
        </p:spPr>
      </p:sp>
      <p:sp>
        <p:nvSpPr>
          <p:cNvPr id="20484" name="Text Box 3"/>
          <p:cNvSpPr>
            <a:spLocks noGrp="1" noChangeArrowheads="1"/>
          </p:cNvSpPr>
          <p:nvPr>
            <p:ph type="body" idx="1"/>
          </p:nvPr>
        </p:nvSpPr>
        <p:spPr>
          <a:xfrm>
            <a:off x="1060450" y="4349750"/>
            <a:ext cx="4741863" cy="3509963"/>
          </a:xfrm>
          <a:solidFill>
            <a:srgbClr val="FFFFFF"/>
          </a:solidFill>
          <a:ln>
            <a:solidFill>
              <a:srgbClr val="000000"/>
            </a:solidFill>
          </a:ln>
        </p:spPr>
        <p:txBody>
          <a:bodyPr lIns="80179" tIns="40089" rIns="80179" bIns="40089"/>
          <a:lstStyle/>
          <a:p>
            <a:pPr eaLnBrk="1" hangingPunct="1"/>
            <a:r>
              <a:rPr lang="en-US">
                <a:latin typeface="Arial" pitchFamily="-108" charset="0"/>
                <a:ea typeface="ヒラギノ角ゴ Pro W3" pitchFamily="-108" charset="-128"/>
                <a:cs typeface="ヒラギノ角ゴ Pro W3" pitchFamily="-108" charset="-128"/>
              </a:rPr>
              <a:t>RP</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02AA31F0-5C93-7548-A56F-A28341C74C8F}" type="slidenum">
              <a:rPr lang="en-US">
                <a:latin typeface="Times New Roman" pitchFamily="-108" charset="0"/>
                <a:ea typeface="ヒラギノ角ゴ Pro W3" pitchFamily="-108" charset="-128"/>
                <a:cs typeface="ヒラギノ角ゴ Pro W3" pitchFamily="-108" charset="-128"/>
              </a:rPr>
              <a:pPr/>
              <a:t>32</a:t>
            </a:fld>
            <a:endParaRPr lang="en-US">
              <a:latin typeface="Times New Roman" pitchFamily="-108" charset="0"/>
              <a:ea typeface="ヒラギノ角ゴ Pro W3" pitchFamily="-108" charset="-128"/>
              <a:cs typeface="ヒラギノ角ゴ Pro W3" pitchFamily="-108" charset="-128"/>
            </a:endParaRPr>
          </a:p>
        </p:txBody>
      </p:sp>
      <p:sp>
        <p:nvSpPr>
          <p:cNvPr id="77827" name="Rectangle 2"/>
          <p:cNvSpPr>
            <a:spLocks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51F9E4CA-FA86-8B4E-8DD8-5A3BE4CB67D8}" type="slidenum">
              <a:rPr lang="en-US">
                <a:latin typeface="Times New Roman" pitchFamily="-108" charset="0"/>
                <a:ea typeface="ヒラギノ角ゴ Pro W3" pitchFamily="-108" charset="-128"/>
                <a:cs typeface="ヒラギノ角ゴ Pro W3" pitchFamily="-108" charset="-128"/>
              </a:rPr>
              <a:pPr/>
              <a:t>33</a:t>
            </a:fld>
            <a:endParaRPr lang="en-US">
              <a:latin typeface="Times New Roman" pitchFamily="-108" charset="0"/>
              <a:ea typeface="ヒラギノ角ゴ Pro W3" pitchFamily="-108" charset="-128"/>
              <a:cs typeface="ヒラギノ角ゴ Pro W3" pitchFamily="-108" charset="-128"/>
            </a:endParaRPr>
          </a:p>
        </p:txBody>
      </p:sp>
      <p:sp>
        <p:nvSpPr>
          <p:cNvPr id="79875" name="Rectangle 2"/>
          <p:cNvSpPr>
            <a:spLocks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B5CF9788-CC2C-B541-8295-1BE4E1A0AF34}" type="slidenum">
              <a:rPr lang="en-US">
                <a:latin typeface="Times New Roman" pitchFamily="-108" charset="0"/>
                <a:ea typeface="ヒラギノ角ゴ Pro W3" pitchFamily="-108" charset="-128"/>
                <a:cs typeface="ヒラギノ角ゴ Pro W3" pitchFamily="-108" charset="-128"/>
              </a:rPr>
              <a:pPr/>
              <a:t>34</a:t>
            </a:fld>
            <a:endParaRPr lang="en-US">
              <a:latin typeface="Times New Roman" pitchFamily="-108" charset="0"/>
              <a:ea typeface="ヒラギノ角ゴ Pro W3" pitchFamily="-108" charset="-128"/>
              <a:cs typeface="ヒラギノ角ゴ Pro W3" pitchFamily="-108" charset="-128"/>
            </a:endParaRPr>
          </a:p>
        </p:txBody>
      </p:sp>
      <p:sp>
        <p:nvSpPr>
          <p:cNvPr id="81923" name="Rectangle 2"/>
          <p:cNvSpPr>
            <a:spLocks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2E413C2-80CA-DF4F-9C36-BBADA262F78F}" type="slidenum">
              <a:rPr lang="en-US">
                <a:latin typeface="Times New Roman" pitchFamily="-108" charset="0"/>
                <a:ea typeface="ヒラギノ角ゴ Pro W3" pitchFamily="-108" charset="-128"/>
                <a:cs typeface="ヒラギノ角ゴ Pro W3" pitchFamily="-108" charset="-128"/>
              </a:rPr>
              <a:pPr/>
              <a:t>35</a:t>
            </a:fld>
            <a:endParaRPr lang="en-US">
              <a:latin typeface="Times New Roman" pitchFamily="-108" charset="0"/>
              <a:ea typeface="ヒラギノ角ゴ Pro W3" pitchFamily="-108" charset="-128"/>
              <a:cs typeface="ヒラギノ角ゴ Pro W3" pitchFamily="-108" charset="-128"/>
            </a:endParaRPr>
          </a:p>
        </p:txBody>
      </p:sp>
      <p:sp>
        <p:nvSpPr>
          <p:cNvPr id="83971" name="Rectangle 2"/>
          <p:cNvSpPr>
            <a:spLocks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9769F666-2306-AD49-9721-07C3B8C71D1B}" type="slidenum">
              <a:rPr lang="en-US">
                <a:latin typeface="Times New Roman" pitchFamily="-108" charset="0"/>
                <a:ea typeface="ヒラギノ角ゴ Pro W3" pitchFamily="-108" charset="-128"/>
                <a:cs typeface="ヒラギノ角ゴ Pro W3" pitchFamily="-108" charset="-128"/>
              </a:rPr>
              <a:pPr/>
              <a:t>36</a:t>
            </a:fld>
            <a:endParaRPr lang="en-US">
              <a:latin typeface="Times New Roman" pitchFamily="-108" charset="0"/>
              <a:ea typeface="ヒラギノ角ゴ Pro W3" pitchFamily="-108" charset="-128"/>
              <a:cs typeface="ヒラギノ角ゴ Pro W3" pitchFamily="-108" charset="-128"/>
            </a:endParaRPr>
          </a:p>
        </p:txBody>
      </p:sp>
      <p:sp>
        <p:nvSpPr>
          <p:cNvPr id="86019" name="Rectangle 2"/>
          <p:cNvSpPr>
            <a:spLocks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BFCBA0B8-1EE1-4845-801C-A3F9461BD3C7}" type="slidenum">
              <a:rPr lang="en-US">
                <a:latin typeface="Times New Roman" pitchFamily="-108" charset="0"/>
                <a:ea typeface="ヒラギノ角ゴ Pro W3" pitchFamily="-108" charset="-128"/>
                <a:cs typeface="ヒラギノ角ゴ Pro W3" pitchFamily="-108" charset="-128"/>
              </a:rPr>
              <a:pPr/>
              <a:t>37</a:t>
            </a:fld>
            <a:endParaRPr lang="en-US">
              <a:latin typeface="Times New Roman" pitchFamily="-108" charset="0"/>
              <a:ea typeface="ヒラギノ角ゴ Pro W3" pitchFamily="-108" charset="-128"/>
              <a:cs typeface="ヒラギノ角ゴ Pro W3" pitchFamily="-108" charset="-128"/>
            </a:endParaRPr>
          </a:p>
        </p:txBody>
      </p:sp>
      <p:sp>
        <p:nvSpPr>
          <p:cNvPr id="88067" name="Rectangle 2"/>
          <p:cNvSpPr>
            <a:spLocks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B4929658-6437-2941-AD96-B6900F9D6B25}" type="slidenum">
              <a:rPr lang="en-US">
                <a:latin typeface="Times New Roman" pitchFamily="-108" charset="0"/>
                <a:ea typeface="ヒラギノ角ゴ Pro W3" pitchFamily="-108" charset="-128"/>
                <a:cs typeface="ヒラギノ角ゴ Pro W3" pitchFamily="-108" charset="-128"/>
              </a:rPr>
              <a:pPr/>
              <a:t>38</a:t>
            </a:fld>
            <a:endParaRPr lang="en-US">
              <a:latin typeface="Times New Roman" pitchFamily="-108" charset="0"/>
              <a:ea typeface="ヒラギノ角ゴ Pro W3" pitchFamily="-108" charset="-128"/>
              <a:cs typeface="ヒラギノ角ゴ Pro W3" pitchFamily="-108" charset="-128"/>
            </a:endParaRPr>
          </a:p>
        </p:txBody>
      </p:sp>
      <p:sp>
        <p:nvSpPr>
          <p:cNvPr id="90115" name="Rectangle 2"/>
          <p:cNvSpPr>
            <a:spLocks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E206289-45CE-2840-A16C-725397465B6B}" type="slidenum">
              <a:rPr lang="en-US">
                <a:latin typeface="Times New Roman" pitchFamily="-108" charset="0"/>
                <a:ea typeface="ヒラギノ角ゴ Pro W3" pitchFamily="-108" charset="-128"/>
                <a:cs typeface="ヒラギノ角ゴ Pro W3" pitchFamily="-108" charset="-128"/>
              </a:rPr>
              <a:pPr/>
              <a:t>39</a:t>
            </a:fld>
            <a:endParaRPr lang="en-US">
              <a:latin typeface="Times New Roman" pitchFamily="-108" charset="0"/>
              <a:ea typeface="ヒラギノ角ゴ Pro W3" pitchFamily="-108" charset="-128"/>
              <a:cs typeface="ヒラギノ角ゴ Pro W3" pitchFamily="-108" charset="-128"/>
            </a:endParaRPr>
          </a:p>
        </p:txBody>
      </p:sp>
      <p:sp>
        <p:nvSpPr>
          <p:cNvPr id="92163" name="Rectangle 2"/>
          <p:cNvSpPr>
            <a:spLocks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1C2DE29-E67A-554C-BE51-9148123D5439}" type="slidenum">
              <a:rPr lang="en-US">
                <a:latin typeface="Times New Roman" pitchFamily="-108" charset="0"/>
                <a:ea typeface="ヒラギノ角ゴ Pro W3" pitchFamily="-108" charset="-128"/>
                <a:cs typeface="ヒラギノ角ゴ Pro W3" pitchFamily="-108" charset="-128"/>
              </a:rPr>
              <a:pPr/>
              <a:t>40</a:t>
            </a:fld>
            <a:endParaRPr lang="en-US">
              <a:latin typeface="Times New Roman" pitchFamily="-108" charset="0"/>
              <a:ea typeface="ヒラギノ角ゴ Pro W3" pitchFamily="-108" charset="-128"/>
              <a:cs typeface="ヒラギノ角ゴ Pro W3" pitchFamily="-108" charset="-128"/>
            </a:endParaRPr>
          </a:p>
        </p:txBody>
      </p:sp>
      <p:sp>
        <p:nvSpPr>
          <p:cNvPr id="94211" name="Rectangle 2"/>
          <p:cNvSpPr>
            <a:spLocks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C08FF5CF-D896-4242-BC85-B9EFFADA09CF}" type="slidenum">
              <a:rPr lang="en-US">
                <a:latin typeface="Times New Roman" pitchFamily="-108" charset="0"/>
                <a:ea typeface="ヒラギノ角ゴ Pro W3" pitchFamily="-108" charset="-128"/>
                <a:cs typeface="ヒラギノ角ゴ Pro W3" pitchFamily="-108" charset="-128"/>
              </a:rPr>
              <a:pPr/>
              <a:t>41</a:t>
            </a:fld>
            <a:endParaRPr lang="en-US">
              <a:latin typeface="Times New Roman" pitchFamily="-108" charset="0"/>
              <a:ea typeface="ヒラギノ角ゴ Pro W3" pitchFamily="-108" charset="-128"/>
              <a:cs typeface="ヒラギノ角ゴ Pro W3" pitchFamily="-108" charset="-128"/>
            </a:endParaRPr>
          </a:p>
        </p:txBody>
      </p:sp>
      <p:sp>
        <p:nvSpPr>
          <p:cNvPr id="96259" name="Rectangle 2"/>
          <p:cNvSpPr>
            <a:spLocks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28867068-EBE5-004C-A6F0-9084D2F8E7D0}" type="slidenum">
              <a:rPr lang="en-US">
                <a:latin typeface="Times New Roman" pitchFamily="-108" charset="0"/>
                <a:ea typeface="ヒラギノ角ゴ Pro W3" pitchFamily="-108" charset="-128"/>
                <a:cs typeface="ヒラギノ角ゴ Pro W3" pitchFamily="-108" charset="-128"/>
              </a:rPr>
              <a:pPr/>
              <a:t>4</a:t>
            </a:fld>
            <a:endParaRPr lang="en-US">
              <a:latin typeface="Times New Roman" pitchFamily="-108" charset="0"/>
              <a:ea typeface="ヒラギノ角ゴ Pro W3" pitchFamily="-108" charset="-128"/>
              <a:cs typeface="ヒラギノ角ゴ Pro W3" pitchFamily="-108" charset="-128"/>
            </a:endParaRPr>
          </a:p>
        </p:txBody>
      </p:sp>
      <p:sp>
        <p:nvSpPr>
          <p:cNvPr id="22531" name="Rectangle 2"/>
          <p:cNvSpPr>
            <a:spLocks noGrp="1" noRot="1" noChangeAspect="1" noChangeArrowheads="1" noTextEdit="1"/>
          </p:cNvSpPr>
          <p:nvPr>
            <p:ph type="sldImg"/>
          </p:nvPr>
        </p:nvSpPr>
        <p:spPr>
          <a:xfrm>
            <a:off x="1196975" y="715963"/>
            <a:ext cx="4521200" cy="3390900"/>
          </a:xfrm>
          <a:noFill/>
          <a:ln/>
        </p:spPr>
      </p:sp>
      <p:sp>
        <p:nvSpPr>
          <p:cNvPr id="22532" name="Text Box 3"/>
          <p:cNvSpPr>
            <a:spLocks noGrp="1" noChangeArrowheads="1"/>
          </p:cNvSpPr>
          <p:nvPr>
            <p:ph type="body" idx="1"/>
          </p:nvPr>
        </p:nvSpPr>
        <p:spPr>
          <a:xfrm>
            <a:off x="1060450" y="4349750"/>
            <a:ext cx="4741863" cy="3509963"/>
          </a:xfrm>
          <a:solidFill>
            <a:srgbClr val="FFFFFF"/>
          </a:solidFill>
          <a:ln>
            <a:solidFill>
              <a:srgbClr val="000000"/>
            </a:solidFill>
          </a:ln>
        </p:spPr>
        <p:txBody>
          <a:bodyPr lIns="80179" tIns="40089" rIns="80179" bIns="40089"/>
          <a:lstStyle/>
          <a:p>
            <a:pPr eaLnBrk="1" hangingPunct="1"/>
            <a:r>
              <a:rPr lang="en-US">
                <a:latin typeface="Arial" pitchFamily="-108" charset="0"/>
                <a:ea typeface="ヒラギノ角ゴ Pro W3" pitchFamily="-108" charset="-128"/>
                <a:cs typeface="ヒラギノ角ゴ Pro W3" pitchFamily="-108" charset="-128"/>
              </a:rPr>
              <a:t>RP</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C7E946AE-5CD6-3E41-9AFB-B60D6ECE5ECE}" type="slidenum">
              <a:rPr lang="en-US">
                <a:latin typeface="Times New Roman" pitchFamily="-108" charset="0"/>
                <a:ea typeface="ヒラギノ角ゴ Pro W3" pitchFamily="-108" charset="-128"/>
                <a:cs typeface="ヒラギノ角ゴ Pro W3" pitchFamily="-108" charset="-128"/>
              </a:rPr>
              <a:pPr/>
              <a:t>42</a:t>
            </a:fld>
            <a:endParaRPr lang="en-US">
              <a:latin typeface="Times New Roman" pitchFamily="-108" charset="0"/>
              <a:ea typeface="ヒラギノ角ゴ Pro W3" pitchFamily="-108" charset="-128"/>
              <a:cs typeface="ヒラギノ角ゴ Pro W3" pitchFamily="-108" charset="-128"/>
            </a:endParaRPr>
          </a:p>
        </p:txBody>
      </p:sp>
      <p:sp>
        <p:nvSpPr>
          <p:cNvPr id="98307" name="Rectangle 2"/>
          <p:cNvSpPr>
            <a:spLocks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98563" y="717550"/>
            <a:ext cx="4518025" cy="3387725"/>
          </a:xfrm>
          <a:noFill/>
          <a:ln/>
        </p:spPr>
      </p:sp>
      <p:sp>
        <p:nvSpPr>
          <p:cNvPr id="106499" name="Text Box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98563" y="717550"/>
            <a:ext cx="4518025" cy="3387725"/>
          </a:xfrm>
          <a:ln/>
        </p:spPr>
      </p:sp>
      <p:sp>
        <p:nvSpPr>
          <p:cNvPr id="24579" name="Text Box 3"/>
          <p:cNvSpPr>
            <a:spLocks noGrp="1" noChangeArrowheads="1"/>
          </p:cNvSpPr>
          <p:nvPr>
            <p:ph type="body" idx="1"/>
          </p:nvPr>
        </p:nvSpPr>
        <p:spPr>
          <a:noFill/>
          <a:ln/>
        </p:spPr>
        <p:txBody>
          <a:bodyPr/>
          <a:lstStyle/>
          <a:p>
            <a:pPr eaLnBrk="1" hangingPunct="1"/>
            <a:endParaRPr lang="en-US" smtClean="0">
              <a:latin typeface="Times New Roman" pitchFamily="-108" charset="0"/>
              <a:ea typeface="ヒラギノ角ゴ Pro W3" pitchFamily="-108" charset="-128"/>
              <a:cs typeface="ヒラギノ角ゴ Pro W3" pitchFamily="-10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Text Box 3"/>
          <p:cNvSpPr>
            <a:spLocks noGrp="1" noChangeArrowheads="1"/>
          </p:cNvSpPr>
          <p:nvPr>
            <p:ph type="body" idx="1"/>
          </p:nvPr>
        </p:nvSpPr>
        <p:spPr>
          <a:xfrm>
            <a:off x="1062038" y="4349750"/>
            <a:ext cx="4741862" cy="3513138"/>
          </a:xfrm>
          <a:noFill/>
          <a:ln/>
        </p:spPr>
        <p:txBody>
          <a:bodyPr wrap="none" anchor="ctr"/>
          <a:lstStyle/>
          <a:p>
            <a:pPr eaLnBrk="1" hangingPunct="1"/>
            <a:r>
              <a:rPr lang="en-US">
                <a:latin typeface="Helvetica" pitchFamily="-108" charset="0"/>
                <a:ea typeface="ヒラギノ角ゴ Pro W3" pitchFamily="-108" charset="-128"/>
                <a:cs typeface="ヒラギノ角ゴ Pro W3" pitchFamily="-108" charset="-128"/>
              </a:rPr>
              <a:t>Anﾊ</a:t>
            </a:r>
            <a:r>
              <a:rPr lang="en-US" altLang="ja-JP">
                <a:latin typeface="Helvetica" pitchFamily="-108" charset="0"/>
                <a:ea typeface="ヒラギノ角ゴ Pro W3" pitchFamily="-108" charset="-128"/>
                <a:cs typeface="ヒラギノ角ゴ Pro W3" pitchFamily="-108" charset="-128"/>
              </a:rPr>
              <a:t>intriguing aspect of multicellular organisms is the fact that there are a wide variety of different cell types, this despite the fact that each and every cell carries the same genetic information.</a:t>
            </a:r>
            <a:r>
              <a:rPr lang="en-US">
                <a:latin typeface="Helvetica" pitchFamily="-108" charset="0"/>
                <a:ea typeface="ヒラギノ角ゴ Pro W3" pitchFamily="-108" charset="-128"/>
                <a:cs typeface="ヒラギノ角ゴ Pro W3" pitchFamily="-108" charset="-128"/>
              </a:rPr>
              <a:t>ﾊ</a:t>
            </a:r>
            <a:r>
              <a:rPr lang="en-US" altLang="ja-JP">
                <a:latin typeface="Helvetica" pitchFamily="-108" charset="0"/>
                <a:ea typeface="ヒラギノ角ゴ Pro W3" pitchFamily="-108" charset="-128"/>
                <a:cs typeface="ヒラギノ角ゴ Pro W3" pitchFamily="-108" charset="-128"/>
              </a:rPr>
              <a:t> </a:t>
            </a:r>
            <a:r>
              <a:rPr lang="en-US">
                <a:latin typeface="Helvetica" pitchFamily="-108" charset="0"/>
                <a:ea typeface="ヒラギノ角ゴ Pro W3" pitchFamily="-108" charset="-128"/>
                <a:cs typeface="ヒラギノ角ゴ Pro W3" pitchFamily="-108" charset="-128"/>
              </a:rPr>
              <a:t>ﾊ</a:t>
            </a:r>
            <a:r>
              <a:rPr lang="en-US" altLang="ja-JP">
                <a:latin typeface="Helvetica" pitchFamily="-108" charset="0"/>
                <a:ea typeface="ヒラギノ角ゴ Pro W3" pitchFamily="-108" charset="-128"/>
                <a:cs typeface="ヒラギノ角ゴ Pro W3" pitchFamily="-108" charset="-128"/>
              </a:rPr>
              <a:t>One of the key mechanisms giving rise to distinct cellular identities is particular ``decisions'' that are made about which genes to express at different times and places in an organism's history.</a:t>
            </a:r>
            <a:r>
              <a:rPr lang="en-US">
                <a:latin typeface="Helvetica" pitchFamily="-108" charset="0"/>
                <a:ea typeface="ヒラギノ角ゴ Pro W3" pitchFamily="-108" charset="-128"/>
                <a:cs typeface="ヒラギノ角ゴ Pro W3" pitchFamily="-108" charset="-128"/>
              </a:rPr>
              <a:t>ﾊ</a:t>
            </a:r>
            <a:r>
              <a:rPr lang="en-US" altLang="ja-JP">
                <a:latin typeface="Helvetica" pitchFamily="-108" charset="0"/>
                <a:ea typeface="ヒラギノ角ゴ Pro W3" pitchFamily="-108" charset="-128"/>
                <a:cs typeface="ヒラギノ角ゴ Pro W3" pitchFamily="-108" charset="-128"/>
              </a:rPr>
              <a:t> Interestingly, decision making is not restricted to multicellular organisms, nor even to eukaryotic cells.</a:t>
            </a:r>
            <a:r>
              <a:rPr lang="en-US">
                <a:latin typeface="Helvetica" pitchFamily="-108" charset="0"/>
                <a:ea typeface="ヒラギノ角ゴ Pro W3" pitchFamily="-108" charset="-128"/>
                <a:cs typeface="ヒラギノ角ゴ Pro W3" pitchFamily="-108" charset="-128"/>
              </a:rPr>
              <a:t>ﾊ</a:t>
            </a:r>
            <a:r>
              <a:rPr lang="en-US" altLang="ja-JP">
                <a:latin typeface="Helvetica" pitchFamily="-108" charset="0"/>
                <a:ea typeface="ヒラギノ角ゴ Pro W3" pitchFamily="-108" charset="-128"/>
                <a:cs typeface="ヒラギノ角ゴ Pro W3" pitchFamily="-108" charset="-128"/>
              </a:rPr>
              <a:t> Indeed, the modern theory of gene regulation was born out of efforts to understand how bacterial cells decide which sugars to utilize at any given time.</a:t>
            </a:r>
            <a:r>
              <a:rPr lang="en-US">
                <a:latin typeface="Helvetica" pitchFamily="-108" charset="0"/>
                <a:ea typeface="ヒラギノ角ゴ Pro W3" pitchFamily="-108" charset="-128"/>
                <a:cs typeface="ヒラギノ角ゴ Pro W3" pitchFamily="-108" charset="-128"/>
              </a:rPr>
              <a:t>ﾊ</a:t>
            </a:r>
            <a:r>
              <a:rPr lang="en-US" altLang="ja-JP">
                <a:latin typeface="Helvetica" pitchFamily="-108" charset="0"/>
                <a:ea typeface="ヒラギノ角ゴ Pro W3" pitchFamily="-108" charset="-128"/>
                <a:cs typeface="ヒラギノ角ゴ Pro W3" pitchFamily="-108" charset="-128"/>
              </a:rPr>
              <a:t> In this talk, I will describe the ways in which statistical mechanics can be used to examine the regulatory processes that take place in the lives of cells.</a:t>
            </a:r>
            <a:r>
              <a:rPr lang="en-US">
                <a:latin typeface="Helvetica" pitchFamily="-108" charset="0"/>
                <a:ea typeface="ヒラギノ角ゴ Pro W3" pitchFamily="-108" charset="-128"/>
                <a:cs typeface="ヒラギノ角ゴ Pro W3" pitchFamily="-108" charset="-128"/>
              </a:rPr>
              <a:t>ﾊ</a:t>
            </a:r>
            <a:r>
              <a:rPr lang="en-US" altLang="ja-JP">
                <a:latin typeface="Helvetica" pitchFamily="-108" charset="0"/>
                <a:ea typeface="ヒラギノ角ゴ Pro W3" pitchFamily="-108" charset="-128"/>
                <a:cs typeface="ヒラギノ角ゴ Pro W3" pitchFamily="-108" charset="-128"/>
              </a:rPr>
              <a:t> These simple models result in surprising predictions and I will also describe our experimental efforts to probe this rich behavior both in test tubes and in living cells.</a:t>
            </a:r>
            <a:r>
              <a:rPr lang="en-US">
                <a:latin typeface="Helvetica" pitchFamily="-108" charset="0"/>
                <a:ea typeface="ヒラギノ角ゴ Pro W3" pitchFamily="-108" charset="-128"/>
                <a:cs typeface="ヒラギノ角ゴ Pro W3" pitchFamily="-108" charset="-128"/>
              </a:rPr>
              <a:t>ﾊ</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Text Box 3"/>
          <p:cNvSpPr>
            <a:spLocks noGrp="1" noChangeArrowheads="1"/>
          </p:cNvSpPr>
          <p:nvPr>
            <p:ph type="body" idx="1"/>
          </p:nvPr>
        </p:nvSpPr>
        <p:spPr>
          <a:xfrm>
            <a:off x="1062038" y="4349750"/>
            <a:ext cx="4741862" cy="3513138"/>
          </a:xfrm>
          <a:noFill/>
          <a:ln/>
        </p:spPr>
        <p:txBody>
          <a:bodyPr wrap="none" anchor="ctr"/>
          <a:lstStyle/>
          <a:p>
            <a:pPr eaLnBrk="1" hangingPunct="1"/>
            <a:r>
              <a:rPr lang="en-US" smtClean="0">
                <a:latin typeface="Helvetica" pitchFamily="-108" charset="0"/>
                <a:ea typeface="ヒラギノ角ゴ Pro W3" pitchFamily="-108" charset="-128"/>
                <a:cs typeface="ヒラギノ角ゴ Pro W3" pitchFamily="-108" charset="-128"/>
              </a:rPr>
              <a:t>Anﾊ</a:t>
            </a:r>
            <a:r>
              <a:rPr lang="en-US" altLang="ja-JP" smtClean="0">
                <a:latin typeface="Helvetica" pitchFamily="-108" charset="0"/>
                <a:ea typeface="ヒラギノ角ゴ Pro W3" pitchFamily="-108" charset="-128"/>
                <a:cs typeface="ヒラギノ角ゴ Pro W3" pitchFamily="-108" charset="-128"/>
              </a:rPr>
              <a:t>intriguing aspect of multicellular organisms is the fact that there are a wide variety of different cell types, this despite the fact that each and every cell carries the same genetic information.</a:t>
            </a:r>
            <a:r>
              <a:rPr lang="en-US" smtClean="0">
                <a:latin typeface="Helvetica" pitchFamily="-108" charset="0"/>
                <a:ea typeface="ヒラギノ角ゴ Pro W3" pitchFamily="-108" charset="-128"/>
                <a:cs typeface="ヒラギノ角ゴ Pro W3" pitchFamily="-108" charset="-128"/>
              </a:rPr>
              <a:t>ﾊ</a:t>
            </a:r>
            <a:r>
              <a:rPr lang="en-US" altLang="ja-JP" smtClean="0">
                <a:latin typeface="Helvetica" pitchFamily="-108" charset="0"/>
                <a:ea typeface="ヒラギノ角ゴ Pro W3" pitchFamily="-108" charset="-128"/>
                <a:cs typeface="ヒラギノ角ゴ Pro W3" pitchFamily="-108" charset="-128"/>
              </a:rPr>
              <a:t> </a:t>
            </a:r>
            <a:r>
              <a:rPr lang="en-US" smtClean="0">
                <a:latin typeface="Helvetica" pitchFamily="-108" charset="0"/>
                <a:ea typeface="ヒラギノ角ゴ Pro W3" pitchFamily="-108" charset="-128"/>
                <a:cs typeface="ヒラギノ角ゴ Pro W3" pitchFamily="-108" charset="-128"/>
              </a:rPr>
              <a:t>ﾊ</a:t>
            </a:r>
            <a:r>
              <a:rPr lang="en-US" altLang="ja-JP" smtClean="0">
                <a:latin typeface="Helvetica" pitchFamily="-108" charset="0"/>
                <a:ea typeface="ヒラギノ角ゴ Pro W3" pitchFamily="-108" charset="-128"/>
                <a:cs typeface="ヒラギノ角ゴ Pro W3" pitchFamily="-108" charset="-128"/>
              </a:rPr>
              <a:t>One of the key mechanisms giving rise to distinct cellular identities is particular ``decisions'' that are made about which genes to express at different times and places in an organism's history.</a:t>
            </a:r>
            <a:r>
              <a:rPr lang="en-US" smtClean="0">
                <a:latin typeface="Helvetica" pitchFamily="-108" charset="0"/>
                <a:ea typeface="ヒラギノ角ゴ Pro W3" pitchFamily="-108" charset="-128"/>
                <a:cs typeface="ヒラギノ角ゴ Pro W3" pitchFamily="-108" charset="-128"/>
              </a:rPr>
              <a:t>ﾊ</a:t>
            </a:r>
            <a:r>
              <a:rPr lang="en-US" altLang="ja-JP" smtClean="0">
                <a:latin typeface="Helvetica" pitchFamily="-108" charset="0"/>
                <a:ea typeface="ヒラギノ角ゴ Pro W3" pitchFamily="-108" charset="-128"/>
                <a:cs typeface="ヒラギノ角ゴ Pro W3" pitchFamily="-108" charset="-128"/>
              </a:rPr>
              <a:t> Interestingly, decision making is not restricted to multicellular organisms, nor even to eukaryotic cells.</a:t>
            </a:r>
            <a:r>
              <a:rPr lang="en-US" smtClean="0">
                <a:latin typeface="Helvetica" pitchFamily="-108" charset="0"/>
                <a:ea typeface="ヒラギノ角ゴ Pro W3" pitchFamily="-108" charset="-128"/>
                <a:cs typeface="ヒラギノ角ゴ Pro W3" pitchFamily="-108" charset="-128"/>
              </a:rPr>
              <a:t>ﾊ</a:t>
            </a:r>
            <a:r>
              <a:rPr lang="en-US" altLang="ja-JP" smtClean="0">
                <a:latin typeface="Helvetica" pitchFamily="-108" charset="0"/>
                <a:ea typeface="ヒラギノ角ゴ Pro W3" pitchFamily="-108" charset="-128"/>
                <a:cs typeface="ヒラギノ角ゴ Pro W3" pitchFamily="-108" charset="-128"/>
              </a:rPr>
              <a:t> Indeed, the modern theory of gene regulation was born out of efforts to understand how bacterial cells decide which sugars to utilize at any given time.</a:t>
            </a:r>
            <a:r>
              <a:rPr lang="en-US" smtClean="0">
                <a:latin typeface="Helvetica" pitchFamily="-108" charset="0"/>
                <a:ea typeface="ヒラギノ角ゴ Pro W3" pitchFamily="-108" charset="-128"/>
                <a:cs typeface="ヒラギノ角ゴ Pro W3" pitchFamily="-108" charset="-128"/>
              </a:rPr>
              <a:t>ﾊ</a:t>
            </a:r>
            <a:r>
              <a:rPr lang="en-US" altLang="ja-JP" smtClean="0">
                <a:latin typeface="Helvetica" pitchFamily="-108" charset="0"/>
                <a:ea typeface="ヒラギノ角ゴ Pro W3" pitchFamily="-108" charset="-128"/>
                <a:cs typeface="ヒラギノ角ゴ Pro W3" pitchFamily="-108" charset="-128"/>
              </a:rPr>
              <a:t> In this talk, I will describe the ways in which statistical mechanics can be used to examine the regulatory processes that take place in the lives of cells.</a:t>
            </a:r>
            <a:r>
              <a:rPr lang="en-US" smtClean="0">
                <a:latin typeface="Helvetica" pitchFamily="-108" charset="0"/>
                <a:ea typeface="ヒラギノ角ゴ Pro W3" pitchFamily="-108" charset="-128"/>
                <a:cs typeface="ヒラギノ角ゴ Pro W3" pitchFamily="-108" charset="-128"/>
              </a:rPr>
              <a:t>ﾊ</a:t>
            </a:r>
            <a:r>
              <a:rPr lang="en-US" altLang="ja-JP" smtClean="0">
                <a:latin typeface="Helvetica" pitchFamily="-108" charset="0"/>
                <a:ea typeface="ヒラギノ角ゴ Pro W3" pitchFamily="-108" charset="-128"/>
                <a:cs typeface="ヒラギノ角ゴ Pro W3" pitchFamily="-108" charset="-128"/>
              </a:rPr>
              <a:t> These simple models result in surprising predictions and I will also describe our experimental efforts to probe this rich behavior both in test tubes and in living cells.</a:t>
            </a:r>
            <a:r>
              <a:rPr lang="en-US" smtClean="0">
                <a:latin typeface="Helvetica" pitchFamily="-108" charset="0"/>
                <a:ea typeface="ヒラギノ角ゴ Pro W3" pitchFamily="-108" charset="-128"/>
                <a:cs typeface="ヒラギノ角ゴ Pro W3" pitchFamily="-108" charset="-128"/>
              </a:rPr>
              <a:t>ﾊ</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CF9F9875-0929-5A4E-B3B0-0C0B8EF91736}" type="slidenum">
              <a:rPr lang="en-US">
                <a:latin typeface="Times New Roman" pitchFamily="-108" charset="0"/>
                <a:ea typeface="ヒラギノ角ゴ Pro W3" pitchFamily="-108" charset="-128"/>
                <a:cs typeface="ヒラギノ角ゴ Pro W3" pitchFamily="-108" charset="-128"/>
              </a:rPr>
              <a:pPr/>
              <a:t>8</a:t>
            </a:fld>
            <a:endParaRPr lang="en-US">
              <a:latin typeface="Times New Roman" pitchFamily="-108" charset="0"/>
              <a:ea typeface="ヒラギノ角ゴ Pro W3" pitchFamily="-108" charset="-128"/>
              <a:cs typeface="ヒラギノ角ゴ Pro W3" pitchFamily="-108" charset="-128"/>
            </a:endParaRPr>
          </a:p>
        </p:txBody>
      </p:sp>
      <p:sp>
        <p:nvSpPr>
          <p:cNvPr id="30723" name="Rectangle 2"/>
          <p:cNvSpPr>
            <a:spLocks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3960B610-1A86-5147-9AD6-A4E747586C04}" type="slidenum">
              <a:rPr lang="en-US">
                <a:latin typeface="Times New Roman" pitchFamily="-108" charset="0"/>
                <a:ea typeface="ヒラギノ角ゴ Pro W3" pitchFamily="-108" charset="-128"/>
                <a:cs typeface="ヒラギノ角ゴ Pro W3" pitchFamily="-108" charset="-128"/>
              </a:rPr>
              <a:pPr/>
              <a:t>9</a:t>
            </a:fld>
            <a:endParaRPr lang="en-US">
              <a:latin typeface="Times New Roman" pitchFamily="-108" charset="0"/>
              <a:ea typeface="ヒラギノ角ゴ Pro W3" pitchFamily="-108" charset="-128"/>
              <a:cs typeface="ヒラギノ角ゴ Pro W3" pitchFamily="-108" charset="-128"/>
            </a:endParaRPr>
          </a:p>
        </p:txBody>
      </p:sp>
      <p:sp>
        <p:nvSpPr>
          <p:cNvPr id="32771" name="Rectangle 2"/>
          <p:cNvSpPr>
            <a:spLocks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a:latin typeface="Arial" pitchFamily="-108" charset="0"/>
              <a:ea typeface="ヒラギノ角ゴ Pro W3" pitchFamily="-108" charset="-128"/>
              <a:cs typeface="ヒラギノ角ゴ Pro W3" pitchFamily="-10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0697DF-0C63-9D43-B14C-1C715CA76EF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C44EB1-DACB-E04F-B078-405AEF9E5C9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7A085-A394-A243-BD38-F8C9F7ABBA1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71040" y="112332"/>
            <a:ext cx="7807680" cy="114348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71041" y="1687858"/>
            <a:ext cx="3834720" cy="21991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4000" y="1687858"/>
            <a:ext cx="3834720" cy="21991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71041" y="4025223"/>
            <a:ext cx="3834720" cy="2200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4000" y="4025223"/>
            <a:ext cx="3834720" cy="2200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0ED34F-CDFA-944B-9D44-70852A977CC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FB8A2E-5D5C-D04B-A5DD-BDCC80A842E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B30B04-912E-8740-8BA7-83EC7819E48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50E72F-33C8-6846-87D1-44C787CAADB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31BC8E4-2B16-8B47-A031-10BE203D8AC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A924E8-AABB-A54A-9558-50C036A04D3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A83BCE-FAE5-7F41-B48A-071B0621347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18DFEE-79F0-0C47-9217-A727F7B04F4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0"/>
              </a:spcBef>
              <a:buClrTx/>
              <a:buSzTx/>
              <a:buFontTx/>
              <a:buNone/>
              <a:defRPr sz="1400" i="0">
                <a:latin typeface="+mn-lt"/>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400" i="0">
                <a:latin typeface="+mn-lt"/>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buClrTx/>
              <a:buSzTx/>
              <a:buFontTx/>
              <a:buNone/>
              <a:defRPr sz="1400" i="0">
                <a:latin typeface="+mn-lt"/>
                <a:ea typeface="ヒラギノ角ゴ Pro W3" charset="-128"/>
                <a:cs typeface="ヒラギノ角ゴ Pro W3" charset="-128"/>
              </a:defRPr>
            </a:lvl1pPr>
          </a:lstStyle>
          <a:p>
            <a:pPr>
              <a:defRPr/>
            </a:pPr>
            <a:fld id="{0F10A705-758C-C747-97AA-7A8D1C5879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image" Target="../media/image21.png"/><Relationship Id="rId4" Type="http://schemas.openxmlformats.org/officeDocument/2006/relationships/image" Target="../media/image19.jpeg"/><Relationship Id="rId1" Type="http://schemas.openxmlformats.org/officeDocument/2006/relationships/video" Target="%5CUsers%5Crob%5CCourses%5CAPh161%20-%202010%5CLectures%5CNumbers%20in%20Biology%5C%5C09-30-09_Kratos_pos30.mov" TargetMode="External"/><Relationship Id="rId2" Type="http://schemas.openxmlformats.org/officeDocument/2006/relationships/slideLayout" Target="../slideLayouts/slideLayout2.xml"/><Relationship Id="rId3" Type="http://schemas.openxmlformats.org/officeDocument/2006/relationships/notesSlide" Target="../notesSlides/notesSlide10.xml"/><Relationship Id="rId5" Type="http://schemas.openxmlformats.org/officeDocument/2006/relationships/image" Target="../media/image20.jpeg"/></Relationships>
</file>

<file path=ppt/slides/_rels/slide11.xml.rels><?xml version="1.0" encoding="UTF-8" standalone="yes"?>
<Relationships xmlns="http://schemas.openxmlformats.org/package/2006/relationships"><Relationship Id="rId4" Type="http://schemas.openxmlformats.org/officeDocument/2006/relationships/image" Target="../media/image23.png"/><Relationship Id="rId5" Type="http://schemas.openxmlformats.org/officeDocument/2006/relationships/image" Target="../media/image6.png"/><Relationship Id="rId7"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2.jpeg"/><Relationship Id="rId6" Type="http://schemas.openxmlformats.org/officeDocument/2006/relationships/image" Target="../media/image24.jpeg"/></Relationships>
</file>

<file path=ppt/slides/_rels/slide12.xml.rels><?xml version="1.0" encoding="UTF-8" standalone="yes"?>
<Relationships xmlns="http://schemas.openxmlformats.org/package/2006/relationships"><Relationship Id="rId14" Type="http://schemas.openxmlformats.org/officeDocument/2006/relationships/image" Target="../media/image37.png"/><Relationship Id="rId20" Type="http://schemas.openxmlformats.org/officeDocument/2006/relationships/image" Target="../media/image43.png"/><Relationship Id="rId4" Type="http://schemas.openxmlformats.org/officeDocument/2006/relationships/image" Target="../media/image27.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7" Type="http://schemas.openxmlformats.org/officeDocument/2006/relationships/image" Target="../media/image30.png"/><Relationship Id="rId11"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9.png"/><Relationship Id="rId16" Type="http://schemas.openxmlformats.org/officeDocument/2006/relationships/image" Target="../media/image39.png"/><Relationship Id="rId8" Type="http://schemas.openxmlformats.org/officeDocument/2006/relationships/image" Target="../media/image31.png"/><Relationship Id="rId13" Type="http://schemas.openxmlformats.org/officeDocument/2006/relationships/image" Target="../media/image36.png"/><Relationship Id="rId10"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38.png"/><Relationship Id="rId12" Type="http://schemas.openxmlformats.org/officeDocument/2006/relationships/image" Target="../media/image35.png"/><Relationship Id="rId17" Type="http://schemas.openxmlformats.org/officeDocument/2006/relationships/image" Target="../media/image40.png"/><Relationship Id="rId19" Type="http://schemas.openxmlformats.org/officeDocument/2006/relationships/image" Target="../media/image42.png"/><Relationship Id="rId2" Type="http://schemas.openxmlformats.org/officeDocument/2006/relationships/notesSlide" Target="../notesSlides/notesSlide12.xml"/><Relationship Id="rId9" Type="http://schemas.openxmlformats.org/officeDocument/2006/relationships/image" Target="../media/image32.png"/><Relationship Id="rId3" Type="http://schemas.openxmlformats.org/officeDocument/2006/relationships/image" Target="../media/image26.png"/><Relationship Id="rId18"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image" Target="../media/image49.png"/><Relationship Id="rId1" Type="http://schemas.openxmlformats.org/officeDocument/2006/relationships/video" Target="%5CUsers%5Crob%5CECB%20Videos%5C21.9-drosophila_develop.mov" TargetMode="External"/><Relationship Id="rId2" Type="http://schemas.openxmlformats.org/officeDocument/2006/relationships/slideLayout" Target="../slideLayouts/slideLayout2.xml"/><Relationship Id="rId3" Type="http://schemas.openxmlformats.org/officeDocument/2006/relationships/notesSlide" Target="../notesSlides/notesSlide15.xml"/><Relationship Id="rId5" Type="http://schemas.openxmlformats.org/officeDocument/2006/relationships/image" Target="../media/image50.jpeg"/></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3" Type="http://schemas.openxmlformats.org/officeDocument/2006/relationships/image" Target="../media/image5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3.png"/><Relationship Id="rId5" Type="http://schemas.openxmlformats.org/officeDocument/2006/relationships/image" Target="../media/image5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56.png"/><Relationship Id="rId1" Type="http://schemas.openxmlformats.org/officeDocument/2006/relationships/video" Target="%5CUsers%5Crob%5CECB%20Videos%5C19.3-mitotic_spindles_fly.mov" TargetMode="External"/></Relationships>
</file>

<file path=ppt/slides/_rels/slide19.xml.rels><?xml version="1.0" encoding="UTF-8" standalone="yes"?>
<Relationships xmlns="http://schemas.openxmlformats.org/package/2006/relationships"><Relationship Id="rId4" Type="http://schemas.openxmlformats.org/officeDocument/2006/relationships/image" Target="../media/image57.png"/><Relationship Id="rId1" Type="http://schemas.openxmlformats.org/officeDocument/2006/relationships/video" Target="%5CUsers%5Crob%5CCourses%5CAPh161%20-%202010%5CLectures%5CNumbers%20in%20Biology%5C%5Cswimming_ecoli.mov" TargetMode="External"/><Relationship Id="rId2" Type="http://schemas.openxmlformats.org/officeDocument/2006/relationships/slideLayout" Target="../slideLayouts/slideLayout2.xml"/><Relationship Id="rId3" Type="http://schemas.openxmlformats.org/officeDocument/2006/relationships/notesSlide" Target="../notesSlides/notesSlide17.xml"/><Relationship Id="rId5" Type="http://schemas.openxmlformats.org/officeDocument/2006/relationships/image" Target="../media/image5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5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6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61.jpeg"/><Relationship Id="rId5" Type="http://schemas.openxmlformats.org/officeDocument/2006/relationships/image" Target="../media/image6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6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6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6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6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4" Type="http://schemas.openxmlformats.org/officeDocument/2006/relationships/image" Target="../media/image67.png"/><Relationship Id="rId1" Type="http://schemas.openxmlformats.org/officeDocument/2006/relationships/video" Target="%5CUsers%5Crob%5CECB%20Videos%5C16.9-neutrophil_chase.mov" TargetMode="External"/><Relationship Id="rId2" Type="http://schemas.openxmlformats.org/officeDocument/2006/relationships/slideLayout" Target="../slideLayouts/slideLayout2.xml"/><Relationship Id="rId3"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6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4.png"/><Relationship Id="rId7"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 Id="rId6" Type="http://schemas.openxmlformats.org/officeDocument/2006/relationships/image" Target="../media/image5.png"/></Relationships>
</file>

<file path=ppt/slides/_rels/slide30.xml.rels><?xml version="1.0" encoding="UTF-8" standalone="yes"?>
<Relationships xmlns="http://schemas.openxmlformats.org/package/2006/relationships"><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0.png"/><Relationship Id="rId5" Type="http://schemas.openxmlformats.org/officeDocument/2006/relationships/image" Target="../media/image72.png"/></Relationships>
</file>

<file path=ppt/slides/_rels/slide31.xml.rels><?xml version="1.0" encoding="UTF-8" standalone="yes"?>
<Relationships xmlns="http://schemas.openxmlformats.org/package/2006/relationships"><Relationship Id="rId4"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3.png"/><Relationship Id="rId5" Type="http://schemas.openxmlformats.org/officeDocument/2006/relationships/image" Target="../media/image7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7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7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7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8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6" Type="http://schemas.openxmlformats.org/officeDocument/2006/relationships/image" Target="../media/image83.png"/><Relationship Id="rId4" Type="http://schemas.openxmlformats.org/officeDocument/2006/relationships/image" Target="../media/image81.png"/><Relationship Id="rId1" Type="http://schemas.openxmlformats.org/officeDocument/2006/relationships/video" Target="%5CUsers%5Crob%5CECB%20Videos%5C06.4-replication_I.mov" TargetMode="External"/><Relationship Id="rId2" Type="http://schemas.openxmlformats.org/officeDocument/2006/relationships/slideLayout" Target="../slideLayouts/slideLayout2.xml"/><Relationship Id="rId3" Type="http://schemas.openxmlformats.org/officeDocument/2006/relationships/notesSlide" Target="../notesSlides/notesSlide35.xml"/><Relationship Id="rId5" Type="http://schemas.openxmlformats.org/officeDocument/2006/relationships/image" Target="../media/image82.png"/></Relationships>
</file>

<file path=ppt/slides/_rels/slide38.xml.rels><?xml version="1.0" encoding="UTF-8" standalone="yes"?>
<Relationships xmlns="http://schemas.openxmlformats.org/package/2006/relationships"><Relationship Id="rId8" Type="http://schemas.openxmlformats.org/officeDocument/2006/relationships/image" Target="../media/image87.png"/><Relationship Id="rId4" Type="http://schemas.openxmlformats.org/officeDocument/2006/relationships/image" Target="../media/image81.png"/><Relationship Id="rId5" Type="http://schemas.openxmlformats.org/officeDocument/2006/relationships/image" Target="../media/image84.png"/><Relationship Id="rId7" Type="http://schemas.openxmlformats.org/officeDocument/2006/relationships/image" Target="../media/image86.png"/><Relationship Id="rId1" Type="http://schemas.openxmlformats.org/officeDocument/2006/relationships/video" Target="%5CUsers%5Crob%5CECB%20Videos%5C07.2-transcription.mov" TargetMode="External"/><Relationship Id="rId2" Type="http://schemas.openxmlformats.org/officeDocument/2006/relationships/slideLayout" Target="../slideLayouts/slideLayout2.xml"/><Relationship Id="rId3" Type="http://schemas.openxmlformats.org/officeDocument/2006/relationships/notesSlide" Target="../notesSlides/notesSlide36.xml"/><Relationship Id="rId6" Type="http://schemas.openxmlformats.org/officeDocument/2006/relationships/image" Target="../media/image85.png"/></Relationships>
</file>

<file path=ppt/slides/_rels/slide39.xml.rels><?xml version="1.0" encoding="UTF-8" standalone="yes"?>
<Relationships xmlns="http://schemas.openxmlformats.org/package/2006/relationships"><Relationship Id="rId4" Type="http://schemas.openxmlformats.org/officeDocument/2006/relationships/image" Target="../media/image81.png"/><Relationship Id="rId1" Type="http://schemas.openxmlformats.org/officeDocument/2006/relationships/video" Target="%5CUsers%5Crob%5CECB%20Videos%5C07.5-translation_I.mov" TargetMode="External"/><Relationship Id="rId2" Type="http://schemas.openxmlformats.org/officeDocument/2006/relationships/slideLayout" Target="../slideLayouts/slideLayout2.xml"/><Relationship Id="rId3" Type="http://schemas.openxmlformats.org/officeDocument/2006/relationships/notesSlide" Target="../notesSlides/notesSlide37.xml"/><Relationship Id="rId5" Type="http://schemas.openxmlformats.org/officeDocument/2006/relationships/image" Target="../media/image88.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8.jpeg"/><Relationship Id="rId7"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png"/><Relationship Id="rId6" Type="http://schemas.openxmlformats.org/officeDocument/2006/relationships/image" Target="../media/image9.jpeg"/></Relationships>
</file>

<file path=ppt/slides/_rels/slide40.xml.rels><?xml version="1.0" encoding="UTF-8" standalone="yes"?>
<Relationships xmlns="http://schemas.openxmlformats.org/package/2006/relationships"><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9.jpeg"/><Relationship Id="rId5" Type="http://schemas.openxmlformats.org/officeDocument/2006/relationships/image" Target="../media/image18.png"/></Relationships>
</file>

<file path=ppt/slides/_rels/slide41.xml.rels><?xml version="1.0" encoding="UTF-8" standalone="yes"?>
<Relationships xmlns="http://schemas.openxmlformats.org/package/2006/relationships"><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3" Type="http://schemas.openxmlformats.org/officeDocument/2006/relationships/image" Target="../media/image9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3" Type="http://schemas.openxmlformats.org/officeDocument/2006/relationships/image" Target="../media/image91.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3" Type="http://schemas.openxmlformats.org/officeDocument/2006/relationships/image" Target="../media/image92.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3" Type="http://schemas.openxmlformats.org/officeDocument/2006/relationships/image" Target="../media/image9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3" Type="http://schemas.openxmlformats.org/officeDocument/2006/relationships/image" Target="../media/image94.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95.png"/><Relationship Id="rId3" Type="http://schemas.openxmlformats.org/officeDocument/2006/relationships/image" Target="../media/image6.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4" Type="http://schemas.openxmlformats.org/officeDocument/2006/relationships/image" Target="../media/image96.jpeg"/><Relationship Id="rId5" Type="http://schemas.openxmlformats.org/officeDocument/2006/relationships/image" Target="../media/image97.png"/><Relationship Id="rId7" Type="http://schemas.openxmlformats.org/officeDocument/2006/relationships/image" Target="../media/image99.png"/><Relationship Id="rId1" Type="http://schemas.openxmlformats.org/officeDocument/2006/relationships/video" Target="%5CUsers%5Crob%5CECB%20Videos%5C17.9-listeria_parasites.mov" TargetMode="External"/><Relationship Id="rId2" Type="http://schemas.openxmlformats.org/officeDocument/2006/relationships/video" Target="%5CUsers%5Crob%5CBooks%5CPBoC2%5CVideos%5CLongTether.avi" TargetMode="External"/><Relationship Id="rId3" Type="http://schemas.openxmlformats.org/officeDocument/2006/relationships/slideLayout" Target="../slideLayouts/slideLayout12.xml"/><Relationship Id="rId6" Type="http://schemas.openxmlformats.org/officeDocument/2006/relationships/image" Target="../media/image98.jpeg"/></Relationships>
</file>

<file path=ppt/slides/_rels/slide49.xml.rels><?xml version="1.0" encoding="UTF-8" standalone="yes"?>
<Relationships xmlns="http://schemas.openxmlformats.org/package/2006/relationships"><Relationship Id="rId8" Type="http://schemas.openxmlformats.org/officeDocument/2006/relationships/image" Target="../media/image7.png"/><Relationship Id="rId4" Type="http://schemas.openxmlformats.org/officeDocument/2006/relationships/image" Target="../media/image6.png"/><Relationship Id="rId10" Type="http://schemas.openxmlformats.org/officeDocument/2006/relationships/oleObject" Target="../embeddings/Microsoft_Equation3.bin"/><Relationship Id="rId5" Type="http://schemas.openxmlformats.org/officeDocument/2006/relationships/image" Target="../media/image102.jpeg"/><Relationship Id="rId7" Type="http://schemas.openxmlformats.org/officeDocument/2006/relationships/image" Target="../media/image104.png"/><Relationship Id="rId1" Type="http://schemas.openxmlformats.org/officeDocument/2006/relationships/vmlDrawing" Target="../drawings/vmlDrawing2.vml"/><Relationship Id="rId2" Type="http://schemas.openxmlformats.org/officeDocument/2006/relationships/slideLayout" Target="../slideLayouts/slideLayout2.xml"/><Relationship Id="rId9" Type="http://schemas.openxmlformats.org/officeDocument/2006/relationships/oleObject" Target="../embeddings/Microsoft_Equation2.bin"/><Relationship Id="rId3" Type="http://schemas.openxmlformats.org/officeDocument/2006/relationships/notesSlide" Target="../notesSlides/notesSlide41.xml"/><Relationship Id="rId6" Type="http://schemas.openxmlformats.org/officeDocument/2006/relationships/image" Target="../media/image103.jpeg"/></Relationships>
</file>

<file path=ppt/slides/_rels/slide5.xml.rels><?xml version="1.0" encoding="UTF-8" standalone="yes"?>
<Relationships xmlns="http://schemas.openxmlformats.org/package/2006/relationships"><Relationship Id="rId4"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png"/><Relationship Id="rId5"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4" Type="http://schemas.openxmlformats.org/officeDocument/2006/relationships/image" Target="../media/image14.png"/><Relationship Id="rId5"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6.xml"/><Relationship Id="rId6" Type="http://schemas.openxmlformats.org/officeDocument/2006/relationships/oleObject" Target="../embeddings/Microsoft_Equation1.bin"/></Relationships>
</file>

<file path=ppt/slides/_rels/slide7.xml.rels><?xml version="1.0" encoding="UTF-8" standalone="yes"?>
<Relationships xmlns="http://schemas.openxmlformats.org/package/2006/relationships"><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5.jpeg"/><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2" name="Rectangle 24"/>
          <p:cNvSpPr>
            <a:spLocks noGrp="1" noChangeArrowheads="1"/>
          </p:cNvSpPr>
          <p:nvPr/>
        </p:nvSpPr>
        <p:spPr bwMode="auto">
          <a:xfrm>
            <a:off x="609600" y="2286000"/>
            <a:ext cx="8229600" cy="884238"/>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prstTxWarp prst="textNoShape">
              <a:avLst/>
            </a:prstTxWarp>
          </a:bodyPr>
          <a:lstStyle/>
          <a:p>
            <a:pPr algn="ctr">
              <a:spcBef>
                <a:spcPct val="0"/>
              </a:spcBef>
              <a:buFont typeface="Arial" charset="0"/>
              <a:buNone/>
              <a:defRPr/>
            </a:pPr>
            <a:r>
              <a:rPr lang="en-US" sz="3200" i="0" dirty="0">
                <a:solidFill>
                  <a:srgbClr val="FF6600"/>
                </a:solidFill>
                <a:latin typeface="Herculanum" charset="0"/>
                <a:ea typeface="Times New Roman" charset="0"/>
                <a:cs typeface="Times New Roman" charset="0"/>
              </a:rPr>
              <a:t>BE/APh161 – Physical Biology of the Cell</a:t>
            </a:r>
            <a:endParaRPr lang="en-US" sz="3200" i="0" dirty="0">
              <a:solidFill>
                <a:schemeClr val="tx2"/>
              </a:solidFill>
              <a:latin typeface="Herculanum" charset="0"/>
              <a:ea typeface="ヒラギノ角ゴ Pro W3" charset="-128"/>
              <a:cs typeface="ヒラギノ角ゴ Pro W3" charset="-128"/>
            </a:endParaRPr>
          </a:p>
        </p:txBody>
      </p:sp>
      <p:sp>
        <p:nvSpPr>
          <p:cNvPr id="15363" name="Rectangle 25"/>
          <p:cNvSpPr>
            <a:spLocks noGrp="1" noChangeArrowheads="1"/>
          </p:cNvSpPr>
          <p:nvPr/>
        </p:nvSpPr>
        <p:spPr bwMode="auto">
          <a:xfrm>
            <a:off x="381000" y="3657600"/>
            <a:ext cx="8229600" cy="884238"/>
          </a:xfrm>
          <a:prstGeom prst="rect">
            <a:avLst/>
          </a:prstGeom>
          <a:noFill/>
          <a:ln w="9525">
            <a:noFill/>
            <a:miter lim="800000"/>
            <a:headEnd/>
            <a:tailEnd/>
          </a:ln>
        </p:spPr>
        <p:txBody>
          <a:bodyPr anchor="ctr">
            <a:prstTxWarp prst="textNoShape">
              <a:avLst/>
            </a:prstTxWarp>
          </a:bodyPr>
          <a:lstStyle/>
          <a:p>
            <a:pPr algn="ctr">
              <a:spcBef>
                <a:spcPct val="0"/>
              </a:spcBef>
            </a:pPr>
            <a:r>
              <a:rPr lang="en-US" sz="2800" i="0">
                <a:ea typeface="Times New Roman" pitchFamily="-108" charset="0"/>
                <a:cs typeface="Times New Roman" pitchFamily="-108" charset="0"/>
              </a:rPr>
              <a:t>Rob Phillips</a:t>
            </a:r>
            <a:endParaRPr lang="en-US" sz="3200" i="0">
              <a:ea typeface="Times New Roman" pitchFamily="-108" charset="0"/>
              <a:cs typeface="Times New Roman" pitchFamily="-108" charset="0"/>
            </a:endParaRPr>
          </a:p>
          <a:p>
            <a:pPr algn="ctr">
              <a:spcBef>
                <a:spcPct val="0"/>
              </a:spcBef>
            </a:pPr>
            <a:r>
              <a:rPr lang="en-US" i="0">
                <a:ea typeface="Times New Roman" pitchFamily="-108" charset="0"/>
                <a:cs typeface="Times New Roman" pitchFamily="-108" charset="0"/>
              </a:rPr>
              <a:t>Applied Physics and Bioengineering</a:t>
            </a:r>
          </a:p>
          <a:p>
            <a:pPr algn="ctr">
              <a:spcBef>
                <a:spcPct val="0"/>
              </a:spcBef>
            </a:pPr>
            <a:r>
              <a:rPr lang="en-US" i="0">
                <a:ea typeface="Times New Roman" pitchFamily="-108" charset="0"/>
                <a:cs typeface="Times New Roman" pitchFamily="-108" charset="0"/>
              </a:rPr>
              <a:t>California Institute of Technology</a:t>
            </a:r>
            <a:endParaRPr lang="en-US" i="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80" name="Rectangle 20"/>
          <p:cNvSpPr>
            <a:spLocks noChangeArrowheads="1"/>
          </p:cNvSpPr>
          <p:nvPr/>
        </p:nvSpPr>
        <p:spPr bwMode="auto">
          <a:xfrm>
            <a:off x="457200" y="0"/>
            <a:ext cx="8686800" cy="13716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200" i="0" dirty="0">
                <a:solidFill>
                  <a:srgbClr val="FF6700"/>
                </a:solidFill>
                <a:latin typeface="Herculanum" charset="0"/>
                <a:ea typeface="ヒラギノ角ゴ Pro W3" charset="-128"/>
                <a:cs typeface="ヒラギノ角ゴ Pro W3" charset="-128"/>
              </a:rPr>
              <a:t>The standard stopwatch</a:t>
            </a:r>
            <a:endParaRPr lang="en-US" sz="6000" b="1" i="0" dirty="0">
              <a:solidFill>
                <a:srgbClr val="FF6700"/>
              </a:solidFill>
              <a:latin typeface="Herculanum" charset="0"/>
              <a:ea typeface="ヒラギノ角ゴ Pro W3" charset="-128"/>
              <a:cs typeface="ヒラギノ角ゴ Pro W3" charset="-128"/>
            </a:endParaRPr>
          </a:p>
        </p:txBody>
      </p:sp>
      <p:sp>
        <p:nvSpPr>
          <p:cNvPr id="15383" name="Text Box 23"/>
          <p:cNvSpPr txBox="1">
            <a:spLocks noChangeArrowheads="1"/>
          </p:cNvSpPr>
          <p:nvPr/>
        </p:nvSpPr>
        <p:spPr bwMode="auto">
          <a:xfrm>
            <a:off x="304800" y="2743200"/>
            <a:ext cx="8610600" cy="947738"/>
          </a:xfrm>
          <a:prstGeom prst="rect">
            <a:avLst/>
          </a:prstGeom>
          <a:noFill/>
          <a:ln w="9525">
            <a:noFill/>
            <a:miter lim="800000"/>
            <a:headEnd/>
            <a:tailEnd/>
          </a:ln>
        </p:spPr>
        <p:txBody>
          <a:bodyPr>
            <a:prstTxWarp prst="textNoShape">
              <a:avLst/>
            </a:prstTxWarp>
            <a:spAutoFit/>
          </a:bodyPr>
          <a:lstStyle/>
          <a:p>
            <a:pPr>
              <a:buFont typeface="Times" pitchFamily="-108" charset="0"/>
              <a:buChar char="•"/>
            </a:pPr>
            <a:r>
              <a:rPr lang="en-US" sz="1600"/>
              <a:t> Cell cycle = set of processes whereby a single cell becomes 2 daughter cells, through the process of cell division </a:t>
            </a:r>
          </a:p>
          <a:p>
            <a:pPr>
              <a:buFont typeface="Times" pitchFamily="-108" charset="0"/>
              <a:buNone/>
            </a:pPr>
            <a:endParaRPr lang="en-US" sz="1600">
              <a:sym typeface="Symbol" pitchFamily="-108" charset="2"/>
            </a:endParaRPr>
          </a:p>
        </p:txBody>
      </p:sp>
      <p:pic>
        <p:nvPicPr>
          <p:cNvPr id="33796" name="Picture 2" descr="figure_03_15b"/>
          <p:cNvPicPr>
            <a:picLocks noChangeAspect="1" noChangeArrowheads="1"/>
          </p:cNvPicPr>
          <p:nvPr/>
        </p:nvPicPr>
        <p:blipFill>
          <a:blip r:embed="rId4"/>
          <a:srcRect/>
          <a:stretch>
            <a:fillRect/>
          </a:stretch>
        </p:blipFill>
        <p:spPr bwMode="auto">
          <a:xfrm>
            <a:off x="4495800" y="3505200"/>
            <a:ext cx="4267200" cy="3038475"/>
          </a:xfrm>
          <a:prstGeom prst="rect">
            <a:avLst/>
          </a:prstGeom>
          <a:noFill/>
          <a:ln w="9525">
            <a:noFill/>
            <a:miter lim="800000"/>
            <a:headEnd/>
            <a:tailEnd/>
          </a:ln>
        </p:spPr>
      </p:pic>
      <p:pic>
        <p:nvPicPr>
          <p:cNvPr id="33797" name="Picture 2" descr="figure_03_02c"/>
          <p:cNvPicPr>
            <a:picLocks noChangeAspect="1" noChangeArrowheads="1"/>
          </p:cNvPicPr>
          <p:nvPr/>
        </p:nvPicPr>
        <p:blipFill>
          <a:blip r:embed="rId5"/>
          <a:srcRect/>
          <a:stretch>
            <a:fillRect/>
          </a:stretch>
        </p:blipFill>
        <p:spPr bwMode="auto">
          <a:xfrm>
            <a:off x="304800" y="609600"/>
            <a:ext cx="8531225" cy="2041525"/>
          </a:xfrm>
          <a:prstGeom prst="rect">
            <a:avLst/>
          </a:prstGeom>
          <a:noFill/>
          <a:ln w="9525">
            <a:noFill/>
            <a:miter lim="800000"/>
            <a:headEnd/>
            <a:tailEnd/>
          </a:ln>
        </p:spPr>
      </p:pic>
      <p:pic>
        <p:nvPicPr>
          <p:cNvPr id="33798" name="Picture 6" descr="/Users/rob/Courses/APh161 - 2010/Lectures/Numbers in Biology\/09-30-09_Kratos_pos30.mov">
            <a:hlinkClick r:id="" action="ppaction://media"/>
          </p:cNvPr>
          <p:cNvPicPr/>
          <p:nvPr>
            <a:videoFile r:link="rId1"/>
          </p:nvPr>
        </p:nvPicPr>
        <p:blipFill>
          <a:blip r:embed="rId6"/>
          <a:srcRect/>
          <a:stretch>
            <a:fillRect/>
          </a:stretch>
        </p:blipFill>
        <p:spPr bwMode="auto">
          <a:xfrm>
            <a:off x="457200" y="3505200"/>
            <a:ext cx="3600450" cy="2743200"/>
          </a:xfrm>
          <a:prstGeom prst="rect">
            <a:avLst/>
          </a:prstGeom>
          <a:noFill/>
          <a:ln w="9525">
            <a:noFill/>
            <a:miter lim="800000"/>
            <a:headEnd/>
            <a:tailEnd/>
          </a:ln>
        </p:spPr>
      </p:pic>
      <p:sp>
        <p:nvSpPr>
          <p:cNvPr id="33799" name="Text Box 1036"/>
          <p:cNvSpPr txBox="1">
            <a:spLocks noChangeArrowheads="1"/>
          </p:cNvSpPr>
          <p:nvPr/>
        </p:nvSpPr>
        <p:spPr bwMode="auto">
          <a:xfrm>
            <a:off x="1290638" y="3200400"/>
            <a:ext cx="2138362" cy="314325"/>
          </a:xfrm>
          <a:prstGeom prst="rect">
            <a:avLst/>
          </a:prstGeom>
          <a:noFill/>
          <a:ln w="9525">
            <a:noFill/>
            <a:miter lim="800000"/>
            <a:headEnd/>
            <a:tailEnd/>
          </a:ln>
        </p:spPr>
        <p:txBody>
          <a:bodyPr wrap="none" lIns="82927" tIns="41464" rIns="82927" bIns="41464">
            <a:prstTxWarp prst="textNoShape">
              <a:avLst/>
            </a:prstTxWarp>
            <a:spAutoFit/>
          </a:bodyPr>
          <a:lstStyle/>
          <a:p>
            <a:pPr defTabSz="827088"/>
            <a:r>
              <a:rPr lang="en-US" sz="1500">
                <a:solidFill>
                  <a:srgbClr val="000000"/>
                </a:solidFill>
              </a:rPr>
              <a:t>(courtesy of Linda Song)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380"/>
                                        </p:tgtEl>
                                        <p:attrNameLst>
                                          <p:attrName>style.visibility</p:attrName>
                                        </p:attrNameLst>
                                      </p:cBhvr>
                                      <p:to>
                                        <p:strVal val="visible"/>
                                      </p:to>
                                    </p:set>
                                    <p:animEffect transition="in" filter="dissolve">
                                      <p:cBhvr>
                                        <p:cTn id="7" dur="500"/>
                                        <p:tgtEl>
                                          <p:spTgt spid="1538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383"/>
                                        </p:tgtEl>
                                        <p:attrNameLst>
                                          <p:attrName>style.visibility</p:attrName>
                                        </p:attrNameLst>
                                      </p:cBhvr>
                                      <p:to>
                                        <p:strVal val="visible"/>
                                      </p:to>
                                    </p:set>
                                    <p:animEffect transition="in" filter="wipe(left)">
                                      <p:cBhvr>
                                        <p:cTn id="11" dur="500"/>
                                        <p:tgtEl>
                                          <p:spTgt spid="15383"/>
                                        </p:tgtEl>
                                      </p:cBhvr>
                                    </p:animEffec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5000" fill="hold"/>
                                        <p:tgtEl>
                                          <p:spTgt spid="3379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endCondLst>
                    <p:cond evt="onNext" delay="0">
                      <p:tgtEl>
                        <p:sldTgt/>
                      </p:tgtEl>
                    </p:cond>
                    <p:cond evt="onPrev" delay="0">
                      <p:tgtEl>
                        <p:sldTgt/>
                      </p:tgtEl>
                    </p:cond>
                  </p:endCondLst>
                </p:cTn>
                <p:tgtEl>
                  <p:spTgt spid="33798"/>
                </p:tgtEl>
              </p:cMediaNode>
            </p:video>
            <p:seq concurrent="1" nextAc="seek">
              <p:cTn id="16" restart="whenNotActive" fill="hold" evtFilter="cancelBubble" nodeType="interactiveSeq">
                <p:stCondLst>
                  <p:cond evt="onClick" delay="0">
                    <p:tgtEl>
                      <p:spTgt spid="3379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3798"/>
                                        </p:tgtEl>
                                      </p:cBhvr>
                                    </p:cmd>
                                  </p:childTnLst>
                                </p:cTn>
                              </p:par>
                            </p:childTnLst>
                          </p:cTn>
                        </p:par>
                      </p:childTnLst>
                    </p:cTn>
                  </p:par>
                </p:childTnLst>
              </p:cTn>
              <p:nextCondLst>
                <p:cond evt="onClick" delay="0">
                  <p:tgtEl>
                    <p:spTgt spid="33798"/>
                  </p:tgtEl>
                </p:cond>
              </p:nextCondLst>
            </p:seq>
          </p:childTnLst>
        </p:cTn>
      </p:par>
    </p:tnLst>
    <p:bldLst>
      <p:bldP spid="15380" grpId="0"/>
      <p:bldP spid="15383"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228600" y="0"/>
            <a:ext cx="8153400" cy="1295400"/>
          </a:xfrm>
        </p:spPr>
        <p:txBody>
          <a:bodyPr/>
          <a:lstStyle/>
          <a:p>
            <a:pPr eaLnBrk="1" hangingPunct="1">
              <a:lnSpc>
                <a:spcPct val="93000"/>
              </a:lnSpc>
              <a:tabLst>
                <a:tab pos="655638" algn="l"/>
                <a:tab pos="1312863" algn="l"/>
                <a:tab pos="1968500" algn="l"/>
                <a:tab pos="2625725" algn="l"/>
                <a:tab pos="3282950" algn="l"/>
                <a:tab pos="3938588" algn="l"/>
                <a:tab pos="4595813" algn="l"/>
                <a:tab pos="5253038" algn="l"/>
                <a:tab pos="5908675" algn="l"/>
                <a:tab pos="6565900" algn="l"/>
                <a:tab pos="7223125" algn="l"/>
              </a:tabLst>
            </a:pPr>
            <a:r>
              <a:rPr lang="en-US" sz="2700" smtClean="0">
                <a:solidFill>
                  <a:srgbClr val="FF6600"/>
                </a:solidFill>
                <a:latin typeface="Herculanum" pitchFamily="-108" charset="0"/>
                <a:ea typeface="Herculanum" pitchFamily="-108" charset="0"/>
                <a:cs typeface="Herculanum" pitchFamily="-108" charset="0"/>
              </a:rPr>
              <a:t>Growth Curves Reveal Cells Care What’s For Dinner</a:t>
            </a:r>
            <a:endParaRPr lang="en-GB" sz="2700" smtClean="0">
              <a:solidFill>
                <a:srgbClr val="FF6600"/>
              </a:solidFill>
              <a:latin typeface="Herculanum" pitchFamily="-108" charset="0"/>
              <a:ea typeface="Herculanum" pitchFamily="-108" charset="0"/>
              <a:cs typeface="Herculanum" pitchFamily="-108" charset="0"/>
            </a:endParaRPr>
          </a:p>
        </p:txBody>
      </p:sp>
      <p:sp>
        <p:nvSpPr>
          <p:cNvPr id="35843" name="Text Box 3"/>
          <p:cNvSpPr txBox="1">
            <a:spLocks noChangeArrowheads="1"/>
          </p:cNvSpPr>
          <p:nvPr/>
        </p:nvSpPr>
        <p:spPr bwMode="auto">
          <a:xfrm>
            <a:off x="5262563" y="1838325"/>
            <a:ext cx="1439862" cy="315913"/>
          </a:xfrm>
          <a:prstGeom prst="rect">
            <a:avLst/>
          </a:prstGeom>
          <a:noFill/>
          <a:ln w="9525">
            <a:noFill/>
            <a:miter lim="800000"/>
            <a:headEnd/>
            <a:tailEnd/>
          </a:ln>
        </p:spPr>
        <p:txBody>
          <a:bodyPr wrap="none" lIns="82945" tIns="41473" rIns="82945" bIns="41473">
            <a:prstTxWarp prst="textNoShape">
              <a:avLst/>
            </a:prstTxWarp>
            <a:spAutoFit/>
          </a:bodyPr>
          <a:lstStyle/>
          <a:p>
            <a:r>
              <a:rPr lang="en-US" sz="1500">
                <a:solidFill>
                  <a:schemeClr val="bg1"/>
                </a:solidFill>
              </a:rPr>
              <a:t>(Berman et al.)</a:t>
            </a:r>
          </a:p>
        </p:txBody>
      </p:sp>
      <p:pic>
        <p:nvPicPr>
          <p:cNvPr id="35844" name="Picture 5" descr="omonodj002p1"/>
          <p:cNvPicPr>
            <a:picLocks noChangeAspect="1" noChangeArrowheads="1"/>
          </p:cNvPicPr>
          <p:nvPr/>
        </p:nvPicPr>
        <p:blipFill>
          <a:blip r:embed="rId3"/>
          <a:srcRect/>
          <a:stretch>
            <a:fillRect/>
          </a:stretch>
        </p:blipFill>
        <p:spPr bwMode="auto">
          <a:xfrm>
            <a:off x="7785100" y="0"/>
            <a:ext cx="1358900" cy="1535113"/>
          </a:xfrm>
          <a:prstGeom prst="rect">
            <a:avLst/>
          </a:prstGeom>
          <a:noFill/>
          <a:ln w="9525">
            <a:noFill/>
            <a:miter lim="800000"/>
            <a:headEnd/>
            <a:tailEnd/>
          </a:ln>
        </p:spPr>
      </p:pic>
      <p:pic>
        <p:nvPicPr>
          <p:cNvPr id="35845" name="Picture 6" descr="Monod2"/>
          <p:cNvPicPr>
            <a:picLocks noChangeAspect="1" noChangeArrowheads="1"/>
          </p:cNvPicPr>
          <p:nvPr/>
        </p:nvPicPr>
        <p:blipFill>
          <a:blip r:embed="rId4"/>
          <a:srcRect/>
          <a:stretch>
            <a:fillRect/>
          </a:stretch>
        </p:blipFill>
        <p:spPr bwMode="auto">
          <a:xfrm>
            <a:off x="457200" y="2971800"/>
            <a:ext cx="3386138" cy="2062163"/>
          </a:xfrm>
          <a:prstGeom prst="rect">
            <a:avLst/>
          </a:prstGeom>
          <a:noFill/>
          <a:ln w="9525">
            <a:noFill/>
            <a:miter lim="800000"/>
            <a:headEnd/>
            <a:tailEnd/>
          </a:ln>
        </p:spPr>
      </p:pic>
      <p:sp>
        <p:nvSpPr>
          <p:cNvPr id="35846" name="Rectangle 11"/>
          <p:cNvSpPr>
            <a:spLocks noChangeArrowheads="1"/>
          </p:cNvSpPr>
          <p:nvPr/>
        </p:nvSpPr>
        <p:spPr bwMode="auto">
          <a:xfrm>
            <a:off x="0" y="1616075"/>
            <a:ext cx="8610600" cy="898525"/>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66000"/>
              <a:buFontTx/>
              <a:buBlip>
                <a:blip r:embed="rId5"/>
              </a:buBlip>
              <a:tabLst>
                <a:tab pos="655638" algn="l"/>
                <a:tab pos="1312863" algn="l"/>
                <a:tab pos="1968500" algn="l"/>
                <a:tab pos="2625725" algn="l"/>
                <a:tab pos="3282950" algn="l"/>
                <a:tab pos="3938588" algn="l"/>
                <a:tab pos="4595813" algn="l"/>
              </a:tabLst>
            </a:pPr>
            <a:r>
              <a:rPr lang="en-GB" sz="1600" b="1">
                <a:latin typeface="Albany" charset="0"/>
              </a:rPr>
              <a:t>The fundamental mystery of life: Take 5 mL of solution with some salt and sugar, add a single cell, and 12 hours later you will have 10</a:t>
            </a:r>
            <a:r>
              <a:rPr lang="en-GB" sz="1600" b="1" baseline="30000">
                <a:latin typeface="Albany" charset="0"/>
              </a:rPr>
              <a:t>10</a:t>
            </a:r>
            <a:r>
              <a:rPr lang="en-GB" sz="1600" b="1">
                <a:latin typeface="Albany" charset="0"/>
              </a:rPr>
              <a:t> cells!</a:t>
            </a:r>
          </a:p>
          <a:p>
            <a:pPr marL="390525" indent="-293688" defTabSz="650875">
              <a:lnSpc>
                <a:spcPct val="93000"/>
              </a:lnSpc>
              <a:buClr>
                <a:srgbClr val="000000"/>
              </a:buClr>
              <a:buSzPct val="66000"/>
              <a:buFontTx/>
              <a:buBlip>
                <a:blip r:embed="rId5"/>
              </a:buBlip>
              <a:tabLst>
                <a:tab pos="655638" algn="l"/>
                <a:tab pos="1312863" algn="l"/>
                <a:tab pos="1968500" algn="l"/>
                <a:tab pos="2625725" algn="l"/>
                <a:tab pos="3282950" algn="l"/>
                <a:tab pos="3938588" algn="l"/>
                <a:tab pos="4595813" algn="l"/>
              </a:tabLst>
            </a:pPr>
            <a:r>
              <a:rPr lang="en-GB" sz="1600" b="1">
                <a:latin typeface="Albany" charset="0"/>
              </a:rPr>
              <a:t>These growth curves tell the story of how genes are turned on and off in response to environmental cues.</a:t>
            </a:r>
          </a:p>
          <a:p>
            <a:pPr marL="390525" indent="-293688" defTabSz="650875">
              <a:lnSpc>
                <a:spcPct val="93000"/>
              </a:lnSpc>
              <a:buClr>
                <a:srgbClr val="000000"/>
              </a:buClr>
              <a:buSzPct val="66000"/>
              <a:buFontTx/>
              <a:buBlip>
                <a:blip r:embed="rId5"/>
              </a:buBlip>
              <a:tabLst>
                <a:tab pos="655638" algn="l"/>
                <a:tab pos="1312863" algn="l"/>
                <a:tab pos="1968500" algn="l"/>
                <a:tab pos="2625725" algn="l"/>
                <a:tab pos="3282950" algn="l"/>
                <a:tab pos="3938588" algn="l"/>
                <a:tab pos="4595813" algn="l"/>
              </a:tabLst>
            </a:pPr>
            <a:endParaRPr lang="en-GB" sz="1600" b="1">
              <a:solidFill>
                <a:srgbClr val="0066FF"/>
              </a:solidFill>
              <a:latin typeface="Albany" charset="0"/>
            </a:endParaRPr>
          </a:p>
        </p:txBody>
      </p:sp>
      <p:sp>
        <p:nvSpPr>
          <p:cNvPr id="35847" name="Rectangle 12"/>
          <p:cNvSpPr>
            <a:spLocks noChangeArrowheads="1"/>
          </p:cNvSpPr>
          <p:nvPr/>
        </p:nvSpPr>
        <p:spPr bwMode="auto">
          <a:xfrm>
            <a:off x="609600" y="5029200"/>
            <a:ext cx="2620963" cy="360363"/>
          </a:xfrm>
          <a:prstGeom prst="rect">
            <a:avLst/>
          </a:prstGeom>
          <a:noFill/>
          <a:ln w="9525">
            <a:noFill/>
            <a:miter lim="800000"/>
            <a:headEnd/>
            <a:tailEnd/>
          </a:ln>
        </p:spPr>
        <p:txBody>
          <a:bodyPr wrap="none" lIns="82945" tIns="41473" rIns="82945" bIns="41473">
            <a:prstTxWarp prst="textNoShape">
              <a:avLst/>
            </a:prstTxWarp>
            <a:spAutoFit/>
          </a:bodyPr>
          <a:lstStyle/>
          <a:p>
            <a:r>
              <a:rPr lang="en-US">
                <a:solidFill>
                  <a:srgbClr val="FF6600"/>
                </a:solidFill>
                <a:latin typeface="Albany" charset="0"/>
              </a:rPr>
              <a:t>Bacterial growth curves</a:t>
            </a:r>
          </a:p>
        </p:txBody>
      </p:sp>
      <p:pic>
        <p:nvPicPr>
          <p:cNvPr id="35848" name="Picture 12" descr="CIMG3868.JPG"/>
          <p:cNvPicPr>
            <a:picLocks noChangeAspect="1"/>
          </p:cNvPicPr>
          <p:nvPr/>
        </p:nvPicPr>
        <p:blipFill>
          <a:blip r:embed="rId6"/>
          <a:srcRect/>
          <a:stretch>
            <a:fillRect/>
          </a:stretch>
        </p:blipFill>
        <p:spPr bwMode="auto">
          <a:xfrm>
            <a:off x="4927600" y="2530475"/>
            <a:ext cx="4216400" cy="4327525"/>
          </a:xfrm>
          <a:prstGeom prst="rect">
            <a:avLst/>
          </a:prstGeom>
          <a:noFill/>
          <a:ln w="9525">
            <a:noFill/>
            <a:miter lim="800000"/>
            <a:headEnd/>
            <a:tailEnd/>
          </a:ln>
        </p:spPr>
      </p:pic>
      <p:pic>
        <p:nvPicPr>
          <p:cNvPr id="35849" name="Picture 13" descr="EscherichiaColi_NIAID.jpg"/>
          <p:cNvPicPr>
            <a:picLocks noChangeAspect="1"/>
          </p:cNvPicPr>
          <p:nvPr/>
        </p:nvPicPr>
        <p:blipFill>
          <a:blip r:embed="rId7"/>
          <a:srcRect/>
          <a:stretch>
            <a:fillRect/>
          </a:stretch>
        </p:blipFill>
        <p:spPr bwMode="auto">
          <a:xfrm>
            <a:off x="4918075" y="2514600"/>
            <a:ext cx="1787525" cy="1503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85" name="Rectangle 17"/>
          <p:cNvSpPr>
            <a:spLocks noChangeArrowheads="1"/>
          </p:cNvSpPr>
          <p:nvPr/>
        </p:nvSpPr>
        <p:spPr bwMode="auto">
          <a:xfrm>
            <a:off x="457200" y="0"/>
            <a:ext cx="8153400" cy="6858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200" i="0">
                <a:solidFill>
                  <a:srgbClr val="FF6700"/>
                </a:solidFill>
                <a:latin typeface="Herculanum" charset="0"/>
                <a:ea typeface="ヒラギノ角ゴ Pro W3" charset="-128"/>
                <a:cs typeface="ヒラギノ角ゴ Pro W3" charset="-128"/>
              </a:rPr>
              <a:t>The hierarchy of temporal scales</a:t>
            </a:r>
            <a:endParaRPr lang="en-US" sz="6000" b="1" i="0">
              <a:solidFill>
                <a:srgbClr val="FF6700"/>
              </a:solidFill>
              <a:latin typeface="Herculanum" charset="0"/>
              <a:ea typeface="ヒラギノ角ゴ Pro W3" charset="-128"/>
              <a:cs typeface="ヒラギノ角ゴ Pro W3" charset="-128"/>
            </a:endParaRPr>
          </a:p>
        </p:txBody>
      </p:sp>
      <p:pic>
        <p:nvPicPr>
          <p:cNvPr id="7186" name="Picture 18"/>
          <p:cNvPicPr>
            <a:picLocks noChangeAspect="1" noChangeArrowheads="1"/>
          </p:cNvPicPr>
          <p:nvPr/>
        </p:nvPicPr>
        <p:blipFill>
          <a:blip r:embed="rId3"/>
          <a:srcRect/>
          <a:stretch>
            <a:fillRect/>
          </a:stretch>
        </p:blipFill>
        <p:spPr bwMode="auto">
          <a:xfrm rot="5402487">
            <a:off x="3126581" y="-2440781"/>
            <a:ext cx="2890838" cy="9144000"/>
          </a:xfrm>
          <a:prstGeom prst="rect">
            <a:avLst/>
          </a:prstGeom>
          <a:noFill/>
          <a:ln w="9525">
            <a:noFill/>
            <a:miter lim="800000"/>
            <a:headEnd/>
            <a:tailEnd/>
          </a:ln>
        </p:spPr>
      </p:pic>
      <p:pic>
        <p:nvPicPr>
          <p:cNvPr id="7187" name="Picture 19"/>
          <p:cNvPicPr>
            <a:picLocks noChangeAspect="1" noChangeArrowheads="1"/>
          </p:cNvPicPr>
          <p:nvPr/>
        </p:nvPicPr>
        <p:blipFill>
          <a:blip r:embed="rId4"/>
          <a:srcRect/>
          <a:stretch>
            <a:fillRect/>
          </a:stretch>
        </p:blipFill>
        <p:spPr bwMode="auto">
          <a:xfrm rot="2402379">
            <a:off x="-215900" y="4419600"/>
            <a:ext cx="2654300" cy="279400"/>
          </a:xfrm>
          <a:prstGeom prst="rect">
            <a:avLst/>
          </a:prstGeom>
          <a:noFill/>
          <a:ln w="9525">
            <a:noFill/>
            <a:miter lim="800000"/>
            <a:headEnd/>
            <a:tailEnd/>
          </a:ln>
        </p:spPr>
      </p:pic>
      <p:pic>
        <p:nvPicPr>
          <p:cNvPr id="7188" name="Picture 20"/>
          <p:cNvPicPr>
            <a:picLocks noChangeAspect="1" noChangeArrowheads="1"/>
          </p:cNvPicPr>
          <p:nvPr/>
        </p:nvPicPr>
        <p:blipFill>
          <a:blip r:embed="rId5"/>
          <a:srcRect/>
          <a:stretch>
            <a:fillRect/>
          </a:stretch>
        </p:blipFill>
        <p:spPr bwMode="auto">
          <a:xfrm rot="2326294">
            <a:off x="762000" y="4381500"/>
            <a:ext cx="2806700" cy="254000"/>
          </a:xfrm>
          <a:prstGeom prst="rect">
            <a:avLst/>
          </a:prstGeom>
          <a:noFill/>
          <a:ln w="9525">
            <a:noFill/>
            <a:miter lim="800000"/>
            <a:headEnd/>
            <a:tailEnd/>
          </a:ln>
        </p:spPr>
      </p:pic>
      <p:pic>
        <p:nvPicPr>
          <p:cNvPr id="7189" name="Picture 21"/>
          <p:cNvPicPr>
            <a:picLocks noChangeAspect="1" noChangeArrowheads="1"/>
          </p:cNvPicPr>
          <p:nvPr/>
        </p:nvPicPr>
        <p:blipFill>
          <a:blip r:embed="rId6"/>
          <a:srcRect/>
          <a:stretch>
            <a:fillRect/>
          </a:stretch>
        </p:blipFill>
        <p:spPr bwMode="auto">
          <a:xfrm rot="2276517">
            <a:off x="1397000" y="4191000"/>
            <a:ext cx="1955800" cy="190500"/>
          </a:xfrm>
          <a:prstGeom prst="rect">
            <a:avLst/>
          </a:prstGeom>
          <a:noFill/>
          <a:ln w="9525">
            <a:noFill/>
            <a:miter lim="800000"/>
            <a:headEnd/>
            <a:tailEnd/>
          </a:ln>
        </p:spPr>
      </p:pic>
      <p:pic>
        <p:nvPicPr>
          <p:cNvPr id="7190" name="Picture 22"/>
          <p:cNvPicPr>
            <a:picLocks noChangeAspect="1" noChangeArrowheads="1"/>
          </p:cNvPicPr>
          <p:nvPr/>
        </p:nvPicPr>
        <p:blipFill>
          <a:blip r:embed="rId7"/>
          <a:srcRect/>
          <a:stretch>
            <a:fillRect/>
          </a:stretch>
        </p:blipFill>
        <p:spPr bwMode="auto">
          <a:xfrm rot="2267092">
            <a:off x="2133600" y="4483100"/>
            <a:ext cx="3175000" cy="279400"/>
          </a:xfrm>
          <a:prstGeom prst="rect">
            <a:avLst/>
          </a:prstGeom>
          <a:noFill/>
          <a:ln w="9525">
            <a:noFill/>
            <a:miter lim="800000"/>
            <a:headEnd/>
            <a:tailEnd/>
          </a:ln>
        </p:spPr>
      </p:pic>
      <p:pic>
        <p:nvPicPr>
          <p:cNvPr id="7192" name="Picture 24"/>
          <p:cNvPicPr>
            <a:picLocks noChangeAspect="1" noChangeArrowheads="1"/>
          </p:cNvPicPr>
          <p:nvPr/>
        </p:nvPicPr>
        <p:blipFill>
          <a:blip r:embed="rId8"/>
          <a:srcRect/>
          <a:stretch>
            <a:fillRect/>
          </a:stretch>
        </p:blipFill>
        <p:spPr bwMode="auto">
          <a:xfrm rot="2304186">
            <a:off x="3860800" y="4267200"/>
            <a:ext cx="2387600" cy="266700"/>
          </a:xfrm>
          <a:prstGeom prst="rect">
            <a:avLst/>
          </a:prstGeom>
          <a:noFill/>
          <a:ln w="9525">
            <a:noFill/>
            <a:miter lim="800000"/>
            <a:headEnd/>
            <a:tailEnd/>
          </a:ln>
        </p:spPr>
      </p:pic>
      <p:pic>
        <p:nvPicPr>
          <p:cNvPr id="7194" name="Picture 26"/>
          <p:cNvPicPr>
            <a:picLocks noChangeAspect="1" noChangeArrowheads="1"/>
          </p:cNvPicPr>
          <p:nvPr/>
        </p:nvPicPr>
        <p:blipFill>
          <a:blip r:embed="rId9"/>
          <a:srcRect/>
          <a:stretch>
            <a:fillRect/>
          </a:stretch>
        </p:blipFill>
        <p:spPr bwMode="auto">
          <a:xfrm rot="2215281">
            <a:off x="5245100" y="4406900"/>
            <a:ext cx="2679700" cy="241300"/>
          </a:xfrm>
          <a:prstGeom prst="rect">
            <a:avLst/>
          </a:prstGeom>
          <a:noFill/>
          <a:ln w="9525">
            <a:noFill/>
            <a:miter lim="800000"/>
            <a:headEnd/>
            <a:tailEnd/>
          </a:ln>
        </p:spPr>
      </p:pic>
      <p:pic>
        <p:nvPicPr>
          <p:cNvPr id="7195" name="Picture 27"/>
          <p:cNvPicPr>
            <a:picLocks noChangeAspect="1" noChangeArrowheads="1"/>
          </p:cNvPicPr>
          <p:nvPr/>
        </p:nvPicPr>
        <p:blipFill>
          <a:blip r:embed="rId10"/>
          <a:srcRect/>
          <a:stretch>
            <a:fillRect/>
          </a:stretch>
        </p:blipFill>
        <p:spPr bwMode="auto">
          <a:xfrm rot="2155214">
            <a:off x="5448300" y="4648200"/>
            <a:ext cx="3695700" cy="228600"/>
          </a:xfrm>
          <a:prstGeom prst="rect">
            <a:avLst/>
          </a:prstGeom>
          <a:noFill/>
          <a:ln w="9525">
            <a:noFill/>
            <a:miter lim="800000"/>
            <a:headEnd/>
            <a:tailEnd/>
          </a:ln>
        </p:spPr>
      </p:pic>
      <p:pic>
        <p:nvPicPr>
          <p:cNvPr id="7197" name="Picture 29"/>
          <p:cNvPicPr>
            <a:picLocks noChangeAspect="1" noChangeArrowheads="1"/>
          </p:cNvPicPr>
          <p:nvPr/>
        </p:nvPicPr>
        <p:blipFill>
          <a:blip r:embed="rId11"/>
          <a:srcRect/>
          <a:stretch>
            <a:fillRect/>
          </a:stretch>
        </p:blipFill>
        <p:spPr bwMode="auto">
          <a:xfrm rot="2243116">
            <a:off x="6934200" y="3810000"/>
            <a:ext cx="1143000" cy="228600"/>
          </a:xfrm>
          <a:prstGeom prst="rect">
            <a:avLst/>
          </a:prstGeom>
          <a:noFill/>
          <a:ln w="9525">
            <a:noFill/>
            <a:miter lim="800000"/>
            <a:headEnd/>
            <a:tailEnd/>
          </a:ln>
        </p:spPr>
      </p:pic>
      <p:pic>
        <p:nvPicPr>
          <p:cNvPr id="7198" name="Picture 30"/>
          <p:cNvPicPr>
            <a:picLocks noChangeAspect="1" noChangeArrowheads="1"/>
          </p:cNvPicPr>
          <p:nvPr/>
        </p:nvPicPr>
        <p:blipFill>
          <a:blip r:embed="rId12"/>
          <a:srcRect/>
          <a:stretch>
            <a:fillRect/>
          </a:stretch>
        </p:blipFill>
        <p:spPr bwMode="auto">
          <a:xfrm rot="2208782">
            <a:off x="7670800" y="4648200"/>
            <a:ext cx="1549400" cy="254000"/>
          </a:xfrm>
          <a:prstGeom prst="rect">
            <a:avLst/>
          </a:prstGeom>
          <a:noFill/>
          <a:ln w="9525">
            <a:noFill/>
            <a:miter lim="800000"/>
            <a:headEnd/>
            <a:tailEnd/>
          </a:ln>
        </p:spPr>
      </p:pic>
      <p:pic>
        <p:nvPicPr>
          <p:cNvPr id="7200" name="Picture 32"/>
          <p:cNvPicPr>
            <a:picLocks noChangeAspect="1" noChangeArrowheads="1"/>
          </p:cNvPicPr>
          <p:nvPr/>
        </p:nvPicPr>
        <p:blipFill>
          <a:blip r:embed="rId13"/>
          <a:srcRect/>
          <a:stretch>
            <a:fillRect/>
          </a:stretch>
        </p:blipFill>
        <p:spPr bwMode="auto">
          <a:xfrm rot="2219728">
            <a:off x="7480300" y="3733800"/>
            <a:ext cx="1739900" cy="228600"/>
          </a:xfrm>
          <a:prstGeom prst="rect">
            <a:avLst/>
          </a:prstGeom>
          <a:noFill/>
          <a:ln w="9525">
            <a:noFill/>
            <a:miter lim="800000"/>
            <a:headEnd/>
            <a:tailEnd/>
          </a:ln>
        </p:spPr>
      </p:pic>
      <p:pic>
        <p:nvPicPr>
          <p:cNvPr id="7201" name="Picture 33"/>
          <p:cNvPicPr>
            <a:picLocks noChangeAspect="1" noChangeArrowheads="1"/>
          </p:cNvPicPr>
          <p:nvPr/>
        </p:nvPicPr>
        <p:blipFill>
          <a:blip r:embed="rId14"/>
          <a:srcRect/>
          <a:stretch>
            <a:fillRect/>
          </a:stretch>
        </p:blipFill>
        <p:spPr bwMode="auto">
          <a:xfrm rot="2172061">
            <a:off x="7086600" y="3886200"/>
            <a:ext cx="2247900" cy="215900"/>
          </a:xfrm>
          <a:prstGeom prst="rect">
            <a:avLst/>
          </a:prstGeom>
          <a:noFill/>
          <a:ln w="9525">
            <a:noFill/>
            <a:miter lim="800000"/>
            <a:headEnd/>
            <a:tailEnd/>
          </a:ln>
        </p:spPr>
      </p:pic>
      <p:pic>
        <p:nvPicPr>
          <p:cNvPr id="7202" name="Picture 34"/>
          <p:cNvPicPr>
            <a:picLocks noChangeAspect="1" noChangeArrowheads="1"/>
          </p:cNvPicPr>
          <p:nvPr/>
        </p:nvPicPr>
        <p:blipFill>
          <a:blip r:embed="rId15"/>
          <a:srcRect/>
          <a:stretch>
            <a:fillRect/>
          </a:stretch>
        </p:blipFill>
        <p:spPr bwMode="auto">
          <a:xfrm rot="2140954">
            <a:off x="7848600" y="4191000"/>
            <a:ext cx="939800" cy="228600"/>
          </a:xfrm>
          <a:prstGeom prst="rect">
            <a:avLst/>
          </a:prstGeom>
          <a:noFill/>
          <a:ln w="9525">
            <a:noFill/>
            <a:miter lim="800000"/>
            <a:headEnd/>
            <a:tailEnd/>
          </a:ln>
        </p:spPr>
      </p:pic>
      <p:pic>
        <p:nvPicPr>
          <p:cNvPr id="7207" name="Picture 39"/>
          <p:cNvPicPr>
            <a:picLocks noChangeAspect="1" noChangeArrowheads="1"/>
          </p:cNvPicPr>
          <p:nvPr/>
        </p:nvPicPr>
        <p:blipFill>
          <a:blip r:embed="rId16"/>
          <a:srcRect/>
          <a:stretch>
            <a:fillRect/>
          </a:stretch>
        </p:blipFill>
        <p:spPr bwMode="auto">
          <a:xfrm rot="2208031">
            <a:off x="8077200" y="3429000"/>
            <a:ext cx="990600" cy="215900"/>
          </a:xfrm>
          <a:prstGeom prst="rect">
            <a:avLst/>
          </a:prstGeom>
          <a:noFill/>
          <a:ln w="9525">
            <a:noFill/>
            <a:miter lim="800000"/>
            <a:headEnd/>
            <a:tailEnd/>
          </a:ln>
        </p:spPr>
      </p:pic>
      <p:pic>
        <p:nvPicPr>
          <p:cNvPr id="7208" name="Picture 40"/>
          <p:cNvPicPr>
            <a:picLocks noChangeAspect="1" noChangeArrowheads="1"/>
          </p:cNvPicPr>
          <p:nvPr/>
        </p:nvPicPr>
        <p:blipFill>
          <a:blip r:embed="rId17"/>
          <a:srcRect/>
          <a:stretch>
            <a:fillRect/>
          </a:stretch>
        </p:blipFill>
        <p:spPr bwMode="auto">
          <a:xfrm rot="2225646">
            <a:off x="8382000" y="3810000"/>
            <a:ext cx="762000" cy="228600"/>
          </a:xfrm>
          <a:prstGeom prst="rect">
            <a:avLst/>
          </a:prstGeom>
          <a:noFill/>
          <a:ln w="9525">
            <a:noFill/>
            <a:miter lim="800000"/>
            <a:headEnd/>
            <a:tailEnd/>
          </a:ln>
        </p:spPr>
      </p:pic>
      <p:pic>
        <p:nvPicPr>
          <p:cNvPr id="7205" name="Picture 37"/>
          <p:cNvPicPr>
            <a:picLocks noChangeAspect="1" noChangeArrowheads="1"/>
          </p:cNvPicPr>
          <p:nvPr/>
        </p:nvPicPr>
        <p:blipFill>
          <a:blip r:embed="rId18"/>
          <a:srcRect/>
          <a:stretch>
            <a:fillRect/>
          </a:stretch>
        </p:blipFill>
        <p:spPr bwMode="auto">
          <a:xfrm rot="2140970">
            <a:off x="8399463" y="3338513"/>
            <a:ext cx="546100" cy="215900"/>
          </a:xfrm>
          <a:prstGeom prst="rect">
            <a:avLst/>
          </a:prstGeom>
          <a:noFill/>
          <a:ln w="9525">
            <a:noFill/>
            <a:miter lim="800000"/>
            <a:headEnd/>
            <a:tailEnd/>
          </a:ln>
        </p:spPr>
      </p:pic>
      <p:pic>
        <p:nvPicPr>
          <p:cNvPr id="7204" name="Picture 36"/>
          <p:cNvPicPr>
            <a:picLocks noChangeAspect="1" noChangeArrowheads="1"/>
          </p:cNvPicPr>
          <p:nvPr/>
        </p:nvPicPr>
        <p:blipFill>
          <a:blip r:embed="rId19"/>
          <a:srcRect/>
          <a:stretch>
            <a:fillRect/>
          </a:stretch>
        </p:blipFill>
        <p:spPr bwMode="auto">
          <a:xfrm rot="1849134">
            <a:off x="8839200" y="3429000"/>
            <a:ext cx="279400" cy="177800"/>
          </a:xfrm>
          <a:prstGeom prst="rect">
            <a:avLst/>
          </a:prstGeom>
          <a:noFill/>
          <a:ln w="9525">
            <a:noFill/>
            <a:miter lim="800000"/>
            <a:headEnd/>
            <a:tailEnd/>
          </a:ln>
        </p:spPr>
      </p:pic>
      <p:pic>
        <p:nvPicPr>
          <p:cNvPr id="7209" name="Picture 41"/>
          <p:cNvPicPr>
            <a:picLocks noChangeAspect="1" noChangeArrowheads="1"/>
          </p:cNvPicPr>
          <p:nvPr/>
        </p:nvPicPr>
        <p:blipFill>
          <a:blip r:embed="rId20"/>
          <a:srcRect/>
          <a:stretch>
            <a:fillRect/>
          </a:stretch>
        </p:blipFill>
        <p:spPr bwMode="auto">
          <a:xfrm rot="2180573">
            <a:off x="4762500" y="4419600"/>
            <a:ext cx="2933700" cy="228600"/>
          </a:xfrm>
          <a:prstGeom prst="rect">
            <a:avLst/>
          </a:prstGeom>
          <a:noFill/>
          <a:ln w="9525">
            <a:noFill/>
            <a:miter lim="800000"/>
            <a:headEnd/>
            <a:tailEnd/>
          </a:ln>
        </p:spPr>
      </p:pic>
      <p:pic>
        <p:nvPicPr>
          <p:cNvPr id="7210" name="Picture 42"/>
          <p:cNvPicPr>
            <a:picLocks noChangeAspect="1" noChangeArrowheads="1"/>
          </p:cNvPicPr>
          <p:nvPr/>
        </p:nvPicPr>
        <p:blipFill>
          <a:blip r:embed="rId21"/>
          <a:srcRect/>
          <a:stretch>
            <a:fillRect/>
          </a:stretch>
        </p:blipFill>
        <p:spPr bwMode="auto">
          <a:xfrm rot="2209507">
            <a:off x="4495800" y="4419600"/>
            <a:ext cx="2819400" cy="228600"/>
          </a:xfrm>
          <a:prstGeom prst="rect">
            <a:avLst/>
          </a:prstGeom>
          <a:noFill/>
          <a:ln w="9525">
            <a:noFill/>
            <a:miter lim="800000"/>
            <a:headEnd/>
            <a:tailEnd/>
          </a:ln>
        </p:spPr>
      </p:pic>
      <p:pic>
        <p:nvPicPr>
          <p:cNvPr id="7211" name="Picture 43"/>
          <p:cNvPicPr>
            <a:picLocks noChangeAspect="1" noChangeArrowheads="1"/>
          </p:cNvPicPr>
          <p:nvPr/>
        </p:nvPicPr>
        <p:blipFill>
          <a:blip r:embed="rId22"/>
          <a:srcRect/>
          <a:stretch>
            <a:fillRect/>
          </a:stretch>
        </p:blipFill>
        <p:spPr bwMode="auto">
          <a:xfrm rot="2245508">
            <a:off x="6451600" y="4114800"/>
            <a:ext cx="1854200" cy="228600"/>
          </a:xfrm>
          <a:prstGeom prst="rect">
            <a:avLst/>
          </a:prstGeom>
          <a:noFill/>
          <a:ln w="9525">
            <a:noFill/>
            <a:miter lim="800000"/>
            <a:headEnd/>
            <a:tailEnd/>
          </a:ln>
        </p:spPr>
      </p:pic>
      <p:pic>
        <p:nvPicPr>
          <p:cNvPr id="7212" name="Picture 44"/>
          <p:cNvPicPr>
            <a:picLocks noChangeAspect="1" noChangeArrowheads="1"/>
          </p:cNvPicPr>
          <p:nvPr/>
        </p:nvPicPr>
        <p:blipFill>
          <a:blip r:embed="rId23"/>
          <a:srcRect/>
          <a:stretch>
            <a:fillRect/>
          </a:stretch>
        </p:blipFill>
        <p:spPr bwMode="auto">
          <a:xfrm rot="2167973">
            <a:off x="7543800" y="5054600"/>
            <a:ext cx="1524000" cy="203200"/>
          </a:xfrm>
          <a:prstGeom prst="rect">
            <a:avLst/>
          </a:prstGeom>
          <a:noFill/>
          <a:ln w="9525">
            <a:noFill/>
            <a:miter lim="800000"/>
            <a:headEnd/>
            <a:tailEnd/>
          </a:ln>
        </p:spPr>
      </p:pic>
      <p:sp>
        <p:nvSpPr>
          <p:cNvPr id="7214" name="Text Box 46"/>
          <p:cNvSpPr txBox="1">
            <a:spLocks noChangeArrowheads="1"/>
          </p:cNvSpPr>
          <p:nvPr/>
        </p:nvSpPr>
        <p:spPr bwMode="auto">
          <a:xfrm>
            <a:off x="152400" y="6019800"/>
            <a:ext cx="3352800" cy="581025"/>
          </a:xfrm>
          <a:prstGeom prst="rect">
            <a:avLst/>
          </a:prstGeom>
          <a:noFill/>
          <a:ln w="9525">
            <a:noFill/>
            <a:miter lim="800000"/>
            <a:headEnd/>
            <a:tailEnd/>
          </a:ln>
        </p:spPr>
        <p:txBody>
          <a:bodyPr>
            <a:prstTxWarp prst="textNoShape">
              <a:avLst/>
            </a:prstTxWarp>
            <a:spAutoFit/>
          </a:bodyPr>
          <a:lstStyle/>
          <a:p>
            <a:pPr algn="ctr"/>
            <a:r>
              <a:rPr lang="en-US" sz="1600"/>
              <a:t>Molecular motion of biochem. species as they interact and change identity</a:t>
            </a:r>
          </a:p>
        </p:txBody>
      </p:sp>
      <p:sp>
        <p:nvSpPr>
          <p:cNvPr id="7216" name="Text Box 48"/>
          <p:cNvSpPr txBox="1">
            <a:spLocks noChangeArrowheads="1"/>
          </p:cNvSpPr>
          <p:nvPr/>
        </p:nvSpPr>
        <p:spPr bwMode="auto">
          <a:xfrm>
            <a:off x="4191000" y="6048375"/>
            <a:ext cx="2743200" cy="581025"/>
          </a:xfrm>
          <a:prstGeom prst="rect">
            <a:avLst/>
          </a:prstGeom>
          <a:noFill/>
          <a:ln w="9525">
            <a:noFill/>
            <a:miter lim="800000"/>
            <a:headEnd/>
            <a:tailEnd/>
          </a:ln>
        </p:spPr>
        <p:txBody>
          <a:bodyPr>
            <a:prstTxWarp prst="textNoShape">
              <a:avLst/>
            </a:prstTxWarp>
            <a:spAutoFit/>
          </a:bodyPr>
          <a:lstStyle/>
          <a:p>
            <a:pPr algn="ctr"/>
            <a:r>
              <a:rPr lang="en-US" sz="1600"/>
              <a:t>Unfolding of the lives of individual cells</a:t>
            </a:r>
          </a:p>
        </p:txBody>
      </p:sp>
      <p:sp>
        <p:nvSpPr>
          <p:cNvPr id="7217" name="Line 49"/>
          <p:cNvSpPr>
            <a:spLocks noChangeShapeType="1"/>
          </p:cNvSpPr>
          <p:nvPr/>
        </p:nvSpPr>
        <p:spPr bwMode="auto">
          <a:xfrm>
            <a:off x="3657600" y="6324600"/>
            <a:ext cx="609600" cy="0"/>
          </a:xfrm>
          <a:prstGeom prst="line">
            <a:avLst/>
          </a:prstGeom>
          <a:noFill/>
          <a:ln w="15875">
            <a:solidFill>
              <a:srgbClr val="FF6600"/>
            </a:solidFill>
            <a:round/>
            <a:headEnd/>
            <a:tailEnd type="triangle" w="med" len="med"/>
          </a:ln>
          <a:effectLst>
            <a:outerShdw blurRad="63500" dist="38099" dir="2700000" algn="ctr" rotWithShape="0">
              <a:srgbClr val="000000">
                <a:alpha val="74998"/>
              </a:srgbClr>
            </a:outerShdw>
          </a:effectLst>
        </p:spPr>
        <p:txBody>
          <a:bodyPr anchor="ctr">
            <a:prstTxWarp prst="textNoShape">
              <a:avLst/>
            </a:prstTxWarp>
            <a:spAutoFit/>
          </a:bodyPr>
          <a:lstStyle/>
          <a:p>
            <a:pPr>
              <a:buFont typeface="Arial" charset="0"/>
              <a:buNone/>
              <a:defRPr/>
            </a:pPr>
            <a:endParaRPr lang="en-US">
              <a:latin typeface="Times New Roman" charset="0"/>
              <a:ea typeface="ヒラギノ角ゴ Pro W3" charset="-128"/>
              <a:cs typeface="ヒラギノ角ゴ Pro W3" charset="-128"/>
            </a:endParaRPr>
          </a:p>
        </p:txBody>
      </p:sp>
      <p:sp>
        <p:nvSpPr>
          <p:cNvPr id="7218" name="Text Box 50"/>
          <p:cNvSpPr txBox="1">
            <a:spLocks noChangeArrowheads="1"/>
          </p:cNvSpPr>
          <p:nvPr/>
        </p:nvSpPr>
        <p:spPr bwMode="auto">
          <a:xfrm>
            <a:off x="7315200" y="6096000"/>
            <a:ext cx="1676400" cy="581025"/>
          </a:xfrm>
          <a:prstGeom prst="rect">
            <a:avLst/>
          </a:prstGeom>
          <a:noFill/>
          <a:ln w="9525">
            <a:noFill/>
            <a:miter lim="800000"/>
            <a:headEnd/>
            <a:tailEnd/>
          </a:ln>
        </p:spPr>
        <p:txBody>
          <a:bodyPr>
            <a:prstTxWarp prst="textNoShape">
              <a:avLst/>
            </a:prstTxWarp>
            <a:spAutoFit/>
          </a:bodyPr>
          <a:lstStyle/>
          <a:p>
            <a:pPr algn="ctr"/>
            <a:r>
              <a:rPr lang="en-US" sz="1600"/>
              <a:t>Trajectories of entire species</a:t>
            </a:r>
          </a:p>
        </p:txBody>
      </p:sp>
      <p:sp>
        <p:nvSpPr>
          <p:cNvPr id="7219" name="Line 51"/>
          <p:cNvSpPr>
            <a:spLocks noChangeShapeType="1"/>
          </p:cNvSpPr>
          <p:nvPr/>
        </p:nvSpPr>
        <p:spPr bwMode="auto">
          <a:xfrm>
            <a:off x="6705600" y="6324600"/>
            <a:ext cx="609600" cy="0"/>
          </a:xfrm>
          <a:prstGeom prst="line">
            <a:avLst/>
          </a:prstGeom>
          <a:noFill/>
          <a:ln w="15875">
            <a:solidFill>
              <a:srgbClr val="FF6600"/>
            </a:solidFill>
            <a:round/>
            <a:headEnd/>
            <a:tailEnd type="triangle" w="med" len="med"/>
          </a:ln>
          <a:effectLst>
            <a:outerShdw blurRad="63500" dist="38099" dir="2700000" algn="ctr" rotWithShape="0">
              <a:srgbClr val="000000">
                <a:alpha val="74998"/>
              </a:srgbClr>
            </a:outerShdw>
          </a:effectLst>
        </p:spPr>
        <p:txBody>
          <a:bodyPr anchor="ctr">
            <a:prstTxWarp prst="textNoShape">
              <a:avLst/>
            </a:prstTxWarp>
            <a:spAutoFit/>
          </a:bodyPr>
          <a:lstStyle/>
          <a:p>
            <a:pPr>
              <a:buFont typeface="Arial" charset="0"/>
              <a:buNone/>
              <a:defRPr/>
            </a:pPr>
            <a:endParaRPr lang="en-US">
              <a:latin typeface="Times New Roman" charset="0"/>
              <a:ea typeface="ヒラギノ角ゴ Pro W3" charset="-128"/>
              <a:cs typeface="ヒラギノ角ゴ Pro W3" charset="-128"/>
            </a:endParaRPr>
          </a:p>
        </p:txBody>
      </p:sp>
      <p:sp>
        <p:nvSpPr>
          <p:cNvPr id="37917" name="Rounded Rectangle 28"/>
          <p:cNvSpPr>
            <a:spLocks noChangeArrowheads="1"/>
          </p:cNvSpPr>
          <p:nvPr/>
        </p:nvSpPr>
        <p:spPr bwMode="auto">
          <a:xfrm>
            <a:off x="4876800" y="2209800"/>
            <a:ext cx="990600" cy="533400"/>
          </a:xfrm>
          <a:prstGeom prst="roundRect">
            <a:avLst>
              <a:gd name="adj" fmla="val 16667"/>
            </a:avLst>
          </a:prstGeom>
          <a:noFill/>
          <a:ln w="57150">
            <a:solidFill>
              <a:srgbClr val="FF6600"/>
            </a:solidFill>
            <a:round/>
            <a:headEnd/>
            <a:tailEnd type="triangle" w="med" len="med"/>
          </a:ln>
        </p:spPr>
        <p:txBody>
          <a:bodyPr>
            <a:prstTxWarp prst="textNoShape">
              <a:avLst/>
            </a:prstTxWarp>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185"/>
                                        </p:tgtEl>
                                        <p:attrNameLst>
                                          <p:attrName>style.visibility</p:attrName>
                                        </p:attrNameLst>
                                      </p:cBhvr>
                                      <p:to>
                                        <p:strVal val="visible"/>
                                      </p:to>
                                    </p:set>
                                    <p:animEffect transition="in" filter="dissolve">
                                      <p:cBhvr>
                                        <p:cTn id="7" dur="500"/>
                                        <p:tgtEl>
                                          <p:spTgt spid="718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186"/>
                                        </p:tgtEl>
                                        <p:attrNameLst>
                                          <p:attrName>style.visibility</p:attrName>
                                        </p:attrNameLst>
                                      </p:cBhvr>
                                      <p:to>
                                        <p:strVal val="visible"/>
                                      </p:to>
                                    </p:set>
                                    <p:animEffect transition="in" filter="wipe(left)">
                                      <p:cBhvr>
                                        <p:cTn id="11" dur="500"/>
                                        <p:tgtEl>
                                          <p:spTgt spid="718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7187"/>
                                        </p:tgtEl>
                                        <p:attrNameLst>
                                          <p:attrName>style.visibility</p:attrName>
                                        </p:attrNameLst>
                                      </p:cBhvr>
                                      <p:to>
                                        <p:strVal val="visible"/>
                                      </p:to>
                                    </p:set>
                                    <p:animEffect transition="in" filter="wipe(up)">
                                      <p:cBhvr>
                                        <p:cTn id="15" dur="500"/>
                                        <p:tgtEl>
                                          <p:spTgt spid="7187"/>
                                        </p:tgtEl>
                                      </p:cBhvr>
                                    </p:animEffect>
                                  </p:childTnLst>
                                </p:cTn>
                              </p:par>
                              <p:par>
                                <p:cTn id="16" presetID="22" presetClass="entr" presetSubtype="1" fill="hold" nodeType="withEffect">
                                  <p:stCondLst>
                                    <p:cond delay="0"/>
                                  </p:stCondLst>
                                  <p:childTnLst>
                                    <p:set>
                                      <p:cBhvr>
                                        <p:cTn id="17" dur="1" fill="hold">
                                          <p:stCondLst>
                                            <p:cond delay="0"/>
                                          </p:stCondLst>
                                        </p:cTn>
                                        <p:tgtEl>
                                          <p:spTgt spid="7188"/>
                                        </p:tgtEl>
                                        <p:attrNameLst>
                                          <p:attrName>style.visibility</p:attrName>
                                        </p:attrNameLst>
                                      </p:cBhvr>
                                      <p:to>
                                        <p:strVal val="visible"/>
                                      </p:to>
                                    </p:set>
                                    <p:animEffect transition="in" filter="wipe(up)">
                                      <p:cBhvr>
                                        <p:cTn id="18" dur="500"/>
                                        <p:tgtEl>
                                          <p:spTgt spid="7188"/>
                                        </p:tgtEl>
                                      </p:cBhvr>
                                    </p:animEffect>
                                  </p:childTnLst>
                                </p:cTn>
                              </p:par>
                              <p:par>
                                <p:cTn id="19" presetID="22" presetClass="entr" presetSubtype="1" fill="hold" nodeType="withEffect">
                                  <p:stCondLst>
                                    <p:cond delay="0"/>
                                  </p:stCondLst>
                                  <p:childTnLst>
                                    <p:set>
                                      <p:cBhvr>
                                        <p:cTn id="20" dur="1" fill="hold">
                                          <p:stCondLst>
                                            <p:cond delay="0"/>
                                          </p:stCondLst>
                                        </p:cTn>
                                        <p:tgtEl>
                                          <p:spTgt spid="7189"/>
                                        </p:tgtEl>
                                        <p:attrNameLst>
                                          <p:attrName>style.visibility</p:attrName>
                                        </p:attrNameLst>
                                      </p:cBhvr>
                                      <p:to>
                                        <p:strVal val="visible"/>
                                      </p:to>
                                    </p:set>
                                    <p:animEffect transition="in" filter="wipe(up)">
                                      <p:cBhvr>
                                        <p:cTn id="21" dur="500"/>
                                        <p:tgtEl>
                                          <p:spTgt spid="7189"/>
                                        </p:tgtEl>
                                      </p:cBhvr>
                                    </p:animEffect>
                                  </p:childTnLst>
                                </p:cTn>
                              </p:par>
                              <p:par>
                                <p:cTn id="22" presetID="22" presetClass="entr" presetSubtype="1" fill="hold" nodeType="withEffect">
                                  <p:stCondLst>
                                    <p:cond delay="0"/>
                                  </p:stCondLst>
                                  <p:childTnLst>
                                    <p:set>
                                      <p:cBhvr>
                                        <p:cTn id="23" dur="1" fill="hold">
                                          <p:stCondLst>
                                            <p:cond delay="0"/>
                                          </p:stCondLst>
                                        </p:cTn>
                                        <p:tgtEl>
                                          <p:spTgt spid="7190"/>
                                        </p:tgtEl>
                                        <p:attrNameLst>
                                          <p:attrName>style.visibility</p:attrName>
                                        </p:attrNameLst>
                                      </p:cBhvr>
                                      <p:to>
                                        <p:strVal val="visible"/>
                                      </p:to>
                                    </p:set>
                                    <p:animEffect transition="in" filter="wipe(up)">
                                      <p:cBhvr>
                                        <p:cTn id="24" dur="500"/>
                                        <p:tgtEl>
                                          <p:spTgt spid="7190"/>
                                        </p:tgtEl>
                                      </p:cBhvr>
                                    </p:animEffect>
                                  </p:childTnLst>
                                </p:cTn>
                              </p:par>
                              <p:par>
                                <p:cTn id="25" presetID="22" presetClass="entr" presetSubtype="1" fill="hold" nodeType="withEffect">
                                  <p:stCondLst>
                                    <p:cond delay="0"/>
                                  </p:stCondLst>
                                  <p:childTnLst>
                                    <p:set>
                                      <p:cBhvr>
                                        <p:cTn id="26" dur="1" fill="hold">
                                          <p:stCondLst>
                                            <p:cond delay="0"/>
                                          </p:stCondLst>
                                        </p:cTn>
                                        <p:tgtEl>
                                          <p:spTgt spid="7192"/>
                                        </p:tgtEl>
                                        <p:attrNameLst>
                                          <p:attrName>style.visibility</p:attrName>
                                        </p:attrNameLst>
                                      </p:cBhvr>
                                      <p:to>
                                        <p:strVal val="visible"/>
                                      </p:to>
                                    </p:set>
                                    <p:animEffect transition="in" filter="wipe(up)">
                                      <p:cBhvr>
                                        <p:cTn id="27" dur="500"/>
                                        <p:tgtEl>
                                          <p:spTgt spid="7192"/>
                                        </p:tgtEl>
                                      </p:cBhvr>
                                    </p:animEffect>
                                  </p:childTnLst>
                                </p:cTn>
                              </p:par>
                              <p:par>
                                <p:cTn id="28" presetID="22" presetClass="entr" presetSubtype="1" fill="hold" nodeType="withEffect">
                                  <p:stCondLst>
                                    <p:cond delay="0"/>
                                  </p:stCondLst>
                                  <p:childTnLst>
                                    <p:set>
                                      <p:cBhvr>
                                        <p:cTn id="29" dur="1" fill="hold">
                                          <p:stCondLst>
                                            <p:cond delay="0"/>
                                          </p:stCondLst>
                                        </p:cTn>
                                        <p:tgtEl>
                                          <p:spTgt spid="7194"/>
                                        </p:tgtEl>
                                        <p:attrNameLst>
                                          <p:attrName>style.visibility</p:attrName>
                                        </p:attrNameLst>
                                      </p:cBhvr>
                                      <p:to>
                                        <p:strVal val="visible"/>
                                      </p:to>
                                    </p:set>
                                    <p:animEffect transition="in" filter="wipe(up)">
                                      <p:cBhvr>
                                        <p:cTn id="30" dur="500"/>
                                        <p:tgtEl>
                                          <p:spTgt spid="7194"/>
                                        </p:tgtEl>
                                      </p:cBhvr>
                                    </p:animEffect>
                                  </p:childTnLst>
                                </p:cTn>
                              </p:par>
                              <p:par>
                                <p:cTn id="31" presetID="22" presetClass="entr" presetSubtype="1" fill="hold" nodeType="withEffect">
                                  <p:stCondLst>
                                    <p:cond delay="0"/>
                                  </p:stCondLst>
                                  <p:childTnLst>
                                    <p:set>
                                      <p:cBhvr>
                                        <p:cTn id="32" dur="1" fill="hold">
                                          <p:stCondLst>
                                            <p:cond delay="0"/>
                                          </p:stCondLst>
                                        </p:cTn>
                                        <p:tgtEl>
                                          <p:spTgt spid="7195"/>
                                        </p:tgtEl>
                                        <p:attrNameLst>
                                          <p:attrName>style.visibility</p:attrName>
                                        </p:attrNameLst>
                                      </p:cBhvr>
                                      <p:to>
                                        <p:strVal val="visible"/>
                                      </p:to>
                                    </p:set>
                                    <p:animEffect transition="in" filter="wipe(up)">
                                      <p:cBhvr>
                                        <p:cTn id="33" dur="500"/>
                                        <p:tgtEl>
                                          <p:spTgt spid="7195"/>
                                        </p:tgtEl>
                                      </p:cBhvr>
                                    </p:animEffect>
                                  </p:childTnLst>
                                </p:cTn>
                              </p:par>
                              <p:par>
                                <p:cTn id="34" presetID="22" presetClass="entr" presetSubtype="1" fill="hold" nodeType="withEffect">
                                  <p:stCondLst>
                                    <p:cond delay="0"/>
                                  </p:stCondLst>
                                  <p:childTnLst>
                                    <p:set>
                                      <p:cBhvr>
                                        <p:cTn id="35" dur="1" fill="hold">
                                          <p:stCondLst>
                                            <p:cond delay="0"/>
                                          </p:stCondLst>
                                        </p:cTn>
                                        <p:tgtEl>
                                          <p:spTgt spid="7197"/>
                                        </p:tgtEl>
                                        <p:attrNameLst>
                                          <p:attrName>style.visibility</p:attrName>
                                        </p:attrNameLst>
                                      </p:cBhvr>
                                      <p:to>
                                        <p:strVal val="visible"/>
                                      </p:to>
                                    </p:set>
                                    <p:animEffect transition="in" filter="wipe(up)">
                                      <p:cBhvr>
                                        <p:cTn id="36" dur="500"/>
                                        <p:tgtEl>
                                          <p:spTgt spid="7197"/>
                                        </p:tgtEl>
                                      </p:cBhvr>
                                    </p:animEffect>
                                  </p:childTnLst>
                                </p:cTn>
                              </p:par>
                              <p:par>
                                <p:cTn id="37" presetID="22" presetClass="entr" presetSubtype="1" fill="hold" nodeType="withEffect">
                                  <p:stCondLst>
                                    <p:cond delay="0"/>
                                  </p:stCondLst>
                                  <p:childTnLst>
                                    <p:set>
                                      <p:cBhvr>
                                        <p:cTn id="38" dur="1" fill="hold">
                                          <p:stCondLst>
                                            <p:cond delay="0"/>
                                          </p:stCondLst>
                                        </p:cTn>
                                        <p:tgtEl>
                                          <p:spTgt spid="7198"/>
                                        </p:tgtEl>
                                        <p:attrNameLst>
                                          <p:attrName>style.visibility</p:attrName>
                                        </p:attrNameLst>
                                      </p:cBhvr>
                                      <p:to>
                                        <p:strVal val="visible"/>
                                      </p:to>
                                    </p:set>
                                    <p:animEffect transition="in" filter="wipe(up)">
                                      <p:cBhvr>
                                        <p:cTn id="39" dur="500"/>
                                        <p:tgtEl>
                                          <p:spTgt spid="7198"/>
                                        </p:tgtEl>
                                      </p:cBhvr>
                                    </p:animEffect>
                                  </p:childTnLst>
                                </p:cTn>
                              </p:par>
                              <p:par>
                                <p:cTn id="40" presetID="22" presetClass="entr" presetSubtype="1" fill="hold" nodeType="withEffect">
                                  <p:stCondLst>
                                    <p:cond delay="0"/>
                                  </p:stCondLst>
                                  <p:childTnLst>
                                    <p:set>
                                      <p:cBhvr>
                                        <p:cTn id="41" dur="1" fill="hold">
                                          <p:stCondLst>
                                            <p:cond delay="0"/>
                                          </p:stCondLst>
                                        </p:cTn>
                                        <p:tgtEl>
                                          <p:spTgt spid="7200"/>
                                        </p:tgtEl>
                                        <p:attrNameLst>
                                          <p:attrName>style.visibility</p:attrName>
                                        </p:attrNameLst>
                                      </p:cBhvr>
                                      <p:to>
                                        <p:strVal val="visible"/>
                                      </p:to>
                                    </p:set>
                                    <p:animEffect transition="in" filter="wipe(up)">
                                      <p:cBhvr>
                                        <p:cTn id="42" dur="500"/>
                                        <p:tgtEl>
                                          <p:spTgt spid="7200"/>
                                        </p:tgtEl>
                                      </p:cBhvr>
                                    </p:animEffect>
                                  </p:childTnLst>
                                </p:cTn>
                              </p:par>
                              <p:par>
                                <p:cTn id="43" presetID="22" presetClass="entr" presetSubtype="1" fill="hold" nodeType="withEffect">
                                  <p:stCondLst>
                                    <p:cond delay="0"/>
                                  </p:stCondLst>
                                  <p:childTnLst>
                                    <p:set>
                                      <p:cBhvr>
                                        <p:cTn id="44" dur="1" fill="hold">
                                          <p:stCondLst>
                                            <p:cond delay="0"/>
                                          </p:stCondLst>
                                        </p:cTn>
                                        <p:tgtEl>
                                          <p:spTgt spid="7201"/>
                                        </p:tgtEl>
                                        <p:attrNameLst>
                                          <p:attrName>style.visibility</p:attrName>
                                        </p:attrNameLst>
                                      </p:cBhvr>
                                      <p:to>
                                        <p:strVal val="visible"/>
                                      </p:to>
                                    </p:set>
                                    <p:animEffect transition="in" filter="wipe(up)">
                                      <p:cBhvr>
                                        <p:cTn id="45" dur="500"/>
                                        <p:tgtEl>
                                          <p:spTgt spid="7201"/>
                                        </p:tgtEl>
                                      </p:cBhvr>
                                    </p:animEffect>
                                  </p:childTnLst>
                                </p:cTn>
                              </p:par>
                              <p:par>
                                <p:cTn id="46" presetID="22" presetClass="entr" presetSubtype="1" fill="hold" nodeType="withEffect">
                                  <p:stCondLst>
                                    <p:cond delay="0"/>
                                  </p:stCondLst>
                                  <p:childTnLst>
                                    <p:set>
                                      <p:cBhvr>
                                        <p:cTn id="47" dur="1" fill="hold">
                                          <p:stCondLst>
                                            <p:cond delay="0"/>
                                          </p:stCondLst>
                                        </p:cTn>
                                        <p:tgtEl>
                                          <p:spTgt spid="7202"/>
                                        </p:tgtEl>
                                        <p:attrNameLst>
                                          <p:attrName>style.visibility</p:attrName>
                                        </p:attrNameLst>
                                      </p:cBhvr>
                                      <p:to>
                                        <p:strVal val="visible"/>
                                      </p:to>
                                    </p:set>
                                    <p:animEffect transition="in" filter="wipe(up)">
                                      <p:cBhvr>
                                        <p:cTn id="48" dur="500"/>
                                        <p:tgtEl>
                                          <p:spTgt spid="7202"/>
                                        </p:tgtEl>
                                      </p:cBhvr>
                                    </p:animEffect>
                                  </p:childTnLst>
                                </p:cTn>
                              </p:par>
                              <p:par>
                                <p:cTn id="49" presetID="22" presetClass="entr" presetSubtype="1" fill="hold" nodeType="withEffect">
                                  <p:stCondLst>
                                    <p:cond delay="0"/>
                                  </p:stCondLst>
                                  <p:childTnLst>
                                    <p:set>
                                      <p:cBhvr>
                                        <p:cTn id="50" dur="1" fill="hold">
                                          <p:stCondLst>
                                            <p:cond delay="0"/>
                                          </p:stCondLst>
                                        </p:cTn>
                                        <p:tgtEl>
                                          <p:spTgt spid="7207"/>
                                        </p:tgtEl>
                                        <p:attrNameLst>
                                          <p:attrName>style.visibility</p:attrName>
                                        </p:attrNameLst>
                                      </p:cBhvr>
                                      <p:to>
                                        <p:strVal val="visible"/>
                                      </p:to>
                                    </p:set>
                                    <p:animEffect transition="in" filter="wipe(up)">
                                      <p:cBhvr>
                                        <p:cTn id="51" dur="500"/>
                                        <p:tgtEl>
                                          <p:spTgt spid="7207"/>
                                        </p:tgtEl>
                                      </p:cBhvr>
                                    </p:animEffect>
                                  </p:childTnLst>
                                </p:cTn>
                              </p:par>
                              <p:par>
                                <p:cTn id="52" presetID="22" presetClass="entr" presetSubtype="1" fill="hold" nodeType="withEffect">
                                  <p:stCondLst>
                                    <p:cond delay="0"/>
                                  </p:stCondLst>
                                  <p:childTnLst>
                                    <p:set>
                                      <p:cBhvr>
                                        <p:cTn id="53" dur="1" fill="hold">
                                          <p:stCondLst>
                                            <p:cond delay="0"/>
                                          </p:stCondLst>
                                        </p:cTn>
                                        <p:tgtEl>
                                          <p:spTgt spid="7208"/>
                                        </p:tgtEl>
                                        <p:attrNameLst>
                                          <p:attrName>style.visibility</p:attrName>
                                        </p:attrNameLst>
                                      </p:cBhvr>
                                      <p:to>
                                        <p:strVal val="visible"/>
                                      </p:to>
                                    </p:set>
                                    <p:animEffect transition="in" filter="wipe(up)">
                                      <p:cBhvr>
                                        <p:cTn id="54" dur="500"/>
                                        <p:tgtEl>
                                          <p:spTgt spid="7208"/>
                                        </p:tgtEl>
                                      </p:cBhvr>
                                    </p:animEffect>
                                  </p:childTnLst>
                                </p:cTn>
                              </p:par>
                              <p:par>
                                <p:cTn id="55" presetID="22" presetClass="entr" presetSubtype="1" fill="hold" nodeType="withEffect">
                                  <p:stCondLst>
                                    <p:cond delay="0"/>
                                  </p:stCondLst>
                                  <p:childTnLst>
                                    <p:set>
                                      <p:cBhvr>
                                        <p:cTn id="56" dur="1" fill="hold">
                                          <p:stCondLst>
                                            <p:cond delay="0"/>
                                          </p:stCondLst>
                                        </p:cTn>
                                        <p:tgtEl>
                                          <p:spTgt spid="7205"/>
                                        </p:tgtEl>
                                        <p:attrNameLst>
                                          <p:attrName>style.visibility</p:attrName>
                                        </p:attrNameLst>
                                      </p:cBhvr>
                                      <p:to>
                                        <p:strVal val="visible"/>
                                      </p:to>
                                    </p:set>
                                    <p:animEffect transition="in" filter="wipe(up)">
                                      <p:cBhvr>
                                        <p:cTn id="57" dur="500"/>
                                        <p:tgtEl>
                                          <p:spTgt spid="7205"/>
                                        </p:tgtEl>
                                      </p:cBhvr>
                                    </p:animEffect>
                                  </p:childTnLst>
                                </p:cTn>
                              </p:par>
                              <p:par>
                                <p:cTn id="58" presetID="22" presetClass="entr" presetSubtype="1" fill="hold" nodeType="withEffect">
                                  <p:stCondLst>
                                    <p:cond delay="0"/>
                                  </p:stCondLst>
                                  <p:childTnLst>
                                    <p:set>
                                      <p:cBhvr>
                                        <p:cTn id="59" dur="1" fill="hold">
                                          <p:stCondLst>
                                            <p:cond delay="0"/>
                                          </p:stCondLst>
                                        </p:cTn>
                                        <p:tgtEl>
                                          <p:spTgt spid="7204"/>
                                        </p:tgtEl>
                                        <p:attrNameLst>
                                          <p:attrName>style.visibility</p:attrName>
                                        </p:attrNameLst>
                                      </p:cBhvr>
                                      <p:to>
                                        <p:strVal val="visible"/>
                                      </p:to>
                                    </p:set>
                                    <p:animEffect transition="in" filter="wipe(up)">
                                      <p:cBhvr>
                                        <p:cTn id="60" dur="500"/>
                                        <p:tgtEl>
                                          <p:spTgt spid="7204"/>
                                        </p:tgtEl>
                                      </p:cBhvr>
                                    </p:animEffect>
                                  </p:childTnLst>
                                </p:cTn>
                              </p:par>
                              <p:par>
                                <p:cTn id="61" presetID="22" presetClass="entr" presetSubtype="1" fill="hold" nodeType="withEffect">
                                  <p:stCondLst>
                                    <p:cond delay="0"/>
                                  </p:stCondLst>
                                  <p:childTnLst>
                                    <p:set>
                                      <p:cBhvr>
                                        <p:cTn id="62" dur="1" fill="hold">
                                          <p:stCondLst>
                                            <p:cond delay="0"/>
                                          </p:stCondLst>
                                        </p:cTn>
                                        <p:tgtEl>
                                          <p:spTgt spid="7209"/>
                                        </p:tgtEl>
                                        <p:attrNameLst>
                                          <p:attrName>style.visibility</p:attrName>
                                        </p:attrNameLst>
                                      </p:cBhvr>
                                      <p:to>
                                        <p:strVal val="visible"/>
                                      </p:to>
                                    </p:set>
                                    <p:animEffect transition="in" filter="wipe(up)">
                                      <p:cBhvr>
                                        <p:cTn id="63" dur="500"/>
                                        <p:tgtEl>
                                          <p:spTgt spid="7209"/>
                                        </p:tgtEl>
                                      </p:cBhvr>
                                    </p:animEffect>
                                  </p:childTnLst>
                                </p:cTn>
                              </p:par>
                              <p:par>
                                <p:cTn id="64" presetID="22" presetClass="entr" presetSubtype="1" fill="hold" nodeType="withEffect">
                                  <p:stCondLst>
                                    <p:cond delay="0"/>
                                  </p:stCondLst>
                                  <p:childTnLst>
                                    <p:set>
                                      <p:cBhvr>
                                        <p:cTn id="65" dur="1" fill="hold">
                                          <p:stCondLst>
                                            <p:cond delay="0"/>
                                          </p:stCondLst>
                                        </p:cTn>
                                        <p:tgtEl>
                                          <p:spTgt spid="7210"/>
                                        </p:tgtEl>
                                        <p:attrNameLst>
                                          <p:attrName>style.visibility</p:attrName>
                                        </p:attrNameLst>
                                      </p:cBhvr>
                                      <p:to>
                                        <p:strVal val="visible"/>
                                      </p:to>
                                    </p:set>
                                    <p:animEffect transition="in" filter="wipe(up)">
                                      <p:cBhvr>
                                        <p:cTn id="66" dur="500"/>
                                        <p:tgtEl>
                                          <p:spTgt spid="7210"/>
                                        </p:tgtEl>
                                      </p:cBhvr>
                                    </p:animEffect>
                                  </p:childTnLst>
                                </p:cTn>
                              </p:par>
                              <p:par>
                                <p:cTn id="67" presetID="22" presetClass="entr" presetSubtype="1" fill="hold" nodeType="withEffect">
                                  <p:stCondLst>
                                    <p:cond delay="0"/>
                                  </p:stCondLst>
                                  <p:childTnLst>
                                    <p:set>
                                      <p:cBhvr>
                                        <p:cTn id="68" dur="1" fill="hold">
                                          <p:stCondLst>
                                            <p:cond delay="0"/>
                                          </p:stCondLst>
                                        </p:cTn>
                                        <p:tgtEl>
                                          <p:spTgt spid="7211"/>
                                        </p:tgtEl>
                                        <p:attrNameLst>
                                          <p:attrName>style.visibility</p:attrName>
                                        </p:attrNameLst>
                                      </p:cBhvr>
                                      <p:to>
                                        <p:strVal val="visible"/>
                                      </p:to>
                                    </p:set>
                                    <p:animEffect transition="in" filter="wipe(up)">
                                      <p:cBhvr>
                                        <p:cTn id="69" dur="500"/>
                                        <p:tgtEl>
                                          <p:spTgt spid="7211"/>
                                        </p:tgtEl>
                                      </p:cBhvr>
                                    </p:animEffect>
                                  </p:childTnLst>
                                </p:cTn>
                              </p:par>
                              <p:par>
                                <p:cTn id="70" presetID="22" presetClass="entr" presetSubtype="1" fill="hold" nodeType="withEffect">
                                  <p:stCondLst>
                                    <p:cond delay="0"/>
                                  </p:stCondLst>
                                  <p:childTnLst>
                                    <p:set>
                                      <p:cBhvr>
                                        <p:cTn id="71" dur="1" fill="hold">
                                          <p:stCondLst>
                                            <p:cond delay="0"/>
                                          </p:stCondLst>
                                        </p:cTn>
                                        <p:tgtEl>
                                          <p:spTgt spid="7212"/>
                                        </p:tgtEl>
                                        <p:attrNameLst>
                                          <p:attrName>style.visibility</p:attrName>
                                        </p:attrNameLst>
                                      </p:cBhvr>
                                      <p:to>
                                        <p:strVal val="visible"/>
                                      </p:to>
                                    </p:set>
                                    <p:animEffect transition="in" filter="wipe(up)">
                                      <p:cBhvr>
                                        <p:cTn id="72" dur="500"/>
                                        <p:tgtEl>
                                          <p:spTgt spid="7212"/>
                                        </p:tgtEl>
                                      </p:cBhvr>
                                    </p:animEffect>
                                  </p:childTnLst>
                                </p:cTn>
                              </p:par>
                            </p:childTnLst>
                          </p:cTn>
                        </p:par>
                        <p:par>
                          <p:cTn id="73" fill="hold">
                            <p:stCondLst>
                              <p:cond delay="1500"/>
                            </p:stCondLst>
                            <p:childTnLst>
                              <p:par>
                                <p:cTn id="74" presetID="22" presetClass="entr" presetSubtype="8" fill="hold" grpId="0" nodeType="afterEffect">
                                  <p:stCondLst>
                                    <p:cond delay="0"/>
                                  </p:stCondLst>
                                  <p:childTnLst>
                                    <p:set>
                                      <p:cBhvr>
                                        <p:cTn id="75" dur="1" fill="hold">
                                          <p:stCondLst>
                                            <p:cond delay="0"/>
                                          </p:stCondLst>
                                        </p:cTn>
                                        <p:tgtEl>
                                          <p:spTgt spid="7214"/>
                                        </p:tgtEl>
                                        <p:attrNameLst>
                                          <p:attrName>style.visibility</p:attrName>
                                        </p:attrNameLst>
                                      </p:cBhvr>
                                      <p:to>
                                        <p:strVal val="visible"/>
                                      </p:to>
                                    </p:set>
                                    <p:animEffect transition="in" filter="wipe(left)">
                                      <p:cBhvr>
                                        <p:cTn id="76" dur="500"/>
                                        <p:tgtEl>
                                          <p:spTgt spid="7214"/>
                                        </p:tgtEl>
                                      </p:cBhvr>
                                    </p:animEffect>
                                  </p:childTnLst>
                                </p:cTn>
                              </p:par>
                            </p:childTnLst>
                          </p:cTn>
                        </p:par>
                        <p:par>
                          <p:cTn id="77" fill="hold">
                            <p:stCondLst>
                              <p:cond delay="2000"/>
                            </p:stCondLst>
                            <p:childTnLst>
                              <p:par>
                                <p:cTn id="78" presetID="22" presetClass="entr" presetSubtype="8" fill="hold" nodeType="afterEffect">
                                  <p:stCondLst>
                                    <p:cond delay="0"/>
                                  </p:stCondLst>
                                  <p:childTnLst>
                                    <p:set>
                                      <p:cBhvr>
                                        <p:cTn id="79" dur="1" fill="hold">
                                          <p:stCondLst>
                                            <p:cond delay="0"/>
                                          </p:stCondLst>
                                        </p:cTn>
                                        <p:tgtEl>
                                          <p:spTgt spid="7217"/>
                                        </p:tgtEl>
                                        <p:attrNameLst>
                                          <p:attrName>style.visibility</p:attrName>
                                        </p:attrNameLst>
                                      </p:cBhvr>
                                      <p:to>
                                        <p:strVal val="visible"/>
                                      </p:to>
                                    </p:set>
                                    <p:animEffect transition="in" filter="wipe(left)">
                                      <p:cBhvr>
                                        <p:cTn id="80" dur="500"/>
                                        <p:tgtEl>
                                          <p:spTgt spid="7217"/>
                                        </p:tgtEl>
                                      </p:cBhvr>
                                    </p:animEffect>
                                  </p:childTnLst>
                                </p:cTn>
                              </p:par>
                            </p:childTnLst>
                          </p:cTn>
                        </p:par>
                        <p:par>
                          <p:cTn id="81" fill="hold">
                            <p:stCondLst>
                              <p:cond delay="2500"/>
                            </p:stCondLst>
                            <p:childTnLst>
                              <p:par>
                                <p:cTn id="82" presetID="22" presetClass="entr" presetSubtype="8" fill="hold" grpId="0" nodeType="afterEffect">
                                  <p:stCondLst>
                                    <p:cond delay="0"/>
                                  </p:stCondLst>
                                  <p:childTnLst>
                                    <p:set>
                                      <p:cBhvr>
                                        <p:cTn id="83" dur="1" fill="hold">
                                          <p:stCondLst>
                                            <p:cond delay="0"/>
                                          </p:stCondLst>
                                        </p:cTn>
                                        <p:tgtEl>
                                          <p:spTgt spid="7216"/>
                                        </p:tgtEl>
                                        <p:attrNameLst>
                                          <p:attrName>style.visibility</p:attrName>
                                        </p:attrNameLst>
                                      </p:cBhvr>
                                      <p:to>
                                        <p:strVal val="visible"/>
                                      </p:to>
                                    </p:set>
                                    <p:animEffect transition="in" filter="wipe(left)">
                                      <p:cBhvr>
                                        <p:cTn id="84" dur="500"/>
                                        <p:tgtEl>
                                          <p:spTgt spid="7216"/>
                                        </p:tgtEl>
                                      </p:cBhvr>
                                    </p:animEffect>
                                  </p:childTnLst>
                                </p:cTn>
                              </p:par>
                            </p:childTnLst>
                          </p:cTn>
                        </p:par>
                        <p:par>
                          <p:cTn id="85" fill="hold">
                            <p:stCondLst>
                              <p:cond delay="3000"/>
                            </p:stCondLst>
                            <p:childTnLst>
                              <p:par>
                                <p:cTn id="86" presetID="22" presetClass="entr" presetSubtype="8" fill="hold" nodeType="afterEffect">
                                  <p:stCondLst>
                                    <p:cond delay="0"/>
                                  </p:stCondLst>
                                  <p:childTnLst>
                                    <p:set>
                                      <p:cBhvr>
                                        <p:cTn id="87" dur="1" fill="hold">
                                          <p:stCondLst>
                                            <p:cond delay="0"/>
                                          </p:stCondLst>
                                        </p:cTn>
                                        <p:tgtEl>
                                          <p:spTgt spid="7219"/>
                                        </p:tgtEl>
                                        <p:attrNameLst>
                                          <p:attrName>style.visibility</p:attrName>
                                        </p:attrNameLst>
                                      </p:cBhvr>
                                      <p:to>
                                        <p:strVal val="visible"/>
                                      </p:to>
                                    </p:set>
                                    <p:animEffect transition="in" filter="wipe(left)">
                                      <p:cBhvr>
                                        <p:cTn id="88" dur="500"/>
                                        <p:tgtEl>
                                          <p:spTgt spid="7219"/>
                                        </p:tgtEl>
                                      </p:cBhvr>
                                    </p:animEffect>
                                  </p:childTnLst>
                                </p:cTn>
                              </p:par>
                            </p:childTnLst>
                          </p:cTn>
                        </p:par>
                        <p:par>
                          <p:cTn id="89" fill="hold">
                            <p:stCondLst>
                              <p:cond delay="3500"/>
                            </p:stCondLst>
                            <p:childTnLst>
                              <p:par>
                                <p:cTn id="90" presetID="22" presetClass="entr" presetSubtype="8" fill="hold" grpId="0" nodeType="afterEffect">
                                  <p:stCondLst>
                                    <p:cond delay="0"/>
                                  </p:stCondLst>
                                  <p:childTnLst>
                                    <p:set>
                                      <p:cBhvr>
                                        <p:cTn id="91" dur="1" fill="hold">
                                          <p:stCondLst>
                                            <p:cond delay="0"/>
                                          </p:stCondLst>
                                        </p:cTn>
                                        <p:tgtEl>
                                          <p:spTgt spid="7218"/>
                                        </p:tgtEl>
                                        <p:attrNameLst>
                                          <p:attrName>style.visibility</p:attrName>
                                        </p:attrNameLst>
                                      </p:cBhvr>
                                      <p:to>
                                        <p:strVal val="visible"/>
                                      </p:to>
                                    </p:set>
                                    <p:animEffect transition="in" filter="wipe(left)">
                                      <p:cBhvr>
                                        <p:cTn id="92" dur="500"/>
                                        <p:tgtEl>
                                          <p:spTgt spid="7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5" grpId="0"/>
      <p:bldP spid="7214" grpId="0"/>
      <p:bldP spid="7216" grpId="0"/>
      <p:bldP spid="7218"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4"/>
          <p:cNvPicPr>
            <a:picLocks noGrp="1" noChangeAspect="1" noChangeArrowheads="1"/>
          </p:cNvPicPr>
          <p:nvPr>
            <p:ph type="body" idx="1"/>
          </p:nvPr>
        </p:nvPicPr>
        <p:blipFill>
          <a:blip r:embed="rId3"/>
          <a:srcRect/>
          <a:stretch>
            <a:fillRect/>
          </a:stretch>
        </p:blipFill>
        <p:spPr>
          <a:xfrm>
            <a:off x="1066800" y="1381125"/>
            <a:ext cx="6705600" cy="4867275"/>
          </a:xfrm>
        </p:spPr>
      </p:pic>
      <p:sp>
        <p:nvSpPr>
          <p:cNvPr id="5" name="Title 1"/>
          <p:cNvSpPr txBox="1">
            <a:spLocks/>
          </p:cNvSpPr>
          <p:nvPr/>
        </p:nvSpPr>
        <p:spPr bwMode="auto">
          <a:xfrm>
            <a:off x="823913" y="76200"/>
            <a:ext cx="7807325" cy="1143000"/>
          </a:xfrm>
          <a:prstGeom prst="rect">
            <a:avLst/>
          </a:prstGeom>
          <a:noFill/>
          <a:ln w="9525">
            <a:noFill/>
            <a:miter lim="800000"/>
            <a:headEnd/>
            <a:tailEnd/>
          </a:ln>
          <a:effectLst/>
        </p:spPr>
        <p:txBody>
          <a:bodyPr anchor="ctr">
            <a:prstTxWarp prst="textNoShape">
              <a:avLst/>
            </a:prstTxWarp>
          </a:bodyPr>
          <a:lstStyle/>
          <a:p>
            <a:pPr algn="ctr">
              <a:spcBef>
                <a:spcPct val="0"/>
              </a:spcBef>
              <a:buFont typeface="Arial" charset="0"/>
              <a:buNone/>
              <a:defRPr/>
            </a:pPr>
            <a:r>
              <a:rPr lang="en-US" sz="2800" i="0" kern="0" dirty="0">
                <a:solidFill>
                  <a:srgbClr val="FF6600"/>
                </a:solidFill>
                <a:latin typeface="Herculanum"/>
                <a:ea typeface="+mj-ea"/>
                <a:cs typeface="Herculanum"/>
              </a:rPr>
              <a:t>To build a fly</a:t>
            </a:r>
            <a:endParaRPr lang="en-US" sz="2800" i="0" kern="0" dirty="0">
              <a:solidFill>
                <a:srgbClr val="FF6600"/>
              </a:solidFill>
              <a:latin typeface="Herculanum"/>
              <a:ea typeface="+mj-ea"/>
              <a:cs typeface="Herculanum"/>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55" name="Rectangle 15"/>
          <p:cNvSpPr>
            <a:spLocks noChangeArrowheads="1"/>
          </p:cNvSpPr>
          <p:nvPr/>
        </p:nvSpPr>
        <p:spPr bwMode="auto">
          <a:xfrm>
            <a:off x="457200" y="0"/>
            <a:ext cx="8686800" cy="13716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200" i="0">
                <a:solidFill>
                  <a:srgbClr val="FF6700"/>
                </a:solidFill>
                <a:latin typeface="Herculanum" charset="0"/>
                <a:ea typeface="ヒラギノ角ゴ Pro W3" charset="-128"/>
                <a:cs typeface="ヒラギノ角ゴ Pro W3" charset="-128"/>
              </a:rPr>
              <a:t>Biological time scales in powers of 10: 10 days</a:t>
            </a:r>
            <a:endParaRPr lang="en-US" sz="6000" b="1" i="0">
              <a:solidFill>
                <a:srgbClr val="FF6700"/>
              </a:solidFill>
              <a:latin typeface="Herculanum" charset="0"/>
              <a:ea typeface="ヒラギノ角ゴ Pro W3" charset="-128"/>
              <a:cs typeface="ヒラギノ角ゴ Pro W3" charset="-128"/>
            </a:endParaRPr>
          </a:p>
        </p:txBody>
      </p:sp>
      <p:pic>
        <p:nvPicPr>
          <p:cNvPr id="10257" name="Picture 17"/>
          <p:cNvPicPr>
            <a:picLocks noChangeAspect="1" noChangeArrowheads="1"/>
          </p:cNvPicPr>
          <p:nvPr/>
        </p:nvPicPr>
        <p:blipFill>
          <a:blip r:embed="rId3"/>
          <a:srcRect/>
          <a:stretch>
            <a:fillRect/>
          </a:stretch>
        </p:blipFill>
        <p:spPr bwMode="auto">
          <a:xfrm>
            <a:off x="152400" y="1562100"/>
            <a:ext cx="8915400" cy="2628900"/>
          </a:xfrm>
          <a:prstGeom prst="rect">
            <a:avLst/>
          </a:prstGeom>
          <a:noFill/>
          <a:ln w="9525">
            <a:noFill/>
            <a:miter lim="800000"/>
            <a:headEnd/>
            <a:tailEnd/>
          </a:ln>
        </p:spPr>
      </p:pic>
      <p:sp>
        <p:nvSpPr>
          <p:cNvPr id="10258" name="Text Box 18"/>
          <p:cNvSpPr txBox="1">
            <a:spLocks noChangeArrowheads="1"/>
          </p:cNvSpPr>
          <p:nvPr/>
        </p:nvSpPr>
        <p:spPr bwMode="auto">
          <a:xfrm>
            <a:off x="152400" y="5316538"/>
            <a:ext cx="8686800" cy="703262"/>
          </a:xfrm>
          <a:prstGeom prst="rect">
            <a:avLst/>
          </a:prstGeom>
          <a:noFill/>
          <a:ln w="9525">
            <a:noFill/>
            <a:miter lim="800000"/>
            <a:headEnd/>
            <a:tailEnd/>
          </a:ln>
        </p:spPr>
        <p:txBody>
          <a:bodyPr>
            <a:prstTxWarp prst="textNoShape">
              <a:avLst/>
            </a:prstTxWarp>
            <a:spAutoFit/>
          </a:bodyPr>
          <a:lstStyle/>
          <a:p>
            <a:pPr>
              <a:buFont typeface="Times" pitchFamily="-108" charset="0"/>
              <a:buChar char="•"/>
            </a:pPr>
            <a:r>
              <a:rPr lang="en-US" sz="1600"/>
              <a:t> Drosophila melanogaster: a workhorse of developmental biology</a:t>
            </a:r>
          </a:p>
          <a:p>
            <a:pPr>
              <a:buFont typeface="Times" pitchFamily="-108" charset="0"/>
              <a:buChar char="•"/>
            </a:pPr>
            <a:r>
              <a:rPr lang="en-US" sz="1600"/>
              <a:t> ~ 10 days btw fertilization of the egg and the emergence of a fully functioning adult fly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255"/>
                                        </p:tgtEl>
                                        <p:attrNameLst>
                                          <p:attrName>style.visibility</p:attrName>
                                        </p:attrNameLst>
                                      </p:cBhvr>
                                      <p:to>
                                        <p:strVal val="visible"/>
                                      </p:to>
                                    </p:set>
                                    <p:animEffect transition="in" filter="dissolve">
                                      <p:cBhvr>
                                        <p:cTn id="7" dur="500"/>
                                        <p:tgtEl>
                                          <p:spTgt spid="102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57"/>
                                        </p:tgtEl>
                                        <p:attrNameLst>
                                          <p:attrName>style.visibility</p:attrName>
                                        </p:attrNameLst>
                                      </p:cBhvr>
                                      <p:to>
                                        <p:strVal val="visible"/>
                                      </p:to>
                                    </p:set>
                                    <p:animEffect transition="in" filter="wipe(left)">
                                      <p:cBhvr>
                                        <p:cTn id="12" dur="500"/>
                                        <p:tgtEl>
                                          <p:spTgt spid="1025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258">
                                            <p:txEl>
                                              <p:pRg st="0" end="0"/>
                                            </p:txEl>
                                          </p:spTgt>
                                        </p:tgtEl>
                                        <p:attrNameLst>
                                          <p:attrName>style.visibility</p:attrName>
                                        </p:attrNameLst>
                                      </p:cBhvr>
                                      <p:to>
                                        <p:strVal val="visible"/>
                                      </p:to>
                                    </p:set>
                                    <p:animEffect transition="in" filter="wipe(left)">
                                      <p:cBhvr>
                                        <p:cTn id="16" dur="500"/>
                                        <p:tgtEl>
                                          <p:spTgt spid="10258">
                                            <p:txEl>
                                              <p:pRg st="0" end="0"/>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258">
                                            <p:txEl>
                                              <p:pRg st="1" end="1"/>
                                            </p:txEl>
                                          </p:spTgt>
                                        </p:tgtEl>
                                        <p:attrNameLst>
                                          <p:attrName>style.visibility</p:attrName>
                                        </p:attrNameLst>
                                      </p:cBhvr>
                                      <p:to>
                                        <p:strVal val="visible"/>
                                      </p:to>
                                    </p:set>
                                    <p:animEffect transition="in" filter="wipe(left)">
                                      <p:cBhvr>
                                        <p:cTn id="20" dur="500"/>
                                        <p:tgtEl>
                                          <p:spTgt spid="102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5" grpId="0"/>
      <p:bldP spid="10258"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30" name="Rectangle 18"/>
          <p:cNvSpPr>
            <a:spLocks noChangeArrowheads="1"/>
          </p:cNvSpPr>
          <p:nvPr/>
        </p:nvSpPr>
        <p:spPr bwMode="auto">
          <a:xfrm>
            <a:off x="457200" y="0"/>
            <a:ext cx="8686800" cy="13716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200" i="0">
                <a:solidFill>
                  <a:srgbClr val="FF6700"/>
                </a:solidFill>
                <a:latin typeface="Herculanum" charset="0"/>
                <a:ea typeface="ヒラギノ角ゴ Pro W3" charset="-128"/>
                <a:cs typeface="ヒラギノ角ゴ Pro W3" charset="-128"/>
              </a:rPr>
              <a:t>Biological time scales in powers of 10: 10 hours</a:t>
            </a:r>
            <a:endParaRPr lang="en-US" sz="6000" b="1" i="0">
              <a:solidFill>
                <a:srgbClr val="FF6700"/>
              </a:solidFill>
              <a:latin typeface="Herculanum" charset="0"/>
              <a:ea typeface="ヒラギノ角ゴ Pro W3" charset="-128"/>
              <a:cs typeface="ヒラギノ角ゴ Pro W3" charset="-128"/>
            </a:endParaRPr>
          </a:p>
        </p:txBody>
      </p:sp>
      <p:sp>
        <p:nvSpPr>
          <p:cNvPr id="13332" name="Text Box 20"/>
          <p:cNvSpPr txBox="1">
            <a:spLocks noChangeArrowheads="1"/>
          </p:cNvSpPr>
          <p:nvPr/>
        </p:nvSpPr>
        <p:spPr bwMode="auto">
          <a:xfrm>
            <a:off x="152400" y="4495800"/>
            <a:ext cx="4648200" cy="1803400"/>
          </a:xfrm>
          <a:prstGeom prst="rect">
            <a:avLst/>
          </a:prstGeom>
          <a:noFill/>
          <a:ln w="9525">
            <a:noFill/>
            <a:miter lim="800000"/>
            <a:headEnd/>
            <a:tailEnd/>
          </a:ln>
        </p:spPr>
        <p:txBody>
          <a:bodyPr>
            <a:prstTxWarp prst="textNoShape">
              <a:avLst/>
            </a:prstTxWarp>
            <a:spAutoFit/>
          </a:bodyPr>
          <a:lstStyle/>
          <a:p>
            <a:pPr>
              <a:buFont typeface="Times" pitchFamily="-108" charset="0"/>
              <a:buChar char="•"/>
            </a:pPr>
            <a:r>
              <a:rPr lang="en-US" sz="1600"/>
              <a:t> Development of the fly embryo: ~10 hrs</a:t>
            </a:r>
          </a:p>
          <a:p>
            <a:pPr>
              <a:buFont typeface="Times" pitchFamily="-108" charset="0"/>
              <a:buChar char="•"/>
            </a:pPr>
            <a:r>
              <a:rPr lang="en-US" sz="1600"/>
              <a:t> a single cell </a:t>
            </a:r>
            <a:r>
              <a:rPr lang="en-US" sz="1600">
                <a:sym typeface="Symbol" pitchFamily="-108" charset="2"/>
              </a:rPr>
              <a:t> 1000s of cells with particular spatial positions and functions</a:t>
            </a:r>
          </a:p>
          <a:p>
            <a:pPr>
              <a:buFont typeface="Times" pitchFamily="-108" charset="0"/>
              <a:buChar char="•"/>
            </a:pPr>
            <a:r>
              <a:rPr lang="en-US" sz="1600">
                <a:sym typeface="Symbol" pitchFamily="-108" charset="2"/>
              </a:rPr>
              <a:t> a dramatic part of embryonic development: the process of gastrulation (a series of folding events in the embryo  formation of the future gut)</a:t>
            </a:r>
          </a:p>
        </p:txBody>
      </p:sp>
      <p:pic>
        <p:nvPicPr>
          <p:cNvPr id="44036" name="Picture 4" descr="/Users/rob/ECB Videos/21.9-drosophila_develop.mov">
            <a:hlinkClick r:id="" action="ppaction://media"/>
          </p:cNvPr>
          <p:cNvPicPr/>
          <p:nvPr>
            <a:videoFile r:link="rId1"/>
          </p:nvPr>
        </p:nvPicPr>
        <p:blipFill>
          <a:blip r:embed="rId4"/>
          <a:srcRect/>
          <a:stretch>
            <a:fillRect/>
          </a:stretch>
        </p:blipFill>
        <p:spPr bwMode="auto">
          <a:xfrm>
            <a:off x="5410200" y="3962400"/>
            <a:ext cx="3378200" cy="2533650"/>
          </a:xfrm>
          <a:prstGeom prst="rect">
            <a:avLst/>
          </a:prstGeom>
          <a:noFill/>
          <a:ln w="9525">
            <a:noFill/>
            <a:miter lim="800000"/>
            <a:headEnd/>
            <a:tailEnd/>
          </a:ln>
        </p:spPr>
      </p:pic>
      <p:pic>
        <p:nvPicPr>
          <p:cNvPr id="44037" name="Picture 2" descr="figure_03_02b"/>
          <p:cNvPicPr>
            <a:picLocks noChangeAspect="1" noChangeArrowheads="1"/>
          </p:cNvPicPr>
          <p:nvPr/>
        </p:nvPicPr>
        <p:blipFill>
          <a:blip r:embed="rId5"/>
          <a:srcRect/>
          <a:stretch>
            <a:fillRect/>
          </a:stretch>
        </p:blipFill>
        <p:spPr bwMode="auto">
          <a:xfrm>
            <a:off x="304800" y="1371600"/>
            <a:ext cx="8531225" cy="2339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330"/>
                                        </p:tgtEl>
                                        <p:attrNameLst>
                                          <p:attrName>style.visibility</p:attrName>
                                        </p:attrNameLst>
                                      </p:cBhvr>
                                      <p:to>
                                        <p:strVal val="visible"/>
                                      </p:to>
                                    </p:set>
                                    <p:animEffect transition="in" filter="dissolve">
                                      <p:cBhvr>
                                        <p:cTn id="7" dur="500"/>
                                        <p:tgtEl>
                                          <p:spTgt spid="133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332"/>
                                        </p:tgtEl>
                                        <p:attrNameLst>
                                          <p:attrName>style.visibility</p:attrName>
                                        </p:attrNameLst>
                                      </p:cBhvr>
                                      <p:to>
                                        <p:strVal val="visible"/>
                                      </p:to>
                                    </p:set>
                                    <p:animEffect transition="in" filter="wipe(left)">
                                      <p:cBhvr>
                                        <p:cTn id="11" dur="500"/>
                                        <p:tgtEl>
                                          <p:spTgt spid="13332"/>
                                        </p:tgtEl>
                                      </p:cBhvr>
                                    </p:animEffec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89600" fill="hold"/>
                                        <p:tgtEl>
                                          <p:spTgt spid="440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endCondLst>
                    <p:cond evt="onNext" delay="0">
                      <p:tgtEl>
                        <p:sldTgt/>
                      </p:tgtEl>
                    </p:cond>
                    <p:cond evt="onPrev" delay="0">
                      <p:tgtEl>
                        <p:sldTgt/>
                      </p:tgtEl>
                    </p:cond>
                  </p:endCondLst>
                </p:cTn>
                <p:tgtEl>
                  <p:spTgt spid="44036"/>
                </p:tgtEl>
              </p:cMediaNode>
            </p:video>
            <p:seq concurrent="1" nextAc="seek">
              <p:cTn id="16" restart="whenNotActive" fill="hold" evtFilter="cancelBubble" nodeType="interactiveSeq">
                <p:stCondLst>
                  <p:cond evt="onClick" delay="0">
                    <p:tgtEl>
                      <p:spTgt spid="4403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4036"/>
                                        </p:tgtEl>
                                      </p:cBhvr>
                                    </p:cmd>
                                  </p:childTnLst>
                                </p:cTn>
                              </p:par>
                            </p:childTnLst>
                          </p:cTn>
                        </p:par>
                      </p:childTnLst>
                    </p:cTn>
                  </p:par>
                </p:childTnLst>
              </p:cTn>
              <p:nextCondLst>
                <p:cond evt="onClick" delay="0">
                  <p:tgtEl>
                    <p:spTgt spid="44036"/>
                  </p:tgtEl>
                </p:cond>
              </p:nextCondLst>
            </p:seq>
          </p:childTnLst>
        </p:cTn>
      </p:par>
    </p:tnLst>
    <p:bldLst>
      <p:bldP spid="13330" grpId="0"/>
      <p:bldP spid="13332"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a:stretch>
            <a:fillRect/>
          </a:stretch>
        </p:blipFill>
        <p:spPr bwMode="auto">
          <a:xfrm>
            <a:off x="533400" y="995363"/>
            <a:ext cx="8229600" cy="2281237"/>
          </a:xfrm>
          <a:prstGeom prst="rect">
            <a:avLst/>
          </a:prstGeom>
          <a:noFill/>
          <a:ln w="9525">
            <a:noFill/>
            <a:miter lim="800000"/>
            <a:headEnd/>
            <a:tailEnd/>
          </a:ln>
        </p:spPr>
      </p:pic>
      <p:pic>
        <p:nvPicPr>
          <p:cNvPr id="46083" name="Picture 3"/>
          <p:cNvPicPr>
            <a:picLocks noChangeAspect="1" noChangeArrowheads="1"/>
          </p:cNvPicPr>
          <p:nvPr/>
        </p:nvPicPr>
        <p:blipFill>
          <a:blip r:embed="rId3"/>
          <a:srcRect/>
          <a:stretch>
            <a:fillRect/>
          </a:stretch>
        </p:blipFill>
        <p:spPr bwMode="auto">
          <a:xfrm>
            <a:off x="4318000" y="3160713"/>
            <a:ext cx="4521200" cy="3697287"/>
          </a:xfrm>
          <a:prstGeom prst="rect">
            <a:avLst/>
          </a:prstGeom>
          <a:noFill/>
          <a:ln w="9525">
            <a:noFill/>
            <a:miter lim="800000"/>
            <a:headEnd/>
            <a:tailEnd/>
          </a:ln>
        </p:spPr>
      </p:pic>
      <p:sp>
        <p:nvSpPr>
          <p:cNvPr id="4" name="Title 1"/>
          <p:cNvSpPr txBox="1">
            <a:spLocks/>
          </p:cNvSpPr>
          <p:nvPr/>
        </p:nvSpPr>
        <p:spPr bwMode="auto">
          <a:xfrm>
            <a:off x="838200" y="-76200"/>
            <a:ext cx="7807325" cy="1143000"/>
          </a:xfrm>
          <a:prstGeom prst="rect">
            <a:avLst/>
          </a:prstGeom>
          <a:noFill/>
          <a:ln w="9525">
            <a:noFill/>
            <a:miter lim="800000"/>
            <a:headEnd/>
            <a:tailEnd/>
          </a:ln>
          <a:effectLst/>
        </p:spPr>
        <p:txBody>
          <a:bodyPr anchor="ctr">
            <a:prstTxWarp prst="textNoShape">
              <a:avLst/>
            </a:prstTxWarp>
          </a:bodyPr>
          <a:lstStyle/>
          <a:p>
            <a:pPr algn="ctr">
              <a:spcBef>
                <a:spcPct val="0"/>
              </a:spcBef>
              <a:buFont typeface="Arial" charset="0"/>
              <a:buNone/>
              <a:defRPr/>
            </a:pPr>
            <a:r>
              <a:rPr lang="en-US" sz="2800" i="0" kern="0" dirty="0">
                <a:solidFill>
                  <a:srgbClr val="FF6600"/>
                </a:solidFill>
                <a:latin typeface="Herculanum"/>
                <a:ea typeface="+mj-ea"/>
                <a:cs typeface="Herculanum"/>
              </a:rPr>
              <a:t>Time scales in embryonic development</a:t>
            </a:r>
            <a:endParaRPr lang="en-US" sz="2800" i="0" kern="0" dirty="0">
              <a:solidFill>
                <a:srgbClr val="FF6600"/>
              </a:solidFill>
              <a:latin typeface="Herculanum"/>
              <a:ea typeface="+mj-ea"/>
              <a:cs typeface="Herculanum"/>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6" name="Picture 6" descr="CAYP2H69"/>
          <p:cNvPicPr>
            <a:picLocks noChangeAspect="1" noChangeArrowheads="1"/>
          </p:cNvPicPr>
          <p:nvPr/>
        </p:nvPicPr>
        <p:blipFill>
          <a:blip r:embed="rId3"/>
          <a:srcRect/>
          <a:stretch>
            <a:fillRect/>
          </a:stretch>
        </p:blipFill>
        <p:spPr bwMode="auto">
          <a:xfrm>
            <a:off x="152400" y="1924050"/>
            <a:ext cx="4114800" cy="3638550"/>
          </a:xfrm>
          <a:prstGeom prst="rect">
            <a:avLst/>
          </a:prstGeom>
          <a:noFill/>
          <a:ln w="9525">
            <a:noFill/>
            <a:miter lim="800000"/>
            <a:headEnd/>
            <a:tailEnd/>
          </a:ln>
        </p:spPr>
      </p:pic>
      <p:pic>
        <p:nvPicPr>
          <p:cNvPr id="47107" name="Picture 10"/>
          <p:cNvPicPr>
            <a:picLocks noChangeAspect="1" noChangeArrowheads="1"/>
          </p:cNvPicPr>
          <p:nvPr/>
        </p:nvPicPr>
        <p:blipFill>
          <a:blip r:embed="rId4"/>
          <a:srcRect/>
          <a:stretch>
            <a:fillRect/>
          </a:stretch>
        </p:blipFill>
        <p:spPr bwMode="auto">
          <a:xfrm>
            <a:off x="4419600" y="3813175"/>
            <a:ext cx="4648200" cy="2212975"/>
          </a:xfrm>
          <a:prstGeom prst="rect">
            <a:avLst/>
          </a:prstGeom>
          <a:noFill/>
          <a:ln w="9525">
            <a:noFill/>
            <a:miter lim="800000"/>
            <a:headEnd/>
            <a:tailEnd/>
          </a:ln>
        </p:spPr>
      </p:pic>
      <p:pic>
        <p:nvPicPr>
          <p:cNvPr id="47108" name="Picture 13"/>
          <p:cNvPicPr>
            <a:picLocks noChangeAspect="1" noChangeArrowheads="1"/>
          </p:cNvPicPr>
          <p:nvPr/>
        </p:nvPicPr>
        <p:blipFill>
          <a:blip r:embed="rId5"/>
          <a:srcRect/>
          <a:stretch>
            <a:fillRect/>
          </a:stretch>
        </p:blipFill>
        <p:spPr bwMode="auto">
          <a:xfrm>
            <a:off x="4419600" y="1503363"/>
            <a:ext cx="4572000" cy="1773237"/>
          </a:xfrm>
          <a:prstGeom prst="rect">
            <a:avLst/>
          </a:prstGeom>
          <a:noFill/>
          <a:ln w="9525">
            <a:noFill/>
            <a:miter lim="800000"/>
            <a:headEnd/>
            <a:tailEnd/>
          </a:ln>
        </p:spPr>
      </p:pic>
      <p:sp>
        <p:nvSpPr>
          <p:cNvPr id="47109" name="Line 14"/>
          <p:cNvSpPr>
            <a:spLocks noChangeShapeType="1"/>
          </p:cNvSpPr>
          <p:nvPr/>
        </p:nvSpPr>
        <p:spPr bwMode="auto">
          <a:xfrm flipV="1">
            <a:off x="2743200" y="2667000"/>
            <a:ext cx="1676400" cy="1143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7110" name="Line 15"/>
          <p:cNvSpPr>
            <a:spLocks noChangeShapeType="1"/>
          </p:cNvSpPr>
          <p:nvPr/>
        </p:nvSpPr>
        <p:spPr bwMode="auto">
          <a:xfrm flipV="1">
            <a:off x="4038600" y="4724400"/>
            <a:ext cx="381000" cy="3048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7111" name="TextBox 7"/>
          <p:cNvSpPr txBox="1">
            <a:spLocks noChangeArrowheads="1"/>
          </p:cNvSpPr>
          <p:nvPr/>
        </p:nvSpPr>
        <p:spPr bwMode="auto">
          <a:xfrm>
            <a:off x="228600" y="1371600"/>
            <a:ext cx="3962400" cy="369888"/>
          </a:xfrm>
          <a:prstGeom prst="rect">
            <a:avLst/>
          </a:prstGeom>
          <a:noFill/>
          <a:ln w="9525">
            <a:noFill/>
            <a:miter lim="800000"/>
            <a:headEnd/>
            <a:tailEnd/>
          </a:ln>
        </p:spPr>
        <p:txBody>
          <a:bodyPr>
            <a:prstTxWarp prst="textNoShape">
              <a:avLst/>
            </a:prstTxWarp>
            <a:spAutoFit/>
          </a:bodyPr>
          <a:lstStyle/>
          <a:p>
            <a:r>
              <a:rPr lang="en-US">
                <a:latin typeface="Comic Sans MS" pitchFamily="-108" charset="0"/>
              </a:rPr>
              <a:t>Development in a box!</a:t>
            </a:r>
          </a:p>
        </p:txBody>
      </p:sp>
      <p:sp>
        <p:nvSpPr>
          <p:cNvPr id="47112" name="TextBox 8"/>
          <p:cNvSpPr txBox="1">
            <a:spLocks noChangeArrowheads="1"/>
          </p:cNvSpPr>
          <p:nvPr/>
        </p:nvSpPr>
        <p:spPr bwMode="auto">
          <a:xfrm>
            <a:off x="381000" y="5638800"/>
            <a:ext cx="3505200" cy="369888"/>
          </a:xfrm>
          <a:prstGeom prst="rect">
            <a:avLst/>
          </a:prstGeom>
          <a:noFill/>
          <a:ln w="9525">
            <a:noFill/>
            <a:miter lim="800000"/>
            <a:headEnd/>
            <a:tailEnd/>
          </a:ln>
        </p:spPr>
        <p:txBody>
          <a:bodyPr>
            <a:prstTxWarp prst="textNoShape">
              <a:avLst/>
            </a:prstTxWarp>
            <a:spAutoFit/>
          </a:bodyPr>
          <a:lstStyle/>
          <a:p>
            <a:r>
              <a:rPr lang="en-US">
                <a:latin typeface="Comic Sans MS" pitchFamily="-108" charset="0"/>
              </a:rPr>
              <a:t>Doubling time = 8min</a:t>
            </a:r>
          </a:p>
        </p:txBody>
      </p:sp>
      <p:sp>
        <p:nvSpPr>
          <p:cNvPr id="47113" name="TextBox 9"/>
          <p:cNvSpPr txBox="1">
            <a:spLocks noChangeArrowheads="1"/>
          </p:cNvSpPr>
          <p:nvPr/>
        </p:nvSpPr>
        <p:spPr bwMode="auto">
          <a:xfrm>
            <a:off x="1981200" y="6411913"/>
            <a:ext cx="7162800" cy="369887"/>
          </a:xfrm>
          <a:prstGeom prst="rect">
            <a:avLst/>
          </a:prstGeom>
          <a:noFill/>
          <a:ln w="9525">
            <a:noFill/>
            <a:miter lim="800000"/>
            <a:headEnd/>
            <a:tailEnd/>
          </a:ln>
        </p:spPr>
        <p:txBody>
          <a:bodyPr>
            <a:prstTxWarp prst="textNoShape">
              <a:avLst/>
            </a:prstTxWarp>
            <a:spAutoFit/>
          </a:bodyPr>
          <a:lstStyle/>
          <a:p>
            <a:r>
              <a:rPr lang="en-US">
                <a:latin typeface="Comic Sans MS" pitchFamily="-108" charset="0"/>
              </a:rPr>
              <a:t>How are these spatial patterns of gene expression established?</a:t>
            </a:r>
          </a:p>
        </p:txBody>
      </p:sp>
      <p:sp>
        <p:nvSpPr>
          <p:cNvPr id="12" name="Title 1"/>
          <p:cNvSpPr txBox="1">
            <a:spLocks/>
          </p:cNvSpPr>
          <p:nvPr/>
        </p:nvSpPr>
        <p:spPr bwMode="auto">
          <a:xfrm>
            <a:off x="762000" y="76200"/>
            <a:ext cx="7807325" cy="1143000"/>
          </a:xfrm>
          <a:prstGeom prst="rect">
            <a:avLst/>
          </a:prstGeom>
          <a:noFill/>
          <a:ln w="9525">
            <a:noFill/>
            <a:miter lim="800000"/>
            <a:headEnd/>
            <a:tailEnd/>
          </a:ln>
          <a:effectLst/>
        </p:spPr>
        <p:txBody>
          <a:bodyPr anchor="ctr">
            <a:prstTxWarp prst="textNoShape">
              <a:avLst/>
            </a:prstTxWarp>
          </a:bodyPr>
          <a:lstStyle/>
          <a:p>
            <a:pPr algn="ctr">
              <a:spcBef>
                <a:spcPct val="0"/>
              </a:spcBef>
              <a:buFont typeface="Arial" charset="0"/>
              <a:buNone/>
              <a:defRPr/>
            </a:pPr>
            <a:r>
              <a:rPr lang="en-US" sz="2800" i="0" kern="0" dirty="0">
                <a:solidFill>
                  <a:srgbClr val="FF6600"/>
                </a:solidFill>
                <a:latin typeface="Herculanum"/>
                <a:ea typeface="+mj-ea"/>
                <a:cs typeface="Herculanum"/>
              </a:rPr>
              <a:t>Patterns of gene expression in the fly embryo</a:t>
            </a:r>
            <a:endParaRPr lang="en-US" sz="2800" i="0" kern="0" dirty="0">
              <a:solidFill>
                <a:srgbClr val="FF6600"/>
              </a:solidFill>
              <a:latin typeface="Herculanum"/>
              <a:ea typeface="+mj-ea"/>
              <a:cs typeface="Herculanum"/>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le 1"/>
          <p:cNvSpPr>
            <a:spLocks noGrp="1"/>
          </p:cNvSpPr>
          <p:nvPr>
            <p:ph type="title"/>
          </p:nvPr>
        </p:nvSpPr>
        <p:spPr>
          <a:xfrm>
            <a:off x="685800" y="0"/>
            <a:ext cx="7772400" cy="1143000"/>
          </a:xfrm>
        </p:spPr>
        <p:txBody>
          <a:bodyPr/>
          <a:lstStyle/>
          <a:p>
            <a:r>
              <a:rPr lang="en-US" sz="3600" smtClean="0">
                <a:solidFill>
                  <a:srgbClr val="FF6600"/>
                </a:solidFill>
                <a:latin typeface="Herculanum" pitchFamily="-108" charset="0"/>
                <a:ea typeface="Herculanum" pitchFamily="-108" charset="0"/>
                <a:cs typeface="Herculanum" pitchFamily="-108" charset="0"/>
              </a:rPr>
              <a:t>Cell Division in the Fly Embryo</a:t>
            </a:r>
          </a:p>
        </p:txBody>
      </p:sp>
      <p:pic>
        <p:nvPicPr>
          <p:cNvPr id="49155" name="Picture 3" descr="/Users/rob/ECB Videos/19.3-mitotic_spindles_fly.mov">
            <a:hlinkClick r:id="" action="ppaction://media"/>
          </p:cNvPr>
          <p:cNvPicPr/>
          <p:nvPr>
            <a:videoFile r:link="rId1"/>
          </p:nvPr>
        </p:nvPicPr>
        <p:blipFill>
          <a:blip r:embed="rId3"/>
          <a:srcRect/>
          <a:stretch>
            <a:fillRect/>
          </a:stretch>
        </p:blipFill>
        <p:spPr bwMode="auto">
          <a:xfrm>
            <a:off x="4267200" y="2133600"/>
            <a:ext cx="4267200" cy="32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00" fill="hold"/>
                                        <p:tgtEl>
                                          <p:spTgt spid="4915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915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9155"/>
                                        </p:tgtEl>
                                      </p:cBhvr>
                                    </p:cmd>
                                  </p:childTnLst>
                                </p:cTn>
                              </p:par>
                            </p:childTnLst>
                          </p:cTn>
                        </p:par>
                      </p:childTnLst>
                    </p:cTn>
                  </p:par>
                </p:childTnLst>
              </p:cTn>
              <p:nextCondLst>
                <p:cond evt="onClick" delay="0">
                  <p:tgtEl>
                    <p:spTgt spid="49155"/>
                  </p:tgtEl>
                </p:cond>
              </p:nextCondLst>
            </p:seq>
            <p:video>
              <p:cMediaNode>
                <p:cTn id="12" fill="hold" display="0">
                  <p:stCondLst>
                    <p:cond delay="indefinite"/>
                  </p:stCondLst>
                  <p:endCondLst>
                    <p:cond evt="onNext" delay="0">
                      <p:tgtEl>
                        <p:sldTgt/>
                      </p:tgtEl>
                    </p:cond>
                    <p:cond evt="onPrev" delay="0">
                      <p:tgtEl>
                        <p:sldTgt/>
                      </p:tgtEl>
                    </p:cond>
                  </p:endCondLst>
                </p:cTn>
                <p:tgtEl>
                  <p:spTgt spid="49155"/>
                </p:tgtEl>
              </p:cMediaNode>
            </p:video>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18" name="Rectangle 34"/>
          <p:cNvSpPr>
            <a:spLocks noChangeArrowheads="1"/>
          </p:cNvSpPr>
          <p:nvPr/>
        </p:nvSpPr>
        <p:spPr bwMode="auto">
          <a:xfrm>
            <a:off x="457200" y="0"/>
            <a:ext cx="8686800" cy="13716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200" i="0">
                <a:solidFill>
                  <a:srgbClr val="FF6700"/>
                </a:solidFill>
                <a:latin typeface="Herculanum" charset="0"/>
                <a:ea typeface="ヒラギノ角ゴ Pro W3" charset="-128"/>
                <a:cs typeface="ヒラギノ角ゴ Pro W3" charset="-128"/>
              </a:rPr>
              <a:t>Biological time scales in powers of 10:  10</a:t>
            </a:r>
            <a:r>
              <a:rPr lang="en-US" sz="2000" i="0">
                <a:solidFill>
                  <a:srgbClr val="FF6700"/>
                </a:solidFill>
                <a:latin typeface="Herculanum" charset="0"/>
                <a:ea typeface="ヒラギノ角ゴ Pro W3" charset="-128"/>
                <a:cs typeface="ヒラギノ角ゴ Pro W3" charset="-128"/>
              </a:rPr>
              <a:t>s</a:t>
            </a:r>
            <a:r>
              <a:rPr lang="en-US" sz="3200" i="0">
                <a:solidFill>
                  <a:srgbClr val="FF6700"/>
                </a:solidFill>
                <a:latin typeface="Herculanum" charset="0"/>
                <a:ea typeface="ヒラギノ角ゴ Pro W3" charset="-128"/>
                <a:cs typeface="ヒラギノ角ゴ Pro W3" charset="-128"/>
              </a:rPr>
              <a:t> of seconds</a:t>
            </a:r>
            <a:endParaRPr lang="en-US" sz="6000" b="1" i="0">
              <a:solidFill>
                <a:srgbClr val="FF6700"/>
              </a:solidFill>
              <a:latin typeface="Herculanum" charset="0"/>
              <a:ea typeface="ヒラギノ角ゴ Pro W3" charset="-128"/>
              <a:cs typeface="ヒラギノ角ゴ Pro W3" charset="-128"/>
            </a:endParaRPr>
          </a:p>
        </p:txBody>
      </p:sp>
      <p:sp>
        <p:nvSpPr>
          <p:cNvPr id="16421" name="Text Box 37"/>
          <p:cNvSpPr txBox="1">
            <a:spLocks noChangeArrowheads="1"/>
          </p:cNvSpPr>
          <p:nvPr/>
        </p:nvSpPr>
        <p:spPr bwMode="auto">
          <a:xfrm>
            <a:off x="4953000" y="4446588"/>
            <a:ext cx="4114800" cy="1192212"/>
          </a:xfrm>
          <a:prstGeom prst="rect">
            <a:avLst/>
          </a:prstGeom>
          <a:noFill/>
          <a:ln w="9525">
            <a:noFill/>
            <a:miter lim="800000"/>
            <a:headEnd/>
            <a:tailEnd/>
          </a:ln>
        </p:spPr>
        <p:txBody>
          <a:bodyPr>
            <a:prstTxWarp prst="textNoShape">
              <a:avLst/>
            </a:prstTxWarp>
            <a:spAutoFit/>
          </a:bodyPr>
          <a:lstStyle/>
          <a:p>
            <a:pPr>
              <a:buFont typeface="Times" pitchFamily="-108" charset="0"/>
              <a:buChar char="•"/>
            </a:pPr>
            <a:r>
              <a:rPr lang="en-US" sz="1600"/>
              <a:t> a swimming E.coli: episodes of directed motion, punctuated by rapid directional changes</a:t>
            </a:r>
          </a:p>
          <a:p>
            <a:pPr>
              <a:buFont typeface="Times" pitchFamily="-108" charset="0"/>
              <a:buNone/>
            </a:pPr>
            <a:endParaRPr lang="en-US" sz="1600">
              <a:sym typeface="Symbol" pitchFamily="-108" charset="2"/>
            </a:endParaRPr>
          </a:p>
        </p:txBody>
      </p:sp>
      <p:pic>
        <p:nvPicPr>
          <p:cNvPr id="50180" name="Picture 4" descr="Macintosh HD:Users:rob:Courses:APh161 - 2010:Lectures:Numbers in Biology\:swimming_ecoli.mov">
            <a:hlinkClick r:id="" action="ppaction://media"/>
          </p:cNvPr>
          <p:cNvPicPr/>
          <p:nvPr>
            <a:videoFile r:link="rId1"/>
          </p:nvPr>
        </p:nvPicPr>
        <p:blipFill>
          <a:blip r:embed="rId4"/>
          <a:srcRect/>
          <a:stretch>
            <a:fillRect/>
          </a:stretch>
        </p:blipFill>
        <p:spPr bwMode="auto">
          <a:xfrm>
            <a:off x="228600" y="3810000"/>
            <a:ext cx="4064000" cy="3048000"/>
          </a:xfrm>
          <a:prstGeom prst="rect">
            <a:avLst/>
          </a:prstGeom>
          <a:noFill/>
          <a:ln w="9525">
            <a:noFill/>
            <a:miter lim="800000"/>
            <a:headEnd/>
            <a:tailEnd/>
          </a:ln>
        </p:spPr>
      </p:pic>
      <p:sp>
        <p:nvSpPr>
          <p:cNvPr id="50181" name="Text Box 1036"/>
          <p:cNvSpPr txBox="1">
            <a:spLocks noChangeArrowheads="1"/>
          </p:cNvSpPr>
          <p:nvPr/>
        </p:nvSpPr>
        <p:spPr bwMode="auto">
          <a:xfrm>
            <a:off x="1133475" y="3495675"/>
            <a:ext cx="2295525" cy="314325"/>
          </a:xfrm>
          <a:prstGeom prst="rect">
            <a:avLst/>
          </a:prstGeom>
          <a:noFill/>
          <a:ln w="9525">
            <a:noFill/>
            <a:miter lim="800000"/>
            <a:headEnd/>
            <a:tailEnd/>
          </a:ln>
        </p:spPr>
        <p:txBody>
          <a:bodyPr wrap="none" lIns="82927" tIns="41464" rIns="82927" bIns="41464">
            <a:prstTxWarp prst="textNoShape">
              <a:avLst/>
            </a:prstTxWarp>
            <a:spAutoFit/>
          </a:bodyPr>
          <a:lstStyle/>
          <a:p>
            <a:pPr defTabSz="827088"/>
            <a:r>
              <a:rPr lang="en-US" sz="1500">
                <a:solidFill>
                  <a:srgbClr val="000000"/>
                </a:solidFill>
              </a:rPr>
              <a:t>(courtesy of Howard Berg)</a:t>
            </a:r>
          </a:p>
        </p:txBody>
      </p:sp>
      <p:pic>
        <p:nvPicPr>
          <p:cNvPr id="50182" name="Picture 2" descr="figure_03_02d"/>
          <p:cNvPicPr>
            <a:picLocks noChangeAspect="1" noChangeArrowheads="1"/>
          </p:cNvPicPr>
          <p:nvPr/>
        </p:nvPicPr>
        <p:blipFill>
          <a:blip r:embed="rId5"/>
          <a:srcRect/>
          <a:stretch>
            <a:fillRect/>
          </a:stretch>
        </p:blipFill>
        <p:spPr bwMode="auto">
          <a:xfrm>
            <a:off x="1295400" y="1339850"/>
            <a:ext cx="6172200" cy="2165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418"/>
                                        </p:tgtEl>
                                        <p:attrNameLst>
                                          <p:attrName>style.visibility</p:attrName>
                                        </p:attrNameLst>
                                      </p:cBhvr>
                                      <p:to>
                                        <p:strVal val="visible"/>
                                      </p:to>
                                    </p:set>
                                    <p:animEffect transition="in" filter="dissolve">
                                      <p:cBhvr>
                                        <p:cTn id="7" dur="500"/>
                                        <p:tgtEl>
                                          <p:spTgt spid="164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421"/>
                                        </p:tgtEl>
                                        <p:attrNameLst>
                                          <p:attrName>style.visibility</p:attrName>
                                        </p:attrNameLst>
                                      </p:cBhvr>
                                      <p:to>
                                        <p:strVal val="visible"/>
                                      </p:to>
                                    </p:set>
                                    <p:animEffect transition="in" filter="wipe(left)">
                                      <p:cBhvr>
                                        <p:cTn id="11" dur="500"/>
                                        <p:tgtEl>
                                          <p:spTgt spid="16421"/>
                                        </p:tgtEl>
                                      </p:cBhvr>
                                    </p:animEffec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41006" fill="hold"/>
                                        <p:tgtEl>
                                          <p:spTgt spid="5018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endCondLst>
                    <p:cond evt="onNext" delay="0">
                      <p:tgtEl>
                        <p:sldTgt/>
                      </p:tgtEl>
                    </p:cond>
                    <p:cond evt="onPrev" delay="0">
                      <p:tgtEl>
                        <p:sldTgt/>
                      </p:tgtEl>
                    </p:cond>
                  </p:endCondLst>
                </p:cTn>
                <p:tgtEl>
                  <p:spTgt spid="50180"/>
                </p:tgtEl>
              </p:cMediaNode>
            </p:video>
            <p:seq concurrent="1" nextAc="seek">
              <p:cTn id="16" restart="whenNotActive" fill="hold" evtFilter="cancelBubble" nodeType="interactiveSeq">
                <p:stCondLst>
                  <p:cond evt="onClick" delay="0">
                    <p:tgtEl>
                      <p:spTgt spid="5018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0180"/>
                                        </p:tgtEl>
                                      </p:cBhvr>
                                    </p:cmd>
                                  </p:childTnLst>
                                </p:cTn>
                              </p:par>
                            </p:childTnLst>
                          </p:cTn>
                        </p:par>
                      </p:childTnLst>
                    </p:cTn>
                  </p:par>
                </p:childTnLst>
              </p:cTn>
              <p:nextCondLst>
                <p:cond evt="onClick" delay="0">
                  <p:tgtEl>
                    <p:spTgt spid="50180"/>
                  </p:tgtEl>
                </p:cond>
              </p:nextCondLst>
            </p:seq>
          </p:childTnLst>
        </p:cTn>
      </p:par>
    </p:tnLst>
    <p:bldLst>
      <p:bldP spid="16418" grpId="0"/>
      <p:bldP spid="16421"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2" name="Rectangle 24"/>
          <p:cNvSpPr>
            <a:spLocks noGrp="1" noChangeArrowheads="1"/>
          </p:cNvSpPr>
          <p:nvPr/>
        </p:nvSpPr>
        <p:spPr bwMode="auto">
          <a:xfrm>
            <a:off x="609600" y="2286000"/>
            <a:ext cx="8229600" cy="884238"/>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prstTxWarp prst="textNoShape">
              <a:avLst/>
            </a:prstTxWarp>
          </a:bodyPr>
          <a:lstStyle/>
          <a:p>
            <a:pPr algn="ctr">
              <a:spcBef>
                <a:spcPct val="0"/>
              </a:spcBef>
              <a:buFont typeface="Arial" charset="0"/>
              <a:buNone/>
              <a:defRPr/>
            </a:pPr>
            <a:r>
              <a:rPr lang="en-US" sz="3200" i="0" dirty="0">
                <a:solidFill>
                  <a:srgbClr val="FF6600"/>
                </a:solidFill>
                <a:latin typeface="Herculanum" charset="0"/>
                <a:ea typeface="Times New Roman" charset="0"/>
                <a:cs typeface="Times New Roman" charset="0"/>
              </a:rPr>
              <a:t>First topic</a:t>
            </a:r>
          </a:p>
          <a:p>
            <a:pPr algn="ctr">
              <a:spcBef>
                <a:spcPct val="0"/>
              </a:spcBef>
              <a:buFont typeface="Arial" charset="0"/>
              <a:buNone/>
              <a:defRPr/>
            </a:pPr>
            <a:r>
              <a:rPr lang="en-US" sz="3200" i="0" dirty="0">
                <a:solidFill>
                  <a:srgbClr val="FF6600"/>
                </a:solidFill>
                <a:latin typeface="Herculanum" charset="0"/>
                <a:ea typeface="Times New Roman" charset="0"/>
                <a:cs typeface="Times New Roman" charset="0"/>
              </a:rPr>
              <a:t>Gnome management: a feeling for the numbers</a:t>
            </a:r>
            <a:endParaRPr lang="en-US" sz="3200" i="0" dirty="0">
              <a:solidFill>
                <a:schemeClr val="tx2"/>
              </a:solidFill>
              <a:latin typeface="Herculanum" charset="0"/>
              <a:ea typeface="ヒラギノ角ゴ Pro W3" charset="-128"/>
              <a:cs typeface="ヒラギノ角ゴ Pro W3" charset="-128"/>
            </a:endParaRPr>
          </a:p>
        </p:txBody>
      </p:sp>
      <p:pic>
        <p:nvPicPr>
          <p:cNvPr id="17411" name="Picture 4"/>
          <p:cNvPicPr>
            <a:picLocks noChangeAspect="1"/>
          </p:cNvPicPr>
          <p:nvPr/>
        </p:nvPicPr>
        <p:blipFill>
          <a:blip r:embed="rId3"/>
          <a:srcRect/>
          <a:stretch>
            <a:fillRect/>
          </a:stretch>
        </p:blipFill>
        <p:spPr bwMode="auto">
          <a:xfrm>
            <a:off x="6629400" y="3124200"/>
            <a:ext cx="2266950" cy="347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29" name="Picture 21"/>
          <p:cNvPicPr>
            <a:picLocks noChangeAspect="1" noChangeArrowheads="1"/>
          </p:cNvPicPr>
          <p:nvPr/>
        </p:nvPicPr>
        <p:blipFill>
          <a:blip r:embed="rId3"/>
          <a:srcRect/>
          <a:stretch>
            <a:fillRect/>
          </a:stretch>
        </p:blipFill>
        <p:spPr bwMode="auto">
          <a:xfrm>
            <a:off x="76200" y="1219200"/>
            <a:ext cx="8915400" cy="2195513"/>
          </a:xfrm>
          <a:prstGeom prst="rect">
            <a:avLst/>
          </a:prstGeom>
          <a:noFill/>
          <a:ln w="9525">
            <a:noFill/>
            <a:miter lim="800000"/>
            <a:headEnd/>
            <a:tailEnd/>
          </a:ln>
        </p:spPr>
      </p:pic>
      <p:sp>
        <p:nvSpPr>
          <p:cNvPr id="17428" name="Rectangle 20"/>
          <p:cNvSpPr>
            <a:spLocks noChangeArrowheads="1"/>
          </p:cNvSpPr>
          <p:nvPr/>
        </p:nvSpPr>
        <p:spPr bwMode="auto">
          <a:xfrm>
            <a:off x="457200" y="0"/>
            <a:ext cx="8686800" cy="13716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200" i="0">
                <a:solidFill>
                  <a:srgbClr val="FF6700"/>
                </a:solidFill>
                <a:latin typeface="Herculanum" charset="0"/>
                <a:ea typeface="ヒラギノ角ゴ Pro W3" charset="-128"/>
                <a:cs typeface="ヒラギノ角ゴ Pro W3" charset="-128"/>
              </a:rPr>
              <a:t>Biological time scales in powers of 10:  deciseconds</a:t>
            </a:r>
            <a:endParaRPr lang="en-US" sz="6000" b="1" i="0">
              <a:solidFill>
                <a:srgbClr val="FF6700"/>
              </a:solidFill>
              <a:latin typeface="Herculanum" charset="0"/>
              <a:ea typeface="ヒラギノ角ゴ Pro W3" charset="-128"/>
              <a:cs typeface="ヒラギノ角ゴ Pro W3" charset="-128"/>
            </a:endParaRPr>
          </a:p>
        </p:txBody>
      </p:sp>
      <p:sp>
        <p:nvSpPr>
          <p:cNvPr id="17430" name="Text Box 22"/>
          <p:cNvSpPr txBox="1">
            <a:spLocks noChangeArrowheads="1"/>
          </p:cNvSpPr>
          <p:nvPr/>
        </p:nvSpPr>
        <p:spPr bwMode="auto">
          <a:xfrm>
            <a:off x="228600" y="4159250"/>
            <a:ext cx="8763000" cy="703263"/>
          </a:xfrm>
          <a:prstGeom prst="rect">
            <a:avLst/>
          </a:prstGeom>
          <a:noFill/>
          <a:ln w="9525">
            <a:noFill/>
            <a:miter lim="800000"/>
            <a:headEnd/>
            <a:tailEnd/>
          </a:ln>
        </p:spPr>
        <p:txBody>
          <a:bodyPr>
            <a:prstTxWarp prst="textNoShape">
              <a:avLst/>
            </a:prstTxWarp>
            <a:spAutoFit/>
          </a:bodyPr>
          <a:lstStyle/>
          <a:p>
            <a:pPr>
              <a:buFont typeface="Times" pitchFamily="-108" charset="0"/>
              <a:buChar char="•"/>
            </a:pPr>
            <a:r>
              <a:rPr lang="en-US" sz="1600"/>
              <a:t> AAs incorporation during protein synthesis</a:t>
            </a:r>
          </a:p>
          <a:p>
            <a:pPr>
              <a:buFont typeface="Times" pitchFamily="-108" charset="0"/>
              <a:buChar char="•"/>
            </a:pPr>
            <a:r>
              <a:rPr lang="en-US" sz="1600"/>
              <a:t> process which any cell must undertake to make a new cell</a:t>
            </a:r>
            <a:endParaRPr lang="en-US" sz="1600">
              <a:sym typeface="Symbol" pitchFamily="-10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428"/>
                                        </p:tgtEl>
                                        <p:attrNameLst>
                                          <p:attrName>style.visibility</p:attrName>
                                        </p:attrNameLst>
                                      </p:cBhvr>
                                      <p:to>
                                        <p:strVal val="visible"/>
                                      </p:to>
                                    </p:set>
                                    <p:animEffect transition="in" filter="dissolve">
                                      <p:cBhvr>
                                        <p:cTn id="7" dur="500"/>
                                        <p:tgtEl>
                                          <p:spTgt spid="1742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429"/>
                                        </p:tgtEl>
                                        <p:attrNameLst>
                                          <p:attrName>style.visibility</p:attrName>
                                        </p:attrNameLst>
                                      </p:cBhvr>
                                      <p:to>
                                        <p:strVal val="visible"/>
                                      </p:to>
                                    </p:set>
                                    <p:animEffect transition="in" filter="wipe(left)">
                                      <p:cBhvr>
                                        <p:cTn id="11" dur="500"/>
                                        <p:tgtEl>
                                          <p:spTgt spid="1742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430">
                                            <p:txEl>
                                              <p:pRg st="0" end="0"/>
                                            </p:txEl>
                                          </p:spTgt>
                                        </p:tgtEl>
                                        <p:attrNameLst>
                                          <p:attrName>style.visibility</p:attrName>
                                        </p:attrNameLst>
                                      </p:cBhvr>
                                      <p:to>
                                        <p:strVal val="visible"/>
                                      </p:to>
                                    </p:set>
                                    <p:animEffect transition="in" filter="wipe(left)">
                                      <p:cBhvr>
                                        <p:cTn id="15" dur="500"/>
                                        <p:tgtEl>
                                          <p:spTgt spid="17430">
                                            <p:txEl>
                                              <p:pRg st="0" end="0"/>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7430">
                                            <p:txEl>
                                              <p:pRg st="1" end="1"/>
                                            </p:txEl>
                                          </p:spTgt>
                                        </p:tgtEl>
                                        <p:attrNameLst>
                                          <p:attrName>style.visibility</p:attrName>
                                        </p:attrNameLst>
                                      </p:cBhvr>
                                      <p:to>
                                        <p:strVal val="visible"/>
                                      </p:to>
                                    </p:set>
                                    <p:animEffect transition="in" filter="wipe(left)">
                                      <p:cBhvr>
                                        <p:cTn id="19" dur="500"/>
                                        <p:tgtEl>
                                          <p:spTgt spid="174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8" grpId="0"/>
      <p:bldP spid="17430" grpId="0" build="p"/>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57" name="Text Box 25"/>
          <p:cNvSpPr txBox="1">
            <a:spLocks noChangeArrowheads="1"/>
          </p:cNvSpPr>
          <p:nvPr/>
        </p:nvSpPr>
        <p:spPr bwMode="auto">
          <a:xfrm>
            <a:off x="152400" y="5073650"/>
            <a:ext cx="8763000" cy="1314450"/>
          </a:xfrm>
          <a:prstGeom prst="rect">
            <a:avLst/>
          </a:prstGeom>
          <a:noFill/>
          <a:ln w="9525">
            <a:noFill/>
            <a:miter lim="800000"/>
            <a:headEnd/>
            <a:tailEnd/>
          </a:ln>
        </p:spPr>
        <p:txBody>
          <a:bodyPr>
            <a:prstTxWarp prst="textNoShape">
              <a:avLst/>
            </a:prstTxWarp>
            <a:spAutoFit/>
          </a:bodyPr>
          <a:lstStyle/>
          <a:p>
            <a:pPr>
              <a:buFont typeface="Times" pitchFamily="-108" charset="0"/>
              <a:buChar char="•"/>
            </a:pPr>
            <a:r>
              <a:rPr lang="en-US" sz="1600"/>
              <a:t> synthesis of mRNA molecules as faithful copies of the nucleotide sequence in the DNA</a:t>
            </a:r>
          </a:p>
          <a:p>
            <a:pPr>
              <a:buFont typeface="Times" pitchFamily="-108" charset="0"/>
              <a:buChar char="•"/>
            </a:pPr>
            <a:r>
              <a:rPr lang="en-US" sz="1600"/>
              <a:t> polymerization process catalyzed by enzyme RNA polymerase</a:t>
            </a:r>
          </a:p>
          <a:p>
            <a:pPr>
              <a:buFont typeface="Times" pitchFamily="-108" charset="0"/>
              <a:buChar char="•"/>
            </a:pPr>
            <a:r>
              <a:rPr lang="en-US" sz="1600"/>
              <a:t> the incorporation by RNA polymerase of nucleotides onto the mRNA during transcription happens a few times faster than AA incorporation by ribosomes during protein synthesis</a:t>
            </a:r>
            <a:endParaRPr lang="en-US" sz="1600">
              <a:sym typeface="Symbol" pitchFamily="-108" charset="2"/>
            </a:endParaRPr>
          </a:p>
        </p:txBody>
      </p:sp>
      <p:sp>
        <p:nvSpPr>
          <p:cNvPr id="18458" name="Rectangle 26"/>
          <p:cNvSpPr>
            <a:spLocks noChangeArrowheads="1"/>
          </p:cNvSpPr>
          <p:nvPr/>
        </p:nvSpPr>
        <p:spPr bwMode="auto">
          <a:xfrm>
            <a:off x="457200" y="0"/>
            <a:ext cx="8686800" cy="13716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200" i="0">
                <a:solidFill>
                  <a:srgbClr val="FF6700"/>
                </a:solidFill>
                <a:latin typeface="Herculanum" charset="0"/>
                <a:ea typeface="ヒラギノ角ゴ Pro W3" charset="-128"/>
                <a:cs typeface="ヒラギノ角ゴ Pro W3" charset="-128"/>
              </a:rPr>
              <a:t>Biological time scales in powers of 10:  deciseconds</a:t>
            </a:r>
            <a:endParaRPr lang="en-US" sz="6000" b="1" i="0">
              <a:solidFill>
                <a:srgbClr val="FF6700"/>
              </a:solidFill>
              <a:latin typeface="Herculanum" charset="0"/>
              <a:ea typeface="ヒラギノ角ゴ Pro W3" charset="-128"/>
              <a:cs typeface="ヒラギノ角ゴ Pro W3" charset="-128"/>
            </a:endParaRPr>
          </a:p>
        </p:txBody>
      </p:sp>
      <p:pic>
        <p:nvPicPr>
          <p:cNvPr id="54276" name="Picture 2" descr="figure_03_02f"/>
          <p:cNvPicPr>
            <a:picLocks noChangeAspect="1" noChangeArrowheads="1"/>
          </p:cNvPicPr>
          <p:nvPr/>
        </p:nvPicPr>
        <p:blipFill>
          <a:blip r:embed="rId3"/>
          <a:srcRect/>
          <a:stretch>
            <a:fillRect/>
          </a:stretch>
        </p:blipFill>
        <p:spPr bwMode="auto">
          <a:xfrm>
            <a:off x="304800" y="1752600"/>
            <a:ext cx="8531225" cy="2949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458"/>
                                        </p:tgtEl>
                                        <p:attrNameLst>
                                          <p:attrName>style.visibility</p:attrName>
                                        </p:attrNameLst>
                                      </p:cBhvr>
                                      <p:to>
                                        <p:strVal val="visible"/>
                                      </p:to>
                                    </p:set>
                                    <p:animEffect transition="in" filter="dissolve">
                                      <p:cBhvr>
                                        <p:cTn id="7" dur="500"/>
                                        <p:tgtEl>
                                          <p:spTgt spid="1845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457">
                                            <p:txEl>
                                              <p:pRg st="0" end="0"/>
                                            </p:txEl>
                                          </p:spTgt>
                                        </p:tgtEl>
                                        <p:attrNameLst>
                                          <p:attrName>style.visibility</p:attrName>
                                        </p:attrNameLst>
                                      </p:cBhvr>
                                      <p:to>
                                        <p:strVal val="visible"/>
                                      </p:to>
                                    </p:set>
                                    <p:animEffect transition="in" filter="wipe(left)">
                                      <p:cBhvr>
                                        <p:cTn id="11" dur="500"/>
                                        <p:tgtEl>
                                          <p:spTgt spid="18457">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457">
                                            <p:txEl>
                                              <p:pRg st="1" end="1"/>
                                            </p:txEl>
                                          </p:spTgt>
                                        </p:tgtEl>
                                        <p:attrNameLst>
                                          <p:attrName>style.visibility</p:attrName>
                                        </p:attrNameLst>
                                      </p:cBhvr>
                                      <p:to>
                                        <p:strVal val="visible"/>
                                      </p:to>
                                    </p:set>
                                    <p:animEffect transition="in" filter="wipe(left)">
                                      <p:cBhvr>
                                        <p:cTn id="15" dur="500"/>
                                        <p:tgtEl>
                                          <p:spTgt spid="18457">
                                            <p:txEl>
                                              <p:pRg st="1" end="1"/>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457">
                                            <p:txEl>
                                              <p:pRg st="2" end="2"/>
                                            </p:txEl>
                                          </p:spTgt>
                                        </p:tgtEl>
                                        <p:attrNameLst>
                                          <p:attrName>style.visibility</p:attrName>
                                        </p:attrNameLst>
                                      </p:cBhvr>
                                      <p:to>
                                        <p:strVal val="visible"/>
                                      </p:to>
                                    </p:set>
                                    <p:animEffect transition="in" filter="wipe(left)">
                                      <p:cBhvr>
                                        <p:cTn id="19" dur="500"/>
                                        <p:tgtEl>
                                          <p:spTgt spid="184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7" grpId="0" build="p"/>
      <p:bldP spid="18458"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304800" y="0"/>
            <a:ext cx="8153400" cy="1295400"/>
          </a:xfrm>
        </p:spPr>
        <p:txBody>
          <a:bodyPr/>
          <a:lstStyle/>
          <a:p>
            <a:pPr eaLnBrk="1" hangingPunct="1">
              <a:lnSpc>
                <a:spcPct val="93000"/>
              </a:lnSpc>
              <a:tabLst>
                <a:tab pos="655638" algn="l"/>
                <a:tab pos="1312863" algn="l"/>
                <a:tab pos="1968500" algn="l"/>
                <a:tab pos="2625725" algn="l"/>
                <a:tab pos="3282950" algn="l"/>
                <a:tab pos="3938588" algn="l"/>
                <a:tab pos="4595813" algn="l"/>
                <a:tab pos="5253038" algn="l"/>
                <a:tab pos="5908675" algn="l"/>
                <a:tab pos="6565900" algn="l"/>
                <a:tab pos="7223125" algn="l"/>
              </a:tabLst>
            </a:pPr>
            <a:r>
              <a:rPr lang="en-US" sz="3200" smtClean="0">
                <a:solidFill>
                  <a:srgbClr val="FF6600"/>
                </a:solidFill>
                <a:latin typeface="Herculanum" pitchFamily="-108" charset="0"/>
                <a:ea typeface="Herculanum" pitchFamily="-108" charset="0"/>
                <a:cs typeface="Herculanum" pitchFamily="-108" charset="0"/>
              </a:rPr>
              <a:t>How Fast Is the Information Read Out?</a:t>
            </a:r>
            <a:endParaRPr lang="en-GB" sz="3200" smtClean="0">
              <a:solidFill>
                <a:srgbClr val="FF6600"/>
              </a:solidFill>
              <a:latin typeface="Herculanum" pitchFamily="-108" charset="0"/>
              <a:ea typeface="Herculanum" pitchFamily="-108" charset="0"/>
              <a:cs typeface="Herculanum" pitchFamily="-108" charset="0"/>
            </a:endParaRPr>
          </a:p>
        </p:txBody>
      </p:sp>
      <p:sp>
        <p:nvSpPr>
          <p:cNvPr id="56323" name="Text Box 3"/>
          <p:cNvSpPr txBox="1">
            <a:spLocks noChangeArrowheads="1"/>
          </p:cNvSpPr>
          <p:nvPr/>
        </p:nvSpPr>
        <p:spPr bwMode="auto">
          <a:xfrm>
            <a:off x="5262563" y="1838325"/>
            <a:ext cx="1439862" cy="315913"/>
          </a:xfrm>
          <a:prstGeom prst="rect">
            <a:avLst/>
          </a:prstGeom>
          <a:noFill/>
          <a:ln w="9525">
            <a:noFill/>
            <a:miter lim="800000"/>
            <a:headEnd/>
            <a:tailEnd/>
          </a:ln>
        </p:spPr>
        <p:txBody>
          <a:bodyPr wrap="none" lIns="82945" tIns="41473" rIns="82945" bIns="41473">
            <a:prstTxWarp prst="textNoShape">
              <a:avLst/>
            </a:prstTxWarp>
            <a:spAutoFit/>
          </a:bodyPr>
          <a:lstStyle/>
          <a:p>
            <a:r>
              <a:rPr lang="en-US" sz="1500">
                <a:solidFill>
                  <a:schemeClr val="bg1"/>
                </a:solidFill>
              </a:rPr>
              <a:t>(Berman et al.)</a:t>
            </a:r>
          </a:p>
        </p:txBody>
      </p:sp>
      <p:pic>
        <p:nvPicPr>
          <p:cNvPr id="56324" name="Picture 2" descr="figure_03_29"/>
          <p:cNvPicPr>
            <a:picLocks noChangeAspect="1" noChangeArrowheads="1"/>
          </p:cNvPicPr>
          <p:nvPr/>
        </p:nvPicPr>
        <p:blipFill>
          <a:blip r:embed="rId3"/>
          <a:srcRect/>
          <a:stretch>
            <a:fillRect/>
          </a:stretch>
        </p:blipFill>
        <p:spPr bwMode="auto">
          <a:xfrm>
            <a:off x="4343400" y="1752600"/>
            <a:ext cx="4432300" cy="4757738"/>
          </a:xfrm>
          <a:prstGeom prst="rect">
            <a:avLst/>
          </a:prstGeom>
          <a:noFill/>
          <a:ln w="9525">
            <a:noFill/>
            <a:miter lim="800000"/>
            <a:headEnd/>
            <a:tailEnd/>
          </a:ln>
        </p:spPr>
      </p:pic>
      <p:sp>
        <p:nvSpPr>
          <p:cNvPr id="56325" name="Rectangle 9"/>
          <p:cNvSpPr>
            <a:spLocks noChangeArrowheads="1"/>
          </p:cNvSpPr>
          <p:nvPr/>
        </p:nvSpPr>
        <p:spPr bwMode="auto">
          <a:xfrm>
            <a:off x="0" y="1600200"/>
            <a:ext cx="4354513" cy="2419350"/>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66000"/>
              <a:tabLst>
                <a:tab pos="655638" algn="l"/>
                <a:tab pos="1312863" algn="l"/>
                <a:tab pos="1968500" algn="l"/>
                <a:tab pos="2625725" algn="l"/>
                <a:tab pos="3282950" algn="l"/>
                <a:tab pos="3938588" algn="l"/>
                <a:tab pos="4595813" algn="l"/>
              </a:tabLst>
            </a:pPr>
            <a:endParaRPr lang="en-GB" sz="1600" b="1">
              <a:latin typeface="Albany" charset="0"/>
            </a:endParaRPr>
          </a:p>
          <a:p>
            <a:pPr marL="390525" indent="-293688" defTabSz="650875">
              <a:lnSpc>
                <a:spcPct val="93000"/>
              </a:lnSpc>
              <a:buClr>
                <a:srgbClr val="000000"/>
              </a:buClr>
              <a:buSzPct val="66000"/>
              <a:buFontTx/>
              <a:buBlip>
                <a:blip r:embed="rId4"/>
              </a:buBlip>
              <a:tabLst>
                <a:tab pos="655638" algn="l"/>
                <a:tab pos="1312863" algn="l"/>
                <a:tab pos="1968500" algn="l"/>
                <a:tab pos="2625725" algn="l"/>
                <a:tab pos="3282950" algn="l"/>
                <a:tab pos="3938588" algn="l"/>
                <a:tab pos="4595813" algn="l"/>
              </a:tabLst>
            </a:pPr>
            <a:r>
              <a:rPr lang="en-GB" sz="1600" b="1">
                <a:latin typeface="Albany" charset="0"/>
              </a:rPr>
              <a:t>Amazing microscopy images of transcription “Christmas trees” at various times after treatment with an antibiotic.</a:t>
            </a:r>
          </a:p>
          <a:p>
            <a:pPr marL="390525" indent="-293688" defTabSz="650875">
              <a:lnSpc>
                <a:spcPct val="93000"/>
              </a:lnSpc>
              <a:buClr>
                <a:srgbClr val="000000"/>
              </a:buClr>
              <a:buSzPct val="66000"/>
              <a:buFontTx/>
              <a:buBlip>
                <a:blip r:embed="rId4"/>
              </a:buBlip>
              <a:tabLst>
                <a:tab pos="655638" algn="l"/>
                <a:tab pos="1312863" algn="l"/>
                <a:tab pos="1968500" algn="l"/>
                <a:tab pos="2625725" algn="l"/>
                <a:tab pos="3282950" algn="l"/>
                <a:tab pos="3938588" algn="l"/>
                <a:tab pos="4595813" algn="l"/>
              </a:tabLst>
            </a:pPr>
            <a:r>
              <a:rPr lang="en-GB" sz="1600" b="1">
                <a:latin typeface="Albany" charset="0"/>
              </a:rPr>
              <a:t>Rifampin stops transcription initiation, but not elongation.</a:t>
            </a:r>
          </a:p>
          <a:p>
            <a:pPr marL="390525" indent="-293688" defTabSz="650875">
              <a:lnSpc>
                <a:spcPct val="93000"/>
              </a:lnSpc>
              <a:buClr>
                <a:srgbClr val="000000"/>
              </a:buClr>
              <a:buSzPct val="66000"/>
              <a:buFontTx/>
              <a:buBlip>
                <a:blip r:embed="rId4"/>
              </a:buBlip>
              <a:tabLst>
                <a:tab pos="655638" algn="l"/>
                <a:tab pos="1312863" algn="l"/>
                <a:tab pos="1968500" algn="l"/>
                <a:tab pos="2625725" algn="l"/>
                <a:tab pos="3282950" algn="l"/>
                <a:tab pos="3938588" algn="l"/>
                <a:tab pos="4595813" algn="l"/>
              </a:tabLst>
            </a:pPr>
            <a:r>
              <a:rPr lang="en-GB" sz="1600" b="1">
                <a:latin typeface="Albany" charset="0"/>
              </a:rPr>
              <a:t>This was used to estimate the rate at which RNA polymerase produces the messenger RNA molecule.</a:t>
            </a:r>
            <a:endParaRPr lang="en-GB" sz="1600" b="1">
              <a:latin typeface="Albany" charset="0"/>
            </a:endParaRPr>
          </a:p>
        </p:txBody>
      </p:sp>
      <p:pic>
        <p:nvPicPr>
          <p:cNvPr id="56326" name="Picture 9"/>
          <p:cNvPicPr>
            <a:picLocks noChangeAspect="1"/>
          </p:cNvPicPr>
          <p:nvPr/>
        </p:nvPicPr>
        <p:blipFill>
          <a:blip r:embed="rId5"/>
          <a:srcRect/>
          <a:stretch>
            <a:fillRect/>
          </a:stretch>
        </p:blipFill>
        <p:spPr bwMode="auto">
          <a:xfrm>
            <a:off x="-23813" y="5410200"/>
            <a:ext cx="1776413" cy="1447800"/>
          </a:xfrm>
          <a:prstGeom prst="rect">
            <a:avLst/>
          </a:prstGeom>
          <a:noFill/>
          <a:ln w="9525">
            <a:noFill/>
            <a:miter lim="800000"/>
            <a:headEnd/>
            <a:tailEnd/>
          </a:ln>
        </p:spPr>
      </p:pic>
      <p:sp>
        <p:nvSpPr>
          <p:cNvPr id="56327" name="Text Box 1036"/>
          <p:cNvSpPr txBox="1">
            <a:spLocks noChangeArrowheads="1"/>
          </p:cNvSpPr>
          <p:nvPr/>
        </p:nvSpPr>
        <p:spPr bwMode="auto">
          <a:xfrm>
            <a:off x="4876800" y="1524000"/>
            <a:ext cx="3278188" cy="314325"/>
          </a:xfrm>
          <a:prstGeom prst="rect">
            <a:avLst/>
          </a:prstGeom>
          <a:noFill/>
          <a:ln w="9525">
            <a:noFill/>
            <a:miter lim="800000"/>
            <a:headEnd/>
            <a:tailEnd/>
          </a:ln>
        </p:spPr>
        <p:txBody>
          <a:bodyPr wrap="none" lIns="82927" tIns="41464" rIns="82927" bIns="41464">
            <a:prstTxWarp prst="textNoShape">
              <a:avLst/>
            </a:prstTxWarp>
            <a:spAutoFit/>
          </a:bodyPr>
          <a:lstStyle/>
          <a:p>
            <a:pPr defTabSz="827088"/>
            <a:r>
              <a:rPr lang="en-US" sz="1500">
                <a:solidFill>
                  <a:srgbClr val="000000"/>
                </a:solidFill>
              </a:rPr>
              <a:t>(L. S. Gotta et al, J. Bacteriol., 1991)</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68" name="Rectangle 16"/>
          <p:cNvSpPr>
            <a:spLocks noChangeArrowheads="1"/>
          </p:cNvSpPr>
          <p:nvPr/>
        </p:nvSpPr>
        <p:spPr bwMode="auto">
          <a:xfrm>
            <a:off x="152400" y="0"/>
            <a:ext cx="8686800" cy="13716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200" i="0">
                <a:solidFill>
                  <a:srgbClr val="FF6700"/>
                </a:solidFill>
                <a:latin typeface="Herculanum" charset="0"/>
                <a:ea typeface="ヒラギノ角ゴ Pro W3" charset="-128"/>
                <a:cs typeface="ヒラギノ角ゴ Pro W3" charset="-128"/>
              </a:rPr>
              <a:t>Biological time scales in powers of 10:  	</a:t>
            </a:r>
            <a:r>
              <a:rPr lang="en-US" sz="3200" i="0">
                <a:solidFill>
                  <a:srgbClr val="FF6700"/>
                </a:solidFill>
                <a:latin typeface="Herculanum" charset="0"/>
                <a:ea typeface="ヒラギノ角ゴ Pro W3" charset="-128"/>
                <a:cs typeface="ヒラギノ角ゴ Pro W3" charset="-128"/>
                <a:sym typeface="Symbol" charset="2"/>
              </a:rPr>
              <a:t>milliseconds</a:t>
            </a:r>
            <a:endParaRPr lang="en-US" sz="6000" b="1" i="0">
              <a:solidFill>
                <a:srgbClr val="FF6700"/>
              </a:solidFill>
              <a:latin typeface="Herculanum" charset="0"/>
              <a:ea typeface="ヒラギノ角ゴ Pro W3" charset="-128"/>
              <a:cs typeface="ヒラギノ角ゴ Pro W3" charset="-128"/>
            </a:endParaRPr>
          </a:p>
        </p:txBody>
      </p:sp>
      <p:sp>
        <p:nvSpPr>
          <p:cNvPr id="23571" name="Text Box 19"/>
          <p:cNvSpPr txBox="1">
            <a:spLocks noChangeArrowheads="1"/>
          </p:cNvSpPr>
          <p:nvPr/>
        </p:nvSpPr>
        <p:spPr bwMode="auto">
          <a:xfrm>
            <a:off x="152400" y="1371600"/>
            <a:ext cx="8763000" cy="581025"/>
          </a:xfrm>
          <a:prstGeom prst="rect">
            <a:avLst/>
          </a:prstGeom>
          <a:noFill/>
          <a:ln w="9525">
            <a:noFill/>
            <a:miter lim="800000"/>
            <a:headEnd/>
            <a:tailEnd/>
          </a:ln>
        </p:spPr>
        <p:txBody>
          <a:bodyPr>
            <a:prstTxWarp prst="textNoShape">
              <a:avLst/>
            </a:prstTxWarp>
            <a:spAutoFit/>
          </a:bodyPr>
          <a:lstStyle/>
          <a:p>
            <a:pPr>
              <a:buFont typeface="Times" pitchFamily="-108" charset="0"/>
              <a:buChar char="•"/>
            </a:pPr>
            <a:r>
              <a:rPr lang="en-US" sz="1600">
                <a:sym typeface="Symbol" pitchFamily="-108" charset="2"/>
              </a:rPr>
              <a:t> many proteins are able to operate at time scales much faster than the machinery carrying out the central dogma operations</a:t>
            </a:r>
          </a:p>
        </p:txBody>
      </p:sp>
      <p:sp>
        <p:nvSpPr>
          <p:cNvPr id="23572" name="Text Box 20"/>
          <p:cNvSpPr txBox="1">
            <a:spLocks noChangeArrowheads="1"/>
          </p:cNvSpPr>
          <p:nvPr/>
        </p:nvSpPr>
        <p:spPr bwMode="auto">
          <a:xfrm>
            <a:off x="152400" y="5591175"/>
            <a:ext cx="8763000" cy="336550"/>
          </a:xfrm>
          <a:prstGeom prst="rect">
            <a:avLst/>
          </a:prstGeom>
          <a:noFill/>
          <a:ln w="9525">
            <a:noFill/>
            <a:miter lim="800000"/>
            <a:headEnd/>
            <a:tailEnd/>
          </a:ln>
        </p:spPr>
        <p:txBody>
          <a:bodyPr>
            <a:prstTxWarp prst="textNoShape">
              <a:avLst/>
            </a:prstTxWarp>
            <a:spAutoFit/>
          </a:bodyPr>
          <a:lstStyle/>
          <a:p>
            <a:pPr>
              <a:buFont typeface="Times" pitchFamily="-108" charset="0"/>
              <a:buChar char="•"/>
            </a:pPr>
            <a:r>
              <a:rPr lang="en-US" sz="1600">
                <a:sym typeface="Symbol" pitchFamily="-108" charset="2"/>
              </a:rPr>
              <a:t> E.g., many bio processes are dictated by the passage of ions across ion channels (scale of msec)</a:t>
            </a:r>
          </a:p>
        </p:txBody>
      </p:sp>
      <p:pic>
        <p:nvPicPr>
          <p:cNvPr id="58373" name="Picture 2" descr="figure_03_02g"/>
          <p:cNvPicPr>
            <a:picLocks noChangeAspect="1" noChangeArrowheads="1"/>
          </p:cNvPicPr>
          <p:nvPr/>
        </p:nvPicPr>
        <p:blipFill>
          <a:blip r:embed="rId3"/>
          <a:srcRect/>
          <a:stretch>
            <a:fillRect/>
          </a:stretch>
        </p:blipFill>
        <p:spPr bwMode="auto">
          <a:xfrm>
            <a:off x="304800" y="2070100"/>
            <a:ext cx="8531225" cy="3492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568"/>
                                        </p:tgtEl>
                                        <p:attrNameLst>
                                          <p:attrName>style.visibility</p:attrName>
                                        </p:attrNameLst>
                                      </p:cBhvr>
                                      <p:to>
                                        <p:strVal val="visible"/>
                                      </p:to>
                                    </p:set>
                                    <p:animEffect transition="in" filter="dissolve">
                                      <p:cBhvr>
                                        <p:cTn id="7" dur="500"/>
                                        <p:tgtEl>
                                          <p:spTgt spid="2356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571"/>
                                        </p:tgtEl>
                                        <p:attrNameLst>
                                          <p:attrName>style.visibility</p:attrName>
                                        </p:attrNameLst>
                                      </p:cBhvr>
                                      <p:to>
                                        <p:strVal val="visible"/>
                                      </p:to>
                                    </p:set>
                                    <p:animEffect transition="in" filter="wipe(left)">
                                      <p:cBhvr>
                                        <p:cTn id="11" dur="500"/>
                                        <p:tgtEl>
                                          <p:spTgt spid="2357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3572"/>
                                        </p:tgtEl>
                                        <p:attrNameLst>
                                          <p:attrName>style.visibility</p:attrName>
                                        </p:attrNameLst>
                                      </p:cBhvr>
                                      <p:to>
                                        <p:strVal val="visible"/>
                                      </p:to>
                                    </p:set>
                                    <p:animEffect transition="in" filter="wipe(left)">
                                      <p:cBhvr>
                                        <p:cTn id="15" dur="500"/>
                                        <p:tgtEl>
                                          <p:spTgt spid="23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8" grpId="0"/>
      <p:bldP spid="23571" grpId="0"/>
      <p:bldP spid="23572"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14" name="Rectangle 14"/>
          <p:cNvSpPr>
            <a:spLocks noChangeArrowheads="1"/>
          </p:cNvSpPr>
          <p:nvPr/>
        </p:nvSpPr>
        <p:spPr bwMode="auto">
          <a:xfrm>
            <a:off x="152400" y="0"/>
            <a:ext cx="8686800" cy="13716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200" i="0">
                <a:solidFill>
                  <a:srgbClr val="FF6700"/>
                </a:solidFill>
                <a:latin typeface="Herculanum" charset="0"/>
                <a:ea typeface="ヒラギノ角ゴ Pro W3" charset="-128"/>
                <a:cs typeface="ヒラギノ角ゴ Pro W3" charset="-128"/>
              </a:rPr>
              <a:t>Biological time scales in powers of 10:  	</a:t>
            </a:r>
            <a:r>
              <a:rPr lang="en-US" sz="3200" i="0">
                <a:solidFill>
                  <a:srgbClr val="FF6700"/>
                </a:solidFill>
                <a:latin typeface="Herculanum" charset="0"/>
                <a:ea typeface="ヒラギノ角ゴ Pro W3" charset="-128"/>
                <a:cs typeface="ヒラギノ角ゴ Pro W3" charset="-128"/>
                <a:sym typeface="Symbol" charset="2"/>
              </a:rPr>
              <a:t>seconds</a:t>
            </a:r>
            <a:endParaRPr lang="en-US" sz="6000" b="1" i="0">
              <a:solidFill>
                <a:srgbClr val="FF6700"/>
              </a:solidFill>
              <a:latin typeface="Herculanum" charset="0"/>
              <a:ea typeface="ヒラギノ角ゴ Pro W3" charset="-128"/>
              <a:cs typeface="ヒラギノ角ゴ Pro W3" charset="-128"/>
            </a:endParaRPr>
          </a:p>
        </p:txBody>
      </p:sp>
      <p:sp>
        <p:nvSpPr>
          <p:cNvPr id="25616" name="Text Box 16"/>
          <p:cNvSpPr txBox="1">
            <a:spLocks noChangeArrowheads="1"/>
          </p:cNvSpPr>
          <p:nvPr/>
        </p:nvSpPr>
        <p:spPr bwMode="auto">
          <a:xfrm>
            <a:off x="152400" y="5591175"/>
            <a:ext cx="8763000" cy="947738"/>
          </a:xfrm>
          <a:prstGeom prst="rect">
            <a:avLst/>
          </a:prstGeom>
          <a:noFill/>
          <a:ln w="9525">
            <a:noFill/>
            <a:miter lim="800000"/>
            <a:headEnd/>
            <a:tailEnd/>
          </a:ln>
        </p:spPr>
        <p:txBody>
          <a:bodyPr>
            <a:prstTxWarp prst="textNoShape">
              <a:avLst/>
            </a:prstTxWarp>
            <a:spAutoFit/>
          </a:bodyPr>
          <a:lstStyle/>
          <a:p>
            <a:pPr>
              <a:buFont typeface="Times" pitchFamily="-108" charset="0"/>
              <a:buChar char="•"/>
            </a:pPr>
            <a:r>
              <a:rPr lang="en-US" sz="1600">
                <a:sym typeface="Symbol" pitchFamily="-108" charset="2"/>
              </a:rPr>
              <a:t> Enzyme kinetics (sec and faster)</a:t>
            </a:r>
          </a:p>
          <a:p>
            <a:pPr>
              <a:buFont typeface="Times" pitchFamily="-108" charset="0"/>
              <a:buChar char="•"/>
            </a:pPr>
            <a:r>
              <a:rPr lang="en-US" sz="1600">
                <a:sym typeface="Symbol" pitchFamily="-108" charset="2"/>
              </a:rPr>
              <a:t> Note: these time scales represent a general rule of thumb; turnover rates for individual enzymes vary: 		0.5 s</a:t>
            </a:r>
            <a:r>
              <a:rPr lang="en-US" sz="1600" baseline="30000">
                <a:sym typeface="Symbol" pitchFamily="-108" charset="2"/>
              </a:rPr>
              <a:t>-1</a:t>
            </a:r>
            <a:r>
              <a:rPr lang="en-US" sz="1600">
                <a:sym typeface="Symbol" pitchFamily="-108" charset="2"/>
              </a:rPr>
              <a:t> to 600,000 s</a:t>
            </a:r>
            <a:r>
              <a:rPr lang="en-US" sz="1600" baseline="30000">
                <a:sym typeface="Symbol" pitchFamily="-108" charset="2"/>
              </a:rPr>
              <a:t>-1</a:t>
            </a:r>
            <a:endParaRPr lang="en-US" sz="1600">
              <a:sym typeface="Symbol" pitchFamily="-108" charset="2"/>
            </a:endParaRPr>
          </a:p>
        </p:txBody>
      </p:sp>
      <p:pic>
        <p:nvPicPr>
          <p:cNvPr id="60420" name="Picture 2" descr="figure_03_02h"/>
          <p:cNvPicPr>
            <a:picLocks noChangeAspect="1" noChangeArrowheads="1"/>
          </p:cNvPicPr>
          <p:nvPr/>
        </p:nvPicPr>
        <p:blipFill>
          <a:blip r:embed="rId3"/>
          <a:srcRect/>
          <a:stretch>
            <a:fillRect/>
          </a:stretch>
        </p:blipFill>
        <p:spPr bwMode="auto">
          <a:xfrm>
            <a:off x="304800" y="1955800"/>
            <a:ext cx="8531225" cy="2949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614"/>
                                        </p:tgtEl>
                                        <p:attrNameLst>
                                          <p:attrName>style.visibility</p:attrName>
                                        </p:attrNameLst>
                                      </p:cBhvr>
                                      <p:to>
                                        <p:strVal val="visible"/>
                                      </p:to>
                                    </p:set>
                                    <p:animEffect transition="in" filter="dissolve">
                                      <p:cBhvr>
                                        <p:cTn id="7" dur="500"/>
                                        <p:tgtEl>
                                          <p:spTgt spid="256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616">
                                            <p:txEl>
                                              <p:pRg st="0" end="0"/>
                                            </p:txEl>
                                          </p:spTgt>
                                        </p:tgtEl>
                                        <p:attrNameLst>
                                          <p:attrName>style.visibility</p:attrName>
                                        </p:attrNameLst>
                                      </p:cBhvr>
                                      <p:to>
                                        <p:strVal val="visible"/>
                                      </p:to>
                                    </p:set>
                                    <p:animEffect transition="in" filter="wipe(left)">
                                      <p:cBhvr>
                                        <p:cTn id="11" dur="500"/>
                                        <p:tgtEl>
                                          <p:spTgt spid="25616">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5616">
                                            <p:txEl>
                                              <p:pRg st="1" end="1"/>
                                            </p:txEl>
                                          </p:spTgt>
                                        </p:tgtEl>
                                        <p:attrNameLst>
                                          <p:attrName>style.visibility</p:attrName>
                                        </p:attrNameLst>
                                      </p:cBhvr>
                                      <p:to>
                                        <p:strVal val="visible"/>
                                      </p:to>
                                    </p:set>
                                    <p:animEffect transition="in" filter="wipe(left)">
                                      <p:cBhvr>
                                        <p:cTn id="15" dur="500"/>
                                        <p:tgtEl>
                                          <p:spTgt spid="256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4" grpId="0"/>
      <p:bldP spid="25616" grpId="0" build="p"/>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41" name="Rectangle 17"/>
          <p:cNvSpPr>
            <a:spLocks noChangeArrowheads="1"/>
          </p:cNvSpPr>
          <p:nvPr/>
        </p:nvSpPr>
        <p:spPr bwMode="auto">
          <a:xfrm>
            <a:off x="152400" y="0"/>
            <a:ext cx="8991600" cy="13716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200" i="0">
                <a:solidFill>
                  <a:srgbClr val="FF6700"/>
                </a:solidFill>
                <a:latin typeface="Herculanum" charset="0"/>
                <a:ea typeface="ヒラギノ角ゴ Pro W3" charset="-128"/>
                <a:cs typeface="ヒラギノ角ゴ Pro W3" charset="-128"/>
              </a:rPr>
              <a:t>Hierarchy of Biological time scales: 				summary</a:t>
            </a:r>
            <a:endParaRPr lang="en-US" sz="6000" b="1" i="0">
              <a:solidFill>
                <a:srgbClr val="FF6700"/>
              </a:solidFill>
              <a:latin typeface="Herculanum" charset="0"/>
              <a:ea typeface="ヒラギノ角ゴ Pro W3" charset="-128"/>
              <a:cs typeface="ヒラギノ角ゴ Pro W3" charset="-128"/>
            </a:endParaRPr>
          </a:p>
        </p:txBody>
      </p:sp>
      <p:pic>
        <p:nvPicPr>
          <p:cNvPr id="26646" name="Picture 22"/>
          <p:cNvPicPr>
            <a:picLocks noChangeAspect="1" noChangeArrowheads="1"/>
          </p:cNvPicPr>
          <p:nvPr/>
        </p:nvPicPr>
        <p:blipFill>
          <a:blip r:embed="rId3"/>
          <a:srcRect/>
          <a:stretch>
            <a:fillRect/>
          </a:stretch>
        </p:blipFill>
        <p:spPr bwMode="auto">
          <a:xfrm rot="-5392449">
            <a:off x="2788444" y="-1173956"/>
            <a:ext cx="3490912" cy="8915400"/>
          </a:xfrm>
          <a:prstGeom prst="rect">
            <a:avLst/>
          </a:prstGeom>
          <a:noFill/>
          <a:ln w="9525">
            <a:noFill/>
            <a:miter lim="800000"/>
            <a:headEnd/>
            <a:tailEnd/>
          </a:ln>
        </p:spPr>
      </p:pic>
      <p:sp>
        <p:nvSpPr>
          <p:cNvPr id="26648" name="Line 24"/>
          <p:cNvSpPr>
            <a:spLocks noChangeShapeType="1"/>
          </p:cNvSpPr>
          <p:nvPr/>
        </p:nvSpPr>
        <p:spPr bwMode="auto">
          <a:xfrm flipH="1">
            <a:off x="152400" y="5638800"/>
            <a:ext cx="8763000" cy="0"/>
          </a:xfrm>
          <a:prstGeom prst="line">
            <a:avLst/>
          </a:prstGeom>
          <a:noFill/>
          <a:ln w="25400">
            <a:solidFill>
              <a:srgbClr val="FF6600"/>
            </a:solidFill>
            <a:round/>
            <a:headEnd/>
            <a:tailEnd/>
          </a:ln>
          <a:effectLst>
            <a:outerShdw blurRad="63500" dist="38099" dir="2700000" algn="ctr" rotWithShape="0">
              <a:srgbClr val="000000">
                <a:alpha val="74998"/>
              </a:srgbClr>
            </a:outerShdw>
          </a:effectLst>
        </p:spPr>
        <p:txBody>
          <a:bodyPr wrap="none" anchor="ctr">
            <a:prstTxWarp prst="textNoShape">
              <a:avLst/>
            </a:prstTxWarp>
            <a:spAutoFit/>
          </a:bodyPr>
          <a:lstStyle/>
          <a:p>
            <a:pPr>
              <a:buFont typeface="Arial" charset="0"/>
              <a:buNone/>
              <a:defRPr/>
            </a:pPr>
            <a:endParaRPr lang="en-US">
              <a:latin typeface="Times New Roman" charset="0"/>
              <a:ea typeface="ヒラギノ角ゴ Pro W3" charset="-128"/>
              <a:cs typeface="ヒラギノ角ゴ Pro W3" charset="-128"/>
            </a:endParaRPr>
          </a:p>
        </p:txBody>
      </p:sp>
      <p:sp>
        <p:nvSpPr>
          <p:cNvPr id="26649" name="Text Box 25"/>
          <p:cNvSpPr txBox="1">
            <a:spLocks noChangeArrowheads="1"/>
          </p:cNvSpPr>
          <p:nvPr/>
        </p:nvSpPr>
        <p:spPr bwMode="auto">
          <a:xfrm rot="2337229">
            <a:off x="457200" y="6019800"/>
            <a:ext cx="1371600" cy="366713"/>
          </a:xfrm>
          <a:prstGeom prst="rect">
            <a:avLst/>
          </a:prstGeom>
          <a:noFill/>
          <a:ln w="9525">
            <a:noFill/>
            <a:miter lim="800000"/>
            <a:headEnd/>
            <a:tailEnd/>
          </a:ln>
        </p:spPr>
        <p:txBody>
          <a:bodyPr>
            <a:prstTxWarp prst="textNoShape">
              <a:avLst/>
            </a:prstTxWarp>
            <a:spAutoFit/>
          </a:bodyPr>
          <a:lstStyle/>
          <a:p>
            <a:r>
              <a:rPr lang="en-US"/>
              <a:t>days</a:t>
            </a:r>
          </a:p>
        </p:txBody>
      </p:sp>
      <p:sp>
        <p:nvSpPr>
          <p:cNvPr id="26650" name="Text Box 26"/>
          <p:cNvSpPr txBox="1">
            <a:spLocks noChangeArrowheads="1"/>
          </p:cNvSpPr>
          <p:nvPr/>
        </p:nvSpPr>
        <p:spPr bwMode="auto">
          <a:xfrm rot="2337229">
            <a:off x="1524000" y="6034088"/>
            <a:ext cx="1371600" cy="366712"/>
          </a:xfrm>
          <a:prstGeom prst="rect">
            <a:avLst/>
          </a:prstGeom>
          <a:noFill/>
          <a:ln w="9525">
            <a:noFill/>
            <a:miter lim="800000"/>
            <a:headEnd/>
            <a:tailEnd/>
          </a:ln>
        </p:spPr>
        <p:txBody>
          <a:bodyPr>
            <a:prstTxWarp prst="textNoShape">
              <a:avLst/>
            </a:prstTxWarp>
            <a:spAutoFit/>
          </a:bodyPr>
          <a:lstStyle/>
          <a:p>
            <a:r>
              <a:rPr lang="en-US"/>
              <a:t>hours</a:t>
            </a:r>
          </a:p>
        </p:txBody>
      </p:sp>
      <p:sp>
        <p:nvSpPr>
          <p:cNvPr id="26651" name="Text Box 27"/>
          <p:cNvSpPr txBox="1">
            <a:spLocks noChangeArrowheads="1"/>
          </p:cNvSpPr>
          <p:nvPr/>
        </p:nvSpPr>
        <p:spPr bwMode="auto">
          <a:xfrm rot="2337229">
            <a:off x="2514600" y="6019800"/>
            <a:ext cx="1371600" cy="366713"/>
          </a:xfrm>
          <a:prstGeom prst="rect">
            <a:avLst/>
          </a:prstGeom>
          <a:noFill/>
          <a:ln w="9525">
            <a:noFill/>
            <a:miter lim="800000"/>
            <a:headEnd/>
            <a:tailEnd/>
          </a:ln>
        </p:spPr>
        <p:txBody>
          <a:bodyPr>
            <a:prstTxWarp prst="textNoShape">
              <a:avLst/>
            </a:prstTxWarp>
            <a:spAutoFit/>
          </a:bodyPr>
          <a:lstStyle/>
          <a:p>
            <a:r>
              <a:rPr lang="en-US"/>
              <a:t>minutes</a:t>
            </a:r>
          </a:p>
        </p:txBody>
      </p:sp>
      <p:sp>
        <p:nvSpPr>
          <p:cNvPr id="26652" name="Text Box 28"/>
          <p:cNvSpPr txBox="1">
            <a:spLocks noChangeArrowheads="1"/>
          </p:cNvSpPr>
          <p:nvPr/>
        </p:nvSpPr>
        <p:spPr bwMode="auto">
          <a:xfrm rot="2337229">
            <a:off x="3429000" y="6096000"/>
            <a:ext cx="1371600" cy="366713"/>
          </a:xfrm>
          <a:prstGeom prst="rect">
            <a:avLst/>
          </a:prstGeom>
          <a:noFill/>
          <a:ln w="9525">
            <a:noFill/>
            <a:miter lim="800000"/>
            <a:headEnd/>
            <a:tailEnd/>
          </a:ln>
        </p:spPr>
        <p:txBody>
          <a:bodyPr>
            <a:prstTxWarp prst="textNoShape">
              <a:avLst/>
            </a:prstTxWarp>
            <a:spAutoFit/>
          </a:bodyPr>
          <a:lstStyle/>
          <a:p>
            <a:r>
              <a:rPr lang="en-US"/>
              <a:t>seconds</a:t>
            </a:r>
          </a:p>
        </p:txBody>
      </p:sp>
      <p:sp>
        <p:nvSpPr>
          <p:cNvPr id="26653" name="Text Box 29"/>
          <p:cNvSpPr txBox="1">
            <a:spLocks noChangeArrowheads="1"/>
          </p:cNvSpPr>
          <p:nvPr/>
        </p:nvSpPr>
        <p:spPr bwMode="auto">
          <a:xfrm rot="2337229">
            <a:off x="4953000" y="6096000"/>
            <a:ext cx="1371600" cy="366713"/>
          </a:xfrm>
          <a:prstGeom prst="rect">
            <a:avLst/>
          </a:prstGeom>
          <a:noFill/>
          <a:ln w="9525">
            <a:noFill/>
            <a:miter lim="800000"/>
            <a:headEnd/>
            <a:tailEnd/>
          </a:ln>
        </p:spPr>
        <p:txBody>
          <a:bodyPr>
            <a:prstTxWarp prst="textNoShape">
              <a:avLst/>
            </a:prstTxWarp>
            <a:spAutoFit/>
          </a:bodyPr>
          <a:lstStyle/>
          <a:p>
            <a:r>
              <a:rPr lang="en-US"/>
              <a:t>deciseconds</a:t>
            </a:r>
          </a:p>
        </p:txBody>
      </p:sp>
      <p:sp>
        <p:nvSpPr>
          <p:cNvPr id="26654" name="Text Box 30"/>
          <p:cNvSpPr txBox="1">
            <a:spLocks noChangeArrowheads="1"/>
          </p:cNvSpPr>
          <p:nvPr/>
        </p:nvSpPr>
        <p:spPr bwMode="auto">
          <a:xfrm rot="2337229">
            <a:off x="7010400" y="6096000"/>
            <a:ext cx="1371600" cy="366713"/>
          </a:xfrm>
          <a:prstGeom prst="rect">
            <a:avLst/>
          </a:prstGeom>
          <a:noFill/>
          <a:ln w="9525">
            <a:noFill/>
            <a:miter lim="800000"/>
            <a:headEnd/>
            <a:tailEnd/>
          </a:ln>
        </p:spPr>
        <p:txBody>
          <a:bodyPr>
            <a:prstTxWarp prst="textNoShape">
              <a:avLst/>
            </a:prstTxWarp>
            <a:spAutoFit/>
          </a:bodyPr>
          <a:lstStyle/>
          <a:p>
            <a:r>
              <a:rPr lang="en-US"/>
              <a:t>milliseconds</a:t>
            </a:r>
          </a:p>
        </p:txBody>
      </p:sp>
      <p:sp>
        <p:nvSpPr>
          <p:cNvPr id="26655" name="Text Box 31"/>
          <p:cNvSpPr txBox="1">
            <a:spLocks noChangeArrowheads="1"/>
          </p:cNvSpPr>
          <p:nvPr/>
        </p:nvSpPr>
        <p:spPr bwMode="auto">
          <a:xfrm rot="2337229">
            <a:off x="8077200" y="6110288"/>
            <a:ext cx="1371600" cy="366712"/>
          </a:xfrm>
          <a:prstGeom prst="rect">
            <a:avLst/>
          </a:prstGeom>
          <a:noFill/>
          <a:ln w="9525">
            <a:noFill/>
            <a:miter lim="800000"/>
            <a:headEnd/>
            <a:tailEnd/>
          </a:ln>
        </p:spPr>
        <p:txBody>
          <a:bodyPr>
            <a:prstTxWarp prst="textNoShape">
              <a:avLst/>
            </a:prstTxWarp>
            <a:spAutoFit/>
          </a:bodyPr>
          <a:lstStyle/>
          <a:p>
            <a:r>
              <a:rPr lang="en-US">
                <a:sym typeface="Symbol" pitchFamily="-108" charset="2"/>
              </a:rPr>
              <a:t></a:t>
            </a:r>
            <a:r>
              <a:rPr lang="en-US"/>
              <a:t>seconds</a:t>
            </a:r>
          </a:p>
        </p:txBody>
      </p:sp>
      <p:sp>
        <p:nvSpPr>
          <p:cNvPr id="26656" name="Line 32"/>
          <p:cNvSpPr>
            <a:spLocks noChangeShapeType="1"/>
          </p:cNvSpPr>
          <p:nvPr/>
        </p:nvSpPr>
        <p:spPr bwMode="auto">
          <a:xfrm>
            <a:off x="457200" y="5562600"/>
            <a:ext cx="0" cy="152400"/>
          </a:xfrm>
          <a:prstGeom prst="line">
            <a:avLst/>
          </a:prstGeom>
          <a:noFill/>
          <a:ln w="19050">
            <a:solidFill>
              <a:srgbClr val="FF6600"/>
            </a:solidFill>
            <a:round/>
            <a:headEnd/>
            <a:tailEnd/>
          </a:ln>
          <a:effectLst>
            <a:outerShdw blurRad="63500" dist="38099" dir="2700000" algn="ctr" rotWithShape="0">
              <a:srgbClr val="000000">
                <a:alpha val="74998"/>
              </a:srgbClr>
            </a:outerShdw>
          </a:effectLst>
        </p:spPr>
        <p:txBody>
          <a:bodyPr wrap="none" anchor="ctr">
            <a:prstTxWarp prst="textNoShape">
              <a:avLst/>
            </a:prstTxWarp>
            <a:spAutoFit/>
          </a:bodyPr>
          <a:lstStyle/>
          <a:p>
            <a:pPr>
              <a:buFont typeface="Arial" charset="0"/>
              <a:buNone/>
              <a:defRPr/>
            </a:pPr>
            <a:endParaRPr lang="en-US">
              <a:latin typeface="Times New Roman" charset="0"/>
              <a:ea typeface="ヒラギノ角ゴ Pro W3" charset="-128"/>
              <a:cs typeface="ヒラギノ角ゴ Pro W3" charset="-128"/>
            </a:endParaRPr>
          </a:p>
        </p:txBody>
      </p:sp>
      <p:sp>
        <p:nvSpPr>
          <p:cNvPr id="26657" name="Line 33"/>
          <p:cNvSpPr>
            <a:spLocks noChangeShapeType="1"/>
          </p:cNvSpPr>
          <p:nvPr/>
        </p:nvSpPr>
        <p:spPr bwMode="auto">
          <a:xfrm>
            <a:off x="1752600" y="5562600"/>
            <a:ext cx="0" cy="152400"/>
          </a:xfrm>
          <a:prstGeom prst="line">
            <a:avLst/>
          </a:prstGeom>
          <a:noFill/>
          <a:ln w="19050">
            <a:solidFill>
              <a:srgbClr val="FF6600"/>
            </a:solidFill>
            <a:round/>
            <a:headEnd/>
            <a:tailEnd/>
          </a:ln>
          <a:effectLst>
            <a:outerShdw blurRad="63500" dist="38099" dir="2700000" algn="ctr" rotWithShape="0">
              <a:srgbClr val="000000">
                <a:alpha val="74998"/>
              </a:srgbClr>
            </a:outerShdw>
          </a:effectLst>
        </p:spPr>
        <p:txBody>
          <a:bodyPr wrap="none" anchor="ctr">
            <a:prstTxWarp prst="textNoShape">
              <a:avLst/>
            </a:prstTxWarp>
            <a:spAutoFit/>
          </a:bodyPr>
          <a:lstStyle/>
          <a:p>
            <a:pPr>
              <a:buFont typeface="Arial" charset="0"/>
              <a:buNone/>
              <a:defRPr/>
            </a:pPr>
            <a:endParaRPr lang="en-US">
              <a:latin typeface="Times New Roman" charset="0"/>
              <a:ea typeface="ヒラギノ角ゴ Pro W3" charset="-128"/>
              <a:cs typeface="ヒラギノ角ゴ Pro W3" charset="-128"/>
            </a:endParaRPr>
          </a:p>
        </p:txBody>
      </p:sp>
      <p:sp>
        <p:nvSpPr>
          <p:cNvPr id="26658" name="Line 34"/>
          <p:cNvSpPr>
            <a:spLocks noChangeShapeType="1"/>
          </p:cNvSpPr>
          <p:nvPr/>
        </p:nvSpPr>
        <p:spPr bwMode="auto">
          <a:xfrm>
            <a:off x="2895600" y="5562600"/>
            <a:ext cx="0" cy="152400"/>
          </a:xfrm>
          <a:prstGeom prst="line">
            <a:avLst/>
          </a:prstGeom>
          <a:noFill/>
          <a:ln w="19050">
            <a:solidFill>
              <a:srgbClr val="FF6600"/>
            </a:solidFill>
            <a:round/>
            <a:headEnd/>
            <a:tailEnd/>
          </a:ln>
          <a:effectLst>
            <a:outerShdw blurRad="63500" dist="38099" dir="2700000" algn="ctr" rotWithShape="0">
              <a:srgbClr val="000000">
                <a:alpha val="74998"/>
              </a:srgbClr>
            </a:outerShdw>
          </a:effectLst>
        </p:spPr>
        <p:txBody>
          <a:bodyPr wrap="none" anchor="ctr">
            <a:prstTxWarp prst="textNoShape">
              <a:avLst/>
            </a:prstTxWarp>
            <a:spAutoFit/>
          </a:bodyPr>
          <a:lstStyle/>
          <a:p>
            <a:pPr>
              <a:buFont typeface="Arial" charset="0"/>
              <a:buNone/>
              <a:defRPr/>
            </a:pPr>
            <a:endParaRPr lang="en-US">
              <a:latin typeface="Times New Roman" charset="0"/>
              <a:ea typeface="ヒラギノ角ゴ Pro W3" charset="-128"/>
              <a:cs typeface="ヒラギノ角ゴ Pro W3" charset="-128"/>
            </a:endParaRPr>
          </a:p>
        </p:txBody>
      </p:sp>
      <p:sp>
        <p:nvSpPr>
          <p:cNvPr id="26659" name="Line 35"/>
          <p:cNvSpPr>
            <a:spLocks noChangeShapeType="1"/>
          </p:cNvSpPr>
          <p:nvPr/>
        </p:nvSpPr>
        <p:spPr bwMode="auto">
          <a:xfrm>
            <a:off x="4038600" y="5562600"/>
            <a:ext cx="0" cy="152400"/>
          </a:xfrm>
          <a:prstGeom prst="line">
            <a:avLst/>
          </a:prstGeom>
          <a:noFill/>
          <a:ln w="19050">
            <a:solidFill>
              <a:srgbClr val="FF6600"/>
            </a:solidFill>
            <a:round/>
            <a:headEnd/>
            <a:tailEnd/>
          </a:ln>
          <a:effectLst>
            <a:outerShdw blurRad="63500" dist="38099" dir="2700000" algn="ctr" rotWithShape="0">
              <a:srgbClr val="000000">
                <a:alpha val="74998"/>
              </a:srgbClr>
            </a:outerShdw>
          </a:effectLst>
        </p:spPr>
        <p:txBody>
          <a:bodyPr wrap="none" anchor="ctr">
            <a:prstTxWarp prst="textNoShape">
              <a:avLst/>
            </a:prstTxWarp>
            <a:spAutoFit/>
          </a:bodyPr>
          <a:lstStyle/>
          <a:p>
            <a:pPr>
              <a:buFont typeface="Arial" charset="0"/>
              <a:buNone/>
              <a:defRPr/>
            </a:pPr>
            <a:endParaRPr lang="en-US">
              <a:latin typeface="Times New Roman" charset="0"/>
              <a:ea typeface="ヒラギノ角ゴ Pro W3" charset="-128"/>
              <a:cs typeface="ヒラギノ角ゴ Pro W3" charset="-128"/>
            </a:endParaRPr>
          </a:p>
        </p:txBody>
      </p:sp>
      <p:sp>
        <p:nvSpPr>
          <p:cNvPr id="26660" name="Line 36"/>
          <p:cNvSpPr>
            <a:spLocks noChangeShapeType="1"/>
          </p:cNvSpPr>
          <p:nvPr/>
        </p:nvSpPr>
        <p:spPr bwMode="auto">
          <a:xfrm>
            <a:off x="5562600" y="5562600"/>
            <a:ext cx="0" cy="152400"/>
          </a:xfrm>
          <a:prstGeom prst="line">
            <a:avLst/>
          </a:prstGeom>
          <a:noFill/>
          <a:ln w="19050">
            <a:solidFill>
              <a:srgbClr val="FF6600"/>
            </a:solidFill>
            <a:round/>
            <a:headEnd/>
            <a:tailEnd/>
          </a:ln>
          <a:effectLst>
            <a:outerShdw blurRad="63500" dist="38099" dir="2700000" algn="ctr" rotWithShape="0">
              <a:srgbClr val="000000">
                <a:alpha val="74998"/>
              </a:srgbClr>
            </a:outerShdw>
          </a:effectLst>
        </p:spPr>
        <p:txBody>
          <a:bodyPr wrap="none" anchor="ctr">
            <a:prstTxWarp prst="textNoShape">
              <a:avLst/>
            </a:prstTxWarp>
            <a:spAutoFit/>
          </a:bodyPr>
          <a:lstStyle/>
          <a:p>
            <a:pPr>
              <a:buFont typeface="Arial" charset="0"/>
              <a:buNone/>
              <a:defRPr/>
            </a:pPr>
            <a:endParaRPr lang="en-US">
              <a:latin typeface="Times New Roman" charset="0"/>
              <a:ea typeface="ヒラギノ角ゴ Pro W3" charset="-128"/>
              <a:cs typeface="ヒラギノ角ゴ Pro W3" charset="-128"/>
            </a:endParaRPr>
          </a:p>
        </p:txBody>
      </p:sp>
      <p:sp>
        <p:nvSpPr>
          <p:cNvPr id="26661" name="Line 37"/>
          <p:cNvSpPr>
            <a:spLocks noChangeShapeType="1"/>
          </p:cNvSpPr>
          <p:nvPr/>
        </p:nvSpPr>
        <p:spPr bwMode="auto">
          <a:xfrm>
            <a:off x="7391400" y="5562600"/>
            <a:ext cx="0" cy="152400"/>
          </a:xfrm>
          <a:prstGeom prst="line">
            <a:avLst/>
          </a:prstGeom>
          <a:noFill/>
          <a:ln w="19050">
            <a:solidFill>
              <a:srgbClr val="FF6600"/>
            </a:solidFill>
            <a:round/>
            <a:headEnd/>
            <a:tailEnd/>
          </a:ln>
          <a:effectLst>
            <a:outerShdw blurRad="63500" dist="38099" dir="2700000" algn="ctr" rotWithShape="0">
              <a:srgbClr val="000000">
                <a:alpha val="74998"/>
              </a:srgbClr>
            </a:outerShdw>
          </a:effectLst>
        </p:spPr>
        <p:txBody>
          <a:bodyPr wrap="none" anchor="ctr">
            <a:prstTxWarp prst="textNoShape">
              <a:avLst/>
            </a:prstTxWarp>
            <a:spAutoFit/>
          </a:bodyPr>
          <a:lstStyle/>
          <a:p>
            <a:pPr>
              <a:buFont typeface="Arial" charset="0"/>
              <a:buNone/>
              <a:defRPr/>
            </a:pPr>
            <a:endParaRPr lang="en-US">
              <a:latin typeface="Times New Roman" charset="0"/>
              <a:ea typeface="ヒラギノ角ゴ Pro W3" charset="-128"/>
              <a:cs typeface="ヒラギノ角ゴ Pro W3" charset="-128"/>
            </a:endParaRPr>
          </a:p>
        </p:txBody>
      </p:sp>
      <p:sp>
        <p:nvSpPr>
          <p:cNvPr id="26662" name="Line 38"/>
          <p:cNvSpPr>
            <a:spLocks noChangeShapeType="1"/>
          </p:cNvSpPr>
          <p:nvPr/>
        </p:nvSpPr>
        <p:spPr bwMode="auto">
          <a:xfrm>
            <a:off x="8839200" y="5562600"/>
            <a:ext cx="0" cy="152400"/>
          </a:xfrm>
          <a:prstGeom prst="line">
            <a:avLst/>
          </a:prstGeom>
          <a:noFill/>
          <a:ln w="19050">
            <a:solidFill>
              <a:srgbClr val="FF6600"/>
            </a:solidFill>
            <a:round/>
            <a:headEnd/>
            <a:tailEnd/>
          </a:ln>
          <a:effectLst>
            <a:outerShdw blurRad="63500" dist="38099" dir="2700000" algn="ctr" rotWithShape="0">
              <a:srgbClr val="000000">
                <a:alpha val="74998"/>
              </a:srgbClr>
            </a:outerShdw>
          </a:effectLst>
        </p:spPr>
        <p:txBody>
          <a:bodyPr wrap="none" anchor="ctr">
            <a:prstTxWarp prst="textNoShape">
              <a:avLst/>
            </a:prstTxWarp>
            <a:spAutoFit/>
          </a:bodyPr>
          <a:lstStyle/>
          <a:p>
            <a:pPr>
              <a:buFont typeface="Arial" charset="0"/>
              <a:buNone/>
              <a:defRPr/>
            </a:pPr>
            <a:endParaRPr lang="en-US">
              <a:latin typeface="Times New Roman" charset="0"/>
              <a:ea typeface="ヒラギノ角ゴ Pro W3" charset="-128"/>
              <a:cs typeface="ヒラギノ角ゴ Pro W3"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6641"/>
                                        </p:tgtEl>
                                        <p:attrNameLst>
                                          <p:attrName>style.visibility</p:attrName>
                                        </p:attrNameLst>
                                      </p:cBhvr>
                                      <p:to>
                                        <p:strVal val="visible"/>
                                      </p:to>
                                    </p:set>
                                    <p:animEffect transition="in" filter="dissolve">
                                      <p:cBhvr>
                                        <p:cTn id="7" dur="500"/>
                                        <p:tgtEl>
                                          <p:spTgt spid="2664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648"/>
                                        </p:tgtEl>
                                        <p:attrNameLst>
                                          <p:attrName>style.visibility</p:attrName>
                                        </p:attrNameLst>
                                      </p:cBhvr>
                                      <p:to>
                                        <p:strVal val="visible"/>
                                      </p:to>
                                    </p:set>
                                    <p:animEffect transition="in" filter="wipe(left)">
                                      <p:cBhvr>
                                        <p:cTn id="11" dur="500"/>
                                        <p:tgtEl>
                                          <p:spTgt spid="2664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6656"/>
                                        </p:tgtEl>
                                        <p:attrNameLst>
                                          <p:attrName>style.visibility</p:attrName>
                                        </p:attrNameLst>
                                      </p:cBhvr>
                                      <p:to>
                                        <p:strVal val="visible"/>
                                      </p:to>
                                    </p:set>
                                    <p:animEffect transition="in" filter="wipe(up)">
                                      <p:cBhvr>
                                        <p:cTn id="15" dur="500"/>
                                        <p:tgtEl>
                                          <p:spTgt spid="2665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6657"/>
                                        </p:tgtEl>
                                        <p:attrNameLst>
                                          <p:attrName>style.visibility</p:attrName>
                                        </p:attrNameLst>
                                      </p:cBhvr>
                                      <p:to>
                                        <p:strVal val="visible"/>
                                      </p:to>
                                    </p:set>
                                    <p:animEffect transition="in" filter="wipe(up)">
                                      <p:cBhvr>
                                        <p:cTn id="18" dur="500"/>
                                        <p:tgtEl>
                                          <p:spTgt spid="2665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6658"/>
                                        </p:tgtEl>
                                        <p:attrNameLst>
                                          <p:attrName>style.visibility</p:attrName>
                                        </p:attrNameLst>
                                      </p:cBhvr>
                                      <p:to>
                                        <p:strVal val="visible"/>
                                      </p:to>
                                    </p:set>
                                    <p:animEffect transition="in" filter="wipe(up)">
                                      <p:cBhvr>
                                        <p:cTn id="21" dur="500"/>
                                        <p:tgtEl>
                                          <p:spTgt spid="2665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6659"/>
                                        </p:tgtEl>
                                        <p:attrNameLst>
                                          <p:attrName>style.visibility</p:attrName>
                                        </p:attrNameLst>
                                      </p:cBhvr>
                                      <p:to>
                                        <p:strVal val="visible"/>
                                      </p:to>
                                    </p:set>
                                    <p:animEffect transition="in" filter="wipe(up)">
                                      <p:cBhvr>
                                        <p:cTn id="24" dur="500"/>
                                        <p:tgtEl>
                                          <p:spTgt spid="2665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6660"/>
                                        </p:tgtEl>
                                        <p:attrNameLst>
                                          <p:attrName>style.visibility</p:attrName>
                                        </p:attrNameLst>
                                      </p:cBhvr>
                                      <p:to>
                                        <p:strVal val="visible"/>
                                      </p:to>
                                    </p:set>
                                    <p:animEffect transition="in" filter="wipe(up)">
                                      <p:cBhvr>
                                        <p:cTn id="27" dur="500"/>
                                        <p:tgtEl>
                                          <p:spTgt spid="26660"/>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6661"/>
                                        </p:tgtEl>
                                        <p:attrNameLst>
                                          <p:attrName>style.visibility</p:attrName>
                                        </p:attrNameLst>
                                      </p:cBhvr>
                                      <p:to>
                                        <p:strVal val="visible"/>
                                      </p:to>
                                    </p:set>
                                    <p:animEffect transition="in" filter="wipe(up)">
                                      <p:cBhvr>
                                        <p:cTn id="30" dur="500"/>
                                        <p:tgtEl>
                                          <p:spTgt spid="2666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6662"/>
                                        </p:tgtEl>
                                        <p:attrNameLst>
                                          <p:attrName>style.visibility</p:attrName>
                                        </p:attrNameLst>
                                      </p:cBhvr>
                                      <p:to>
                                        <p:strVal val="visible"/>
                                      </p:to>
                                    </p:set>
                                    <p:animEffect transition="in" filter="wipe(up)">
                                      <p:cBhvr>
                                        <p:cTn id="33" dur="500"/>
                                        <p:tgtEl>
                                          <p:spTgt spid="26662"/>
                                        </p:tgtEl>
                                      </p:cBhvr>
                                    </p:animEffect>
                                  </p:childTnLst>
                                </p:cTn>
                              </p:par>
                            </p:childTnLst>
                          </p:cTn>
                        </p:par>
                        <p:par>
                          <p:cTn id="34" fill="hold">
                            <p:stCondLst>
                              <p:cond delay="1500"/>
                            </p:stCondLst>
                            <p:childTnLst>
                              <p:par>
                                <p:cTn id="35" presetID="32" presetClass="emph" presetSubtype="0" fill="hold" grpId="1" nodeType="afterEffect">
                                  <p:stCondLst>
                                    <p:cond delay="0"/>
                                  </p:stCondLst>
                                  <p:childTnLst>
                                    <p:animClr clrSpc="rgb" dir="cw">
                                      <p:cBhvr override="childStyle">
                                        <p:cTn id="36" dur="100" fill="hold"/>
                                        <p:tgtEl>
                                          <p:spTgt spid="26656"/>
                                        </p:tgtEl>
                                        <p:attrNameLst>
                                          <p:attrName>style.color</p:attrName>
                                        </p:attrNameLst>
                                      </p:cBhvr>
                                      <p:to>
                                        <a:schemeClr val="accent2"/>
                                      </p:to>
                                    </p:animClr>
                                    <p:animClr clrSpc="rgb" dir="cw">
                                      <p:cBhvr>
                                        <p:cTn id="37" dur="100" fill="hold"/>
                                        <p:tgtEl>
                                          <p:spTgt spid="26656"/>
                                        </p:tgtEl>
                                        <p:attrNameLst>
                                          <p:attrName>fillcolor</p:attrName>
                                        </p:attrNameLst>
                                      </p:cBhvr>
                                      <p:to>
                                        <a:schemeClr val="accent2"/>
                                      </p:to>
                                    </p:animClr>
                                    <p:set>
                                      <p:cBhvr>
                                        <p:cTn id="38" dur="100" fill="hold"/>
                                        <p:tgtEl>
                                          <p:spTgt spid="26656"/>
                                        </p:tgtEl>
                                        <p:attrNameLst>
                                          <p:attrName>fill.type</p:attrName>
                                        </p:attrNameLst>
                                      </p:cBhvr>
                                      <p:to>
                                        <p:strVal val="solid"/>
                                      </p:to>
                                    </p:set>
                                    <p:set>
                                      <p:cBhvr>
                                        <p:cTn id="39" dur="100" fill="hold"/>
                                        <p:tgtEl>
                                          <p:spTgt spid="26656"/>
                                        </p:tgtEl>
                                        <p:attrNameLst>
                                          <p:attrName>fill.on</p:attrName>
                                        </p:attrNameLst>
                                      </p:cBhvr>
                                      <p:to>
                                        <p:strVal val="true"/>
                                      </p:to>
                                    </p:set>
                                    <p:animRot by="120000">
                                      <p:cBhvr>
                                        <p:cTn id="40" dur="100" fill="hold">
                                          <p:stCondLst>
                                            <p:cond delay="0"/>
                                          </p:stCondLst>
                                        </p:cTn>
                                        <p:tgtEl>
                                          <p:spTgt spid="26656"/>
                                        </p:tgtEl>
                                        <p:attrNameLst>
                                          <p:attrName>r</p:attrName>
                                        </p:attrNameLst>
                                      </p:cBhvr>
                                    </p:animRot>
                                    <p:animRot by="-240000">
                                      <p:cBhvr>
                                        <p:cTn id="41" dur="200" fill="hold">
                                          <p:stCondLst>
                                            <p:cond delay="200"/>
                                          </p:stCondLst>
                                        </p:cTn>
                                        <p:tgtEl>
                                          <p:spTgt spid="26656"/>
                                        </p:tgtEl>
                                        <p:attrNameLst>
                                          <p:attrName>r</p:attrName>
                                        </p:attrNameLst>
                                      </p:cBhvr>
                                    </p:animRot>
                                    <p:animRot by="240000">
                                      <p:cBhvr>
                                        <p:cTn id="42" dur="200" fill="hold">
                                          <p:stCondLst>
                                            <p:cond delay="400"/>
                                          </p:stCondLst>
                                        </p:cTn>
                                        <p:tgtEl>
                                          <p:spTgt spid="26656"/>
                                        </p:tgtEl>
                                        <p:attrNameLst>
                                          <p:attrName>r</p:attrName>
                                        </p:attrNameLst>
                                      </p:cBhvr>
                                    </p:animRot>
                                    <p:animRot by="-240000">
                                      <p:cBhvr>
                                        <p:cTn id="43" dur="200" fill="hold">
                                          <p:stCondLst>
                                            <p:cond delay="600"/>
                                          </p:stCondLst>
                                        </p:cTn>
                                        <p:tgtEl>
                                          <p:spTgt spid="26656"/>
                                        </p:tgtEl>
                                        <p:attrNameLst>
                                          <p:attrName>r</p:attrName>
                                        </p:attrNameLst>
                                      </p:cBhvr>
                                    </p:animRot>
                                    <p:animRot by="120000">
                                      <p:cBhvr>
                                        <p:cTn id="44" dur="200" fill="hold">
                                          <p:stCondLst>
                                            <p:cond delay="800"/>
                                          </p:stCondLst>
                                        </p:cTn>
                                        <p:tgtEl>
                                          <p:spTgt spid="26656"/>
                                        </p:tgtEl>
                                        <p:attrNameLst>
                                          <p:attrName>r</p:attrName>
                                        </p:attrNameLst>
                                      </p:cBhvr>
                                    </p:animRot>
                                  </p:childTnLst>
                                </p:cTn>
                              </p:par>
                              <p:par>
                                <p:cTn id="45" presetID="32" presetClass="emph" presetSubtype="0" fill="hold" grpId="1" nodeType="withEffect">
                                  <p:stCondLst>
                                    <p:cond delay="0"/>
                                  </p:stCondLst>
                                  <p:childTnLst>
                                    <p:animClr clrSpc="rgb" dir="cw">
                                      <p:cBhvr override="childStyle">
                                        <p:cTn id="46" dur="100" fill="hold"/>
                                        <p:tgtEl>
                                          <p:spTgt spid="26657"/>
                                        </p:tgtEl>
                                        <p:attrNameLst>
                                          <p:attrName>style.color</p:attrName>
                                        </p:attrNameLst>
                                      </p:cBhvr>
                                      <p:to>
                                        <a:schemeClr val="accent2"/>
                                      </p:to>
                                    </p:animClr>
                                    <p:animClr clrSpc="rgb" dir="cw">
                                      <p:cBhvr>
                                        <p:cTn id="47" dur="100" fill="hold"/>
                                        <p:tgtEl>
                                          <p:spTgt spid="26657"/>
                                        </p:tgtEl>
                                        <p:attrNameLst>
                                          <p:attrName>fillcolor</p:attrName>
                                        </p:attrNameLst>
                                      </p:cBhvr>
                                      <p:to>
                                        <a:schemeClr val="accent2"/>
                                      </p:to>
                                    </p:animClr>
                                    <p:set>
                                      <p:cBhvr>
                                        <p:cTn id="48" dur="100" fill="hold"/>
                                        <p:tgtEl>
                                          <p:spTgt spid="26657"/>
                                        </p:tgtEl>
                                        <p:attrNameLst>
                                          <p:attrName>fill.type</p:attrName>
                                        </p:attrNameLst>
                                      </p:cBhvr>
                                      <p:to>
                                        <p:strVal val="solid"/>
                                      </p:to>
                                    </p:set>
                                    <p:set>
                                      <p:cBhvr>
                                        <p:cTn id="49" dur="100" fill="hold"/>
                                        <p:tgtEl>
                                          <p:spTgt spid="26657"/>
                                        </p:tgtEl>
                                        <p:attrNameLst>
                                          <p:attrName>fill.on</p:attrName>
                                        </p:attrNameLst>
                                      </p:cBhvr>
                                      <p:to>
                                        <p:strVal val="true"/>
                                      </p:to>
                                    </p:set>
                                    <p:animRot by="120000">
                                      <p:cBhvr>
                                        <p:cTn id="50" dur="100" fill="hold">
                                          <p:stCondLst>
                                            <p:cond delay="0"/>
                                          </p:stCondLst>
                                        </p:cTn>
                                        <p:tgtEl>
                                          <p:spTgt spid="26657"/>
                                        </p:tgtEl>
                                        <p:attrNameLst>
                                          <p:attrName>r</p:attrName>
                                        </p:attrNameLst>
                                      </p:cBhvr>
                                    </p:animRot>
                                    <p:animRot by="-240000">
                                      <p:cBhvr>
                                        <p:cTn id="51" dur="200" fill="hold">
                                          <p:stCondLst>
                                            <p:cond delay="200"/>
                                          </p:stCondLst>
                                        </p:cTn>
                                        <p:tgtEl>
                                          <p:spTgt spid="26657"/>
                                        </p:tgtEl>
                                        <p:attrNameLst>
                                          <p:attrName>r</p:attrName>
                                        </p:attrNameLst>
                                      </p:cBhvr>
                                    </p:animRot>
                                    <p:animRot by="240000">
                                      <p:cBhvr>
                                        <p:cTn id="52" dur="200" fill="hold">
                                          <p:stCondLst>
                                            <p:cond delay="400"/>
                                          </p:stCondLst>
                                        </p:cTn>
                                        <p:tgtEl>
                                          <p:spTgt spid="26657"/>
                                        </p:tgtEl>
                                        <p:attrNameLst>
                                          <p:attrName>r</p:attrName>
                                        </p:attrNameLst>
                                      </p:cBhvr>
                                    </p:animRot>
                                    <p:animRot by="-240000">
                                      <p:cBhvr>
                                        <p:cTn id="53" dur="200" fill="hold">
                                          <p:stCondLst>
                                            <p:cond delay="600"/>
                                          </p:stCondLst>
                                        </p:cTn>
                                        <p:tgtEl>
                                          <p:spTgt spid="26657"/>
                                        </p:tgtEl>
                                        <p:attrNameLst>
                                          <p:attrName>r</p:attrName>
                                        </p:attrNameLst>
                                      </p:cBhvr>
                                    </p:animRot>
                                    <p:animRot by="120000">
                                      <p:cBhvr>
                                        <p:cTn id="54" dur="200" fill="hold">
                                          <p:stCondLst>
                                            <p:cond delay="800"/>
                                          </p:stCondLst>
                                        </p:cTn>
                                        <p:tgtEl>
                                          <p:spTgt spid="26657"/>
                                        </p:tgtEl>
                                        <p:attrNameLst>
                                          <p:attrName>r</p:attrName>
                                        </p:attrNameLst>
                                      </p:cBhvr>
                                    </p:animRot>
                                  </p:childTnLst>
                                </p:cTn>
                              </p:par>
                              <p:par>
                                <p:cTn id="55" presetID="32" presetClass="emph" presetSubtype="0" fill="hold" grpId="1" nodeType="withEffect">
                                  <p:stCondLst>
                                    <p:cond delay="0"/>
                                  </p:stCondLst>
                                  <p:childTnLst>
                                    <p:animClr clrSpc="rgb" dir="cw">
                                      <p:cBhvr override="childStyle">
                                        <p:cTn id="56" dur="100" fill="hold"/>
                                        <p:tgtEl>
                                          <p:spTgt spid="26658"/>
                                        </p:tgtEl>
                                        <p:attrNameLst>
                                          <p:attrName>style.color</p:attrName>
                                        </p:attrNameLst>
                                      </p:cBhvr>
                                      <p:to>
                                        <a:schemeClr val="accent2"/>
                                      </p:to>
                                    </p:animClr>
                                    <p:animClr clrSpc="rgb" dir="cw">
                                      <p:cBhvr>
                                        <p:cTn id="57" dur="100" fill="hold"/>
                                        <p:tgtEl>
                                          <p:spTgt spid="26658"/>
                                        </p:tgtEl>
                                        <p:attrNameLst>
                                          <p:attrName>fillcolor</p:attrName>
                                        </p:attrNameLst>
                                      </p:cBhvr>
                                      <p:to>
                                        <a:schemeClr val="accent2"/>
                                      </p:to>
                                    </p:animClr>
                                    <p:set>
                                      <p:cBhvr>
                                        <p:cTn id="58" dur="100" fill="hold"/>
                                        <p:tgtEl>
                                          <p:spTgt spid="26658"/>
                                        </p:tgtEl>
                                        <p:attrNameLst>
                                          <p:attrName>fill.type</p:attrName>
                                        </p:attrNameLst>
                                      </p:cBhvr>
                                      <p:to>
                                        <p:strVal val="solid"/>
                                      </p:to>
                                    </p:set>
                                    <p:set>
                                      <p:cBhvr>
                                        <p:cTn id="59" dur="100" fill="hold"/>
                                        <p:tgtEl>
                                          <p:spTgt spid="26658"/>
                                        </p:tgtEl>
                                        <p:attrNameLst>
                                          <p:attrName>fill.on</p:attrName>
                                        </p:attrNameLst>
                                      </p:cBhvr>
                                      <p:to>
                                        <p:strVal val="true"/>
                                      </p:to>
                                    </p:set>
                                    <p:animRot by="120000">
                                      <p:cBhvr>
                                        <p:cTn id="60" dur="100" fill="hold">
                                          <p:stCondLst>
                                            <p:cond delay="0"/>
                                          </p:stCondLst>
                                        </p:cTn>
                                        <p:tgtEl>
                                          <p:spTgt spid="26658"/>
                                        </p:tgtEl>
                                        <p:attrNameLst>
                                          <p:attrName>r</p:attrName>
                                        </p:attrNameLst>
                                      </p:cBhvr>
                                    </p:animRot>
                                    <p:animRot by="-240000">
                                      <p:cBhvr>
                                        <p:cTn id="61" dur="200" fill="hold">
                                          <p:stCondLst>
                                            <p:cond delay="200"/>
                                          </p:stCondLst>
                                        </p:cTn>
                                        <p:tgtEl>
                                          <p:spTgt spid="26658"/>
                                        </p:tgtEl>
                                        <p:attrNameLst>
                                          <p:attrName>r</p:attrName>
                                        </p:attrNameLst>
                                      </p:cBhvr>
                                    </p:animRot>
                                    <p:animRot by="240000">
                                      <p:cBhvr>
                                        <p:cTn id="62" dur="200" fill="hold">
                                          <p:stCondLst>
                                            <p:cond delay="400"/>
                                          </p:stCondLst>
                                        </p:cTn>
                                        <p:tgtEl>
                                          <p:spTgt spid="26658"/>
                                        </p:tgtEl>
                                        <p:attrNameLst>
                                          <p:attrName>r</p:attrName>
                                        </p:attrNameLst>
                                      </p:cBhvr>
                                    </p:animRot>
                                    <p:animRot by="-240000">
                                      <p:cBhvr>
                                        <p:cTn id="63" dur="200" fill="hold">
                                          <p:stCondLst>
                                            <p:cond delay="600"/>
                                          </p:stCondLst>
                                        </p:cTn>
                                        <p:tgtEl>
                                          <p:spTgt spid="26658"/>
                                        </p:tgtEl>
                                        <p:attrNameLst>
                                          <p:attrName>r</p:attrName>
                                        </p:attrNameLst>
                                      </p:cBhvr>
                                    </p:animRot>
                                    <p:animRot by="120000">
                                      <p:cBhvr>
                                        <p:cTn id="64" dur="200" fill="hold">
                                          <p:stCondLst>
                                            <p:cond delay="800"/>
                                          </p:stCondLst>
                                        </p:cTn>
                                        <p:tgtEl>
                                          <p:spTgt spid="26658"/>
                                        </p:tgtEl>
                                        <p:attrNameLst>
                                          <p:attrName>r</p:attrName>
                                        </p:attrNameLst>
                                      </p:cBhvr>
                                    </p:animRot>
                                  </p:childTnLst>
                                </p:cTn>
                              </p:par>
                              <p:par>
                                <p:cTn id="65" presetID="32" presetClass="emph" presetSubtype="0" fill="hold" grpId="1" nodeType="withEffect">
                                  <p:stCondLst>
                                    <p:cond delay="0"/>
                                  </p:stCondLst>
                                  <p:childTnLst>
                                    <p:animClr clrSpc="rgb" dir="cw">
                                      <p:cBhvr override="childStyle">
                                        <p:cTn id="66" dur="100" fill="hold"/>
                                        <p:tgtEl>
                                          <p:spTgt spid="26659"/>
                                        </p:tgtEl>
                                        <p:attrNameLst>
                                          <p:attrName>style.color</p:attrName>
                                        </p:attrNameLst>
                                      </p:cBhvr>
                                      <p:to>
                                        <a:schemeClr val="accent2"/>
                                      </p:to>
                                    </p:animClr>
                                    <p:animClr clrSpc="rgb" dir="cw">
                                      <p:cBhvr>
                                        <p:cTn id="67" dur="100" fill="hold"/>
                                        <p:tgtEl>
                                          <p:spTgt spid="26659"/>
                                        </p:tgtEl>
                                        <p:attrNameLst>
                                          <p:attrName>fillcolor</p:attrName>
                                        </p:attrNameLst>
                                      </p:cBhvr>
                                      <p:to>
                                        <a:schemeClr val="accent2"/>
                                      </p:to>
                                    </p:animClr>
                                    <p:set>
                                      <p:cBhvr>
                                        <p:cTn id="68" dur="100" fill="hold"/>
                                        <p:tgtEl>
                                          <p:spTgt spid="26659"/>
                                        </p:tgtEl>
                                        <p:attrNameLst>
                                          <p:attrName>fill.type</p:attrName>
                                        </p:attrNameLst>
                                      </p:cBhvr>
                                      <p:to>
                                        <p:strVal val="solid"/>
                                      </p:to>
                                    </p:set>
                                    <p:set>
                                      <p:cBhvr>
                                        <p:cTn id="69" dur="100" fill="hold"/>
                                        <p:tgtEl>
                                          <p:spTgt spid="26659"/>
                                        </p:tgtEl>
                                        <p:attrNameLst>
                                          <p:attrName>fill.on</p:attrName>
                                        </p:attrNameLst>
                                      </p:cBhvr>
                                      <p:to>
                                        <p:strVal val="true"/>
                                      </p:to>
                                    </p:set>
                                    <p:animRot by="120000">
                                      <p:cBhvr>
                                        <p:cTn id="70" dur="100" fill="hold">
                                          <p:stCondLst>
                                            <p:cond delay="0"/>
                                          </p:stCondLst>
                                        </p:cTn>
                                        <p:tgtEl>
                                          <p:spTgt spid="26659"/>
                                        </p:tgtEl>
                                        <p:attrNameLst>
                                          <p:attrName>r</p:attrName>
                                        </p:attrNameLst>
                                      </p:cBhvr>
                                    </p:animRot>
                                    <p:animRot by="-240000">
                                      <p:cBhvr>
                                        <p:cTn id="71" dur="200" fill="hold">
                                          <p:stCondLst>
                                            <p:cond delay="200"/>
                                          </p:stCondLst>
                                        </p:cTn>
                                        <p:tgtEl>
                                          <p:spTgt spid="26659"/>
                                        </p:tgtEl>
                                        <p:attrNameLst>
                                          <p:attrName>r</p:attrName>
                                        </p:attrNameLst>
                                      </p:cBhvr>
                                    </p:animRot>
                                    <p:animRot by="240000">
                                      <p:cBhvr>
                                        <p:cTn id="72" dur="200" fill="hold">
                                          <p:stCondLst>
                                            <p:cond delay="400"/>
                                          </p:stCondLst>
                                        </p:cTn>
                                        <p:tgtEl>
                                          <p:spTgt spid="26659"/>
                                        </p:tgtEl>
                                        <p:attrNameLst>
                                          <p:attrName>r</p:attrName>
                                        </p:attrNameLst>
                                      </p:cBhvr>
                                    </p:animRot>
                                    <p:animRot by="-240000">
                                      <p:cBhvr>
                                        <p:cTn id="73" dur="200" fill="hold">
                                          <p:stCondLst>
                                            <p:cond delay="600"/>
                                          </p:stCondLst>
                                        </p:cTn>
                                        <p:tgtEl>
                                          <p:spTgt spid="26659"/>
                                        </p:tgtEl>
                                        <p:attrNameLst>
                                          <p:attrName>r</p:attrName>
                                        </p:attrNameLst>
                                      </p:cBhvr>
                                    </p:animRot>
                                    <p:animRot by="120000">
                                      <p:cBhvr>
                                        <p:cTn id="74" dur="200" fill="hold">
                                          <p:stCondLst>
                                            <p:cond delay="800"/>
                                          </p:stCondLst>
                                        </p:cTn>
                                        <p:tgtEl>
                                          <p:spTgt spid="26659"/>
                                        </p:tgtEl>
                                        <p:attrNameLst>
                                          <p:attrName>r</p:attrName>
                                        </p:attrNameLst>
                                      </p:cBhvr>
                                    </p:animRot>
                                  </p:childTnLst>
                                </p:cTn>
                              </p:par>
                              <p:par>
                                <p:cTn id="75" presetID="32" presetClass="emph" presetSubtype="0" fill="hold" grpId="1" nodeType="withEffect">
                                  <p:stCondLst>
                                    <p:cond delay="0"/>
                                  </p:stCondLst>
                                  <p:childTnLst>
                                    <p:animClr clrSpc="rgb" dir="cw">
                                      <p:cBhvr override="childStyle">
                                        <p:cTn id="76" dur="100" fill="hold"/>
                                        <p:tgtEl>
                                          <p:spTgt spid="26660"/>
                                        </p:tgtEl>
                                        <p:attrNameLst>
                                          <p:attrName>style.color</p:attrName>
                                        </p:attrNameLst>
                                      </p:cBhvr>
                                      <p:to>
                                        <a:schemeClr val="accent2"/>
                                      </p:to>
                                    </p:animClr>
                                    <p:animClr clrSpc="rgb" dir="cw">
                                      <p:cBhvr>
                                        <p:cTn id="77" dur="100" fill="hold"/>
                                        <p:tgtEl>
                                          <p:spTgt spid="26660"/>
                                        </p:tgtEl>
                                        <p:attrNameLst>
                                          <p:attrName>fillcolor</p:attrName>
                                        </p:attrNameLst>
                                      </p:cBhvr>
                                      <p:to>
                                        <a:schemeClr val="accent2"/>
                                      </p:to>
                                    </p:animClr>
                                    <p:set>
                                      <p:cBhvr>
                                        <p:cTn id="78" dur="100" fill="hold"/>
                                        <p:tgtEl>
                                          <p:spTgt spid="26660"/>
                                        </p:tgtEl>
                                        <p:attrNameLst>
                                          <p:attrName>fill.type</p:attrName>
                                        </p:attrNameLst>
                                      </p:cBhvr>
                                      <p:to>
                                        <p:strVal val="solid"/>
                                      </p:to>
                                    </p:set>
                                    <p:set>
                                      <p:cBhvr>
                                        <p:cTn id="79" dur="100" fill="hold"/>
                                        <p:tgtEl>
                                          <p:spTgt spid="26660"/>
                                        </p:tgtEl>
                                        <p:attrNameLst>
                                          <p:attrName>fill.on</p:attrName>
                                        </p:attrNameLst>
                                      </p:cBhvr>
                                      <p:to>
                                        <p:strVal val="true"/>
                                      </p:to>
                                    </p:set>
                                    <p:animRot by="120000">
                                      <p:cBhvr>
                                        <p:cTn id="80" dur="100" fill="hold">
                                          <p:stCondLst>
                                            <p:cond delay="0"/>
                                          </p:stCondLst>
                                        </p:cTn>
                                        <p:tgtEl>
                                          <p:spTgt spid="26660"/>
                                        </p:tgtEl>
                                        <p:attrNameLst>
                                          <p:attrName>r</p:attrName>
                                        </p:attrNameLst>
                                      </p:cBhvr>
                                    </p:animRot>
                                    <p:animRot by="-240000">
                                      <p:cBhvr>
                                        <p:cTn id="81" dur="200" fill="hold">
                                          <p:stCondLst>
                                            <p:cond delay="200"/>
                                          </p:stCondLst>
                                        </p:cTn>
                                        <p:tgtEl>
                                          <p:spTgt spid="26660"/>
                                        </p:tgtEl>
                                        <p:attrNameLst>
                                          <p:attrName>r</p:attrName>
                                        </p:attrNameLst>
                                      </p:cBhvr>
                                    </p:animRot>
                                    <p:animRot by="240000">
                                      <p:cBhvr>
                                        <p:cTn id="82" dur="200" fill="hold">
                                          <p:stCondLst>
                                            <p:cond delay="400"/>
                                          </p:stCondLst>
                                        </p:cTn>
                                        <p:tgtEl>
                                          <p:spTgt spid="26660"/>
                                        </p:tgtEl>
                                        <p:attrNameLst>
                                          <p:attrName>r</p:attrName>
                                        </p:attrNameLst>
                                      </p:cBhvr>
                                    </p:animRot>
                                    <p:animRot by="-240000">
                                      <p:cBhvr>
                                        <p:cTn id="83" dur="200" fill="hold">
                                          <p:stCondLst>
                                            <p:cond delay="600"/>
                                          </p:stCondLst>
                                        </p:cTn>
                                        <p:tgtEl>
                                          <p:spTgt spid="26660"/>
                                        </p:tgtEl>
                                        <p:attrNameLst>
                                          <p:attrName>r</p:attrName>
                                        </p:attrNameLst>
                                      </p:cBhvr>
                                    </p:animRot>
                                    <p:animRot by="120000">
                                      <p:cBhvr>
                                        <p:cTn id="84" dur="200" fill="hold">
                                          <p:stCondLst>
                                            <p:cond delay="800"/>
                                          </p:stCondLst>
                                        </p:cTn>
                                        <p:tgtEl>
                                          <p:spTgt spid="26660"/>
                                        </p:tgtEl>
                                        <p:attrNameLst>
                                          <p:attrName>r</p:attrName>
                                        </p:attrNameLst>
                                      </p:cBhvr>
                                    </p:animRot>
                                  </p:childTnLst>
                                </p:cTn>
                              </p:par>
                              <p:par>
                                <p:cTn id="85" presetID="32" presetClass="emph" presetSubtype="0" fill="hold" grpId="1" nodeType="withEffect">
                                  <p:stCondLst>
                                    <p:cond delay="0"/>
                                  </p:stCondLst>
                                  <p:childTnLst>
                                    <p:animClr clrSpc="rgb" dir="cw">
                                      <p:cBhvr override="childStyle">
                                        <p:cTn id="86" dur="100" fill="hold"/>
                                        <p:tgtEl>
                                          <p:spTgt spid="26661"/>
                                        </p:tgtEl>
                                        <p:attrNameLst>
                                          <p:attrName>style.color</p:attrName>
                                        </p:attrNameLst>
                                      </p:cBhvr>
                                      <p:to>
                                        <a:schemeClr val="accent2"/>
                                      </p:to>
                                    </p:animClr>
                                    <p:animClr clrSpc="rgb" dir="cw">
                                      <p:cBhvr>
                                        <p:cTn id="87" dur="100" fill="hold"/>
                                        <p:tgtEl>
                                          <p:spTgt spid="26661"/>
                                        </p:tgtEl>
                                        <p:attrNameLst>
                                          <p:attrName>fillcolor</p:attrName>
                                        </p:attrNameLst>
                                      </p:cBhvr>
                                      <p:to>
                                        <a:schemeClr val="accent2"/>
                                      </p:to>
                                    </p:animClr>
                                    <p:set>
                                      <p:cBhvr>
                                        <p:cTn id="88" dur="100" fill="hold"/>
                                        <p:tgtEl>
                                          <p:spTgt spid="26661"/>
                                        </p:tgtEl>
                                        <p:attrNameLst>
                                          <p:attrName>fill.type</p:attrName>
                                        </p:attrNameLst>
                                      </p:cBhvr>
                                      <p:to>
                                        <p:strVal val="solid"/>
                                      </p:to>
                                    </p:set>
                                    <p:set>
                                      <p:cBhvr>
                                        <p:cTn id="89" dur="100" fill="hold"/>
                                        <p:tgtEl>
                                          <p:spTgt spid="26661"/>
                                        </p:tgtEl>
                                        <p:attrNameLst>
                                          <p:attrName>fill.on</p:attrName>
                                        </p:attrNameLst>
                                      </p:cBhvr>
                                      <p:to>
                                        <p:strVal val="true"/>
                                      </p:to>
                                    </p:set>
                                    <p:animRot by="120000">
                                      <p:cBhvr>
                                        <p:cTn id="90" dur="100" fill="hold">
                                          <p:stCondLst>
                                            <p:cond delay="0"/>
                                          </p:stCondLst>
                                        </p:cTn>
                                        <p:tgtEl>
                                          <p:spTgt spid="26661"/>
                                        </p:tgtEl>
                                        <p:attrNameLst>
                                          <p:attrName>r</p:attrName>
                                        </p:attrNameLst>
                                      </p:cBhvr>
                                    </p:animRot>
                                    <p:animRot by="-240000">
                                      <p:cBhvr>
                                        <p:cTn id="91" dur="200" fill="hold">
                                          <p:stCondLst>
                                            <p:cond delay="200"/>
                                          </p:stCondLst>
                                        </p:cTn>
                                        <p:tgtEl>
                                          <p:spTgt spid="26661"/>
                                        </p:tgtEl>
                                        <p:attrNameLst>
                                          <p:attrName>r</p:attrName>
                                        </p:attrNameLst>
                                      </p:cBhvr>
                                    </p:animRot>
                                    <p:animRot by="240000">
                                      <p:cBhvr>
                                        <p:cTn id="92" dur="200" fill="hold">
                                          <p:stCondLst>
                                            <p:cond delay="400"/>
                                          </p:stCondLst>
                                        </p:cTn>
                                        <p:tgtEl>
                                          <p:spTgt spid="26661"/>
                                        </p:tgtEl>
                                        <p:attrNameLst>
                                          <p:attrName>r</p:attrName>
                                        </p:attrNameLst>
                                      </p:cBhvr>
                                    </p:animRot>
                                    <p:animRot by="-240000">
                                      <p:cBhvr>
                                        <p:cTn id="93" dur="200" fill="hold">
                                          <p:stCondLst>
                                            <p:cond delay="600"/>
                                          </p:stCondLst>
                                        </p:cTn>
                                        <p:tgtEl>
                                          <p:spTgt spid="26661"/>
                                        </p:tgtEl>
                                        <p:attrNameLst>
                                          <p:attrName>r</p:attrName>
                                        </p:attrNameLst>
                                      </p:cBhvr>
                                    </p:animRot>
                                    <p:animRot by="120000">
                                      <p:cBhvr>
                                        <p:cTn id="94" dur="200" fill="hold">
                                          <p:stCondLst>
                                            <p:cond delay="800"/>
                                          </p:stCondLst>
                                        </p:cTn>
                                        <p:tgtEl>
                                          <p:spTgt spid="26661"/>
                                        </p:tgtEl>
                                        <p:attrNameLst>
                                          <p:attrName>r</p:attrName>
                                        </p:attrNameLst>
                                      </p:cBhvr>
                                    </p:animRot>
                                  </p:childTnLst>
                                </p:cTn>
                              </p:par>
                              <p:par>
                                <p:cTn id="95" presetID="32" presetClass="emph" presetSubtype="0" fill="hold" grpId="1" nodeType="withEffect">
                                  <p:stCondLst>
                                    <p:cond delay="0"/>
                                  </p:stCondLst>
                                  <p:childTnLst>
                                    <p:animClr clrSpc="rgb" dir="cw">
                                      <p:cBhvr override="childStyle">
                                        <p:cTn id="96" dur="100" fill="hold"/>
                                        <p:tgtEl>
                                          <p:spTgt spid="26662"/>
                                        </p:tgtEl>
                                        <p:attrNameLst>
                                          <p:attrName>style.color</p:attrName>
                                        </p:attrNameLst>
                                      </p:cBhvr>
                                      <p:to>
                                        <a:schemeClr val="accent2"/>
                                      </p:to>
                                    </p:animClr>
                                    <p:animClr clrSpc="rgb" dir="cw">
                                      <p:cBhvr>
                                        <p:cTn id="97" dur="100" fill="hold"/>
                                        <p:tgtEl>
                                          <p:spTgt spid="26662"/>
                                        </p:tgtEl>
                                        <p:attrNameLst>
                                          <p:attrName>fillcolor</p:attrName>
                                        </p:attrNameLst>
                                      </p:cBhvr>
                                      <p:to>
                                        <a:schemeClr val="accent2"/>
                                      </p:to>
                                    </p:animClr>
                                    <p:set>
                                      <p:cBhvr>
                                        <p:cTn id="98" dur="100" fill="hold"/>
                                        <p:tgtEl>
                                          <p:spTgt spid="26662"/>
                                        </p:tgtEl>
                                        <p:attrNameLst>
                                          <p:attrName>fill.type</p:attrName>
                                        </p:attrNameLst>
                                      </p:cBhvr>
                                      <p:to>
                                        <p:strVal val="solid"/>
                                      </p:to>
                                    </p:set>
                                    <p:set>
                                      <p:cBhvr>
                                        <p:cTn id="99" dur="100" fill="hold"/>
                                        <p:tgtEl>
                                          <p:spTgt spid="26662"/>
                                        </p:tgtEl>
                                        <p:attrNameLst>
                                          <p:attrName>fill.on</p:attrName>
                                        </p:attrNameLst>
                                      </p:cBhvr>
                                      <p:to>
                                        <p:strVal val="true"/>
                                      </p:to>
                                    </p:set>
                                    <p:animRot by="120000">
                                      <p:cBhvr>
                                        <p:cTn id="100" dur="100" fill="hold">
                                          <p:stCondLst>
                                            <p:cond delay="0"/>
                                          </p:stCondLst>
                                        </p:cTn>
                                        <p:tgtEl>
                                          <p:spTgt spid="26662"/>
                                        </p:tgtEl>
                                        <p:attrNameLst>
                                          <p:attrName>r</p:attrName>
                                        </p:attrNameLst>
                                      </p:cBhvr>
                                    </p:animRot>
                                    <p:animRot by="-240000">
                                      <p:cBhvr>
                                        <p:cTn id="101" dur="200" fill="hold">
                                          <p:stCondLst>
                                            <p:cond delay="200"/>
                                          </p:stCondLst>
                                        </p:cTn>
                                        <p:tgtEl>
                                          <p:spTgt spid="26662"/>
                                        </p:tgtEl>
                                        <p:attrNameLst>
                                          <p:attrName>r</p:attrName>
                                        </p:attrNameLst>
                                      </p:cBhvr>
                                    </p:animRot>
                                    <p:animRot by="240000">
                                      <p:cBhvr>
                                        <p:cTn id="102" dur="200" fill="hold">
                                          <p:stCondLst>
                                            <p:cond delay="400"/>
                                          </p:stCondLst>
                                        </p:cTn>
                                        <p:tgtEl>
                                          <p:spTgt spid="26662"/>
                                        </p:tgtEl>
                                        <p:attrNameLst>
                                          <p:attrName>r</p:attrName>
                                        </p:attrNameLst>
                                      </p:cBhvr>
                                    </p:animRot>
                                    <p:animRot by="-240000">
                                      <p:cBhvr>
                                        <p:cTn id="103" dur="200" fill="hold">
                                          <p:stCondLst>
                                            <p:cond delay="600"/>
                                          </p:stCondLst>
                                        </p:cTn>
                                        <p:tgtEl>
                                          <p:spTgt spid="26662"/>
                                        </p:tgtEl>
                                        <p:attrNameLst>
                                          <p:attrName>r</p:attrName>
                                        </p:attrNameLst>
                                      </p:cBhvr>
                                    </p:animRot>
                                    <p:animRot by="120000">
                                      <p:cBhvr>
                                        <p:cTn id="104" dur="200" fill="hold">
                                          <p:stCondLst>
                                            <p:cond delay="800"/>
                                          </p:stCondLst>
                                        </p:cTn>
                                        <p:tgtEl>
                                          <p:spTgt spid="26662"/>
                                        </p:tgtEl>
                                        <p:attrNameLst>
                                          <p:attrName>r</p:attrName>
                                        </p:attrNameLst>
                                      </p:cBhvr>
                                    </p:animRot>
                                  </p:childTnLst>
                                </p:cTn>
                              </p:par>
                            </p:childTnLst>
                          </p:cTn>
                        </p:par>
                        <p:par>
                          <p:cTn id="105" fill="hold">
                            <p:stCondLst>
                              <p:cond delay="2500"/>
                            </p:stCondLst>
                            <p:childTnLst>
                              <p:par>
                                <p:cTn id="106" presetID="22" presetClass="entr" presetSubtype="1" fill="hold" grpId="0" nodeType="afterEffect">
                                  <p:stCondLst>
                                    <p:cond delay="0"/>
                                  </p:stCondLst>
                                  <p:childTnLst>
                                    <p:set>
                                      <p:cBhvr>
                                        <p:cTn id="107" dur="1" fill="hold">
                                          <p:stCondLst>
                                            <p:cond delay="0"/>
                                          </p:stCondLst>
                                        </p:cTn>
                                        <p:tgtEl>
                                          <p:spTgt spid="26649"/>
                                        </p:tgtEl>
                                        <p:attrNameLst>
                                          <p:attrName>style.visibility</p:attrName>
                                        </p:attrNameLst>
                                      </p:cBhvr>
                                      <p:to>
                                        <p:strVal val="visible"/>
                                      </p:to>
                                    </p:set>
                                    <p:animEffect transition="in" filter="wipe(up)">
                                      <p:cBhvr>
                                        <p:cTn id="108" dur="500"/>
                                        <p:tgtEl>
                                          <p:spTgt spid="26649"/>
                                        </p:tgtEl>
                                      </p:cBhvr>
                                    </p:animEffect>
                                  </p:childTnLst>
                                </p:cTn>
                              </p:par>
                              <p:par>
                                <p:cTn id="109" presetID="22" presetClass="entr" presetSubtype="1" fill="hold" grpId="0" nodeType="withEffect">
                                  <p:stCondLst>
                                    <p:cond delay="0"/>
                                  </p:stCondLst>
                                  <p:childTnLst>
                                    <p:set>
                                      <p:cBhvr>
                                        <p:cTn id="110" dur="1" fill="hold">
                                          <p:stCondLst>
                                            <p:cond delay="0"/>
                                          </p:stCondLst>
                                        </p:cTn>
                                        <p:tgtEl>
                                          <p:spTgt spid="26650"/>
                                        </p:tgtEl>
                                        <p:attrNameLst>
                                          <p:attrName>style.visibility</p:attrName>
                                        </p:attrNameLst>
                                      </p:cBhvr>
                                      <p:to>
                                        <p:strVal val="visible"/>
                                      </p:to>
                                    </p:set>
                                    <p:animEffect transition="in" filter="wipe(up)">
                                      <p:cBhvr>
                                        <p:cTn id="111" dur="500"/>
                                        <p:tgtEl>
                                          <p:spTgt spid="26650"/>
                                        </p:tgtEl>
                                      </p:cBhvr>
                                    </p:animEffect>
                                  </p:childTnLst>
                                </p:cTn>
                              </p:par>
                              <p:par>
                                <p:cTn id="112" presetID="22" presetClass="entr" presetSubtype="1" fill="hold" grpId="0" nodeType="withEffect">
                                  <p:stCondLst>
                                    <p:cond delay="0"/>
                                  </p:stCondLst>
                                  <p:childTnLst>
                                    <p:set>
                                      <p:cBhvr>
                                        <p:cTn id="113" dur="1" fill="hold">
                                          <p:stCondLst>
                                            <p:cond delay="0"/>
                                          </p:stCondLst>
                                        </p:cTn>
                                        <p:tgtEl>
                                          <p:spTgt spid="26651"/>
                                        </p:tgtEl>
                                        <p:attrNameLst>
                                          <p:attrName>style.visibility</p:attrName>
                                        </p:attrNameLst>
                                      </p:cBhvr>
                                      <p:to>
                                        <p:strVal val="visible"/>
                                      </p:to>
                                    </p:set>
                                    <p:animEffect transition="in" filter="wipe(up)">
                                      <p:cBhvr>
                                        <p:cTn id="114" dur="500"/>
                                        <p:tgtEl>
                                          <p:spTgt spid="26651"/>
                                        </p:tgtEl>
                                      </p:cBhvr>
                                    </p:animEffect>
                                  </p:childTnLst>
                                </p:cTn>
                              </p:par>
                              <p:par>
                                <p:cTn id="115" presetID="22" presetClass="entr" presetSubtype="1" fill="hold" grpId="0" nodeType="withEffect">
                                  <p:stCondLst>
                                    <p:cond delay="0"/>
                                  </p:stCondLst>
                                  <p:childTnLst>
                                    <p:set>
                                      <p:cBhvr>
                                        <p:cTn id="116" dur="1" fill="hold">
                                          <p:stCondLst>
                                            <p:cond delay="0"/>
                                          </p:stCondLst>
                                        </p:cTn>
                                        <p:tgtEl>
                                          <p:spTgt spid="26652"/>
                                        </p:tgtEl>
                                        <p:attrNameLst>
                                          <p:attrName>style.visibility</p:attrName>
                                        </p:attrNameLst>
                                      </p:cBhvr>
                                      <p:to>
                                        <p:strVal val="visible"/>
                                      </p:to>
                                    </p:set>
                                    <p:animEffect transition="in" filter="wipe(up)">
                                      <p:cBhvr>
                                        <p:cTn id="117" dur="500"/>
                                        <p:tgtEl>
                                          <p:spTgt spid="26652"/>
                                        </p:tgtEl>
                                      </p:cBhvr>
                                    </p:animEffect>
                                  </p:childTnLst>
                                </p:cTn>
                              </p:par>
                              <p:par>
                                <p:cTn id="118" presetID="22" presetClass="entr" presetSubtype="1" fill="hold" grpId="0" nodeType="withEffect">
                                  <p:stCondLst>
                                    <p:cond delay="0"/>
                                  </p:stCondLst>
                                  <p:childTnLst>
                                    <p:set>
                                      <p:cBhvr>
                                        <p:cTn id="119" dur="1" fill="hold">
                                          <p:stCondLst>
                                            <p:cond delay="0"/>
                                          </p:stCondLst>
                                        </p:cTn>
                                        <p:tgtEl>
                                          <p:spTgt spid="26653"/>
                                        </p:tgtEl>
                                        <p:attrNameLst>
                                          <p:attrName>style.visibility</p:attrName>
                                        </p:attrNameLst>
                                      </p:cBhvr>
                                      <p:to>
                                        <p:strVal val="visible"/>
                                      </p:to>
                                    </p:set>
                                    <p:animEffect transition="in" filter="wipe(up)">
                                      <p:cBhvr>
                                        <p:cTn id="120" dur="500"/>
                                        <p:tgtEl>
                                          <p:spTgt spid="26653"/>
                                        </p:tgtEl>
                                      </p:cBhvr>
                                    </p:animEffect>
                                  </p:childTnLst>
                                </p:cTn>
                              </p:par>
                              <p:par>
                                <p:cTn id="121" presetID="22" presetClass="entr" presetSubtype="1" fill="hold" grpId="0" nodeType="withEffect">
                                  <p:stCondLst>
                                    <p:cond delay="0"/>
                                  </p:stCondLst>
                                  <p:childTnLst>
                                    <p:set>
                                      <p:cBhvr>
                                        <p:cTn id="122" dur="1" fill="hold">
                                          <p:stCondLst>
                                            <p:cond delay="0"/>
                                          </p:stCondLst>
                                        </p:cTn>
                                        <p:tgtEl>
                                          <p:spTgt spid="26654"/>
                                        </p:tgtEl>
                                        <p:attrNameLst>
                                          <p:attrName>style.visibility</p:attrName>
                                        </p:attrNameLst>
                                      </p:cBhvr>
                                      <p:to>
                                        <p:strVal val="visible"/>
                                      </p:to>
                                    </p:set>
                                    <p:animEffect transition="in" filter="wipe(up)">
                                      <p:cBhvr>
                                        <p:cTn id="123" dur="500"/>
                                        <p:tgtEl>
                                          <p:spTgt spid="26654"/>
                                        </p:tgtEl>
                                      </p:cBhvr>
                                    </p:animEffect>
                                  </p:childTnLst>
                                </p:cTn>
                              </p:par>
                              <p:par>
                                <p:cTn id="124" presetID="22" presetClass="entr" presetSubtype="1" fill="hold" grpId="0" nodeType="withEffect">
                                  <p:stCondLst>
                                    <p:cond delay="0"/>
                                  </p:stCondLst>
                                  <p:childTnLst>
                                    <p:set>
                                      <p:cBhvr>
                                        <p:cTn id="125" dur="1" fill="hold">
                                          <p:stCondLst>
                                            <p:cond delay="0"/>
                                          </p:stCondLst>
                                        </p:cTn>
                                        <p:tgtEl>
                                          <p:spTgt spid="26655"/>
                                        </p:tgtEl>
                                        <p:attrNameLst>
                                          <p:attrName>style.visibility</p:attrName>
                                        </p:attrNameLst>
                                      </p:cBhvr>
                                      <p:to>
                                        <p:strVal val="visible"/>
                                      </p:to>
                                    </p:set>
                                    <p:animEffect transition="in" filter="wipe(up)">
                                      <p:cBhvr>
                                        <p:cTn id="126" dur="500"/>
                                        <p:tgtEl>
                                          <p:spTgt spid="26655"/>
                                        </p:tgtEl>
                                      </p:cBhvr>
                                    </p:animEffect>
                                  </p:childTnLst>
                                </p:cTn>
                              </p:par>
                            </p:childTnLst>
                          </p:cTn>
                        </p:par>
                        <p:par>
                          <p:cTn id="127" fill="hold">
                            <p:stCondLst>
                              <p:cond delay="3000"/>
                            </p:stCondLst>
                            <p:childTnLst>
                              <p:par>
                                <p:cTn id="128" presetID="22" presetClass="entr" presetSubtype="8" fill="hold" nodeType="afterEffect">
                                  <p:stCondLst>
                                    <p:cond delay="0"/>
                                  </p:stCondLst>
                                  <p:childTnLst>
                                    <p:set>
                                      <p:cBhvr>
                                        <p:cTn id="129" dur="1" fill="hold">
                                          <p:stCondLst>
                                            <p:cond delay="0"/>
                                          </p:stCondLst>
                                        </p:cTn>
                                        <p:tgtEl>
                                          <p:spTgt spid="26646"/>
                                        </p:tgtEl>
                                        <p:attrNameLst>
                                          <p:attrName>style.visibility</p:attrName>
                                        </p:attrNameLst>
                                      </p:cBhvr>
                                      <p:to>
                                        <p:strVal val="visible"/>
                                      </p:to>
                                    </p:set>
                                    <p:animEffect transition="in" filter="wipe(left)">
                                      <p:cBhvr>
                                        <p:cTn id="130" dur="1000"/>
                                        <p:tgtEl>
                                          <p:spTgt spid="26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1" grpId="0"/>
      <p:bldP spid="26648" grpId="0" animBg="1"/>
      <p:bldP spid="26649" grpId="0"/>
      <p:bldP spid="26650" grpId="0"/>
      <p:bldP spid="26651" grpId="0"/>
      <p:bldP spid="26652" grpId="0"/>
      <p:bldP spid="26653" grpId="0"/>
      <p:bldP spid="26654" grpId="0"/>
      <p:bldP spid="26655" grpId="0"/>
      <p:bldP spid="26656" grpId="0" animBg="1"/>
      <p:bldP spid="26656" grpId="1" animBg="1"/>
      <p:bldP spid="26657" grpId="0" animBg="1"/>
      <p:bldP spid="26657" grpId="1" animBg="1"/>
      <p:bldP spid="26658" grpId="0" animBg="1"/>
      <p:bldP spid="26658" grpId="1" animBg="1"/>
      <p:bldP spid="26659" grpId="0" animBg="1"/>
      <p:bldP spid="26659" grpId="1" animBg="1"/>
      <p:bldP spid="26660" grpId="0" animBg="1"/>
      <p:bldP spid="26660" grpId="1" animBg="1"/>
      <p:bldP spid="26661" grpId="0" animBg="1"/>
      <p:bldP spid="26661" grpId="1" animBg="1"/>
      <p:bldP spid="26662" grpId="0" animBg="1"/>
      <p:bldP spid="26662" grpId="1" animBg="1"/>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6" name="Rectangle 4"/>
          <p:cNvSpPr>
            <a:spLocks noChangeArrowheads="1"/>
          </p:cNvSpPr>
          <p:nvPr/>
        </p:nvSpPr>
        <p:spPr bwMode="auto">
          <a:xfrm>
            <a:off x="152400" y="0"/>
            <a:ext cx="8991600" cy="13716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200" i="0">
                <a:solidFill>
                  <a:srgbClr val="FF6700"/>
                </a:solidFill>
                <a:latin typeface="Herculanum" charset="0"/>
                <a:ea typeface="ヒラギノ角ゴ Pro W3" charset="-128"/>
                <a:cs typeface="ヒラギノ角ゴ Pro W3" charset="-128"/>
              </a:rPr>
              <a:t>How do we know what we know? </a:t>
            </a:r>
            <a:r>
              <a:rPr lang="en-US" sz="2400" i="0">
                <a:solidFill>
                  <a:srgbClr val="FF6700"/>
                </a:solidFill>
                <a:latin typeface="Herculanum" charset="0"/>
                <a:ea typeface="ヒラギノ角ゴ Pro W3" charset="-128"/>
                <a:cs typeface="ヒラギノ角ゴ Pro W3" charset="-128"/>
              </a:rPr>
              <a:t>measurements of bio time</a:t>
            </a:r>
            <a:endParaRPr lang="en-US" sz="6000" b="1" i="0">
              <a:solidFill>
                <a:srgbClr val="FF6700"/>
              </a:solidFill>
              <a:latin typeface="Herculanum" charset="0"/>
              <a:ea typeface="ヒラギノ角ゴ Pro W3" charset="-128"/>
              <a:cs typeface="ヒラギノ角ゴ Pro W3" charset="-128"/>
            </a:endParaRPr>
          </a:p>
        </p:txBody>
      </p:sp>
      <p:sp>
        <p:nvSpPr>
          <p:cNvPr id="100357" name="Text Box 5"/>
          <p:cNvSpPr txBox="1">
            <a:spLocks noChangeArrowheads="1"/>
          </p:cNvSpPr>
          <p:nvPr/>
        </p:nvSpPr>
        <p:spPr bwMode="auto">
          <a:xfrm>
            <a:off x="152400" y="1339850"/>
            <a:ext cx="8839200" cy="366713"/>
          </a:xfrm>
          <a:prstGeom prst="rect">
            <a:avLst/>
          </a:prstGeom>
          <a:noFill/>
          <a:ln w="9525">
            <a:noFill/>
            <a:miter lim="800000"/>
            <a:headEnd/>
            <a:tailEnd/>
          </a:ln>
        </p:spPr>
        <p:txBody>
          <a:bodyPr>
            <a:prstTxWarp prst="textNoShape">
              <a:avLst/>
            </a:prstTxWarp>
            <a:spAutoFit/>
          </a:bodyPr>
          <a:lstStyle/>
          <a:p>
            <a:pPr>
              <a:buFont typeface="Times" pitchFamily="-108" charset="0"/>
              <a:buChar char="•"/>
            </a:pPr>
            <a:r>
              <a:rPr lang="en-US" i="0"/>
              <a:t> Exp. on the dynamics of cells &amp; molecules populating them: tracking transformations. </a:t>
            </a:r>
            <a:endParaRPr lang="en-US"/>
          </a:p>
        </p:txBody>
      </p:sp>
      <p:sp>
        <p:nvSpPr>
          <p:cNvPr id="100358" name="Text Box 6"/>
          <p:cNvSpPr txBox="1">
            <a:spLocks noChangeArrowheads="1"/>
          </p:cNvSpPr>
          <p:nvPr/>
        </p:nvSpPr>
        <p:spPr bwMode="auto">
          <a:xfrm>
            <a:off x="381000" y="2057400"/>
            <a:ext cx="1295400" cy="366713"/>
          </a:xfrm>
          <a:prstGeom prst="rect">
            <a:avLst/>
          </a:prstGeom>
          <a:solidFill>
            <a:srgbClr val="FF9900"/>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a:buFont typeface="Arial" charset="0"/>
              <a:buNone/>
              <a:defRPr/>
            </a:pPr>
            <a:r>
              <a:rPr lang="en-US" i="0">
                <a:latin typeface="Times New Roman" charset="0"/>
                <a:ea typeface="ヒラギノ角ゴ Pro W3" charset="-128"/>
                <a:cs typeface="ヒラギノ角ゴ Pro W3" charset="-128"/>
              </a:rPr>
              <a:t>Strategy 1</a:t>
            </a:r>
          </a:p>
        </p:txBody>
      </p:sp>
      <p:sp>
        <p:nvSpPr>
          <p:cNvPr id="100359" name="Text Box 7"/>
          <p:cNvSpPr txBox="1">
            <a:spLocks noChangeArrowheads="1"/>
          </p:cNvSpPr>
          <p:nvPr/>
        </p:nvSpPr>
        <p:spPr bwMode="auto">
          <a:xfrm>
            <a:off x="2514600" y="2057400"/>
            <a:ext cx="1752600" cy="366713"/>
          </a:xfrm>
          <a:prstGeom prst="rect">
            <a:avLst/>
          </a:prstGeom>
          <a:solidFill>
            <a:srgbClr val="99CC00"/>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buFont typeface="Arial" charset="0"/>
              <a:buNone/>
              <a:defRPr/>
            </a:pPr>
            <a:r>
              <a:rPr lang="en-US" i="0">
                <a:latin typeface="Times New Roman" charset="0"/>
                <a:ea typeface="ヒラギノ角ゴ Pro W3" charset="-128"/>
                <a:cs typeface="ヒラギノ角ゴ Pro W3" charset="-128"/>
              </a:rPr>
              <a:t>Typ’l time scale</a:t>
            </a:r>
          </a:p>
        </p:txBody>
      </p:sp>
      <p:sp>
        <p:nvSpPr>
          <p:cNvPr id="100360" name="Text Box 8"/>
          <p:cNvSpPr txBox="1">
            <a:spLocks noChangeArrowheads="1"/>
          </p:cNvSpPr>
          <p:nvPr/>
        </p:nvSpPr>
        <p:spPr bwMode="auto">
          <a:xfrm>
            <a:off x="4876800" y="2071688"/>
            <a:ext cx="1981200" cy="366712"/>
          </a:xfrm>
          <a:prstGeom prst="rect">
            <a:avLst/>
          </a:prstGeom>
          <a:solidFill>
            <a:srgbClr val="99CCFF"/>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a:buFont typeface="Arial" charset="0"/>
              <a:buNone/>
              <a:defRPr/>
            </a:pPr>
            <a:r>
              <a:rPr lang="en-US" i="0">
                <a:latin typeface="Times New Roman" charset="0"/>
                <a:ea typeface="ヒラギノ角ゴ Pro W3" charset="-128"/>
                <a:cs typeface="ヒラギノ角ゴ Pro W3" charset="-128"/>
              </a:rPr>
              <a:t>Types of processes</a:t>
            </a:r>
          </a:p>
        </p:txBody>
      </p:sp>
      <p:sp>
        <p:nvSpPr>
          <p:cNvPr id="100361" name="Text Box 9"/>
          <p:cNvSpPr txBox="1">
            <a:spLocks noChangeArrowheads="1"/>
          </p:cNvSpPr>
          <p:nvPr/>
        </p:nvSpPr>
        <p:spPr bwMode="auto">
          <a:xfrm>
            <a:off x="7543800" y="2071688"/>
            <a:ext cx="1219200" cy="366712"/>
          </a:xfrm>
          <a:prstGeom prst="rect">
            <a:avLst/>
          </a:prstGeom>
          <a:solidFill>
            <a:srgbClr val="FFFF00"/>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a:buFont typeface="Arial" charset="0"/>
              <a:buNone/>
              <a:defRPr/>
            </a:pPr>
            <a:r>
              <a:rPr lang="en-US" i="0">
                <a:latin typeface="Times New Roman" charset="0"/>
                <a:ea typeface="ヒラギノ角ゴ Pro W3" charset="-128"/>
                <a:cs typeface="ヒラギノ角ゴ Pro W3" charset="-128"/>
              </a:rPr>
              <a:t>Example</a:t>
            </a:r>
          </a:p>
        </p:txBody>
      </p:sp>
      <p:sp>
        <p:nvSpPr>
          <p:cNvPr id="100362" name="Text Box 10"/>
          <p:cNvSpPr txBox="1">
            <a:spLocks noChangeArrowheads="1"/>
          </p:cNvSpPr>
          <p:nvPr/>
        </p:nvSpPr>
        <p:spPr bwMode="auto">
          <a:xfrm>
            <a:off x="76200" y="2711450"/>
            <a:ext cx="2286000" cy="366713"/>
          </a:xfrm>
          <a:prstGeom prst="rect">
            <a:avLst/>
          </a:prstGeom>
          <a:noFill/>
          <a:ln w="9525">
            <a:noFill/>
            <a:miter lim="800000"/>
            <a:headEnd/>
            <a:tailEnd/>
          </a:ln>
        </p:spPr>
        <p:txBody>
          <a:bodyPr>
            <a:prstTxWarp prst="textNoShape">
              <a:avLst/>
            </a:prstTxWarp>
            <a:spAutoFit/>
          </a:bodyPr>
          <a:lstStyle/>
          <a:p>
            <a:pPr algn="ctr"/>
            <a:r>
              <a:rPr lang="en-US" i="0"/>
              <a:t>Direct observation</a:t>
            </a:r>
          </a:p>
        </p:txBody>
      </p:sp>
      <p:sp>
        <p:nvSpPr>
          <p:cNvPr id="100363" name="Text Box 11"/>
          <p:cNvSpPr txBox="1">
            <a:spLocks noChangeArrowheads="1"/>
          </p:cNvSpPr>
          <p:nvPr/>
        </p:nvSpPr>
        <p:spPr bwMode="auto">
          <a:xfrm>
            <a:off x="2438400" y="2667000"/>
            <a:ext cx="1752600" cy="366713"/>
          </a:xfrm>
          <a:prstGeom prst="rect">
            <a:avLst/>
          </a:prstGeom>
          <a:noFill/>
          <a:ln w="9525">
            <a:noFill/>
            <a:miter lim="800000"/>
            <a:headEnd/>
            <a:tailEnd/>
          </a:ln>
        </p:spPr>
        <p:txBody>
          <a:bodyPr>
            <a:prstTxWarp prst="textNoShape">
              <a:avLst/>
            </a:prstTxWarp>
            <a:spAutoFit/>
          </a:bodyPr>
          <a:lstStyle/>
          <a:p>
            <a:pPr algn="ctr"/>
            <a:r>
              <a:rPr lang="en-US" i="0"/>
              <a:t>msec-hrs</a:t>
            </a:r>
          </a:p>
        </p:txBody>
      </p:sp>
      <p:sp>
        <p:nvSpPr>
          <p:cNvPr id="100364" name="Text Box 12"/>
          <p:cNvSpPr txBox="1">
            <a:spLocks noChangeArrowheads="1"/>
          </p:cNvSpPr>
          <p:nvPr/>
        </p:nvSpPr>
        <p:spPr bwMode="auto">
          <a:xfrm>
            <a:off x="4495800" y="2667000"/>
            <a:ext cx="2667000" cy="366713"/>
          </a:xfrm>
          <a:prstGeom prst="rect">
            <a:avLst/>
          </a:prstGeom>
          <a:noFill/>
          <a:ln w="9525">
            <a:noFill/>
            <a:miter lim="800000"/>
            <a:headEnd/>
            <a:tailEnd/>
          </a:ln>
        </p:spPr>
        <p:txBody>
          <a:bodyPr>
            <a:prstTxWarp prst="textNoShape">
              <a:avLst/>
            </a:prstTxWarp>
            <a:spAutoFit/>
          </a:bodyPr>
          <a:lstStyle/>
          <a:p>
            <a:pPr algn="ctr"/>
            <a:r>
              <a:rPr lang="en-US" i="0"/>
              <a:t>Individual transformations</a:t>
            </a:r>
          </a:p>
        </p:txBody>
      </p:sp>
      <p:sp>
        <p:nvSpPr>
          <p:cNvPr id="100365" name="Text Box 13"/>
          <p:cNvSpPr txBox="1">
            <a:spLocks noChangeArrowheads="1"/>
          </p:cNvSpPr>
          <p:nvPr/>
        </p:nvSpPr>
        <p:spPr bwMode="auto">
          <a:xfrm>
            <a:off x="7162800" y="2667000"/>
            <a:ext cx="1828800" cy="366713"/>
          </a:xfrm>
          <a:prstGeom prst="rect">
            <a:avLst/>
          </a:prstGeom>
          <a:noFill/>
          <a:ln w="9525">
            <a:noFill/>
            <a:miter lim="800000"/>
            <a:headEnd/>
            <a:tailEnd/>
          </a:ln>
        </p:spPr>
        <p:txBody>
          <a:bodyPr>
            <a:prstTxWarp prst="textNoShape">
              <a:avLst/>
            </a:prstTxWarp>
            <a:spAutoFit/>
          </a:bodyPr>
          <a:lstStyle/>
          <a:p>
            <a:pPr algn="ctr"/>
            <a:r>
              <a:rPr lang="en-US" i="0"/>
              <a:t>Cell crawling</a:t>
            </a:r>
          </a:p>
        </p:txBody>
      </p:sp>
      <p:pic>
        <p:nvPicPr>
          <p:cNvPr id="100366" name="Picture 14"/>
          <p:cNvPicPr>
            <a:picLocks noChangeAspect="1" noChangeArrowheads="1"/>
          </p:cNvPicPr>
          <p:nvPr/>
        </p:nvPicPr>
        <p:blipFill>
          <a:blip r:embed="rId3"/>
          <a:srcRect/>
          <a:stretch>
            <a:fillRect/>
          </a:stretch>
        </p:blipFill>
        <p:spPr bwMode="auto">
          <a:xfrm>
            <a:off x="6553200" y="3124200"/>
            <a:ext cx="2317750" cy="3638550"/>
          </a:xfrm>
          <a:prstGeom prst="rect">
            <a:avLst/>
          </a:prstGeom>
          <a:noFill/>
          <a:ln w="9525">
            <a:noFill/>
            <a:miter lim="800000"/>
            <a:headEnd/>
            <a:tailEnd/>
          </a:ln>
        </p:spPr>
      </p:pic>
      <p:sp>
        <p:nvSpPr>
          <p:cNvPr id="100367" name="Line 15"/>
          <p:cNvSpPr>
            <a:spLocks noChangeShapeType="1"/>
          </p:cNvSpPr>
          <p:nvPr/>
        </p:nvSpPr>
        <p:spPr bwMode="auto">
          <a:xfrm flipV="1">
            <a:off x="6553200" y="3811588"/>
            <a:ext cx="917575" cy="74612"/>
          </a:xfrm>
          <a:prstGeom prst="line">
            <a:avLst/>
          </a:prstGeom>
          <a:noFill/>
          <a:ln w="15875">
            <a:solidFill>
              <a:srgbClr val="FF6600"/>
            </a:solidFill>
            <a:round/>
            <a:headEnd/>
            <a:tailEnd type="triangle" w="med" len="med"/>
          </a:ln>
          <a:effectLst>
            <a:outerShdw blurRad="63500" dist="38099" dir="2700000" algn="ctr" rotWithShape="0">
              <a:srgbClr val="000000">
                <a:alpha val="74998"/>
              </a:srgbClr>
            </a:outerShdw>
          </a:effectLst>
        </p:spPr>
        <p:txBody>
          <a:bodyPr anchor="ctr">
            <a:prstTxWarp prst="textNoShape">
              <a:avLst/>
            </a:prstTxWarp>
            <a:spAutoFit/>
          </a:bodyPr>
          <a:lstStyle/>
          <a:p>
            <a:pPr>
              <a:buFont typeface="Arial" charset="0"/>
              <a:buNone/>
              <a:defRPr/>
            </a:pPr>
            <a:endParaRPr lang="en-US">
              <a:latin typeface="Times New Roman" charset="0"/>
              <a:ea typeface="ヒラギノ角ゴ Pro W3" charset="-128"/>
              <a:cs typeface="ヒラギノ角ゴ Pro W3" charset="-128"/>
            </a:endParaRPr>
          </a:p>
        </p:txBody>
      </p:sp>
      <p:sp>
        <p:nvSpPr>
          <p:cNvPr id="100368" name="Text Box 16"/>
          <p:cNvSpPr txBox="1">
            <a:spLocks noChangeArrowheads="1"/>
          </p:cNvSpPr>
          <p:nvPr/>
        </p:nvSpPr>
        <p:spPr bwMode="auto">
          <a:xfrm>
            <a:off x="5562600" y="3733800"/>
            <a:ext cx="1066800" cy="336550"/>
          </a:xfrm>
          <a:prstGeom prst="rect">
            <a:avLst/>
          </a:prstGeom>
          <a:noFill/>
          <a:ln w="15875">
            <a:noFill/>
            <a:miter lim="800000"/>
            <a:headEnd/>
            <a:tailEnd/>
          </a:ln>
        </p:spPr>
        <p:txBody>
          <a:bodyPr>
            <a:prstTxWarp prst="textNoShape">
              <a:avLst/>
            </a:prstTxWarp>
            <a:spAutoFit/>
          </a:bodyPr>
          <a:lstStyle/>
          <a:p>
            <a:r>
              <a:rPr lang="en-US" sz="1600"/>
              <a:t>bacterium</a:t>
            </a:r>
          </a:p>
        </p:txBody>
      </p:sp>
      <p:sp>
        <p:nvSpPr>
          <p:cNvPr id="100369" name="Line 17"/>
          <p:cNvSpPr>
            <a:spLocks noChangeShapeType="1"/>
          </p:cNvSpPr>
          <p:nvPr/>
        </p:nvSpPr>
        <p:spPr bwMode="auto">
          <a:xfrm flipV="1">
            <a:off x="6553200" y="3962400"/>
            <a:ext cx="1066800" cy="196850"/>
          </a:xfrm>
          <a:prstGeom prst="line">
            <a:avLst/>
          </a:prstGeom>
          <a:noFill/>
          <a:ln w="15875">
            <a:solidFill>
              <a:srgbClr val="FF6600"/>
            </a:solidFill>
            <a:round/>
            <a:headEnd/>
            <a:tailEnd type="triangle" w="med" len="med"/>
          </a:ln>
          <a:effectLst>
            <a:outerShdw blurRad="63500" dist="38099" dir="2700000" algn="ctr" rotWithShape="0">
              <a:srgbClr val="000000">
                <a:alpha val="74998"/>
              </a:srgbClr>
            </a:outerShdw>
          </a:effectLst>
        </p:spPr>
        <p:txBody>
          <a:bodyPr anchor="ctr">
            <a:prstTxWarp prst="textNoShape">
              <a:avLst/>
            </a:prstTxWarp>
            <a:spAutoFit/>
          </a:bodyPr>
          <a:lstStyle/>
          <a:p>
            <a:pPr>
              <a:buFont typeface="Arial" charset="0"/>
              <a:buNone/>
              <a:defRPr/>
            </a:pPr>
            <a:endParaRPr lang="en-US">
              <a:latin typeface="Times New Roman" charset="0"/>
              <a:ea typeface="ヒラギノ角ゴ Pro W3" charset="-128"/>
              <a:cs typeface="ヒラギノ角ゴ Pro W3" charset="-128"/>
            </a:endParaRPr>
          </a:p>
        </p:txBody>
      </p:sp>
      <p:sp>
        <p:nvSpPr>
          <p:cNvPr id="100370" name="Text Box 18"/>
          <p:cNvSpPr txBox="1">
            <a:spLocks noChangeArrowheads="1"/>
          </p:cNvSpPr>
          <p:nvPr/>
        </p:nvSpPr>
        <p:spPr bwMode="auto">
          <a:xfrm>
            <a:off x="5562600" y="4006850"/>
            <a:ext cx="1066800" cy="336550"/>
          </a:xfrm>
          <a:prstGeom prst="rect">
            <a:avLst/>
          </a:prstGeom>
          <a:noFill/>
          <a:ln w="15875">
            <a:noFill/>
            <a:miter lim="800000"/>
            <a:headEnd/>
            <a:tailEnd/>
          </a:ln>
        </p:spPr>
        <p:txBody>
          <a:bodyPr>
            <a:prstTxWarp prst="textNoShape">
              <a:avLst/>
            </a:prstTxWarp>
            <a:spAutoFit/>
          </a:bodyPr>
          <a:lstStyle/>
          <a:p>
            <a:r>
              <a:rPr lang="en-US" sz="1600"/>
              <a:t>neutrophil</a:t>
            </a:r>
          </a:p>
        </p:txBody>
      </p:sp>
      <p:sp>
        <p:nvSpPr>
          <p:cNvPr id="100371" name="Line 19"/>
          <p:cNvSpPr>
            <a:spLocks noChangeShapeType="1"/>
          </p:cNvSpPr>
          <p:nvPr/>
        </p:nvSpPr>
        <p:spPr bwMode="auto">
          <a:xfrm>
            <a:off x="6781800" y="3505200"/>
            <a:ext cx="533400" cy="76200"/>
          </a:xfrm>
          <a:prstGeom prst="line">
            <a:avLst/>
          </a:prstGeom>
          <a:noFill/>
          <a:ln w="15875">
            <a:solidFill>
              <a:srgbClr val="FF6600"/>
            </a:solidFill>
            <a:round/>
            <a:headEnd/>
            <a:tailEnd type="triangle" w="med" len="med"/>
          </a:ln>
          <a:effectLst>
            <a:outerShdw blurRad="63500" dist="38099" dir="2700000" algn="ctr" rotWithShape="0">
              <a:srgbClr val="000000">
                <a:alpha val="74998"/>
              </a:srgbClr>
            </a:outerShdw>
          </a:effectLst>
        </p:spPr>
        <p:txBody>
          <a:bodyPr anchor="ctr">
            <a:prstTxWarp prst="textNoShape">
              <a:avLst/>
            </a:prstTxWarp>
            <a:spAutoFit/>
          </a:bodyPr>
          <a:lstStyle/>
          <a:p>
            <a:pPr>
              <a:buFont typeface="Arial" charset="0"/>
              <a:buNone/>
              <a:defRPr/>
            </a:pPr>
            <a:endParaRPr lang="en-US">
              <a:latin typeface="Times New Roman" charset="0"/>
              <a:ea typeface="ヒラギノ角ゴ Pro W3" charset="-128"/>
              <a:cs typeface="ヒラギノ角ゴ Pro W3" charset="-128"/>
            </a:endParaRPr>
          </a:p>
        </p:txBody>
      </p:sp>
      <p:sp>
        <p:nvSpPr>
          <p:cNvPr id="100372" name="Text Box 20"/>
          <p:cNvSpPr txBox="1">
            <a:spLocks noChangeArrowheads="1"/>
          </p:cNvSpPr>
          <p:nvPr/>
        </p:nvSpPr>
        <p:spPr bwMode="auto">
          <a:xfrm>
            <a:off x="5486400" y="3276600"/>
            <a:ext cx="1524000" cy="336550"/>
          </a:xfrm>
          <a:prstGeom prst="rect">
            <a:avLst/>
          </a:prstGeom>
          <a:noFill/>
          <a:ln w="15875">
            <a:noFill/>
            <a:miter lim="800000"/>
            <a:headEnd/>
            <a:tailEnd/>
          </a:ln>
        </p:spPr>
        <p:txBody>
          <a:bodyPr>
            <a:prstTxWarp prst="textNoShape">
              <a:avLst/>
            </a:prstTxWarp>
            <a:spAutoFit/>
          </a:bodyPr>
          <a:lstStyle/>
          <a:p>
            <a:r>
              <a:rPr lang="en-US" sz="1600"/>
              <a:t>red blood cell</a:t>
            </a:r>
          </a:p>
        </p:txBody>
      </p:sp>
      <p:sp>
        <p:nvSpPr>
          <p:cNvPr id="100373" name="Text Box 21"/>
          <p:cNvSpPr txBox="1">
            <a:spLocks noChangeArrowheads="1"/>
          </p:cNvSpPr>
          <p:nvPr/>
        </p:nvSpPr>
        <p:spPr bwMode="auto">
          <a:xfrm>
            <a:off x="228600" y="6248400"/>
            <a:ext cx="6858000" cy="517525"/>
          </a:xfrm>
          <a:prstGeom prst="rect">
            <a:avLst/>
          </a:prstGeom>
          <a:noFill/>
          <a:ln w="15875">
            <a:noFill/>
            <a:miter lim="800000"/>
            <a:headEnd/>
            <a:tailEnd/>
          </a:ln>
        </p:spPr>
        <p:txBody>
          <a:bodyPr>
            <a:prstTxWarp prst="textNoShape">
              <a:avLst/>
            </a:prstTxWarp>
            <a:spAutoFit/>
          </a:bodyPr>
          <a:lstStyle/>
          <a:p>
            <a:pPr algn="r"/>
            <a:r>
              <a:rPr lang="en-US" sz="1400"/>
              <a:t>3 frames from a video sequence taken by D.Rogers in 1950s of a single white cell (n.) pursuing a bacterium through a forest of red blood cells</a:t>
            </a:r>
          </a:p>
        </p:txBody>
      </p:sp>
      <p:sp>
        <p:nvSpPr>
          <p:cNvPr id="100374" name="Text Box 22"/>
          <p:cNvSpPr txBox="1">
            <a:spLocks noChangeArrowheads="1"/>
          </p:cNvSpPr>
          <p:nvPr/>
        </p:nvSpPr>
        <p:spPr bwMode="auto">
          <a:xfrm>
            <a:off x="76200" y="3505200"/>
            <a:ext cx="4495800" cy="2659063"/>
          </a:xfrm>
          <a:prstGeom prst="rect">
            <a:avLst/>
          </a:prstGeom>
          <a:noFill/>
          <a:ln w="15875">
            <a:noFill/>
            <a:miter lim="800000"/>
            <a:headEnd/>
            <a:tailEnd/>
          </a:ln>
        </p:spPr>
        <p:txBody>
          <a:bodyPr>
            <a:prstTxWarp prst="textNoShape">
              <a:avLst/>
            </a:prstTxWarp>
            <a:spAutoFit/>
          </a:bodyPr>
          <a:lstStyle/>
          <a:p>
            <a:pPr>
              <a:buFont typeface="Times" pitchFamily="-108" charset="0"/>
              <a:buChar char="•"/>
            </a:pPr>
            <a:r>
              <a:rPr lang="en-US" sz="1600"/>
              <a:t> observe the process unfold, record the absolute t at which transformation occurs</a:t>
            </a:r>
          </a:p>
          <a:p>
            <a:pPr>
              <a:buFont typeface="Times" pitchFamily="-108" charset="0"/>
              <a:buChar char="•"/>
            </a:pPr>
            <a:r>
              <a:rPr lang="en-US" sz="1600"/>
              <a:t> easy to do for time scales of min to hrs, spatial scales that can be observed with a light microscope or the unaided human eye</a:t>
            </a:r>
          </a:p>
          <a:p>
            <a:pPr>
              <a:buFont typeface="Times" pitchFamily="-108" charset="0"/>
              <a:buChar char="•"/>
            </a:pPr>
            <a:r>
              <a:rPr lang="en-US" sz="1600"/>
              <a:t> difficult to measure t for events that are very fast, very slow, very small, very large</a:t>
            </a:r>
          </a:p>
          <a:p>
            <a:pPr>
              <a:buFont typeface="Times" pitchFamily="-108" charset="0"/>
              <a:buChar char="•"/>
            </a:pPr>
            <a:r>
              <a:rPr lang="en-US" sz="1600"/>
              <a:t> past decade: vast exp.improvements in direct or near-direct observations of single molecules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0356"/>
                                        </p:tgtEl>
                                        <p:attrNameLst>
                                          <p:attrName>style.visibility</p:attrName>
                                        </p:attrNameLst>
                                      </p:cBhvr>
                                      <p:to>
                                        <p:strVal val="visible"/>
                                      </p:to>
                                    </p:set>
                                    <p:animEffect transition="in" filter="dissolve">
                                      <p:cBhvr>
                                        <p:cTn id="7" dur="500"/>
                                        <p:tgtEl>
                                          <p:spTgt spid="10035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0357"/>
                                        </p:tgtEl>
                                        <p:attrNameLst>
                                          <p:attrName>style.visibility</p:attrName>
                                        </p:attrNameLst>
                                      </p:cBhvr>
                                      <p:to>
                                        <p:strVal val="visible"/>
                                      </p:to>
                                    </p:set>
                                    <p:animEffect transition="in" filter="wipe(left)">
                                      <p:cBhvr>
                                        <p:cTn id="11" dur="500"/>
                                        <p:tgtEl>
                                          <p:spTgt spid="10035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0358"/>
                                        </p:tgtEl>
                                        <p:attrNameLst>
                                          <p:attrName>style.visibility</p:attrName>
                                        </p:attrNameLst>
                                      </p:cBhvr>
                                      <p:to>
                                        <p:strVal val="visible"/>
                                      </p:to>
                                    </p:set>
                                    <p:animEffect transition="in" filter="wipe(left)">
                                      <p:cBhvr>
                                        <p:cTn id="16" dur="500"/>
                                        <p:tgtEl>
                                          <p:spTgt spid="10035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0359"/>
                                        </p:tgtEl>
                                        <p:attrNameLst>
                                          <p:attrName>style.visibility</p:attrName>
                                        </p:attrNameLst>
                                      </p:cBhvr>
                                      <p:to>
                                        <p:strVal val="visible"/>
                                      </p:to>
                                    </p:set>
                                    <p:animEffect transition="in" filter="wipe(left)">
                                      <p:cBhvr>
                                        <p:cTn id="20" dur="500"/>
                                        <p:tgtEl>
                                          <p:spTgt spid="100359"/>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00360"/>
                                        </p:tgtEl>
                                        <p:attrNameLst>
                                          <p:attrName>style.visibility</p:attrName>
                                        </p:attrNameLst>
                                      </p:cBhvr>
                                      <p:to>
                                        <p:strVal val="visible"/>
                                      </p:to>
                                    </p:set>
                                    <p:animEffect transition="in" filter="wipe(left)">
                                      <p:cBhvr>
                                        <p:cTn id="24" dur="500"/>
                                        <p:tgtEl>
                                          <p:spTgt spid="100360"/>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00362"/>
                                        </p:tgtEl>
                                        <p:attrNameLst>
                                          <p:attrName>style.visibility</p:attrName>
                                        </p:attrNameLst>
                                      </p:cBhvr>
                                      <p:to>
                                        <p:strVal val="visible"/>
                                      </p:to>
                                    </p:set>
                                    <p:animEffect transition="in" filter="wipe(left)">
                                      <p:cBhvr>
                                        <p:cTn id="28" dur="500"/>
                                        <p:tgtEl>
                                          <p:spTgt spid="100362"/>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100363"/>
                                        </p:tgtEl>
                                        <p:attrNameLst>
                                          <p:attrName>style.visibility</p:attrName>
                                        </p:attrNameLst>
                                      </p:cBhvr>
                                      <p:to>
                                        <p:strVal val="visible"/>
                                      </p:to>
                                    </p:set>
                                    <p:animEffect transition="in" filter="wipe(left)">
                                      <p:cBhvr>
                                        <p:cTn id="32" dur="500"/>
                                        <p:tgtEl>
                                          <p:spTgt spid="100363"/>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00364"/>
                                        </p:tgtEl>
                                        <p:attrNameLst>
                                          <p:attrName>style.visibility</p:attrName>
                                        </p:attrNameLst>
                                      </p:cBhvr>
                                      <p:to>
                                        <p:strVal val="visible"/>
                                      </p:to>
                                    </p:set>
                                    <p:animEffect transition="in" filter="wipe(left)">
                                      <p:cBhvr>
                                        <p:cTn id="36" dur="500"/>
                                        <p:tgtEl>
                                          <p:spTgt spid="100364"/>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100374"/>
                                        </p:tgtEl>
                                        <p:attrNameLst>
                                          <p:attrName>style.visibility</p:attrName>
                                        </p:attrNameLst>
                                      </p:cBhvr>
                                      <p:to>
                                        <p:strVal val="visible"/>
                                      </p:to>
                                    </p:set>
                                    <p:animEffect transition="in" filter="wipe(left)">
                                      <p:cBhvr>
                                        <p:cTn id="40" dur="500"/>
                                        <p:tgtEl>
                                          <p:spTgt spid="1003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0361"/>
                                        </p:tgtEl>
                                        <p:attrNameLst>
                                          <p:attrName>style.visibility</p:attrName>
                                        </p:attrNameLst>
                                      </p:cBhvr>
                                      <p:to>
                                        <p:strVal val="visible"/>
                                      </p:to>
                                    </p:set>
                                    <p:animEffect transition="in" filter="wipe(left)">
                                      <p:cBhvr>
                                        <p:cTn id="45" dur="500"/>
                                        <p:tgtEl>
                                          <p:spTgt spid="100361"/>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0365"/>
                                        </p:tgtEl>
                                        <p:attrNameLst>
                                          <p:attrName>style.visibility</p:attrName>
                                        </p:attrNameLst>
                                      </p:cBhvr>
                                      <p:to>
                                        <p:strVal val="visible"/>
                                      </p:to>
                                    </p:set>
                                    <p:animEffect transition="in" filter="wipe(left)">
                                      <p:cBhvr>
                                        <p:cTn id="49" dur="500"/>
                                        <p:tgtEl>
                                          <p:spTgt spid="10036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00366"/>
                                        </p:tgtEl>
                                        <p:attrNameLst>
                                          <p:attrName>style.visibility</p:attrName>
                                        </p:attrNameLst>
                                      </p:cBhvr>
                                      <p:to>
                                        <p:strVal val="visible"/>
                                      </p:to>
                                    </p:set>
                                    <p:animEffect transition="in" filter="wipe(up)">
                                      <p:cBhvr>
                                        <p:cTn id="54" dur="500"/>
                                        <p:tgtEl>
                                          <p:spTgt spid="100366"/>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00373"/>
                                        </p:tgtEl>
                                        <p:attrNameLst>
                                          <p:attrName>style.visibility</p:attrName>
                                        </p:attrNameLst>
                                      </p:cBhvr>
                                      <p:to>
                                        <p:strVal val="visible"/>
                                      </p:to>
                                    </p:set>
                                    <p:animEffect transition="in" filter="wipe(left)">
                                      <p:cBhvr>
                                        <p:cTn id="58" dur="500"/>
                                        <p:tgtEl>
                                          <p:spTgt spid="100373"/>
                                        </p:tgtEl>
                                      </p:cBhvr>
                                    </p:animEffect>
                                  </p:childTnLst>
                                </p:cTn>
                              </p:par>
                            </p:childTnLst>
                          </p:cTn>
                        </p:par>
                        <p:par>
                          <p:cTn id="59" fill="hold">
                            <p:stCondLst>
                              <p:cond delay="1000"/>
                            </p:stCondLst>
                            <p:childTnLst>
                              <p:par>
                                <p:cTn id="60" presetID="22" presetClass="entr" presetSubtype="8" fill="hold" nodeType="afterEffect">
                                  <p:stCondLst>
                                    <p:cond delay="0"/>
                                  </p:stCondLst>
                                  <p:childTnLst>
                                    <p:set>
                                      <p:cBhvr>
                                        <p:cTn id="61" dur="1" fill="hold">
                                          <p:stCondLst>
                                            <p:cond delay="0"/>
                                          </p:stCondLst>
                                        </p:cTn>
                                        <p:tgtEl>
                                          <p:spTgt spid="100371"/>
                                        </p:tgtEl>
                                        <p:attrNameLst>
                                          <p:attrName>style.visibility</p:attrName>
                                        </p:attrNameLst>
                                      </p:cBhvr>
                                      <p:to>
                                        <p:strVal val="visible"/>
                                      </p:to>
                                    </p:set>
                                    <p:animEffect transition="in" filter="wipe(left)">
                                      <p:cBhvr>
                                        <p:cTn id="62" dur="500"/>
                                        <p:tgtEl>
                                          <p:spTgt spid="100371"/>
                                        </p:tgtEl>
                                      </p:cBhvr>
                                    </p:animEffect>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100372"/>
                                        </p:tgtEl>
                                        <p:attrNameLst>
                                          <p:attrName>style.visibility</p:attrName>
                                        </p:attrNameLst>
                                      </p:cBhvr>
                                      <p:to>
                                        <p:strVal val="visible"/>
                                      </p:to>
                                    </p:set>
                                    <p:animEffect transition="in" filter="wipe(left)">
                                      <p:cBhvr>
                                        <p:cTn id="66" dur="500"/>
                                        <p:tgtEl>
                                          <p:spTgt spid="100372"/>
                                        </p:tgtEl>
                                      </p:cBhvr>
                                    </p:animEffect>
                                  </p:childTnLst>
                                </p:cTn>
                              </p:par>
                            </p:childTnLst>
                          </p:cTn>
                        </p:par>
                        <p:par>
                          <p:cTn id="67" fill="hold">
                            <p:stCondLst>
                              <p:cond delay="2000"/>
                            </p:stCondLst>
                            <p:childTnLst>
                              <p:par>
                                <p:cTn id="68" presetID="22" presetClass="entr" presetSubtype="8" fill="hold" nodeType="afterEffect">
                                  <p:stCondLst>
                                    <p:cond delay="0"/>
                                  </p:stCondLst>
                                  <p:childTnLst>
                                    <p:set>
                                      <p:cBhvr>
                                        <p:cTn id="69" dur="1" fill="hold">
                                          <p:stCondLst>
                                            <p:cond delay="0"/>
                                          </p:stCondLst>
                                        </p:cTn>
                                        <p:tgtEl>
                                          <p:spTgt spid="100367"/>
                                        </p:tgtEl>
                                        <p:attrNameLst>
                                          <p:attrName>style.visibility</p:attrName>
                                        </p:attrNameLst>
                                      </p:cBhvr>
                                      <p:to>
                                        <p:strVal val="visible"/>
                                      </p:to>
                                    </p:set>
                                    <p:animEffect transition="in" filter="wipe(left)">
                                      <p:cBhvr>
                                        <p:cTn id="70" dur="500"/>
                                        <p:tgtEl>
                                          <p:spTgt spid="100367"/>
                                        </p:tgtEl>
                                      </p:cBhvr>
                                    </p:animEffect>
                                  </p:childTnLst>
                                </p:cTn>
                              </p:par>
                            </p:childTnLst>
                          </p:cTn>
                        </p:par>
                        <p:par>
                          <p:cTn id="71" fill="hold">
                            <p:stCondLst>
                              <p:cond delay="2500"/>
                            </p:stCondLst>
                            <p:childTnLst>
                              <p:par>
                                <p:cTn id="72" presetID="22" presetClass="entr" presetSubtype="8" fill="hold" grpId="0" nodeType="afterEffect">
                                  <p:stCondLst>
                                    <p:cond delay="0"/>
                                  </p:stCondLst>
                                  <p:childTnLst>
                                    <p:set>
                                      <p:cBhvr>
                                        <p:cTn id="73" dur="1" fill="hold">
                                          <p:stCondLst>
                                            <p:cond delay="0"/>
                                          </p:stCondLst>
                                        </p:cTn>
                                        <p:tgtEl>
                                          <p:spTgt spid="100368"/>
                                        </p:tgtEl>
                                        <p:attrNameLst>
                                          <p:attrName>style.visibility</p:attrName>
                                        </p:attrNameLst>
                                      </p:cBhvr>
                                      <p:to>
                                        <p:strVal val="visible"/>
                                      </p:to>
                                    </p:set>
                                    <p:animEffect transition="in" filter="wipe(left)">
                                      <p:cBhvr>
                                        <p:cTn id="74" dur="500"/>
                                        <p:tgtEl>
                                          <p:spTgt spid="100368"/>
                                        </p:tgtEl>
                                      </p:cBhvr>
                                    </p:animEffect>
                                  </p:childTnLst>
                                </p:cTn>
                              </p:par>
                            </p:childTnLst>
                          </p:cTn>
                        </p:par>
                        <p:par>
                          <p:cTn id="75" fill="hold">
                            <p:stCondLst>
                              <p:cond delay="3000"/>
                            </p:stCondLst>
                            <p:childTnLst>
                              <p:par>
                                <p:cTn id="76" presetID="22" presetClass="entr" presetSubtype="8" fill="hold" nodeType="afterEffect">
                                  <p:stCondLst>
                                    <p:cond delay="0"/>
                                  </p:stCondLst>
                                  <p:childTnLst>
                                    <p:set>
                                      <p:cBhvr>
                                        <p:cTn id="77" dur="1" fill="hold">
                                          <p:stCondLst>
                                            <p:cond delay="0"/>
                                          </p:stCondLst>
                                        </p:cTn>
                                        <p:tgtEl>
                                          <p:spTgt spid="100369"/>
                                        </p:tgtEl>
                                        <p:attrNameLst>
                                          <p:attrName>style.visibility</p:attrName>
                                        </p:attrNameLst>
                                      </p:cBhvr>
                                      <p:to>
                                        <p:strVal val="visible"/>
                                      </p:to>
                                    </p:set>
                                    <p:animEffect transition="in" filter="wipe(left)">
                                      <p:cBhvr>
                                        <p:cTn id="78" dur="500"/>
                                        <p:tgtEl>
                                          <p:spTgt spid="100369"/>
                                        </p:tgtEl>
                                      </p:cBhvr>
                                    </p:animEffect>
                                  </p:childTnLst>
                                </p:cTn>
                              </p:par>
                            </p:childTnLst>
                          </p:cTn>
                        </p:par>
                        <p:par>
                          <p:cTn id="79" fill="hold">
                            <p:stCondLst>
                              <p:cond delay="3500"/>
                            </p:stCondLst>
                            <p:childTnLst>
                              <p:par>
                                <p:cTn id="80" presetID="22" presetClass="entr" presetSubtype="8" fill="hold" grpId="0" nodeType="afterEffect">
                                  <p:stCondLst>
                                    <p:cond delay="0"/>
                                  </p:stCondLst>
                                  <p:childTnLst>
                                    <p:set>
                                      <p:cBhvr>
                                        <p:cTn id="81" dur="1" fill="hold">
                                          <p:stCondLst>
                                            <p:cond delay="0"/>
                                          </p:stCondLst>
                                        </p:cTn>
                                        <p:tgtEl>
                                          <p:spTgt spid="100370"/>
                                        </p:tgtEl>
                                        <p:attrNameLst>
                                          <p:attrName>style.visibility</p:attrName>
                                        </p:attrNameLst>
                                      </p:cBhvr>
                                      <p:to>
                                        <p:strVal val="visible"/>
                                      </p:to>
                                    </p:set>
                                    <p:animEffect transition="in" filter="wipe(left)">
                                      <p:cBhvr>
                                        <p:cTn id="82" dur="500"/>
                                        <p:tgtEl>
                                          <p:spTgt spid="100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p:bldP spid="100357" grpId="0"/>
      <p:bldP spid="100358" grpId="0" animBg="1"/>
      <p:bldP spid="100359" grpId="0" animBg="1"/>
      <p:bldP spid="100360" grpId="0" animBg="1"/>
      <p:bldP spid="100361" grpId="0" animBg="1"/>
      <p:bldP spid="100362" grpId="0"/>
      <p:bldP spid="100363" grpId="0"/>
      <p:bldP spid="100364" grpId="0"/>
      <p:bldP spid="100365" grpId="0"/>
      <p:bldP spid="100368" grpId="0"/>
      <p:bldP spid="100370" grpId="0"/>
      <p:bldP spid="100372" grpId="0"/>
      <p:bldP spid="100373" grpId="0"/>
      <p:bldP spid="100374"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81" name="Rectangle 5"/>
          <p:cNvSpPr>
            <a:spLocks noChangeArrowheads="1"/>
          </p:cNvSpPr>
          <p:nvPr/>
        </p:nvSpPr>
        <p:spPr bwMode="auto">
          <a:xfrm>
            <a:off x="1143000" y="5181600"/>
            <a:ext cx="7261225" cy="304800"/>
          </a:xfrm>
          <a:prstGeom prst="rect">
            <a:avLst/>
          </a:prstGeom>
          <a:noFill/>
          <a:ln w="15875">
            <a:noFill/>
            <a:miter lim="800000"/>
            <a:headEnd/>
            <a:tailEnd/>
          </a:ln>
        </p:spPr>
        <p:txBody>
          <a:bodyPr wrap="none">
            <a:prstTxWarp prst="textNoShape">
              <a:avLst/>
            </a:prstTxWarp>
            <a:spAutoFit/>
          </a:bodyPr>
          <a:lstStyle/>
          <a:p>
            <a:r>
              <a:rPr lang="en-US" sz="1400"/>
              <a:t>Direct observation: a single white cell (n.) pursuing a bacterium through a forest of red blood cells</a:t>
            </a:r>
          </a:p>
        </p:txBody>
      </p:sp>
      <p:sp>
        <p:nvSpPr>
          <p:cNvPr id="101382" name="Rectangle 6"/>
          <p:cNvSpPr>
            <a:spLocks noChangeArrowheads="1"/>
          </p:cNvSpPr>
          <p:nvPr/>
        </p:nvSpPr>
        <p:spPr bwMode="auto">
          <a:xfrm>
            <a:off x="152400" y="0"/>
            <a:ext cx="8991600" cy="13716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200" i="0">
                <a:solidFill>
                  <a:srgbClr val="FF6700"/>
                </a:solidFill>
                <a:latin typeface="Herculanum" charset="0"/>
                <a:ea typeface="ヒラギノ角ゴ Pro W3" charset="-128"/>
                <a:cs typeface="ヒラギノ角ゴ Pro W3" charset="-128"/>
              </a:rPr>
              <a:t>How do we know what we know? </a:t>
            </a:r>
            <a:r>
              <a:rPr lang="en-US" sz="2400" i="0">
                <a:solidFill>
                  <a:srgbClr val="FF6700"/>
                </a:solidFill>
                <a:latin typeface="Herculanum" charset="0"/>
                <a:ea typeface="ヒラギノ角ゴ Pro W3" charset="-128"/>
                <a:cs typeface="ヒラギノ角ゴ Pro W3" charset="-128"/>
              </a:rPr>
              <a:t>measurements of bio time</a:t>
            </a:r>
            <a:endParaRPr lang="en-US" sz="6000" b="1" i="0">
              <a:solidFill>
                <a:srgbClr val="FF6700"/>
              </a:solidFill>
              <a:latin typeface="Herculanum" charset="0"/>
              <a:ea typeface="ヒラギノ角ゴ Pro W3" charset="-128"/>
              <a:cs typeface="ヒラギノ角ゴ Pro W3" charset="-128"/>
            </a:endParaRPr>
          </a:p>
        </p:txBody>
      </p:sp>
      <p:sp>
        <p:nvSpPr>
          <p:cNvPr id="101383" name="Text Box 7"/>
          <p:cNvSpPr txBox="1">
            <a:spLocks noChangeArrowheads="1"/>
          </p:cNvSpPr>
          <p:nvPr/>
        </p:nvSpPr>
        <p:spPr bwMode="auto">
          <a:xfrm>
            <a:off x="381000" y="2057400"/>
            <a:ext cx="1295400" cy="366713"/>
          </a:xfrm>
          <a:prstGeom prst="rect">
            <a:avLst/>
          </a:prstGeom>
          <a:solidFill>
            <a:srgbClr val="FFCC99"/>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a:buFont typeface="Arial" charset="0"/>
              <a:buNone/>
              <a:defRPr/>
            </a:pPr>
            <a:r>
              <a:rPr lang="en-US" i="0">
                <a:latin typeface="Times New Roman" charset="0"/>
                <a:ea typeface="ヒラギノ角ゴ Pro W3" charset="-128"/>
                <a:cs typeface="ヒラギノ角ゴ Pro W3" charset="-128"/>
              </a:rPr>
              <a:t>Strategy 1</a:t>
            </a:r>
          </a:p>
        </p:txBody>
      </p:sp>
      <p:sp>
        <p:nvSpPr>
          <p:cNvPr id="101384" name="Text Box 8"/>
          <p:cNvSpPr txBox="1">
            <a:spLocks noChangeArrowheads="1"/>
          </p:cNvSpPr>
          <p:nvPr/>
        </p:nvSpPr>
        <p:spPr bwMode="auto">
          <a:xfrm>
            <a:off x="76200" y="2711450"/>
            <a:ext cx="2286000" cy="366713"/>
          </a:xfrm>
          <a:prstGeom prst="rect">
            <a:avLst/>
          </a:prstGeom>
          <a:noFill/>
          <a:ln w="9525">
            <a:noFill/>
            <a:miter lim="800000"/>
            <a:headEnd/>
            <a:tailEnd/>
          </a:ln>
        </p:spPr>
        <p:txBody>
          <a:bodyPr>
            <a:prstTxWarp prst="textNoShape">
              <a:avLst/>
            </a:prstTxWarp>
            <a:spAutoFit/>
          </a:bodyPr>
          <a:lstStyle/>
          <a:p>
            <a:pPr algn="ctr"/>
            <a:r>
              <a:rPr lang="en-US" i="0"/>
              <a:t>Direct observation</a:t>
            </a:r>
          </a:p>
        </p:txBody>
      </p:sp>
      <p:pic>
        <p:nvPicPr>
          <p:cNvPr id="66566" name="Picture 6" descr="/Users/rob/ECB Videos/16.9-neutrophil_chase.mov">
            <a:hlinkClick r:id="" action="ppaction://media"/>
          </p:cNvPr>
          <p:cNvPicPr/>
          <p:nvPr>
            <a:videoFile r:link="rId1"/>
          </p:nvPr>
        </p:nvPicPr>
        <p:blipFill>
          <a:blip r:embed="rId4"/>
          <a:srcRect/>
          <a:stretch>
            <a:fillRect/>
          </a:stretch>
        </p:blipFill>
        <p:spPr bwMode="auto">
          <a:xfrm>
            <a:off x="2590800" y="1524000"/>
            <a:ext cx="4470400" cy="3352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1382"/>
                                        </p:tgtEl>
                                        <p:attrNameLst>
                                          <p:attrName>style.visibility</p:attrName>
                                        </p:attrNameLst>
                                      </p:cBhvr>
                                      <p:to>
                                        <p:strVal val="visible"/>
                                      </p:to>
                                    </p:set>
                                    <p:animEffect transition="in" filter="dissolve">
                                      <p:cBhvr>
                                        <p:cTn id="7" dur="500"/>
                                        <p:tgtEl>
                                          <p:spTgt spid="10138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1383"/>
                                        </p:tgtEl>
                                        <p:attrNameLst>
                                          <p:attrName>style.visibility</p:attrName>
                                        </p:attrNameLst>
                                      </p:cBhvr>
                                      <p:to>
                                        <p:strVal val="visible"/>
                                      </p:to>
                                    </p:set>
                                    <p:animEffect transition="in" filter="wipe(left)">
                                      <p:cBhvr>
                                        <p:cTn id="11" dur="500"/>
                                        <p:tgtEl>
                                          <p:spTgt spid="10138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1384"/>
                                        </p:tgtEl>
                                        <p:attrNameLst>
                                          <p:attrName>style.visibility</p:attrName>
                                        </p:attrNameLst>
                                      </p:cBhvr>
                                      <p:to>
                                        <p:strVal val="visible"/>
                                      </p:to>
                                    </p:set>
                                    <p:animEffect transition="in" filter="wipe(left)">
                                      <p:cBhvr>
                                        <p:cTn id="15" dur="500"/>
                                        <p:tgtEl>
                                          <p:spTgt spid="10138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1381"/>
                                        </p:tgtEl>
                                        <p:attrNameLst>
                                          <p:attrName>style.visibility</p:attrName>
                                        </p:attrNameLst>
                                      </p:cBhvr>
                                      <p:to>
                                        <p:strVal val="visible"/>
                                      </p:to>
                                    </p:set>
                                    <p:animEffect transition="in" filter="wipe(left)">
                                      <p:cBhvr>
                                        <p:cTn id="19" dur="500"/>
                                        <p:tgtEl>
                                          <p:spTgt spid="101381"/>
                                        </p:tgtEl>
                                      </p:cBhvr>
                                    </p:animEffect>
                                  </p:childTnLst>
                                </p:cTn>
                              </p:par>
                            </p:childTnLst>
                          </p:cTn>
                        </p:par>
                        <p:par>
                          <p:cTn id="20" fill="hold">
                            <p:stCondLst>
                              <p:cond delay="2000"/>
                            </p:stCondLst>
                            <p:childTnLst>
                              <p:par>
                                <p:cTn id="21" presetID="1" presetClass="mediacall" presetSubtype="0" fill="hold" nodeType="afterEffect">
                                  <p:stCondLst>
                                    <p:cond delay="0"/>
                                  </p:stCondLst>
                                  <p:childTnLst>
                                    <p:cmd type="call" cmd="playFrom(0.0)">
                                      <p:cBhvr>
                                        <p:cTn id="22" dur="56600" fill="hold"/>
                                        <p:tgtEl>
                                          <p:spTgt spid="6656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3" fill="hold" display="0">
                  <p:stCondLst>
                    <p:cond delay="indefinite"/>
                  </p:stCondLst>
                  <p:endCondLst>
                    <p:cond evt="onNext" delay="0">
                      <p:tgtEl>
                        <p:sldTgt/>
                      </p:tgtEl>
                    </p:cond>
                    <p:cond evt="onPrev" delay="0">
                      <p:tgtEl>
                        <p:sldTgt/>
                      </p:tgtEl>
                    </p:cond>
                  </p:endCondLst>
                </p:cTn>
                <p:tgtEl>
                  <p:spTgt spid="66566"/>
                </p:tgtEl>
              </p:cMediaNode>
            </p:video>
            <p:seq concurrent="1" nextAc="seek">
              <p:cTn id="24" restart="whenNotActive" fill="hold" evtFilter="cancelBubble" nodeType="interactiveSeq">
                <p:stCondLst>
                  <p:cond evt="onClick" delay="0">
                    <p:tgtEl>
                      <p:spTgt spid="6656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66566"/>
                                        </p:tgtEl>
                                      </p:cBhvr>
                                    </p:cmd>
                                  </p:childTnLst>
                                </p:cTn>
                              </p:par>
                            </p:childTnLst>
                          </p:cTn>
                        </p:par>
                      </p:childTnLst>
                    </p:cTn>
                  </p:par>
                </p:childTnLst>
              </p:cTn>
              <p:nextCondLst>
                <p:cond evt="onClick" delay="0">
                  <p:tgtEl>
                    <p:spTgt spid="66566"/>
                  </p:tgtEl>
                </p:cond>
              </p:nextCondLst>
            </p:seq>
          </p:childTnLst>
        </p:cTn>
      </p:par>
    </p:tnLst>
    <p:bldLst>
      <p:bldP spid="101381" grpId="0"/>
      <p:bldP spid="101382" grpId="0"/>
      <p:bldP spid="101383" grpId="0" animBg="1"/>
      <p:bldP spid="101384"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4" name="Rectangle 4"/>
          <p:cNvSpPr>
            <a:spLocks noChangeArrowheads="1"/>
          </p:cNvSpPr>
          <p:nvPr/>
        </p:nvSpPr>
        <p:spPr bwMode="auto">
          <a:xfrm>
            <a:off x="76200" y="0"/>
            <a:ext cx="8991600" cy="13716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200" i="0">
                <a:solidFill>
                  <a:srgbClr val="FF6700"/>
                </a:solidFill>
                <a:latin typeface="Herculanum" charset="0"/>
                <a:ea typeface="ヒラギノ角ゴ Pro W3" charset="-128"/>
                <a:cs typeface="ヒラギノ角ゴ Pro W3" charset="-128"/>
              </a:rPr>
              <a:t>How do we know what we know? </a:t>
            </a:r>
            <a:r>
              <a:rPr lang="en-US" sz="2400" i="0">
                <a:solidFill>
                  <a:srgbClr val="FF6700"/>
                </a:solidFill>
                <a:latin typeface="Herculanum" charset="0"/>
                <a:ea typeface="ヒラギノ角ゴ Pro W3" charset="-128"/>
                <a:cs typeface="ヒラギノ角ゴ Pro W3" charset="-128"/>
              </a:rPr>
              <a:t>measurements of bio time</a:t>
            </a:r>
            <a:endParaRPr lang="en-US" sz="6000" b="1" i="0">
              <a:solidFill>
                <a:srgbClr val="FF6700"/>
              </a:solidFill>
              <a:latin typeface="Herculanum" charset="0"/>
              <a:ea typeface="ヒラギノ角ゴ Pro W3" charset="-128"/>
              <a:cs typeface="ヒラギノ角ゴ Pro W3" charset="-128"/>
            </a:endParaRPr>
          </a:p>
        </p:txBody>
      </p:sp>
      <p:sp>
        <p:nvSpPr>
          <p:cNvPr id="102405" name="Text Box 5"/>
          <p:cNvSpPr txBox="1">
            <a:spLocks noChangeArrowheads="1"/>
          </p:cNvSpPr>
          <p:nvPr/>
        </p:nvSpPr>
        <p:spPr bwMode="auto">
          <a:xfrm>
            <a:off x="304800" y="1447800"/>
            <a:ext cx="1295400" cy="366713"/>
          </a:xfrm>
          <a:prstGeom prst="rect">
            <a:avLst/>
          </a:prstGeom>
          <a:solidFill>
            <a:srgbClr val="FF9900"/>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a:buFont typeface="Arial" charset="0"/>
              <a:buNone/>
              <a:defRPr/>
            </a:pPr>
            <a:r>
              <a:rPr lang="en-US" i="0">
                <a:latin typeface="Times New Roman" charset="0"/>
                <a:ea typeface="ヒラギノ角ゴ Pro W3" charset="-128"/>
                <a:cs typeface="ヒラギノ角ゴ Pro W3" charset="-128"/>
              </a:rPr>
              <a:t>Strategy 2</a:t>
            </a:r>
          </a:p>
        </p:txBody>
      </p:sp>
      <p:sp>
        <p:nvSpPr>
          <p:cNvPr id="102406" name="Text Box 6"/>
          <p:cNvSpPr txBox="1">
            <a:spLocks noChangeArrowheads="1"/>
          </p:cNvSpPr>
          <p:nvPr/>
        </p:nvSpPr>
        <p:spPr bwMode="auto">
          <a:xfrm>
            <a:off x="2209800" y="1447800"/>
            <a:ext cx="1752600" cy="366713"/>
          </a:xfrm>
          <a:prstGeom prst="rect">
            <a:avLst/>
          </a:prstGeom>
          <a:solidFill>
            <a:srgbClr val="99CC00"/>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buFont typeface="Arial" charset="0"/>
              <a:buNone/>
              <a:defRPr/>
            </a:pPr>
            <a:r>
              <a:rPr lang="en-US" i="0">
                <a:latin typeface="Times New Roman" charset="0"/>
                <a:ea typeface="ヒラギノ角ゴ Pro W3" charset="-128"/>
                <a:cs typeface="ヒラギノ角ゴ Pro W3" charset="-128"/>
              </a:rPr>
              <a:t>Typ’l time scale</a:t>
            </a:r>
          </a:p>
        </p:txBody>
      </p:sp>
      <p:sp>
        <p:nvSpPr>
          <p:cNvPr id="102407" name="Text Box 7"/>
          <p:cNvSpPr txBox="1">
            <a:spLocks noChangeArrowheads="1"/>
          </p:cNvSpPr>
          <p:nvPr/>
        </p:nvSpPr>
        <p:spPr bwMode="auto">
          <a:xfrm>
            <a:off x="4495800" y="1462088"/>
            <a:ext cx="1981200" cy="366712"/>
          </a:xfrm>
          <a:prstGeom prst="rect">
            <a:avLst/>
          </a:prstGeom>
          <a:solidFill>
            <a:srgbClr val="99CCFF"/>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a:buFont typeface="Arial" charset="0"/>
              <a:buNone/>
              <a:defRPr/>
            </a:pPr>
            <a:r>
              <a:rPr lang="en-US" i="0">
                <a:latin typeface="Times New Roman" charset="0"/>
                <a:ea typeface="ヒラギノ角ゴ Pro W3" charset="-128"/>
                <a:cs typeface="ヒラギノ角ゴ Pro W3" charset="-128"/>
              </a:rPr>
              <a:t>Types of processes</a:t>
            </a:r>
          </a:p>
        </p:txBody>
      </p:sp>
      <p:sp>
        <p:nvSpPr>
          <p:cNvPr id="102408" name="Text Box 8"/>
          <p:cNvSpPr txBox="1">
            <a:spLocks noChangeArrowheads="1"/>
          </p:cNvSpPr>
          <p:nvPr/>
        </p:nvSpPr>
        <p:spPr bwMode="auto">
          <a:xfrm>
            <a:off x="7467600" y="1462088"/>
            <a:ext cx="1219200" cy="366712"/>
          </a:xfrm>
          <a:prstGeom prst="rect">
            <a:avLst/>
          </a:prstGeom>
          <a:solidFill>
            <a:srgbClr val="FFFF00"/>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a:buFont typeface="Arial" charset="0"/>
              <a:buNone/>
              <a:defRPr/>
            </a:pPr>
            <a:r>
              <a:rPr lang="en-US" i="0">
                <a:latin typeface="Times New Roman" charset="0"/>
                <a:ea typeface="ヒラギノ角ゴ Pro W3" charset="-128"/>
                <a:cs typeface="ヒラギノ角ゴ Pro W3" charset="-128"/>
              </a:rPr>
              <a:t>Example</a:t>
            </a:r>
          </a:p>
        </p:txBody>
      </p:sp>
      <p:sp>
        <p:nvSpPr>
          <p:cNvPr id="102409" name="Text Box 9"/>
          <p:cNvSpPr txBox="1">
            <a:spLocks noChangeArrowheads="1"/>
          </p:cNvSpPr>
          <p:nvPr/>
        </p:nvSpPr>
        <p:spPr bwMode="auto">
          <a:xfrm>
            <a:off x="0" y="2101850"/>
            <a:ext cx="2286000" cy="366713"/>
          </a:xfrm>
          <a:prstGeom prst="rect">
            <a:avLst/>
          </a:prstGeom>
          <a:noFill/>
          <a:ln w="9525">
            <a:noFill/>
            <a:miter lim="800000"/>
            <a:headEnd/>
            <a:tailEnd/>
          </a:ln>
        </p:spPr>
        <p:txBody>
          <a:bodyPr>
            <a:prstTxWarp prst="textNoShape">
              <a:avLst/>
            </a:prstTxWarp>
            <a:spAutoFit/>
          </a:bodyPr>
          <a:lstStyle/>
          <a:p>
            <a:pPr algn="ctr"/>
            <a:r>
              <a:rPr lang="en-US" i="0"/>
              <a:t>Fixed time points</a:t>
            </a:r>
          </a:p>
        </p:txBody>
      </p:sp>
      <p:sp>
        <p:nvSpPr>
          <p:cNvPr id="102410" name="Text Box 10"/>
          <p:cNvSpPr txBox="1">
            <a:spLocks noChangeArrowheads="1"/>
          </p:cNvSpPr>
          <p:nvPr/>
        </p:nvSpPr>
        <p:spPr bwMode="auto">
          <a:xfrm>
            <a:off x="2209800" y="2101850"/>
            <a:ext cx="1752600" cy="366713"/>
          </a:xfrm>
          <a:prstGeom prst="rect">
            <a:avLst/>
          </a:prstGeom>
          <a:noFill/>
          <a:ln w="9525">
            <a:noFill/>
            <a:miter lim="800000"/>
            <a:headEnd/>
            <a:tailEnd/>
          </a:ln>
        </p:spPr>
        <p:txBody>
          <a:bodyPr>
            <a:prstTxWarp prst="textNoShape">
              <a:avLst/>
            </a:prstTxWarp>
            <a:spAutoFit/>
          </a:bodyPr>
          <a:lstStyle/>
          <a:p>
            <a:pPr algn="ctr"/>
            <a:r>
              <a:rPr lang="en-US" i="0">
                <a:sym typeface="Symbol" pitchFamily="-108" charset="2"/>
              </a:rPr>
              <a:t></a:t>
            </a:r>
            <a:r>
              <a:rPr lang="en-US" i="0"/>
              <a:t>sec-yrs</a:t>
            </a:r>
          </a:p>
        </p:txBody>
      </p:sp>
      <p:sp>
        <p:nvSpPr>
          <p:cNvPr id="102411" name="Text Box 11"/>
          <p:cNvSpPr txBox="1">
            <a:spLocks noChangeArrowheads="1"/>
          </p:cNvSpPr>
          <p:nvPr/>
        </p:nvSpPr>
        <p:spPr bwMode="auto">
          <a:xfrm>
            <a:off x="4191000" y="2057400"/>
            <a:ext cx="2667000" cy="366713"/>
          </a:xfrm>
          <a:prstGeom prst="rect">
            <a:avLst/>
          </a:prstGeom>
          <a:noFill/>
          <a:ln w="9525">
            <a:noFill/>
            <a:miter lim="800000"/>
            <a:headEnd/>
            <a:tailEnd/>
          </a:ln>
        </p:spPr>
        <p:txBody>
          <a:bodyPr>
            <a:prstTxWarp prst="textNoShape">
              <a:avLst/>
            </a:prstTxWarp>
            <a:spAutoFit/>
          </a:bodyPr>
          <a:lstStyle/>
          <a:p>
            <a:pPr algn="ctr"/>
            <a:r>
              <a:rPr lang="en-US" i="0"/>
              <a:t>Population changes</a:t>
            </a:r>
          </a:p>
        </p:txBody>
      </p:sp>
      <p:sp>
        <p:nvSpPr>
          <p:cNvPr id="102412" name="Text Box 12"/>
          <p:cNvSpPr txBox="1">
            <a:spLocks noChangeArrowheads="1"/>
          </p:cNvSpPr>
          <p:nvPr/>
        </p:nvSpPr>
        <p:spPr bwMode="auto">
          <a:xfrm>
            <a:off x="6629400" y="2057400"/>
            <a:ext cx="2514600" cy="366713"/>
          </a:xfrm>
          <a:prstGeom prst="rect">
            <a:avLst/>
          </a:prstGeom>
          <a:noFill/>
          <a:ln w="9525">
            <a:noFill/>
            <a:miter lim="800000"/>
            <a:headEnd/>
            <a:tailEnd/>
          </a:ln>
        </p:spPr>
        <p:txBody>
          <a:bodyPr>
            <a:prstTxWarp prst="textNoShape">
              <a:avLst/>
            </a:prstTxWarp>
            <a:spAutoFit/>
          </a:bodyPr>
          <a:lstStyle/>
          <a:p>
            <a:pPr algn="ctr"/>
            <a:r>
              <a:rPr lang="en-US" i="0"/>
              <a:t>Bacterial growth curve</a:t>
            </a:r>
          </a:p>
        </p:txBody>
      </p:sp>
      <p:sp>
        <p:nvSpPr>
          <p:cNvPr id="102413" name="Text Box 13"/>
          <p:cNvSpPr txBox="1">
            <a:spLocks noChangeArrowheads="1"/>
          </p:cNvSpPr>
          <p:nvPr/>
        </p:nvSpPr>
        <p:spPr bwMode="auto">
          <a:xfrm>
            <a:off x="76200" y="2871788"/>
            <a:ext cx="3581400" cy="3148012"/>
          </a:xfrm>
          <a:prstGeom prst="rect">
            <a:avLst/>
          </a:prstGeom>
          <a:noFill/>
          <a:ln w="15875">
            <a:noFill/>
            <a:miter lim="800000"/>
            <a:headEnd/>
            <a:tailEnd/>
          </a:ln>
        </p:spPr>
        <p:txBody>
          <a:bodyPr>
            <a:prstTxWarp prst="textNoShape">
              <a:avLst/>
            </a:prstTxWarp>
            <a:spAutoFit/>
          </a:bodyPr>
          <a:lstStyle/>
          <a:p>
            <a:pPr>
              <a:buFont typeface="Times" pitchFamily="-108" charset="0"/>
              <a:buChar char="•"/>
            </a:pPr>
            <a:r>
              <a:rPr lang="en-US" sz="1600"/>
              <a:t> draw individuals from a population at given time intervals, examine their properties at these fixed t points</a:t>
            </a:r>
          </a:p>
          <a:p>
            <a:pPr>
              <a:buFont typeface="Times" pitchFamily="-108" charset="0"/>
              <a:buChar char="•"/>
            </a:pPr>
            <a:r>
              <a:rPr lang="en-US" sz="1600"/>
              <a:t> E.g., bacterial growth (hrs to days)</a:t>
            </a:r>
          </a:p>
          <a:p>
            <a:pPr>
              <a:buFont typeface="Times" pitchFamily="-108" charset="0"/>
              <a:buChar char="•"/>
            </a:pPr>
            <a:r>
              <a:rPr lang="en-US" sz="1600"/>
              <a:t> E.g., embryonic development for model organisms (days to weeks)</a:t>
            </a:r>
          </a:p>
          <a:p>
            <a:pPr>
              <a:buFont typeface="Times" pitchFamily="-108" charset="0"/>
              <a:buChar char="•"/>
            </a:pPr>
            <a:r>
              <a:rPr lang="en-US" sz="1600"/>
              <a:t> Small spatial scale &amp; fast time, method of stopped-flow kinetics: mix enzyme and substrate </a:t>
            </a:r>
            <a:r>
              <a:rPr lang="en-US" sz="1600">
                <a:sym typeface="Symbol" pitchFamily="-108" charset="2"/>
              </a:rPr>
              <a:t>  squirt the mixture into a denaturing acid bath after fixed t =&gt;</a:t>
            </a:r>
            <a:r>
              <a:rPr lang="en-US" sz="1600"/>
              <a:t> follow enzymatic events</a:t>
            </a:r>
          </a:p>
        </p:txBody>
      </p:sp>
      <p:pic>
        <p:nvPicPr>
          <p:cNvPr id="102414" name="Picture 14"/>
          <p:cNvPicPr>
            <a:picLocks noChangeAspect="1" noChangeArrowheads="1"/>
          </p:cNvPicPr>
          <p:nvPr/>
        </p:nvPicPr>
        <p:blipFill>
          <a:blip r:embed="rId3"/>
          <a:srcRect/>
          <a:stretch>
            <a:fillRect/>
          </a:stretch>
        </p:blipFill>
        <p:spPr bwMode="auto">
          <a:xfrm>
            <a:off x="4419600" y="2667000"/>
            <a:ext cx="2817813" cy="3810000"/>
          </a:xfrm>
          <a:prstGeom prst="rect">
            <a:avLst/>
          </a:prstGeom>
          <a:noFill/>
          <a:ln w="15875">
            <a:noFill/>
            <a:miter lim="800000"/>
            <a:headEnd/>
            <a:tailEnd/>
          </a:ln>
        </p:spPr>
      </p:pic>
      <p:sp>
        <p:nvSpPr>
          <p:cNvPr id="102415" name="Text Box 15"/>
          <p:cNvSpPr txBox="1">
            <a:spLocks noChangeArrowheads="1"/>
          </p:cNvSpPr>
          <p:nvPr/>
        </p:nvSpPr>
        <p:spPr bwMode="auto">
          <a:xfrm>
            <a:off x="0" y="6248400"/>
            <a:ext cx="5257800" cy="517525"/>
          </a:xfrm>
          <a:prstGeom prst="rect">
            <a:avLst/>
          </a:prstGeom>
          <a:noFill/>
          <a:ln w="15875">
            <a:noFill/>
            <a:miter lim="800000"/>
            <a:headEnd/>
            <a:tailEnd/>
          </a:ln>
        </p:spPr>
        <p:txBody>
          <a:bodyPr>
            <a:prstTxWarp prst="textNoShape">
              <a:avLst/>
            </a:prstTxWarp>
            <a:spAutoFit/>
          </a:bodyPr>
          <a:lstStyle/>
          <a:p>
            <a:r>
              <a:rPr lang="en-US" sz="1400"/>
              <a:t>The experiment (by Monod) is a classic, tracked the growth of E.coli in a single culture when two diff. nutrient sugars were mixed together </a:t>
            </a:r>
          </a:p>
        </p:txBody>
      </p:sp>
      <p:sp>
        <p:nvSpPr>
          <p:cNvPr id="102416" name="Line 16"/>
          <p:cNvSpPr>
            <a:spLocks noChangeShapeType="1"/>
          </p:cNvSpPr>
          <p:nvPr/>
        </p:nvSpPr>
        <p:spPr bwMode="auto">
          <a:xfrm flipH="1">
            <a:off x="5334000" y="5410200"/>
            <a:ext cx="1905000" cy="152400"/>
          </a:xfrm>
          <a:prstGeom prst="line">
            <a:avLst/>
          </a:prstGeom>
          <a:noFill/>
          <a:ln w="15875">
            <a:solidFill>
              <a:srgbClr val="FF6600"/>
            </a:solidFill>
            <a:round/>
            <a:headEnd/>
            <a:tailEnd type="triangle" w="med" len="med"/>
          </a:ln>
          <a:effectLst>
            <a:outerShdw blurRad="63500" dist="38099" dir="2700000" algn="ctr" rotWithShape="0">
              <a:srgbClr val="000000">
                <a:alpha val="74998"/>
              </a:srgbClr>
            </a:outerShdw>
          </a:effectLst>
        </p:spPr>
        <p:txBody>
          <a:bodyPr anchor="ctr">
            <a:prstTxWarp prst="textNoShape">
              <a:avLst/>
            </a:prstTxWarp>
            <a:spAutoFit/>
          </a:bodyPr>
          <a:lstStyle/>
          <a:p>
            <a:pPr>
              <a:buFont typeface="Arial" charset="0"/>
              <a:buNone/>
              <a:defRPr/>
            </a:pPr>
            <a:endParaRPr lang="en-US">
              <a:latin typeface="Times New Roman" charset="0"/>
              <a:ea typeface="ヒラギノ角ゴ Pro W3" charset="-128"/>
              <a:cs typeface="ヒラギノ角ゴ Pro W3" charset="-128"/>
            </a:endParaRPr>
          </a:p>
        </p:txBody>
      </p:sp>
      <p:sp>
        <p:nvSpPr>
          <p:cNvPr id="102417" name="Text Box 17"/>
          <p:cNvSpPr txBox="1">
            <a:spLocks noChangeArrowheads="1"/>
          </p:cNvSpPr>
          <p:nvPr/>
        </p:nvSpPr>
        <p:spPr bwMode="auto">
          <a:xfrm>
            <a:off x="7162800" y="5197475"/>
            <a:ext cx="1752600" cy="517525"/>
          </a:xfrm>
          <a:prstGeom prst="rect">
            <a:avLst/>
          </a:prstGeom>
          <a:noFill/>
          <a:ln w="15875">
            <a:noFill/>
            <a:miter lim="800000"/>
            <a:headEnd/>
            <a:tailEnd/>
          </a:ln>
        </p:spPr>
        <p:txBody>
          <a:bodyPr>
            <a:prstTxWarp prst="textNoShape">
              <a:avLst/>
            </a:prstTxWarp>
            <a:spAutoFit/>
          </a:bodyPr>
          <a:lstStyle/>
          <a:p>
            <a:pPr algn="ctr"/>
            <a:r>
              <a:rPr lang="en-US" sz="1400"/>
              <a:t>Exponential growth, consuming glucose</a:t>
            </a:r>
          </a:p>
        </p:txBody>
      </p:sp>
      <p:sp>
        <p:nvSpPr>
          <p:cNvPr id="102418" name="Text Box 18"/>
          <p:cNvSpPr txBox="1">
            <a:spLocks noChangeArrowheads="1"/>
          </p:cNvSpPr>
          <p:nvPr/>
        </p:nvSpPr>
        <p:spPr bwMode="auto">
          <a:xfrm>
            <a:off x="7162800" y="4191000"/>
            <a:ext cx="1752600" cy="730250"/>
          </a:xfrm>
          <a:prstGeom prst="rect">
            <a:avLst/>
          </a:prstGeom>
          <a:noFill/>
          <a:ln w="15875">
            <a:noFill/>
            <a:miter lim="800000"/>
            <a:headEnd/>
            <a:tailEnd/>
          </a:ln>
        </p:spPr>
        <p:txBody>
          <a:bodyPr>
            <a:prstTxWarp prst="textNoShape">
              <a:avLst/>
            </a:prstTxWarp>
            <a:spAutoFit/>
          </a:bodyPr>
          <a:lstStyle/>
          <a:p>
            <a:pPr algn="ctr"/>
            <a:r>
              <a:rPr lang="en-US" sz="1400"/>
              <a:t>All the available glucose is consumed, growth rate slowed</a:t>
            </a:r>
          </a:p>
        </p:txBody>
      </p:sp>
      <p:sp>
        <p:nvSpPr>
          <p:cNvPr id="102419" name="Line 19"/>
          <p:cNvSpPr>
            <a:spLocks noChangeShapeType="1"/>
          </p:cNvSpPr>
          <p:nvPr/>
        </p:nvSpPr>
        <p:spPr bwMode="auto">
          <a:xfrm flipH="1">
            <a:off x="5943600" y="4724400"/>
            <a:ext cx="1295400" cy="381000"/>
          </a:xfrm>
          <a:prstGeom prst="line">
            <a:avLst/>
          </a:prstGeom>
          <a:noFill/>
          <a:ln w="15875">
            <a:solidFill>
              <a:srgbClr val="FF6600"/>
            </a:solidFill>
            <a:round/>
            <a:headEnd/>
            <a:tailEnd type="triangle" w="med" len="med"/>
          </a:ln>
          <a:effectLst>
            <a:outerShdw blurRad="63500" dist="38099" dir="2700000" algn="ctr" rotWithShape="0">
              <a:srgbClr val="000000">
                <a:alpha val="74998"/>
              </a:srgbClr>
            </a:outerShdw>
          </a:effectLst>
        </p:spPr>
        <p:txBody>
          <a:bodyPr anchor="ctr">
            <a:prstTxWarp prst="textNoShape">
              <a:avLst/>
            </a:prstTxWarp>
            <a:spAutoFit/>
          </a:bodyPr>
          <a:lstStyle/>
          <a:p>
            <a:pPr>
              <a:buFont typeface="Arial" charset="0"/>
              <a:buNone/>
              <a:defRPr/>
            </a:pPr>
            <a:endParaRPr lang="en-US">
              <a:latin typeface="Times New Roman" charset="0"/>
              <a:ea typeface="ヒラギノ角ゴ Pro W3" charset="-128"/>
              <a:cs typeface="ヒラギノ角ゴ Pro W3" charset="-128"/>
            </a:endParaRPr>
          </a:p>
        </p:txBody>
      </p:sp>
      <p:sp>
        <p:nvSpPr>
          <p:cNvPr id="102420" name="Text Box 20"/>
          <p:cNvSpPr txBox="1">
            <a:spLocks noChangeArrowheads="1"/>
          </p:cNvSpPr>
          <p:nvPr/>
        </p:nvSpPr>
        <p:spPr bwMode="auto">
          <a:xfrm>
            <a:off x="7239000" y="2971800"/>
            <a:ext cx="1981200" cy="942975"/>
          </a:xfrm>
          <a:prstGeom prst="rect">
            <a:avLst/>
          </a:prstGeom>
          <a:noFill/>
          <a:ln w="15875">
            <a:noFill/>
            <a:miter lim="800000"/>
            <a:headEnd/>
            <a:tailEnd/>
          </a:ln>
        </p:spPr>
        <p:txBody>
          <a:bodyPr>
            <a:prstTxWarp prst="textNoShape">
              <a:avLst/>
            </a:prstTxWarp>
            <a:spAutoFit/>
          </a:bodyPr>
          <a:lstStyle/>
          <a:p>
            <a:r>
              <a:rPr lang="en-US" sz="1400"/>
              <a:t>Bacteria switched over into a new metabolic mode enabling them to use lactose</a:t>
            </a:r>
          </a:p>
        </p:txBody>
      </p:sp>
      <p:sp>
        <p:nvSpPr>
          <p:cNvPr id="102421" name="Line 21"/>
          <p:cNvSpPr>
            <a:spLocks noChangeShapeType="1"/>
          </p:cNvSpPr>
          <p:nvPr/>
        </p:nvSpPr>
        <p:spPr bwMode="auto">
          <a:xfrm flipH="1">
            <a:off x="6477000" y="3810000"/>
            <a:ext cx="762000" cy="381000"/>
          </a:xfrm>
          <a:prstGeom prst="line">
            <a:avLst/>
          </a:prstGeom>
          <a:noFill/>
          <a:ln w="15875">
            <a:solidFill>
              <a:srgbClr val="FF6600"/>
            </a:solidFill>
            <a:round/>
            <a:headEnd/>
            <a:tailEnd type="triangle" w="med" len="med"/>
          </a:ln>
          <a:effectLst>
            <a:outerShdw blurRad="63500" dist="38099" dir="2700000" algn="ctr" rotWithShape="0">
              <a:srgbClr val="000000">
                <a:alpha val="74998"/>
              </a:srgbClr>
            </a:outerShdw>
          </a:effectLst>
        </p:spPr>
        <p:txBody>
          <a:bodyPr anchor="ctr">
            <a:prstTxWarp prst="textNoShape">
              <a:avLst/>
            </a:prstTxWarp>
            <a:spAutoFit/>
          </a:bodyPr>
          <a:lstStyle/>
          <a:p>
            <a:pPr>
              <a:buFont typeface="Arial" charset="0"/>
              <a:buNone/>
              <a:defRPr/>
            </a:pPr>
            <a:endParaRPr lang="en-US">
              <a:latin typeface="Times New Roman" charset="0"/>
              <a:ea typeface="ヒラギノ角ゴ Pro W3" charset="-128"/>
              <a:cs typeface="ヒラギノ角ゴ Pro W3" charset="-128"/>
            </a:endParaRPr>
          </a:p>
        </p:txBody>
      </p:sp>
      <p:sp>
        <p:nvSpPr>
          <p:cNvPr id="102422" name="Text Box 22"/>
          <p:cNvSpPr txBox="1">
            <a:spLocks noChangeArrowheads="1"/>
          </p:cNvSpPr>
          <p:nvPr/>
        </p:nvSpPr>
        <p:spPr bwMode="auto">
          <a:xfrm rot="-5450497">
            <a:off x="3025775" y="4097338"/>
            <a:ext cx="2209800" cy="336550"/>
          </a:xfrm>
          <a:prstGeom prst="rect">
            <a:avLst/>
          </a:prstGeom>
          <a:solidFill>
            <a:schemeClr val="bg1"/>
          </a:solidFill>
          <a:ln w="15875">
            <a:noFill/>
            <a:miter lim="800000"/>
            <a:headEnd/>
            <a:tailEnd/>
          </a:ln>
        </p:spPr>
        <p:txBody>
          <a:bodyPr>
            <a:prstTxWarp prst="textNoShape">
              <a:avLst/>
            </a:prstTxWarp>
            <a:spAutoFit/>
          </a:bodyPr>
          <a:lstStyle/>
          <a:p>
            <a:r>
              <a:rPr lang="en-US" sz="1600" i="0">
                <a:latin typeface="Arial" pitchFamily="-108" charset="0"/>
              </a:rPr>
              <a:t>Cell density (arb.units)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2404"/>
                                        </p:tgtEl>
                                        <p:attrNameLst>
                                          <p:attrName>style.visibility</p:attrName>
                                        </p:attrNameLst>
                                      </p:cBhvr>
                                      <p:to>
                                        <p:strVal val="visible"/>
                                      </p:to>
                                    </p:set>
                                    <p:animEffect transition="in" filter="dissolve">
                                      <p:cBhvr>
                                        <p:cTn id="7" dur="500"/>
                                        <p:tgtEl>
                                          <p:spTgt spid="10240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2405"/>
                                        </p:tgtEl>
                                        <p:attrNameLst>
                                          <p:attrName>style.visibility</p:attrName>
                                        </p:attrNameLst>
                                      </p:cBhvr>
                                      <p:to>
                                        <p:strVal val="visible"/>
                                      </p:to>
                                    </p:set>
                                    <p:animEffect transition="in" filter="wipe(left)">
                                      <p:cBhvr>
                                        <p:cTn id="11" dur="500"/>
                                        <p:tgtEl>
                                          <p:spTgt spid="10240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2409"/>
                                        </p:tgtEl>
                                        <p:attrNameLst>
                                          <p:attrName>style.visibility</p:attrName>
                                        </p:attrNameLst>
                                      </p:cBhvr>
                                      <p:to>
                                        <p:strVal val="visible"/>
                                      </p:to>
                                    </p:set>
                                    <p:animEffect transition="in" filter="wipe(left)">
                                      <p:cBhvr>
                                        <p:cTn id="15" dur="500"/>
                                        <p:tgtEl>
                                          <p:spTgt spid="102409"/>
                                        </p:tgtEl>
                                      </p:cBhvr>
                                    </p:animEffect>
                                  </p:childTnLst>
                                </p:cTn>
                              </p:par>
                            </p:childTnLst>
                          </p:cTn>
                        </p:par>
                        <p:par>
                          <p:cTn id="16" fill="hold">
                            <p:stCondLst>
                              <p:cond delay="1500"/>
                            </p:stCondLst>
                            <p:childTnLst>
                              <p:par>
                                <p:cTn id="17" presetID="22" presetClass="entr" presetSubtype="8" fill="hold" grpId="0" nodeType="afterEffect">
                                  <p:stCondLst>
                                    <p:cond delay="1000"/>
                                  </p:stCondLst>
                                  <p:childTnLst>
                                    <p:set>
                                      <p:cBhvr>
                                        <p:cTn id="18" dur="1" fill="hold">
                                          <p:stCondLst>
                                            <p:cond delay="0"/>
                                          </p:stCondLst>
                                        </p:cTn>
                                        <p:tgtEl>
                                          <p:spTgt spid="102406"/>
                                        </p:tgtEl>
                                        <p:attrNameLst>
                                          <p:attrName>style.visibility</p:attrName>
                                        </p:attrNameLst>
                                      </p:cBhvr>
                                      <p:to>
                                        <p:strVal val="visible"/>
                                      </p:to>
                                    </p:set>
                                    <p:animEffect transition="in" filter="wipe(left)">
                                      <p:cBhvr>
                                        <p:cTn id="19" dur="500"/>
                                        <p:tgtEl>
                                          <p:spTgt spid="102406"/>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102407"/>
                                        </p:tgtEl>
                                        <p:attrNameLst>
                                          <p:attrName>style.visibility</p:attrName>
                                        </p:attrNameLst>
                                      </p:cBhvr>
                                      <p:to>
                                        <p:strVal val="visible"/>
                                      </p:to>
                                    </p:set>
                                    <p:animEffect transition="in" filter="wipe(left)">
                                      <p:cBhvr>
                                        <p:cTn id="23" dur="500"/>
                                        <p:tgtEl>
                                          <p:spTgt spid="102407"/>
                                        </p:tgtEl>
                                      </p:cBhvr>
                                    </p:animEffect>
                                  </p:childTnLst>
                                </p:cTn>
                              </p:par>
                            </p:childTnLst>
                          </p:cTn>
                        </p:par>
                        <p:par>
                          <p:cTn id="24" fill="hold">
                            <p:stCondLst>
                              <p:cond delay="3500"/>
                            </p:stCondLst>
                            <p:childTnLst>
                              <p:par>
                                <p:cTn id="25" presetID="22" presetClass="entr" presetSubtype="8" fill="hold" grpId="0" nodeType="afterEffect">
                                  <p:stCondLst>
                                    <p:cond delay="0"/>
                                  </p:stCondLst>
                                  <p:childTnLst>
                                    <p:set>
                                      <p:cBhvr>
                                        <p:cTn id="26" dur="1" fill="hold">
                                          <p:stCondLst>
                                            <p:cond delay="0"/>
                                          </p:stCondLst>
                                        </p:cTn>
                                        <p:tgtEl>
                                          <p:spTgt spid="102410"/>
                                        </p:tgtEl>
                                        <p:attrNameLst>
                                          <p:attrName>style.visibility</p:attrName>
                                        </p:attrNameLst>
                                      </p:cBhvr>
                                      <p:to>
                                        <p:strVal val="visible"/>
                                      </p:to>
                                    </p:set>
                                    <p:animEffect transition="in" filter="wipe(left)">
                                      <p:cBhvr>
                                        <p:cTn id="27" dur="500"/>
                                        <p:tgtEl>
                                          <p:spTgt spid="102410"/>
                                        </p:tgtEl>
                                      </p:cBhvr>
                                    </p:animEffect>
                                  </p:childTnLst>
                                </p:cTn>
                              </p:par>
                            </p:childTnLst>
                          </p:cTn>
                        </p:par>
                        <p:par>
                          <p:cTn id="28" fill="hold">
                            <p:stCondLst>
                              <p:cond delay="4000"/>
                            </p:stCondLst>
                            <p:childTnLst>
                              <p:par>
                                <p:cTn id="29" presetID="22" presetClass="entr" presetSubtype="8" fill="hold" grpId="0" nodeType="afterEffect">
                                  <p:stCondLst>
                                    <p:cond delay="0"/>
                                  </p:stCondLst>
                                  <p:childTnLst>
                                    <p:set>
                                      <p:cBhvr>
                                        <p:cTn id="30" dur="1" fill="hold">
                                          <p:stCondLst>
                                            <p:cond delay="0"/>
                                          </p:stCondLst>
                                        </p:cTn>
                                        <p:tgtEl>
                                          <p:spTgt spid="102411"/>
                                        </p:tgtEl>
                                        <p:attrNameLst>
                                          <p:attrName>style.visibility</p:attrName>
                                        </p:attrNameLst>
                                      </p:cBhvr>
                                      <p:to>
                                        <p:strVal val="visible"/>
                                      </p:to>
                                    </p:set>
                                    <p:animEffect transition="in" filter="wipe(left)">
                                      <p:cBhvr>
                                        <p:cTn id="31" dur="500"/>
                                        <p:tgtEl>
                                          <p:spTgt spid="102411"/>
                                        </p:tgtEl>
                                      </p:cBhvr>
                                    </p:animEffect>
                                  </p:childTnLst>
                                </p:cTn>
                              </p:par>
                            </p:childTnLst>
                          </p:cTn>
                        </p:par>
                        <p:par>
                          <p:cTn id="32" fill="hold">
                            <p:stCondLst>
                              <p:cond delay="4500"/>
                            </p:stCondLst>
                            <p:childTnLst>
                              <p:par>
                                <p:cTn id="33" presetID="22" presetClass="entr" presetSubtype="8" fill="hold" grpId="0" nodeType="afterEffect">
                                  <p:stCondLst>
                                    <p:cond delay="0"/>
                                  </p:stCondLst>
                                  <p:childTnLst>
                                    <p:set>
                                      <p:cBhvr>
                                        <p:cTn id="34" dur="1" fill="hold">
                                          <p:stCondLst>
                                            <p:cond delay="0"/>
                                          </p:stCondLst>
                                        </p:cTn>
                                        <p:tgtEl>
                                          <p:spTgt spid="102408"/>
                                        </p:tgtEl>
                                        <p:attrNameLst>
                                          <p:attrName>style.visibility</p:attrName>
                                        </p:attrNameLst>
                                      </p:cBhvr>
                                      <p:to>
                                        <p:strVal val="visible"/>
                                      </p:to>
                                    </p:set>
                                    <p:animEffect transition="in" filter="wipe(left)">
                                      <p:cBhvr>
                                        <p:cTn id="35" dur="500"/>
                                        <p:tgtEl>
                                          <p:spTgt spid="102408"/>
                                        </p:tgtEl>
                                      </p:cBhvr>
                                    </p:animEffect>
                                  </p:childTnLst>
                                </p:cTn>
                              </p:par>
                            </p:childTnLst>
                          </p:cTn>
                        </p:par>
                        <p:par>
                          <p:cTn id="36" fill="hold">
                            <p:stCondLst>
                              <p:cond delay="5000"/>
                            </p:stCondLst>
                            <p:childTnLst>
                              <p:par>
                                <p:cTn id="37" presetID="22" presetClass="entr" presetSubtype="8" fill="hold" grpId="0" nodeType="afterEffect">
                                  <p:stCondLst>
                                    <p:cond delay="0"/>
                                  </p:stCondLst>
                                  <p:childTnLst>
                                    <p:set>
                                      <p:cBhvr>
                                        <p:cTn id="38" dur="1" fill="hold">
                                          <p:stCondLst>
                                            <p:cond delay="0"/>
                                          </p:stCondLst>
                                        </p:cTn>
                                        <p:tgtEl>
                                          <p:spTgt spid="102412"/>
                                        </p:tgtEl>
                                        <p:attrNameLst>
                                          <p:attrName>style.visibility</p:attrName>
                                        </p:attrNameLst>
                                      </p:cBhvr>
                                      <p:to>
                                        <p:strVal val="visible"/>
                                      </p:to>
                                    </p:set>
                                    <p:animEffect transition="in" filter="wipe(left)">
                                      <p:cBhvr>
                                        <p:cTn id="39" dur="500"/>
                                        <p:tgtEl>
                                          <p:spTgt spid="102412"/>
                                        </p:tgtEl>
                                      </p:cBhvr>
                                    </p:animEffect>
                                  </p:childTnLst>
                                </p:cTn>
                              </p:par>
                            </p:childTnLst>
                          </p:cTn>
                        </p:par>
                        <p:par>
                          <p:cTn id="40" fill="hold">
                            <p:stCondLst>
                              <p:cond delay="5500"/>
                            </p:stCondLst>
                            <p:childTnLst>
                              <p:par>
                                <p:cTn id="41" presetID="22" presetClass="entr" presetSubtype="1" fill="hold" grpId="0" nodeType="afterEffect">
                                  <p:stCondLst>
                                    <p:cond delay="0"/>
                                  </p:stCondLst>
                                  <p:childTnLst>
                                    <p:set>
                                      <p:cBhvr>
                                        <p:cTn id="42" dur="1" fill="hold">
                                          <p:stCondLst>
                                            <p:cond delay="0"/>
                                          </p:stCondLst>
                                        </p:cTn>
                                        <p:tgtEl>
                                          <p:spTgt spid="102413"/>
                                        </p:tgtEl>
                                        <p:attrNameLst>
                                          <p:attrName>style.visibility</p:attrName>
                                        </p:attrNameLst>
                                      </p:cBhvr>
                                      <p:to>
                                        <p:strVal val="visible"/>
                                      </p:to>
                                    </p:set>
                                    <p:animEffect transition="in" filter="wipe(up)">
                                      <p:cBhvr>
                                        <p:cTn id="43" dur="500"/>
                                        <p:tgtEl>
                                          <p:spTgt spid="10241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102414"/>
                                        </p:tgtEl>
                                        <p:attrNameLst>
                                          <p:attrName>style.visibility</p:attrName>
                                        </p:attrNameLst>
                                      </p:cBhvr>
                                      <p:to>
                                        <p:strVal val="visible"/>
                                      </p:to>
                                    </p:set>
                                    <p:anim calcmode="lin" valueType="num">
                                      <p:cBhvr additive="base">
                                        <p:cTn id="48" dur="500" fill="hold"/>
                                        <p:tgtEl>
                                          <p:spTgt spid="102414"/>
                                        </p:tgtEl>
                                        <p:attrNameLst>
                                          <p:attrName>ppt_x</p:attrName>
                                        </p:attrNameLst>
                                      </p:cBhvr>
                                      <p:tavLst>
                                        <p:tav tm="0">
                                          <p:val>
                                            <p:strVal val="1+#ppt_w/2"/>
                                          </p:val>
                                        </p:tav>
                                        <p:tav tm="100000">
                                          <p:val>
                                            <p:strVal val="#ppt_x"/>
                                          </p:val>
                                        </p:tav>
                                      </p:tavLst>
                                    </p:anim>
                                    <p:anim calcmode="lin" valueType="num">
                                      <p:cBhvr additive="base">
                                        <p:cTn id="49" dur="500" fill="hold"/>
                                        <p:tgtEl>
                                          <p:spTgt spid="102414"/>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102422"/>
                                        </p:tgtEl>
                                        <p:attrNameLst>
                                          <p:attrName>style.visibility</p:attrName>
                                        </p:attrNameLst>
                                      </p:cBhvr>
                                      <p:to>
                                        <p:strVal val="visible"/>
                                      </p:to>
                                    </p:set>
                                    <p:animEffect transition="in" filter="wipe(down)">
                                      <p:cBhvr>
                                        <p:cTn id="53" dur="500"/>
                                        <p:tgtEl>
                                          <p:spTgt spid="102422"/>
                                        </p:tgtEl>
                                      </p:cBhvr>
                                    </p:animEffect>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02415"/>
                                        </p:tgtEl>
                                        <p:attrNameLst>
                                          <p:attrName>style.visibility</p:attrName>
                                        </p:attrNameLst>
                                      </p:cBhvr>
                                      <p:to>
                                        <p:strVal val="visible"/>
                                      </p:to>
                                    </p:set>
                                    <p:animEffect transition="in" filter="wipe(left)">
                                      <p:cBhvr>
                                        <p:cTn id="57" dur="500"/>
                                        <p:tgtEl>
                                          <p:spTgt spid="102415"/>
                                        </p:tgtEl>
                                      </p:cBhvr>
                                    </p:animEffect>
                                  </p:childTnLst>
                                </p:cTn>
                              </p:par>
                            </p:childTnLst>
                          </p:cTn>
                        </p:par>
                        <p:par>
                          <p:cTn id="58" fill="hold">
                            <p:stCondLst>
                              <p:cond delay="1500"/>
                            </p:stCondLst>
                            <p:childTnLst>
                              <p:par>
                                <p:cTn id="59" presetID="22" presetClass="entr" presetSubtype="8" fill="hold" nodeType="afterEffect">
                                  <p:stCondLst>
                                    <p:cond delay="0"/>
                                  </p:stCondLst>
                                  <p:childTnLst>
                                    <p:set>
                                      <p:cBhvr>
                                        <p:cTn id="60" dur="1" fill="hold">
                                          <p:stCondLst>
                                            <p:cond delay="0"/>
                                          </p:stCondLst>
                                        </p:cTn>
                                        <p:tgtEl>
                                          <p:spTgt spid="102416"/>
                                        </p:tgtEl>
                                        <p:attrNameLst>
                                          <p:attrName>style.visibility</p:attrName>
                                        </p:attrNameLst>
                                      </p:cBhvr>
                                      <p:to>
                                        <p:strVal val="visible"/>
                                      </p:to>
                                    </p:set>
                                    <p:animEffect transition="in" filter="wipe(left)">
                                      <p:cBhvr>
                                        <p:cTn id="61" dur="500"/>
                                        <p:tgtEl>
                                          <p:spTgt spid="102416"/>
                                        </p:tgtEl>
                                      </p:cBhvr>
                                    </p:animEffect>
                                  </p:childTnLst>
                                </p:cTn>
                              </p:par>
                              <p:par>
                                <p:cTn id="62" presetID="22" presetClass="entr" presetSubtype="2" fill="hold" nodeType="withEffect">
                                  <p:stCondLst>
                                    <p:cond delay="0"/>
                                  </p:stCondLst>
                                  <p:childTnLst>
                                    <p:set>
                                      <p:cBhvr>
                                        <p:cTn id="63" dur="1" fill="hold">
                                          <p:stCondLst>
                                            <p:cond delay="0"/>
                                          </p:stCondLst>
                                        </p:cTn>
                                        <p:tgtEl>
                                          <p:spTgt spid="102419"/>
                                        </p:tgtEl>
                                        <p:attrNameLst>
                                          <p:attrName>style.visibility</p:attrName>
                                        </p:attrNameLst>
                                      </p:cBhvr>
                                      <p:to>
                                        <p:strVal val="visible"/>
                                      </p:to>
                                    </p:set>
                                    <p:animEffect transition="in" filter="wipe(right)">
                                      <p:cBhvr>
                                        <p:cTn id="64" dur="500"/>
                                        <p:tgtEl>
                                          <p:spTgt spid="102419"/>
                                        </p:tgtEl>
                                      </p:cBhvr>
                                    </p:animEffect>
                                  </p:childTnLst>
                                </p:cTn>
                              </p:par>
                              <p:par>
                                <p:cTn id="65" presetID="22" presetClass="entr" presetSubtype="2" fill="hold" nodeType="withEffect">
                                  <p:stCondLst>
                                    <p:cond delay="0"/>
                                  </p:stCondLst>
                                  <p:childTnLst>
                                    <p:set>
                                      <p:cBhvr>
                                        <p:cTn id="66" dur="1" fill="hold">
                                          <p:stCondLst>
                                            <p:cond delay="0"/>
                                          </p:stCondLst>
                                        </p:cTn>
                                        <p:tgtEl>
                                          <p:spTgt spid="102421"/>
                                        </p:tgtEl>
                                        <p:attrNameLst>
                                          <p:attrName>style.visibility</p:attrName>
                                        </p:attrNameLst>
                                      </p:cBhvr>
                                      <p:to>
                                        <p:strVal val="visible"/>
                                      </p:to>
                                    </p:set>
                                    <p:animEffect transition="in" filter="wipe(right)">
                                      <p:cBhvr>
                                        <p:cTn id="67" dur="500"/>
                                        <p:tgtEl>
                                          <p:spTgt spid="102421"/>
                                        </p:tgtEl>
                                      </p:cBhvr>
                                    </p:animEffect>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102417"/>
                                        </p:tgtEl>
                                        <p:attrNameLst>
                                          <p:attrName>style.visibility</p:attrName>
                                        </p:attrNameLst>
                                      </p:cBhvr>
                                      <p:to>
                                        <p:strVal val="visible"/>
                                      </p:to>
                                    </p:set>
                                    <p:animEffect transition="in" filter="wipe(left)">
                                      <p:cBhvr>
                                        <p:cTn id="71" dur="500"/>
                                        <p:tgtEl>
                                          <p:spTgt spid="102417"/>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02418"/>
                                        </p:tgtEl>
                                        <p:attrNameLst>
                                          <p:attrName>style.visibility</p:attrName>
                                        </p:attrNameLst>
                                      </p:cBhvr>
                                      <p:to>
                                        <p:strVal val="visible"/>
                                      </p:to>
                                    </p:set>
                                    <p:animEffect transition="in" filter="wipe(left)">
                                      <p:cBhvr>
                                        <p:cTn id="74" dur="500"/>
                                        <p:tgtEl>
                                          <p:spTgt spid="102418"/>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102420"/>
                                        </p:tgtEl>
                                        <p:attrNameLst>
                                          <p:attrName>style.visibility</p:attrName>
                                        </p:attrNameLst>
                                      </p:cBhvr>
                                      <p:to>
                                        <p:strVal val="visible"/>
                                      </p:to>
                                    </p:set>
                                    <p:animEffect transition="in" filter="wipe(left)">
                                      <p:cBhvr>
                                        <p:cTn id="77" dur="500"/>
                                        <p:tgtEl>
                                          <p:spTgt spid="102420"/>
                                        </p:tgtEl>
                                      </p:cBhvr>
                                    </p:animEffect>
                                  </p:childTnLst>
                                </p:cTn>
                              </p:par>
                            </p:childTnLst>
                          </p:cTn>
                        </p:par>
                      </p:childTnLst>
                    </p:cTn>
                  </p:par>
                  <p:par>
                    <p:cTn id="78" fill="hold">
                      <p:stCondLst>
                        <p:cond delay="indefinite"/>
                      </p:stCondLst>
                      <p:childTnLst>
                        <p:par>
                          <p:cTn id="79" fill="hold">
                            <p:stCondLst>
                              <p:cond delay="0"/>
                            </p:stCondLst>
                            <p:childTnLst>
                              <p:par>
                                <p:cTn id="80" presetID="35" presetClass="emph" presetSubtype="0" repeatCount="indefinite" fill="hold" nodeType="clickEffect">
                                  <p:stCondLst>
                                    <p:cond delay="0"/>
                                  </p:stCondLst>
                                  <p:endCondLst>
                                    <p:cond evt="onNext" delay="0">
                                      <p:tgtEl>
                                        <p:sldTgt/>
                                      </p:tgtEl>
                                    </p:cond>
                                  </p:endCondLst>
                                  <p:childTnLst>
                                    <p:anim calcmode="discrete" valueType="str">
                                      <p:cBhvr>
                                        <p:cTn id="81" dur="1000" fill="hold"/>
                                        <p:tgtEl>
                                          <p:spTgt spid="102416"/>
                                        </p:tgtEl>
                                        <p:attrNameLst>
                                          <p:attrName>style.visibility</p:attrName>
                                        </p:attrNameLst>
                                      </p:cBhvr>
                                      <p:tavLst>
                                        <p:tav tm="0">
                                          <p:val>
                                            <p:strVal val="hidden"/>
                                          </p:val>
                                        </p:tav>
                                        <p:tav tm="50000">
                                          <p:val>
                                            <p:strVal val="visible"/>
                                          </p:val>
                                        </p:tav>
                                      </p:tavLst>
                                    </p:anim>
                                  </p:childTnLst>
                                </p:cTn>
                              </p:par>
                            </p:childTnLst>
                          </p:cTn>
                        </p:par>
                      </p:childTnLst>
                    </p:cTn>
                  </p:par>
                  <p:par>
                    <p:cTn id="82" fill="hold">
                      <p:stCondLst>
                        <p:cond delay="indefinite"/>
                      </p:stCondLst>
                      <p:childTnLst>
                        <p:par>
                          <p:cTn id="83" fill="hold">
                            <p:stCondLst>
                              <p:cond delay="0"/>
                            </p:stCondLst>
                            <p:childTnLst>
                              <p:par>
                                <p:cTn id="84" presetID="35" presetClass="emph" presetSubtype="0" repeatCount="indefinite" fill="hold" nodeType="clickEffect">
                                  <p:stCondLst>
                                    <p:cond delay="0"/>
                                  </p:stCondLst>
                                  <p:endCondLst>
                                    <p:cond evt="onNext" delay="0">
                                      <p:tgtEl>
                                        <p:sldTgt/>
                                      </p:tgtEl>
                                    </p:cond>
                                  </p:endCondLst>
                                  <p:childTnLst>
                                    <p:anim calcmode="discrete" valueType="str">
                                      <p:cBhvr>
                                        <p:cTn id="85" dur="1000" fill="hold"/>
                                        <p:tgtEl>
                                          <p:spTgt spid="102419"/>
                                        </p:tgtEl>
                                        <p:attrNameLst>
                                          <p:attrName>style.visibility</p:attrName>
                                        </p:attrNameLst>
                                      </p:cBhvr>
                                      <p:tavLst>
                                        <p:tav tm="0">
                                          <p:val>
                                            <p:strVal val="hidden"/>
                                          </p:val>
                                        </p:tav>
                                        <p:tav tm="50000">
                                          <p:val>
                                            <p:strVal val="visible"/>
                                          </p:val>
                                        </p:tav>
                                      </p:tavLst>
                                    </p:anim>
                                  </p:childTnLst>
                                </p:cTn>
                              </p:par>
                            </p:childTnLst>
                          </p:cTn>
                        </p:par>
                      </p:childTnLst>
                    </p:cTn>
                  </p:par>
                  <p:par>
                    <p:cTn id="86" fill="hold">
                      <p:stCondLst>
                        <p:cond delay="indefinite"/>
                      </p:stCondLst>
                      <p:childTnLst>
                        <p:par>
                          <p:cTn id="87" fill="hold">
                            <p:stCondLst>
                              <p:cond delay="0"/>
                            </p:stCondLst>
                            <p:childTnLst>
                              <p:par>
                                <p:cTn id="88" presetID="35" presetClass="emph" presetSubtype="0" repeatCount="indefinite" fill="hold" nodeType="clickEffect">
                                  <p:stCondLst>
                                    <p:cond delay="0"/>
                                  </p:stCondLst>
                                  <p:endCondLst>
                                    <p:cond evt="onNext" delay="0">
                                      <p:tgtEl>
                                        <p:sldTgt/>
                                      </p:tgtEl>
                                    </p:cond>
                                  </p:endCondLst>
                                  <p:childTnLst>
                                    <p:anim calcmode="discrete" valueType="str">
                                      <p:cBhvr>
                                        <p:cTn id="89" dur="1000" fill="hold"/>
                                        <p:tgtEl>
                                          <p:spTgt spid="10242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p:bldP spid="102405" grpId="0" animBg="1"/>
      <p:bldP spid="102406" grpId="0" animBg="1"/>
      <p:bldP spid="102407" grpId="0" animBg="1"/>
      <p:bldP spid="102408" grpId="0" animBg="1"/>
      <p:bldP spid="102409" grpId="0"/>
      <p:bldP spid="102410" grpId="0"/>
      <p:bldP spid="102411" grpId="0"/>
      <p:bldP spid="102412" grpId="0"/>
      <p:bldP spid="102413" grpId="0"/>
      <p:bldP spid="102415" grpId="0"/>
      <p:bldP spid="102417" grpId="0"/>
      <p:bldP spid="102418" grpId="0"/>
      <p:bldP spid="102420" grpId="0"/>
      <p:bldP spid="102422"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8" name="Rectangle 1028"/>
          <p:cNvSpPr>
            <a:spLocks noChangeArrowheads="1"/>
          </p:cNvSpPr>
          <p:nvPr/>
        </p:nvSpPr>
        <p:spPr bwMode="auto">
          <a:xfrm>
            <a:off x="152400" y="0"/>
            <a:ext cx="8991600" cy="13716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200" i="0">
                <a:solidFill>
                  <a:srgbClr val="FF6700"/>
                </a:solidFill>
                <a:latin typeface="Herculanum" charset="0"/>
                <a:ea typeface="ヒラギノ角ゴ Pro W3" charset="-128"/>
                <a:cs typeface="ヒラギノ角ゴ Pro W3" charset="-128"/>
              </a:rPr>
              <a:t>How do we know what we know? </a:t>
            </a:r>
            <a:r>
              <a:rPr lang="en-US" sz="2400" i="0">
                <a:solidFill>
                  <a:srgbClr val="FF6700"/>
                </a:solidFill>
                <a:latin typeface="Herculanum" charset="0"/>
                <a:ea typeface="ヒラギノ角ゴ Pro W3" charset="-128"/>
                <a:cs typeface="ヒラギノ角ゴ Pro W3" charset="-128"/>
              </a:rPr>
              <a:t>measurements of bio time</a:t>
            </a:r>
            <a:endParaRPr lang="en-US" sz="6000" b="1" i="0">
              <a:solidFill>
                <a:srgbClr val="FF6700"/>
              </a:solidFill>
              <a:latin typeface="Herculanum" charset="0"/>
              <a:ea typeface="ヒラギノ角ゴ Pro W3" charset="-128"/>
              <a:cs typeface="ヒラギノ角ゴ Pro W3" charset="-128"/>
            </a:endParaRPr>
          </a:p>
        </p:txBody>
      </p:sp>
      <p:sp>
        <p:nvSpPr>
          <p:cNvPr id="103429" name="Text Box 1029"/>
          <p:cNvSpPr txBox="1">
            <a:spLocks noChangeArrowheads="1"/>
          </p:cNvSpPr>
          <p:nvPr/>
        </p:nvSpPr>
        <p:spPr bwMode="auto">
          <a:xfrm>
            <a:off x="381000" y="1447800"/>
            <a:ext cx="1295400" cy="366713"/>
          </a:xfrm>
          <a:prstGeom prst="rect">
            <a:avLst/>
          </a:prstGeom>
          <a:solidFill>
            <a:srgbClr val="FF9900"/>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a:buFont typeface="Arial" charset="0"/>
              <a:buNone/>
              <a:defRPr/>
            </a:pPr>
            <a:r>
              <a:rPr lang="en-US" i="0">
                <a:latin typeface="Times New Roman" charset="0"/>
                <a:ea typeface="ヒラギノ角ゴ Pro W3" charset="-128"/>
                <a:cs typeface="ヒラギノ角ゴ Pro W3" charset="-128"/>
              </a:rPr>
              <a:t>Strategy 3</a:t>
            </a:r>
          </a:p>
        </p:txBody>
      </p:sp>
      <p:sp>
        <p:nvSpPr>
          <p:cNvPr id="103430" name="Text Box 1030"/>
          <p:cNvSpPr txBox="1">
            <a:spLocks noChangeArrowheads="1"/>
          </p:cNvSpPr>
          <p:nvPr/>
        </p:nvSpPr>
        <p:spPr bwMode="auto">
          <a:xfrm>
            <a:off x="2286000" y="1447800"/>
            <a:ext cx="1752600" cy="366713"/>
          </a:xfrm>
          <a:prstGeom prst="rect">
            <a:avLst/>
          </a:prstGeom>
          <a:solidFill>
            <a:srgbClr val="99CC00"/>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buFont typeface="Arial" charset="0"/>
              <a:buNone/>
              <a:defRPr/>
            </a:pPr>
            <a:r>
              <a:rPr lang="en-US" i="0">
                <a:latin typeface="Times New Roman" charset="0"/>
                <a:ea typeface="ヒラギノ角ゴ Pro W3" charset="-128"/>
                <a:cs typeface="ヒラギノ角ゴ Pro W3" charset="-128"/>
              </a:rPr>
              <a:t>Typ’l time scale</a:t>
            </a:r>
          </a:p>
        </p:txBody>
      </p:sp>
      <p:sp>
        <p:nvSpPr>
          <p:cNvPr id="103431" name="Text Box 1031"/>
          <p:cNvSpPr txBox="1">
            <a:spLocks noChangeArrowheads="1"/>
          </p:cNvSpPr>
          <p:nvPr/>
        </p:nvSpPr>
        <p:spPr bwMode="auto">
          <a:xfrm>
            <a:off x="4572000" y="1462088"/>
            <a:ext cx="1981200" cy="366712"/>
          </a:xfrm>
          <a:prstGeom prst="rect">
            <a:avLst/>
          </a:prstGeom>
          <a:solidFill>
            <a:srgbClr val="99CCFF"/>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a:buFont typeface="Arial" charset="0"/>
              <a:buNone/>
              <a:defRPr/>
            </a:pPr>
            <a:r>
              <a:rPr lang="en-US" i="0">
                <a:latin typeface="Times New Roman" charset="0"/>
                <a:ea typeface="ヒラギノ角ゴ Pro W3" charset="-128"/>
                <a:cs typeface="ヒラギノ角ゴ Pro W3" charset="-128"/>
              </a:rPr>
              <a:t>Types of processes</a:t>
            </a:r>
          </a:p>
        </p:txBody>
      </p:sp>
      <p:sp>
        <p:nvSpPr>
          <p:cNvPr id="103432" name="Text Box 1032"/>
          <p:cNvSpPr txBox="1">
            <a:spLocks noChangeArrowheads="1"/>
          </p:cNvSpPr>
          <p:nvPr/>
        </p:nvSpPr>
        <p:spPr bwMode="auto">
          <a:xfrm>
            <a:off x="7543800" y="1462088"/>
            <a:ext cx="1219200" cy="366712"/>
          </a:xfrm>
          <a:prstGeom prst="rect">
            <a:avLst/>
          </a:prstGeom>
          <a:solidFill>
            <a:srgbClr val="FFFF00"/>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a:buFont typeface="Arial" charset="0"/>
              <a:buNone/>
              <a:defRPr/>
            </a:pPr>
            <a:r>
              <a:rPr lang="en-US" i="0">
                <a:latin typeface="Times New Roman" charset="0"/>
                <a:ea typeface="ヒラギノ角ゴ Pro W3" charset="-128"/>
                <a:cs typeface="ヒラギノ角ゴ Pro W3" charset="-128"/>
              </a:rPr>
              <a:t>Example</a:t>
            </a:r>
          </a:p>
        </p:txBody>
      </p:sp>
      <p:sp>
        <p:nvSpPr>
          <p:cNvPr id="103433" name="Text Box 1033"/>
          <p:cNvSpPr txBox="1">
            <a:spLocks noChangeArrowheads="1"/>
          </p:cNvSpPr>
          <p:nvPr/>
        </p:nvSpPr>
        <p:spPr bwMode="auto">
          <a:xfrm>
            <a:off x="0" y="2101850"/>
            <a:ext cx="2286000" cy="366713"/>
          </a:xfrm>
          <a:prstGeom prst="rect">
            <a:avLst/>
          </a:prstGeom>
          <a:noFill/>
          <a:ln w="9525">
            <a:noFill/>
            <a:miter lim="800000"/>
            <a:headEnd/>
            <a:tailEnd/>
          </a:ln>
        </p:spPr>
        <p:txBody>
          <a:bodyPr>
            <a:prstTxWarp prst="textNoShape">
              <a:avLst/>
            </a:prstTxWarp>
            <a:spAutoFit/>
          </a:bodyPr>
          <a:lstStyle/>
          <a:p>
            <a:pPr algn="ctr"/>
            <a:r>
              <a:rPr lang="en-US" i="0"/>
              <a:t>Pulse-chase</a:t>
            </a:r>
          </a:p>
        </p:txBody>
      </p:sp>
      <p:sp>
        <p:nvSpPr>
          <p:cNvPr id="103434" name="Text Box 1034"/>
          <p:cNvSpPr txBox="1">
            <a:spLocks noChangeArrowheads="1"/>
          </p:cNvSpPr>
          <p:nvPr/>
        </p:nvSpPr>
        <p:spPr bwMode="auto">
          <a:xfrm>
            <a:off x="2209800" y="2101850"/>
            <a:ext cx="1752600" cy="366713"/>
          </a:xfrm>
          <a:prstGeom prst="rect">
            <a:avLst/>
          </a:prstGeom>
          <a:noFill/>
          <a:ln w="9525">
            <a:noFill/>
            <a:miter lim="800000"/>
            <a:headEnd/>
            <a:tailEnd/>
          </a:ln>
        </p:spPr>
        <p:txBody>
          <a:bodyPr>
            <a:prstTxWarp prst="textNoShape">
              <a:avLst/>
            </a:prstTxWarp>
            <a:spAutoFit/>
          </a:bodyPr>
          <a:lstStyle/>
          <a:p>
            <a:pPr algn="ctr"/>
            <a:r>
              <a:rPr lang="en-US" i="0">
                <a:sym typeface="Symbol" pitchFamily="-108" charset="2"/>
              </a:rPr>
              <a:t>min-days</a:t>
            </a:r>
            <a:endParaRPr lang="en-US" i="0"/>
          </a:p>
        </p:txBody>
      </p:sp>
      <p:sp>
        <p:nvSpPr>
          <p:cNvPr id="103435" name="Text Box 1035"/>
          <p:cNvSpPr txBox="1">
            <a:spLocks noChangeArrowheads="1"/>
          </p:cNvSpPr>
          <p:nvPr/>
        </p:nvSpPr>
        <p:spPr bwMode="auto">
          <a:xfrm>
            <a:off x="3810000" y="2101850"/>
            <a:ext cx="3048000" cy="641350"/>
          </a:xfrm>
          <a:prstGeom prst="rect">
            <a:avLst/>
          </a:prstGeom>
          <a:noFill/>
          <a:ln w="9525">
            <a:noFill/>
            <a:miter lim="800000"/>
            <a:headEnd/>
            <a:tailEnd/>
          </a:ln>
        </p:spPr>
        <p:txBody>
          <a:bodyPr>
            <a:prstTxWarp prst="textNoShape">
              <a:avLst/>
            </a:prstTxWarp>
            <a:spAutoFit/>
          </a:bodyPr>
          <a:lstStyle/>
          <a:p>
            <a:pPr algn="ctr"/>
            <a:r>
              <a:rPr lang="en-US" i="0"/>
              <a:t>continuous (</a:t>
            </a:r>
            <a:r>
              <a:rPr lang="en-US"/>
              <a:t>e.g., metabolism, transport</a:t>
            </a:r>
            <a:r>
              <a:rPr lang="en-US" i="0"/>
              <a:t>)</a:t>
            </a:r>
          </a:p>
        </p:txBody>
      </p:sp>
      <p:sp>
        <p:nvSpPr>
          <p:cNvPr id="103436" name="Text Box 1036"/>
          <p:cNvSpPr txBox="1">
            <a:spLocks noChangeArrowheads="1"/>
          </p:cNvSpPr>
          <p:nvPr/>
        </p:nvSpPr>
        <p:spPr bwMode="auto">
          <a:xfrm>
            <a:off x="7086600" y="2057400"/>
            <a:ext cx="1981200" cy="366713"/>
          </a:xfrm>
          <a:prstGeom prst="rect">
            <a:avLst/>
          </a:prstGeom>
          <a:noFill/>
          <a:ln w="9525">
            <a:noFill/>
            <a:miter lim="800000"/>
            <a:headEnd/>
            <a:tailEnd/>
          </a:ln>
        </p:spPr>
        <p:txBody>
          <a:bodyPr>
            <a:prstTxWarp prst="textNoShape">
              <a:avLst/>
            </a:prstTxWarp>
            <a:spAutoFit/>
          </a:bodyPr>
          <a:lstStyle/>
          <a:p>
            <a:pPr algn="ctr"/>
            <a:r>
              <a:rPr lang="en-US" i="0"/>
              <a:t>Axonal transport</a:t>
            </a:r>
          </a:p>
        </p:txBody>
      </p:sp>
      <p:pic>
        <p:nvPicPr>
          <p:cNvPr id="103437" name="Picture 1037"/>
          <p:cNvPicPr>
            <a:picLocks noChangeAspect="1" noChangeArrowheads="1"/>
          </p:cNvPicPr>
          <p:nvPr/>
        </p:nvPicPr>
        <p:blipFill>
          <a:blip r:embed="rId3"/>
          <a:srcRect/>
          <a:stretch>
            <a:fillRect/>
          </a:stretch>
        </p:blipFill>
        <p:spPr bwMode="auto">
          <a:xfrm rot="-15593">
            <a:off x="6583363" y="2590800"/>
            <a:ext cx="2414587" cy="4191000"/>
          </a:xfrm>
          <a:prstGeom prst="rect">
            <a:avLst/>
          </a:prstGeom>
          <a:noFill/>
          <a:ln w="15875">
            <a:noFill/>
            <a:miter lim="800000"/>
            <a:headEnd/>
            <a:tailEnd/>
          </a:ln>
        </p:spPr>
      </p:pic>
      <p:sp>
        <p:nvSpPr>
          <p:cNvPr id="103438" name="Text Box 1038"/>
          <p:cNvSpPr txBox="1">
            <a:spLocks noChangeArrowheads="1"/>
          </p:cNvSpPr>
          <p:nvPr/>
        </p:nvSpPr>
        <p:spPr bwMode="auto">
          <a:xfrm>
            <a:off x="76200" y="3101975"/>
            <a:ext cx="6096000" cy="2536825"/>
          </a:xfrm>
          <a:prstGeom prst="rect">
            <a:avLst/>
          </a:prstGeom>
          <a:noFill/>
          <a:ln w="15875">
            <a:noFill/>
            <a:miter lim="800000"/>
            <a:headEnd/>
            <a:tailEnd/>
          </a:ln>
        </p:spPr>
        <p:txBody>
          <a:bodyPr>
            <a:prstTxWarp prst="textNoShape">
              <a:avLst/>
            </a:prstTxWarp>
            <a:spAutoFit/>
          </a:bodyPr>
          <a:lstStyle/>
          <a:p>
            <a:pPr>
              <a:buFont typeface="Times" pitchFamily="-108" charset="0"/>
              <a:buChar char="•"/>
            </a:pPr>
            <a:r>
              <a:rPr lang="en-US" sz="1600"/>
              <a:t> Many bio processes operate in a continuous fashion </a:t>
            </a:r>
          </a:p>
          <a:p>
            <a:pPr>
              <a:buFont typeface="Times" pitchFamily="-108" charset="0"/>
              <a:buChar char="•"/>
            </a:pPr>
            <a:r>
              <a:rPr lang="en-US" sz="1600"/>
              <a:t> E.g., bacteria constantly take in sugar.</a:t>
            </a:r>
            <a:r>
              <a:rPr lang="en-US" sz="1600">
                <a:sym typeface="Symbol" pitchFamily="-108" charset="2"/>
              </a:rPr>
              <a:t> Glycolysis: 1 molecule of glucose  2 molecules of pyruvate</a:t>
            </a:r>
            <a:endParaRPr lang="en-US" sz="1600"/>
          </a:p>
          <a:p>
            <a:pPr>
              <a:buFont typeface="Times" pitchFamily="-108" charset="0"/>
              <a:buChar char="•"/>
            </a:pPr>
            <a:r>
              <a:rPr lang="en-US" sz="1600"/>
              <a:t> =&gt; difficult to measure how long a conversion process takes</a:t>
            </a:r>
          </a:p>
          <a:p>
            <a:pPr>
              <a:buFont typeface="Times" pitchFamily="-108" charset="0"/>
              <a:buChar char="•"/>
            </a:pPr>
            <a:r>
              <a:rPr lang="en-US" sz="1600"/>
              <a:t> Pulse-chase: briefly feed glucose tagged with radioactive C, feed with nonradioactive glucose =&gt; examine cells at various </a:t>
            </a:r>
            <a:r>
              <a:rPr lang="en-US" sz="1600">
                <a:sym typeface="Symbol" pitchFamily="-108" charset="2"/>
              </a:rPr>
              <a:t>t to see whether glucose or pyruvate contain radioactive C =&gt; t of conversion</a:t>
            </a:r>
            <a:r>
              <a:rPr lang="en-US" sz="1600"/>
              <a:t> </a:t>
            </a:r>
          </a:p>
          <a:p>
            <a:pPr>
              <a:buFont typeface="Times" pitchFamily="-108" charset="0"/>
              <a:buChar char="•"/>
            </a:pPr>
            <a:r>
              <a:rPr lang="en-US" sz="1600"/>
              <a:t> The same strategy: transport in neurons</a:t>
            </a:r>
          </a:p>
        </p:txBody>
      </p:sp>
      <p:sp>
        <p:nvSpPr>
          <p:cNvPr id="103439" name="Text Box 1039"/>
          <p:cNvSpPr txBox="1">
            <a:spLocks noChangeArrowheads="1"/>
          </p:cNvSpPr>
          <p:nvPr/>
        </p:nvSpPr>
        <p:spPr bwMode="auto">
          <a:xfrm>
            <a:off x="152400" y="6248400"/>
            <a:ext cx="6858000" cy="517525"/>
          </a:xfrm>
          <a:prstGeom prst="rect">
            <a:avLst/>
          </a:prstGeom>
          <a:noFill/>
          <a:ln w="15875">
            <a:noFill/>
            <a:miter lim="800000"/>
            <a:headEnd/>
            <a:tailEnd/>
          </a:ln>
        </p:spPr>
        <p:txBody>
          <a:bodyPr>
            <a:prstTxWarp prst="textNoShape">
              <a:avLst/>
            </a:prstTxWarp>
            <a:spAutoFit/>
          </a:bodyPr>
          <a:lstStyle/>
          <a:p>
            <a:r>
              <a:rPr lang="en-US" sz="1400"/>
              <a:t>Label proteins at their point of synthesis in a neuron cell body with a pulse of radioactive AAs =&gt; a chase of unlabeled AAs =&gt; measure the rate of continuous transport in neurons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3428"/>
                                        </p:tgtEl>
                                        <p:attrNameLst>
                                          <p:attrName>style.visibility</p:attrName>
                                        </p:attrNameLst>
                                      </p:cBhvr>
                                      <p:to>
                                        <p:strVal val="visible"/>
                                      </p:to>
                                    </p:set>
                                    <p:animEffect transition="in" filter="dissolve">
                                      <p:cBhvr>
                                        <p:cTn id="7" dur="500"/>
                                        <p:tgtEl>
                                          <p:spTgt spid="10342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3429"/>
                                        </p:tgtEl>
                                        <p:attrNameLst>
                                          <p:attrName>style.visibility</p:attrName>
                                        </p:attrNameLst>
                                      </p:cBhvr>
                                      <p:to>
                                        <p:strVal val="visible"/>
                                      </p:to>
                                    </p:set>
                                    <p:animEffect transition="in" filter="wipe(left)">
                                      <p:cBhvr>
                                        <p:cTn id="11" dur="500"/>
                                        <p:tgtEl>
                                          <p:spTgt spid="10342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3433"/>
                                        </p:tgtEl>
                                        <p:attrNameLst>
                                          <p:attrName>style.visibility</p:attrName>
                                        </p:attrNameLst>
                                      </p:cBhvr>
                                      <p:to>
                                        <p:strVal val="visible"/>
                                      </p:to>
                                    </p:set>
                                    <p:animEffect transition="in" filter="wipe(left)">
                                      <p:cBhvr>
                                        <p:cTn id="15" dur="500"/>
                                        <p:tgtEl>
                                          <p:spTgt spid="103433"/>
                                        </p:tgtEl>
                                      </p:cBhvr>
                                    </p:animEffect>
                                  </p:childTnLst>
                                </p:cTn>
                              </p:par>
                            </p:childTnLst>
                          </p:cTn>
                        </p:par>
                        <p:par>
                          <p:cTn id="16" fill="hold">
                            <p:stCondLst>
                              <p:cond delay="1500"/>
                            </p:stCondLst>
                            <p:childTnLst>
                              <p:par>
                                <p:cTn id="17" presetID="22" presetClass="entr" presetSubtype="8" fill="hold" grpId="0" nodeType="afterEffect">
                                  <p:stCondLst>
                                    <p:cond delay="1000"/>
                                  </p:stCondLst>
                                  <p:childTnLst>
                                    <p:set>
                                      <p:cBhvr>
                                        <p:cTn id="18" dur="1" fill="hold">
                                          <p:stCondLst>
                                            <p:cond delay="0"/>
                                          </p:stCondLst>
                                        </p:cTn>
                                        <p:tgtEl>
                                          <p:spTgt spid="103430"/>
                                        </p:tgtEl>
                                        <p:attrNameLst>
                                          <p:attrName>style.visibility</p:attrName>
                                        </p:attrNameLst>
                                      </p:cBhvr>
                                      <p:to>
                                        <p:strVal val="visible"/>
                                      </p:to>
                                    </p:set>
                                    <p:animEffect transition="in" filter="wipe(left)">
                                      <p:cBhvr>
                                        <p:cTn id="19" dur="500"/>
                                        <p:tgtEl>
                                          <p:spTgt spid="103430"/>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103434"/>
                                        </p:tgtEl>
                                        <p:attrNameLst>
                                          <p:attrName>style.visibility</p:attrName>
                                        </p:attrNameLst>
                                      </p:cBhvr>
                                      <p:to>
                                        <p:strVal val="visible"/>
                                      </p:to>
                                    </p:set>
                                    <p:animEffect transition="in" filter="wipe(left)">
                                      <p:cBhvr>
                                        <p:cTn id="23" dur="500"/>
                                        <p:tgtEl>
                                          <p:spTgt spid="103434"/>
                                        </p:tgtEl>
                                      </p:cBhvr>
                                    </p:animEffect>
                                  </p:childTnLst>
                                </p:cTn>
                              </p:par>
                            </p:childTnLst>
                          </p:cTn>
                        </p:par>
                        <p:par>
                          <p:cTn id="24" fill="hold">
                            <p:stCondLst>
                              <p:cond delay="3500"/>
                            </p:stCondLst>
                            <p:childTnLst>
                              <p:par>
                                <p:cTn id="25" presetID="22" presetClass="entr" presetSubtype="8" fill="hold" grpId="0" nodeType="afterEffect">
                                  <p:stCondLst>
                                    <p:cond delay="0"/>
                                  </p:stCondLst>
                                  <p:childTnLst>
                                    <p:set>
                                      <p:cBhvr>
                                        <p:cTn id="26" dur="1" fill="hold">
                                          <p:stCondLst>
                                            <p:cond delay="0"/>
                                          </p:stCondLst>
                                        </p:cTn>
                                        <p:tgtEl>
                                          <p:spTgt spid="103431"/>
                                        </p:tgtEl>
                                        <p:attrNameLst>
                                          <p:attrName>style.visibility</p:attrName>
                                        </p:attrNameLst>
                                      </p:cBhvr>
                                      <p:to>
                                        <p:strVal val="visible"/>
                                      </p:to>
                                    </p:set>
                                    <p:animEffect transition="in" filter="wipe(left)">
                                      <p:cBhvr>
                                        <p:cTn id="27" dur="500"/>
                                        <p:tgtEl>
                                          <p:spTgt spid="103431"/>
                                        </p:tgtEl>
                                      </p:cBhvr>
                                    </p:animEffect>
                                  </p:childTnLst>
                                </p:cTn>
                              </p:par>
                            </p:childTnLst>
                          </p:cTn>
                        </p:par>
                        <p:par>
                          <p:cTn id="28" fill="hold">
                            <p:stCondLst>
                              <p:cond delay="4000"/>
                            </p:stCondLst>
                            <p:childTnLst>
                              <p:par>
                                <p:cTn id="29" presetID="22" presetClass="entr" presetSubtype="8" fill="hold" grpId="0" nodeType="afterEffect">
                                  <p:stCondLst>
                                    <p:cond delay="0"/>
                                  </p:stCondLst>
                                  <p:childTnLst>
                                    <p:set>
                                      <p:cBhvr>
                                        <p:cTn id="30" dur="1" fill="hold">
                                          <p:stCondLst>
                                            <p:cond delay="0"/>
                                          </p:stCondLst>
                                        </p:cTn>
                                        <p:tgtEl>
                                          <p:spTgt spid="103435"/>
                                        </p:tgtEl>
                                        <p:attrNameLst>
                                          <p:attrName>style.visibility</p:attrName>
                                        </p:attrNameLst>
                                      </p:cBhvr>
                                      <p:to>
                                        <p:strVal val="visible"/>
                                      </p:to>
                                    </p:set>
                                    <p:animEffect transition="in" filter="wipe(left)">
                                      <p:cBhvr>
                                        <p:cTn id="31" dur="500"/>
                                        <p:tgtEl>
                                          <p:spTgt spid="103435"/>
                                        </p:tgtEl>
                                      </p:cBhvr>
                                    </p:animEffect>
                                  </p:childTnLst>
                                </p:cTn>
                              </p:par>
                            </p:childTnLst>
                          </p:cTn>
                        </p:par>
                        <p:par>
                          <p:cTn id="32" fill="hold">
                            <p:stCondLst>
                              <p:cond delay="4500"/>
                            </p:stCondLst>
                            <p:childTnLst>
                              <p:par>
                                <p:cTn id="33" presetID="22" presetClass="entr" presetSubtype="1" fill="hold" grpId="0" nodeType="afterEffect">
                                  <p:stCondLst>
                                    <p:cond delay="0"/>
                                  </p:stCondLst>
                                  <p:childTnLst>
                                    <p:set>
                                      <p:cBhvr>
                                        <p:cTn id="34" dur="1" fill="hold">
                                          <p:stCondLst>
                                            <p:cond delay="0"/>
                                          </p:stCondLst>
                                        </p:cTn>
                                        <p:tgtEl>
                                          <p:spTgt spid="103438"/>
                                        </p:tgtEl>
                                        <p:attrNameLst>
                                          <p:attrName>style.visibility</p:attrName>
                                        </p:attrNameLst>
                                      </p:cBhvr>
                                      <p:to>
                                        <p:strVal val="visible"/>
                                      </p:to>
                                    </p:set>
                                    <p:animEffect transition="in" filter="wipe(up)">
                                      <p:cBhvr>
                                        <p:cTn id="35" dur="500"/>
                                        <p:tgtEl>
                                          <p:spTgt spid="10343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3432"/>
                                        </p:tgtEl>
                                        <p:attrNameLst>
                                          <p:attrName>style.visibility</p:attrName>
                                        </p:attrNameLst>
                                      </p:cBhvr>
                                      <p:to>
                                        <p:strVal val="visible"/>
                                      </p:to>
                                    </p:set>
                                    <p:animEffect transition="in" filter="wipe(left)">
                                      <p:cBhvr>
                                        <p:cTn id="40" dur="500"/>
                                        <p:tgtEl>
                                          <p:spTgt spid="10343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03436"/>
                                        </p:tgtEl>
                                        <p:attrNameLst>
                                          <p:attrName>style.visibility</p:attrName>
                                        </p:attrNameLst>
                                      </p:cBhvr>
                                      <p:to>
                                        <p:strVal val="visible"/>
                                      </p:to>
                                    </p:set>
                                    <p:animEffect transition="in" filter="wipe(left)">
                                      <p:cBhvr>
                                        <p:cTn id="44" dur="500"/>
                                        <p:tgtEl>
                                          <p:spTgt spid="103436"/>
                                        </p:tgtEl>
                                      </p:cBhvr>
                                    </p:animEffect>
                                  </p:childTnLst>
                                </p:cTn>
                              </p:par>
                            </p:childTnLst>
                          </p:cTn>
                        </p:par>
                        <p:par>
                          <p:cTn id="45" fill="hold">
                            <p:stCondLst>
                              <p:cond delay="1000"/>
                            </p:stCondLst>
                            <p:childTnLst>
                              <p:par>
                                <p:cTn id="46" presetID="22" presetClass="entr" presetSubtype="4" fill="hold" nodeType="afterEffect">
                                  <p:stCondLst>
                                    <p:cond delay="0"/>
                                  </p:stCondLst>
                                  <p:childTnLst>
                                    <p:set>
                                      <p:cBhvr>
                                        <p:cTn id="47" dur="1" fill="hold">
                                          <p:stCondLst>
                                            <p:cond delay="0"/>
                                          </p:stCondLst>
                                        </p:cTn>
                                        <p:tgtEl>
                                          <p:spTgt spid="103437"/>
                                        </p:tgtEl>
                                        <p:attrNameLst>
                                          <p:attrName>style.visibility</p:attrName>
                                        </p:attrNameLst>
                                      </p:cBhvr>
                                      <p:to>
                                        <p:strVal val="visible"/>
                                      </p:to>
                                    </p:set>
                                    <p:animEffect transition="in" filter="wipe(down)">
                                      <p:cBhvr>
                                        <p:cTn id="48" dur="500"/>
                                        <p:tgtEl>
                                          <p:spTgt spid="103437"/>
                                        </p:tgtEl>
                                      </p:cBhvr>
                                    </p:animEffect>
                                  </p:childTnLst>
                                </p:cTn>
                              </p:par>
                            </p:childTnLst>
                          </p:cTn>
                        </p:par>
                        <p:par>
                          <p:cTn id="49" fill="hold">
                            <p:stCondLst>
                              <p:cond delay="1500"/>
                            </p:stCondLst>
                            <p:childTnLst>
                              <p:par>
                                <p:cTn id="50" presetID="22" presetClass="entr" presetSubtype="8" fill="hold" grpId="0" nodeType="afterEffect">
                                  <p:stCondLst>
                                    <p:cond delay="0"/>
                                  </p:stCondLst>
                                  <p:childTnLst>
                                    <p:set>
                                      <p:cBhvr>
                                        <p:cTn id="51" dur="1" fill="hold">
                                          <p:stCondLst>
                                            <p:cond delay="0"/>
                                          </p:stCondLst>
                                        </p:cTn>
                                        <p:tgtEl>
                                          <p:spTgt spid="103439"/>
                                        </p:tgtEl>
                                        <p:attrNameLst>
                                          <p:attrName>style.visibility</p:attrName>
                                        </p:attrNameLst>
                                      </p:cBhvr>
                                      <p:to>
                                        <p:strVal val="visible"/>
                                      </p:to>
                                    </p:set>
                                    <p:animEffect transition="in" filter="wipe(left)">
                                      <p:cBhvr>
                                        <p:cTn id="52" dur="500"/>
                                        <p:tgtEl>
                                          <p:spTgt spid="103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p:bldP spid="103429" grpId="0" animBg="1"/>
      <p:bldP spid="103430" grpId="0" animBg="1"/>
      <p:bldP spid="103431" grpId="0" animBg="1"/>
      <p:bldP spid="103432" grpId="0" animBg="1"/>
      <p:bldP spid="103433" grpId="0"/>
      <p:bldP spid="103434" grpId="0"/>
      <p:bldP spid="103435" grpId="0"/>
      <p:bldP spid="103436" grpId="0"/>
      <p:bldP spid="103438" grpId="0"/>
      <p:bldP spid="103439"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7" descr="PhageDNAExplosion2"/>
          <p:cNvPicPr>
            <a:picLocks noChangeAspect="1" noChangeArrowheads="1"/>
          </p:cNvPicPr>
          <p:nvPr/>
        </p:nvPicPr>
        <p:blipFill>
          <a:blip r:embed="rId3"/>
          <a:srcRect/>
          <a:stretch>
            <a:fillRect/>
          </a:stretch>
        </p:blipFill>
        <p:spPr bwMode="auto">
          <a:xfrm>
            <a:off x="6286500" y="1828800"/>
            <a:ext cx="3009900" cy="3581400"/>
          </a:xfrm>
          <a:prstGeom prst="rect">
            <a:avLst/>
          </a:prstGeom>
          <a:noFill/>
          <a:ln w="9525">
            <a:noFill/>
            <a:miter lim="800000"/>
            <a:headEnd/>
            <a:tailEnd/>
          </a:ln>
        </p:spPr>
      </p:pic>
      <p:pic>
        <p:nvPicPr>
          <p:cNvPr id="19459" name="Picture 2"/>
          <p:cNvPicPr>
            <a:picLocks noChangeAspect="1" noChangeArrowheads="1"/>
          </p:cNvPicPr>
          <p:nvPr/>
        </p:nvPicPr>
        <p:blipFill>
          <a:blip r:embed="rId4"/>
          <a:srcRect/>
          <a:stretch>
            <a:fillRect/>
          </a:stretch>
        </p:blipFill>
        <p:spPr bwMode="auto">
          <a:xfrm>
            <a:off x="0" y="0"/>
            <a:ext cx="1447800" cy="1431925"/>
          </a:xfrm>
          <a:prstGeom prst="rect">
            <a:avLst/>
          </a:prstGeom>
          <a:noFill/>
          <a:ln w="9525">
            <a:noFill/>
            <a:miter lim="800000"/>
            <a:headEnd/>
            <a:tailEnd/>
          </a:ln>
        </p:spPr>
      </p:pic>
      <p:pic>
        <p:nvPicPr>
          <p:cNvPr id="19460" name="Picture 3" descr="Explosion1"/>
          <p:cNvPicPr>
            <a:picLocks noChangeAspect="1" noChangeArrowheads="1"/>
          </p:cNvPicPr>
          <p:nvPr/>
        </p:nvPicPr>
        <p:blipFill>
          <a:blip r:embed="rId5"/>
          <a:srcRect/>
          <a:stretch>
            <a:fillRect/>
          </a:stretch>
        </p:blipFill>
        <p:spPr bwMode="auto">
          <a:xfrm>
            <a:off x="2833688" y="2149475"/>
            <a:ext cx="1814512" cy="2727325"/>
          </a:xfrm>
          <a:prstGeom prst="rect">
            <a:avLst/>
          </a:prstGeom>
          <a:noFill/>
          <a:ln w="9525">
            <a:noFill/>
            <a:miter lim="800000"/>
            <a:headEnd/>
            <a:tailEnd/>
          </a:ln>
        </p:spPr>
      </p:pic>
      <p:pic>
        <p:nvPicPr>
          <p:cNvPr id="19461" name="Picture 4" descr="Explosion2"/>
          <p:cNvPicPr>
            <a:picLocks noChangeAspect="1" noChangeArrowheads="1"/>
          </p:cNvPicPr>
          <p:nvPr/>
        </p:nvPicPr>
        <p:blipFill>
          <a:blip r:embed="rId6"/>
          <a:srcRect/>
          <a:stretch>
            <a:fillRect/>
          </a:stretch>
        </p:blipFill>
        <p:spPr bwMode="auto">
          <a:xfrm>
            <a:off x="4637088" y="2133600"/>
            <a:ext cx="1839912" cy="2743200"/>
          </a:xfrm>
          <a:prstGeom prst="rect">
            <a:avLst/>
          </a:prstGeom>
          <a:noFill/>
          <a:ln w="9525">
            <a:noFill/>
            <a:miter lim="800000"/>
            <a:headEnd/>
            <a:tailEnd/>
          </a:ln>
        </p:spPr>
      </p:pic>
      <p:sp>
        <p:nvSpPr>
          <p:cNvPr id="23557" name="Rectangle 5"/>
          <p:cNvSpPr>
            <a:spLocks noChangeArrowheads="1"/>
          </p:cNvSpPr>
          <p:nvPr/>
        </p:nvSpPr>
        <p:spPr bwMode="auto">
          <a:xfrm>
            <a:off x="1108075" y="228600"/>
            <a:ext cx="7807325" cy="1143000"/>
          </a:xfrm>
          <a:prstGeom prst="rect">
            <a:avLst/>
          </a:prstGeom>
          <a:noFill/>
          <a:ln w="9525">
            <a:noFill/>
            <a:miter lim="800000"/>
            <a:headEnd/>
            <a:tailEnd/>
          </a:ln>
          <a:effectLst/>
        </p:spPr>
        <p:txBody>
          <a:bodyPr lIns="0" tIns="0" rIns="0" bIns="0" anchor="ctr">
            <a:prstTxWarp prst="textNoShape">
              <a:avLst/>
            </a:prstTxWarp>
          </a:bodyPr>
          <a:lstStyle/>
          <a:p>
            <a:pPr algn="ctr" defTabSz="828675">
              <a:buFont typeface="Arial" charset="0"/>
              <a:buNone/>
              <a:defRPr/>
            </a:pPr>
            <a:r>
              <a:rPr lang="en-US" sz="3600">
                <a:solidFill>
                  <a:srgbClr val="FF6600"/>
                </a:solidFill>
                <a:effectLst>
                  <a:outerShdw blurRad="38100" dist="38100" dir="2700000" algn="tl">
                    <a:srgbClr val="DDDDDD"/>
                  </a:outerShdw>
                </a:effectLst>
                <a:latin typeface="Herculanum" charset="0"/>
                <a:ea typeface="Herculanum" charset="0"/>
                <a:cs typeface="Herculanum" charset="0"/>
              </a:rPr>
              <a:t>The Power of Estimation: An Analogy</a:t>
            </a:r>
          </a:p>
        </p:txBody>
      </p:sp>
      <p:sp>
        <p:nvSpPr>
          <p:cNvPr id="19463" name="Rectangle 6"/>
          <p:cNvSpPr>
            <a:spLocks noChangeArrowheads="1"/>
          </p:cNvSpPr>
          <p:nvPr/>
        </p:nvSpPr>
        <p:spPr bwMode="auto">
          <a:xfrm>
            <a:off x="-76200" y="1600200"/>
            <a:ext cx="2971800" cy="3505200"/>
          </a:xfrm>
          <a:prstGeom prst="rect">
            <a:avLst/>
          </a:prstGeom>
          <a:noFill/>
          <a:ln w="9525">
            <a:noFill/>
            <a:miter lim="800000"/>
            <a:headEnd/>
            <a:tailEnd/>
          </a:ln>
        </p:spPr>
        <p:txBody>
          <a:bodyPr lIns="0" tIns="0" rIns="0" bIns="0">
            <a:prstTxWarp prst="textNoShape">
              <a:avLst/>
            </a:prstTxWarp>
          </a:bodyPr>
          <a:lstStyle/>
          <a:p>
            <a:pPr marL="392113" indent="-293688" defTabSz="652463">
              <a:lnSpc>
                <a:spcPct val="93000"/>
              </a:lnSpc>
              <a:buClr>
                <a:srgbClr val="000000"/>
              </a:buClr>
              <a:buSzPct val="66000"/>
              <a:buFont typeface="StarSymbol" charset="0"/>
              <a:buBlip>
                <a:blip r:embed="rId7"/>
              </a:buBlip>
              <a:tabLst>
                <a:tab pos="657225" algn="l"/>
                <a:tab pos="1312863" algn="l"/>
                <a:tab pos="1970088" algn="l"/>
                <a:tab pos="2627313" algn="l"/>
                <a:tab pos="3282950" algn="l"/>
                <a:tab pos="3940175" algn="l"/>
                <a:tab pos="4595813" algn="l"/>
              </a:tabLst>
            </a:pPr>
            <a:r>
              <a:rPr lang="en-GB" sz="1600" b="1">
                <a:latin typeface="Albany" charset="0"/>
              </a:rPr>
              <a:t>Politicians and generals can make some information “classified” and it can be circumvented by cleverness.</a:t>
            </a:r>
          </a:p>
          <a:p>
            <a:pPr marL="392113" indent="-293688" defTabSz="652463">
              <a:lnSpc>
                <a:spcPct val="93000"/>
              </a:lnSpc>
              <a:buClr>
                <a:srgbClr val="000000"/>
              </a:buClr>
              <a:buSzPct val="66000"/>
              <a:buFont typeface="StarSymbol" charset="0"/>
              <a:buBlip>
                <a:blip r:embed="rId7"/>
              </a:buBlip>
              <a:tabLst>
                <a:tab pos="657225" algn="l"/>
                <a:tab pos="1312863" algn="l"/>
                <a:tab pos="1970088" algn="l"/>
                <a:tab pos="2627313" algn="l"/>
                <a:tab pos="3282950" algn="l"/>
                <a:tab pos="3940175" algn="l"/>
                <a:tab pos="4595813" algn="l"/>
              </a:tabLst>
            </a:pPr>
            <a:r>
              <a:rPr lang="en-GB" sz="1600" b="1">
                <a:latin typeface="Albany" charset="0"/>
              </a:rPr>
              <a:t>Taylor made simplifying assumptions such as “spherical” blast.</a:t>
            </a:r>
            <a:endParaRPr lang="en-GB" sz="1600" b="1">
              <a:latin typeface="Albany" charset="0"/>
            </a:endParaRPr>
          </a:p>
          <a:p>
            <a:pPr marL="392113" indent="-293688" defTabSz="652463">
              <a:lnSpc>
                <a:spcPct val="93000"/>
              </a:lnSpc>
              <a:buClr>
                <a:srgbClr val="000000"/>
              </a:buClr>
              <a:buSzPct val="66000"/>
              <a:buFont typeface="StarSymbol" charset="0"/>
              <a:buBlip>
                <a:blip r:embed="rId7"/>
              </a:buBlip>
              <a:tabLst>
                <a:tab pos="657225" algn="l"/>
                <a:tab pos="1312863" algn="l"/>
                <a:tab pos="1970088" algn="l"/>
                <a:tab pos="2627313" algn="l"/>
                <a:tab pos="3282950" algn="l"/>
                <a:tab pos="3940175" algn="l"/>
                <a:tab pos="4595813" algn="l"/>
              </a:tabLst>
            </a:pPr>
            <a:r>
              <a:rPr lang="en-GB" sz="1600" b="1">
                <a:latin typeface="Albany" charset="0"/>
              </a:rPr>
              <a:t>This is a segue into our main topic: genomes and their use.  Estimates on genome management.</a:t>
            </a:r>
          </a:p>
          <a:p>
            <a:pPr marL="392113" indent="-293688" defTabSz="652463">
              <a:lnSpc>
                <a:spcPct val="93000"/>
              </a:lnSpc>
              <a:buClr>
                <a:srgbClr val="000000"/>
              </a:buClr>
              <a:buSzPct val="66000"/>
              <a:buFont typeface="StarSymbol" charset="0"/>
              <a:buBlip>
                <a:blip r:embed="rId7"/>
              </a:buBlip>
              <a:tabLst>
                <a:tab pos="657225" algn="l"/>
                <a:tab pos="1312863" algn="l"/>
                <a:tab pos="1970088" algn="l"/>
                <a:tab pos="2627313" algn="l"/>
                <a:tab pos="3282950" algn="l"/>
                <a:tab pos="3940175" algn="l"/>
                <a:tab pos="4595813" algn="l"/>
              </a:tabLst>
            </a:pPr>
            <a:r>
              <a:rPr lang="en-GB" sz="1600" b="1">
                <a:latin typeface="Albany" charset="0"/>
              </a:rPr>
              <a:t>Same </a:t>
            </a:r>
            <a:r>
              <a:rPr lang="en-GB" sz="1600" b="1">
                <a:latin typeface="Albany" charset="0"/>
              </a:rPr>
              <a:t>idea could be used to estimate genome length.</a:t>
            </a:r>
          </a:p>
          <a:p>
            <a:pPr marL="392113" indent="-293688" defTabSz="652463">
              <a:lnSpc>
                <a:spcPct val="93000"/>
              </a:lnSpc>
              <a:buClr>
                <a:srgbClr val="000000"/>
              </a:buClr>
              <a:buSzPct val="66000"/>
              <a:buFont typeface="StarSymbol" charset="0"/>
              <a:buBlip>
                <a:blip r:embed="rId7"/>
              </a:buBlip>
              <a:tabLst>
                <a:tab pos="657225" algn="l"/>
                <a:tab pos="1312863" algn="l"/>
                <a:tab pos="1970088" algn="l"/>
                <a:tab pos="2627313" algn="l"/>
                <a:tab pos="3282950" algn="l"/>
                <a:tab pos="3940175" algn="l"/>
                <a:tab pos="4595813" algn="l"/>
              </a:tabLst>
            </a:pPr>
            <a:r>
              <a:rPr lang="en-GB" sz="1600" b="1">
                <a:latin typeface="Albany" charset="0"/>
              </a:rPr>
              <a:t>The concept: figure out the length of the genome using a single picture and pure thought</a:t>
            </a:r>
            <a:r>
              <a:rPr lang="en-GB" sz="1600" b="1">
                <a:latin typeface="Albany" charset="0"/>
              </a:rPr>
              <a:t>!</a:t>
            </a:r>
          </a:p>
        </p:txBody>
      </p:sp>
      <p:sp>
        <p:nvSpPr>
          <p:cNvPr id="19464" name="Text Box 1036"/>
          <p:cNvSpPr txBox="1">
            <a:spLocks noChangeArrowheads="1"/>
          </p:cNvSpPr>
          <p:nvPr/>
        </p:nvSpPr>
        <p:spPr bwMode="auto">
          <a:xfrm>
            <a:off x="7162800" y="1676400"/>
            <a:ext cx="1001713" cy="314325"/>
          </a:xfrm>
          <a:prstGeom prst="rect">
            <a:avLst/>
          </a:prstGeom>
          <a:noFill/>
          <a:ln w="9525">
            <a:noFill/>
            <a:miter lim="800000"/>
            <a:headEnd/>
            <a:tailEnd/>
          </a:ln>
        </p:spPr>
        <p:txBody>
          <a:bodyPr wrap="none" lIns="82927" tIns="41464" rIns="82927" bIns="41464">
            <a:prstTxWarp prst="textNoShape">
              <a:avLst/>
            </a:prstTxWarp>
            <a:spAutoFit/>
          </a:bodyPr>
          <a:lstStyle/>
          <a:p>
            <a:pPr defTabSz="827088"/>
            <a:r>
              <a:rPr lang="en-US" sz="1500">
                <a:solidFill>
                  <a:srgbClr val="000000"/>
                </a:solidFill>
              </a:rPr>
              <a:t>(G. Stent)</a:t>
            </a:r>
          </a:p>
        </p:txBody>
      </p:sp>
      <p:pic>
        <p:nvPicPr>
          <p:cNvPr id="10" name="Picture 30"/>
          <p:cNvPicPr>
            <a:picLocks noChangeAspect="1" noChangeArrowheads="1"/>
          </p:cNvPicPr>
          <p:nvPr/>
        </p:nvPicPr>
        <p:blipFill>
          <a:blip r:embed="rId8"/>
          <a:srcRect/>
          <a:stretch>
            <a:fillRect/>
          </a:stretch>
        </p:blipFill>
        <p:spPr bwMode="auto">
          <a:xfrm>
            <a:off x="8458200" y="0"/>
            <a:ext cx="685800" cy="788988"/>
          </a:xfrm>
          <a:prstGeom prst="rect">
            <a:avLst/>
          </a:prstGeom>
          <a:noFill/>
          <a:ln w="9525">
            <a:noFill/>
            <a:miter lim="800000"/>
            <a:headEnd/>
            <a:tailEnd/>
          </a:ln>
          <a:effectLst>
            <a:outerShdw blurRad="63500" dist="38099" dir="2700000" algn="ctr" rotWithShape="0">
              <a:srgbClr val="000000">
                <a:alpha val="74998"/>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6" name="Rectangle 4"/>
          <p:cNvSpPr>
            <a:spLocks noChangeArrowheads="1"/>
          </p:cNvSpPr>
          <p:nvPr/>
        </p:nvSpPr>
        <p:spPr bwMode="auto">
          <a:xfrm>
            <a:off x="152400" y="76200"/>
            <a:ext cx="8915400" cy="6096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a:lnSpc>
                <a:spcPct val="125000"/>
              </a:lnSpc>
              <a:spcBef>
                <a:spcPct val="20000"/>
              </a:spcBef>
              <a:buFont typeface="Arial" charset="0"/>
              <a:buNone/>
              <a:defRPr/>
            </a:pPr>
            <a:r>
              <a:rPr lang="en-US" sz="3200">
                <a:solidFill>
                  <a:srgbClr val="FF6700"/>
                </a:solidFill>
                <a:latin typeface="Herculanum" charset="0"/>
                <a:ea typeface="ヒラギノ角ゴ Pro W3" charset="-128"/>
                <a:cs typeface="ヒラギノ角ゴ Pro W3" charset="-128"/>
              </a:rPr>
              <a:t>Beating the diffusion speed limit</a:t>
            </a:r>
            <a:endParaRPr lang="en-US" sz="6000" b="1">
              <a:solidFill>
                <a:srgbClr val="FF6700"/>
              </a:solidFill>
              <a:latin typeface="Herculanum" charset="0"/>
              <a:ea typeface="ヒラギノ角ゴ Pro W3" charset="-128"/>
              <a:cs typeface="ヒラギノ角ゴ Pro W3" charset="-128"/>
            </a:endParaRPr>
          </a:p>
        </p:txBody>
      </p:sp>
      <p:sp>
        <p:nvSpPr>
          <p:cNvPr id="64517" name="Text Box 5"/>
          <p:cNvSpPr txBox="1">
            <a:spLocks noChangeArrowheads="1"/>
          </p:cNvSpPr>
          <p:nvPr/>
        </p:nvSpPr>
        <p:spPr bwMode="auto">
          <a:xfrm>
            <a:off x="152400" y="838200"/>
            <a:ext cx="8839200" cy="779463"/>
          </a:xfrm>
          <a:prstGeom prst="rect">
            <a:avLst/>
          </a:prstGeom>
          <a:noFill/>
          <a:ln w="15875">
            <a:noFill/>
            <a:miter lim="800000"/>
            <a:headEnd/>
            <a:tailEnd/>
          </a:ln>
        </p:spPr>
        <p:txBody>
          <a:bodyPr>
            <a:prstTxWarp prst="textNoShape">
              <a:avLst/>
            </a:prstTxWarp>
            <a:spAutoFit/>
          </a:bodyPr>
          <a:lstStyle/>
          <a:p>
            <a:pPr>
              <a:buFont typeface="Times" pitchFamily="-108" charset="0"/>
              <a:buChar char="•"/>
            </a:pPr>
            <a:r>
              <a:rPr lang="en-US"/>
              <a:t> =&gt; impossibly long time scales associated with diffusion over large distances</a:t>
            </a:r>
          </a:p>
          <a:p>
            <a:pPr>
              <a:buFont typeface="Times" pitchFamily="-108" charset="0"/>
              <a:buChar char="•"/>
            </a:pPr>
            <a:r>
              <a:rPr lang="en-US"/>
              <a:t> Nature’s solution: active transport</a:t>
            </a:r>
          </a:p>
        </p:txBody>
      </p:sp>
      <p:sp>
        <p:nvSpPr>
          <p:cNvPr id="64518" name="Text Box 6"/>
          <p:cNvSpPr txBox="1">
            <a:spLocks noChangeArrowheads="1"/>
          </p:cNvSpPr>
          <p:nvPr/>
        </p:nvSpPr>
        <p:spPr bwMode="auto">
          <a:xfrm>
            <a:off x="533400" y="1797050"/>
            <a:ext cx="3505200" cy="366713"/>
          </a:xfrm>
          <a:prstGeom prst="rect">
            <a:avLst/>
          </a:prstGeom>
          <a:solidFill>
            <a:srgbClr val="CCFFCC"/>
          </a:solidFill>
          <a:ln w="1587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a:buFont typeface="Arial" charset="0"/>
              <a:buNone/>
              <a:defRPr/>
            </a:pPr>
            <a:r>
              <a:rPr lang="en-US">
                <a:latin typeface="Times New Roman" charset="0"/>
                <a:ea typeface="ヒラギノ角ゴ Pro W3" charset="-128"/>
                <a:cs typeface="ヒラギノ角ゴ Pro W3" charset="-128"/>
              </a:rPr>
              <a:t>Mechanism #1: passive diffusion</a:t>
            </a:r>
          </a:p>
        </p:txBody>
      </p:sp>
      <p:sp>
        <p:nvSpPr>
          <p:cNvPr id="64519" name="Text Box 7"/>
          <p:cNvSpPr txBox="1">
            <a:spLocks noChangeArrowheads="1"/>
          </p:cNvSpPr>
          <p:nvPr/>
        </p:nvSpPr>
        <p:spPr bwMode="auto">
          <a:xfrm>
            <a:off x="5029200" y="1811338"/>
            <a:ext cx="3505200" cy="366712"/>
          </a:xfrm>
          <a:prstGeom prst="rect">
            <a:avLst/>
          </a:prstGeom>
          <a:solidFill>
            <a:srgbClr val="00FF00"/>
          </a:solidFill>
          <a:ln w="1587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a:buFont typeface="Arial" charset="0"/>
              <a:buNone/>
              <a:defRPr/>
            </a:pPr>
            <a:r>
              <a:rPr lang="en-US">
                <a:latin typeface="Times New Roman" charset="0"/>
                <a:ea typeface="ヒラギノ角ゴ Pro W3" charset="-128"/>
                <a:cs typeface="ヒラギノ角ゴ Pro W3" charset="-128"/>
              </a:rPr>
              <a:t>Mechanism #2: active transport</a:t>
            </a:r>
          </a:p>
        </p:txBody>
      </p:sp>
      <p:sp>
        <p:nvSpPr>
          <p:cNvPr id="64520" name="Text Box 8"/>
          <p:cNvSpPr txBox="1">
            <a:spLocks noChangeArrowheads="1"/>
          </p:cNvSpPr>
          <p:nvPr/>
        </p:nvSpPr>
        <p:spPr bwMode="auto">
          <a:xfrm>
            <a:off x="5029200" y="2209800"/>
            <a:ext cx="3657600" cy="641350"/>
          </a:xfrm>
          <a:prstGeom prst="rect">
            <a:avLst/>
          </a:prstGeom>
          <a:noFill/>
          <a:ln w="15875">
            <a:noFill/>
            <a:miter lim="800000"/>
            <a:headEnd/>
            <a:tailEnd/>
          </a:ln>
        </p:spPr>
        <p:txBody>
          <a:bodyPr>
            <a:prstTxWarp prst="textNoShape">
              <a:avLst/>
            </a:prstTxWarp>
            <a:spAutoFit/>
          </a:bodyPr>
          <a:lstStyle/>
          <a:p>
            <a:pPr algn="ctr"/>
            <a:r>
              <a:rPr lang="en-US"/>
              <a:t>ATP consumed =&gt; motor molecules carry out directed motion</a:t>
            </a:r>
          </a:p>
        </p:txBody>
      </p:sp>
      <p:pic>
        <p:nvPicPr>
          <p:cNvPr id="64521" name="Picture 9"/>
          <p:cNvPicPr>
            <a:picLocks noChangeAspect="1" noChangeArrowheads="1"/>
          </p:cNvPicPr>
          <p:nvPr/>
        </p:nvPicPr>
        <p:blipFill>
          <a:blip r:embed="rId3"/>
          <a:srcRect b="2930"/>
          <a:stretch>
            <a:fillRect/>
          </a:stretch>
        </p:blipFill>
        <p:spPr bwMode="auto">
          <a:xfrm>
            <a:off x="76200" y="2743200"/>
            <a:ext cx="3581400" cy="2944813"/>
          </a:xfrm>
          <a:prstGeom prst="rect">
            <a:avLst/>
          </a:prstGeom>
          <a:noFill/>
          <a:ln w="15875">
            <a:noFill/>
            <a:miter lim="800000"/>
            <a:headEnd/>
            <a:tailEnd/>
          </a:ln>
        </p:spPr>
      </p:pic>
      <p:sp>
        <p:nvSpPr>
          <p:cNvPr id="64522" name="Line 10"/>
          <p:cNvSpPr>
            <a:spLocks noChangeShapeType="1"/>
          </p:cNvSpPr>
          <p:nvPr/>
        </p:nvSpPr>
        <p:spPr bwMode="auto">
          <a:xfrm>
            <a:off x="2286000" y="2254250"/>
            <a:ext cx="0" cy="228600"/>
          </a:xfrm>
          <a:prstGeom prst="line">
            <a:avLst/>
          </a:prstGeom>
          <a:noFill/>
          <a:ln w="15875">
            <a:solidFill>
              <a:srgbClr val="FF6600"/>
            </a:solidFill>
            <a:round/>
            <a:headEnd/>
            <a:tailEnd type="triangle" w="med" len="med"/>
          </a:ln>
          <a:effectLst>
            <a:outerShdw blurRad="63500" dist="38099" dir="2700000" algn="ctr" rotWithShape="0">
              <a:srgbClr val="000000">
                <a:alpha val="74998"/>
              </a:srgbClr>
            </a:outerShdw>
          </a:effectLst>
        </p:spPr>
        <p:txBody>
          <a:bodyPr anchor="ctr">
            <a:prstTxWarp prst="textNoShape">
              <a:avLst/>
            </a:prstTxWarp>
            <a:spAutoFit/>
          </a:bodyPr>
          <a:lstStyle/>
          <a:p>
            <a:pPr>
              <a:buFont typeface="Arial" charset="0"/>
              <a:buNone/>
              <a:defRPr/>
            </a:pPr>
            <a:endParaRPr lang="en-US">
              <a:latin typeface="Times New Roman" charset="0"/>
              <a:ea typeface="ヒラギノ角ゴ Pro W3" charset="-128"/>
              <a:cs typeface="ヒラギノ角ゴ Pro W3" charset="-128"/>
            </a:endParaRPr>
          </a:p>
        </p:txBody>
      </p:sp>
      <p:sp>
        <p:nvSpPr>
          <p:cNvPr id="64523" name="Text Box 11"/>
          <p:cNvSpPr txBox="1">
            <a:spLocks noChangeArrowheads="1"/>
          </p:cNvSpPr>
          <p:nvPr/>
        </p:nvSpPr>
        <p:spPr bwMode="auto">
          <a:xfrm>
            <a:off x="76200" y="5880100"/>
            <a:ext cx="4267200" cy="825500"/>
          </a:xfrm>
          <a:prstGeom prst="rect">
            <a:avLst/>
          </a:prstGeom>
          <a:noFill/>
          <a:ln w="15875">
            <a:noFill/>
            <a:miter lim="800000"/>
            <a:headEnd/>
            <a:tailEnd/>
          </a:ln>
        </p:spPr>
        <p:txBody>
          <a:bodyPr>
            <a:prstTxWarp prst="textNoShape">
              <a:avLst/>
            </a:prstTxWarp>
            <a:spAutoFit/>
          </a:bodyPr>
          <a:lstStyle/>
          <a:p>
            <a:r>
              <a:rPr lang="en-US" sz="1600"/>
              <a:t>c measured in diffusion times. The characteristic t for diffusion-mediated molecular encounters depends upon the c of the diffusing species</a:t>
            </a:r>
          </a:p>
        </p:txBody>
      </p:sp>
      <p:pic>
        <p:nvPicPr>
          <p:cNvPr id="64524" name="Picture 12"/>
          <p:cNvPicPr>
            <a:picLocks noChangeAspect="1" noChangeArrowheads="1"/>
          </p:cNvPicPr>
          <p:nvPr/>
        </p:nvPicPr>
        <p:blipFill>
          <a:blip r:embed="rId4"/>
          <a:srcRect/>
          <a:stretch>
            <a:fillRect/>
          </a:stretch>
        </p:blipFill>
        <p:spPr bwMode="auto">
          <a:xfrm>
            <a:off x="4114800" y="3054350"/>
            <a:ext cx="4953000" cy="3727450"/>
          </a:xfrm>
          <a:prstGeom prst="rect">
            <a:avLst/>
          </a:prstGeom>
          <a:noFill/>
          <a:ln w="15875">
            <a:noFill/>
            <a:miter lim="800000"/>
            <a:headEnd/>
            <a:tailEnd/>
          </a:ln>
        </p:spPr>
      </p:pic>
      <p:sp>
        <p:nvSpPr>
          <p:cNvPr id="64525" name="Text Box 13"/>
          <p:cNvSpPr txBox="1">
            <a:spLocks noChangeArrowheads="1"/>
          </p:cNvSpPr>
          <p:nvPr/>
        </p:nvSpPr>
        <p:spPr bwMode="auto">
          <a:xfrm>
            <a:off x="6400800" y="4629150"/>
            <a:ext cx="2590800" cy="1771650"/>
          </a:xfrm>
          <a:prstGeom prst="rect">
            <a:avLst/>
          </a:prstGeom>
          <a:noFill/>
          <a:ln w="15875">
            <a:noFill/>
            <a:miter lim="800000"/>
            <a:headEnd/>
            <a:tailEnd/>
          </a:ln>
        </p:spPr>
        <p:txBody>
          <a:bodyPr>
            <a:prstTxWarp prst="textNoShape">
              <a:avLst/>
            </a:prstTxWarp>
            <a:spAutoFit/>
          </a:bodyPr>
          <a:lstStyle/>
          <a:p>
            <a:pPr algn="r"/>
            <a:r>
              <a:rPr lang="en-US" sz="1600"/>
              <a:t>Myosin V carries cargo within cells by moving along actin filaments. 37-nm steps, “hand-over-hand” fashion, as revealed by a fluorophore tag. </a:t>
            </a:r>
          </a:p>
          <a:p>
            <a:pPr algn="r"/>
            <a:r>
              <a:rPr lang="en-US" sz="1400"/>
              <a:t>Yildiz et al., Science 2003 </a:t>
            </a:r>
          </a:p>
        </p:txBody>
      </p:sp>
      <p:pic>
        <p:nvPicPr>
          <p:cNvPr id="64526" name="Picture 14"/>
          <p:cNvPicPr>
            <a:picLocks noChangeAspect="1" noChangeArrowheads="1"/>
          </p:cNvPicPr>
          <p:nvPr/>
        </p:nvPicPr>
        <p:blipFill>
          <a:blip r:embed="rId5"/>
          <a:srcRect/>
          <a:stretch>
            <a:fillRect/>
          </a:stretch>
        </p:blipFill>
        <p:spPr bwMode="auto">
          <a:xfrm>
            <a:off x="4814888" y="2895600"/>
            <a:ext cx="1585912" cy="2133600"/>
          </a:xfrm>
          <a:prstGeom prst="rect">
            <a:avLst/>
          </a:prstGeom>
          <a:noFill/>
          <a:ln w="15875">
            <a:noFill/>
            <a:miter lim="800000"/>
            <a:headEnd/>
            <a:tailEnd/>
          </a:ln>
          <a:effectLst>
            <a:outerShdw blurRad="63500" dist="38099" dir="2700000" algn="ctr" rotWithShape="0">
              <a:srgbClr val="000000">
                <a:alpha val="74998"/>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dissolve">
                                      <p:cBhvr>
                                        <p:cTn id="7" dur="500"/>
                                        <p:tgtEl>
                                          <p:spTgt spid="645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4517">
                                            <p:txEl>
                                              <p:pRg st="0" end="0"/>
                                            </p:txEl>
                                          </p:spTgt>
                                        </p:tgtEl>
                                        <p:attrNameLst>
                                          <p:attrName>style.visibility</p:attrName>
                                        </p:attrNameLst>
                                      </p:cBhvr>
                                      <p:to>
                                        <p:strVal val="visible"/>
                                      </p:to>
                                    </p:set>
                                    <p:animEffect transition="in" filter="wipe(left)">
                                      <p:cBhvr>
                                        <p:cTn id="11" dur="500"/>
                                        <p:tgtEl>
                                          <p:spTgt spid="64517">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4517">
                                            <p:txEl>
                                              <p:pRg st="1" end="1"/>
                                            </p:txEl>
                                          </p:spTgt>
                                        </p:tgtEl>
                                        <p:attrNameLst>
                                          <p:attrName>style.visibility</p:attrName>
                                        </p:attrNameLst>
                                      </p:cBhvr>
                                      <p:to>
                                        <p:strVal val="visible"/>
                                      </p:to>
                                    </p:set>
                                    <p:animEffect transition="in" filter="wipe(left)">
                                      <p:cBhvr>
                                        <p:cTn id="15" dur="500"/>
                                        <p:tgtEl>
                                          <p:spTgt spid="645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4518"/>
                                        </p:tgtEl>
                                        <p:attrNameLst>
                                          <p:attrName>style.visibility</p:attrName>
                                        </p:attrNameLst>
                                      </p:cBhvr>
                                      <p:to>
                                        <p:strVal val="visible"/>
                                      </p:to>
                                    </p:set>
                                    <p:animEffect transition="in" filter="wipe(left)">
                                      <p:cBhvr>
                                        <p:cTn id="20" dur="500"/>
                                        <p:tgtEl>
                                          <p:spTgt spid="6451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64519"/>
                                        </p:tgtEl>
                                        <p:attrNameLst>
                                          <p:attrName>style.visibility</p:attrName>
                                        </p:attrNameLst>
                                      </p:cBhvr>
                                      <p:to>
                                        <p:strVal val="visible"/>
                                      </p:to>
                                    </p:set>
                                    <p:animEffect transition="in" filter="wipe(left)">
                                      <p:cBhvr>
                                        <p:cTn id="24" dur="500"/>
                                        <p:tgtEl>
                                          <p:spTgt spid="64519"/>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64520"/>
                                        </p:tgtEl>
                                        <p:attrNameLst>
                                          <p:attrName>style.visibility</p:attrName>
                                        </p:attrNameLst>
                                      </p:cBhvr>
                                      <p:to>
                                        <p:strVal val="visible"/>
                                      </p:to>
                                    </p:set>
                                    <p:animEffect transition="in" filter="wipe(up)">
                                      <p:cBhvr>
                                        <p:cTn id="28" dur="500"/>
                                        <p:tgtEl>
                                          <p:spTgt spid="645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64522"/>
                                        </p:tgtEl>
                                        <p:attrNameLst>
                                          <p:attrName>style.visibility</p:attrName>
                                        </p:attrNameLst>
                                      </p:cBhvr>
                                      <p:to>
                                        <p:strVal val="visible"/>
                                      </p:to>
                                    </p:set>
                                    <p:animEffect transition="in" filter="wipe(up)">
                                      <p:cBhvr>
                                        <p:cTn id="33" dur="500"/>
                                        <p:tgtEl>
                                          <p:spTgt spid="64522"/>
                                        </p:tgtEl>
                                      </p:cBhvr>
                                    </p:animEffect>
                                  </p:childTnLst>
                                </p:cTn>
                              </p:par>
                            </p:childTnLst>
                          </p:cTn>
                        </p:par>
                        <p:par>
                          <p:cTn id="34" fill="hold">
                            <p:stCondLst>
                              <p:cond delay="500"/>
                            </p:stCondLst>
                            <p:childTnLst>
                              <p:par>
                                <p:cTn id="35" presetID="4" presetClass="entr" presetSubtype="16" fill="hold" nodeType="afterEffect">
                                  <p:stCondLst>
                                    <p:cond delay="0"/>
                                  </p:stCondLst>
                                  <p:childTnLst>
                                    <p:set>
                                      <p:cBhvr>
                                        <p:cTn id="36" dur="1" fill="hold">
                                          <p:stCondLst>
                                            <p:cond delay="0"/>
                                          </p:stCondLst>
                                        </p:cTn>
                                        <p:tgtEl>
                                          <p:spTgt spid="64521"/>
                                        </p:tgtEl>
                                        <p:attrNameLst>
                                          <p:attrName>style.visibility</p:attrName>
                                        </p:attrNameLst>
                                      </p:cBhvr>
                                      <p:to>
                                        <p:strVal val="visible"/>
                                      </p:to>
                                    </p:set>
                                    <p:animEffect transition="in" filter="box(in)">
                                      <p:cBhvr>
                                        <p:cTn id="37" dur="500"/>
                                        <p:tgtEl>
                                          <p:spTgt spid="64521"/>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64523"/>
                                        </p:tgtEl>
                                        <p:attrNameLst>
                                          <p:attrName>style.visibility</p:attrName>
                                        </p:attrNameLst>
                                      </p:cBhvr>
                                      <p:to>
                                        <p:strVal val="visible"/>
                                      </p:to>
                                    </p:set>
                                    <p:animEffect transition="in" filter="wipe(left)">
                                      <p:cBhvr>
                                        <p:cTn id="41" dur="500"/>
                                        <p:tgtEl>
                                          <p:spTgt spid="64523"/>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nodeType="clickEffect">
                                  <p:stCondLst>
                                    <p:cond delay="0"/>
                                  </p:stCondLst>
                                  <p:childTnLst>
                                    <p:set>
                                      <p:cBhvr>
                                        <p:cTn id="45" dur="1" fill="hold">
                                          <p:stCondLst>
                                            <p:cond delay="0"/>
                                          </p:stCondLst>
                                        </p:cTn>
                                        <p:tgtEl>
                                          <p:spTgt spid="64526"/>
                                        </p:tgtEl>
                                        <p:attrNameLst>
                                          <p:attrName>style.visibility</p:attrName>
                                        </p:attrNameLst>
                                      </p:cBhvr>
                                      <p:to>
                                        <p:strVal val="visible"/>
                                      </p:to>
                                    </p:set>
                                    <p:animEffect transition="in" filter="box(in)">
                                      <p:cBhvr>
                                        <p:cTn id="46" dur="500"/>
                                        <p:tgtEl>
                                          <p:spTgt spid="64526"/>
                                        </p:tgtEl>
                                      </p:cBhvr>
                                    </p:animEffect>
                                  </p:childTnLst>
                                </p:cTn>
                              </p:par>
                            </p:childTnLst>
                          </p:cTn>
                        </p:par>
                        <p:par>
                          <p:cTn id="47" fill="hold">
                            <p:stCondLst>
                              <p:cond delay="500"/>
                            </p:stCondLst>
                            <p:childTnLst>
                              <p:par>
                                <p:cTn id="48" presetID="22" presetClass="entr" presetSubtype="1" fill="hold" grpId="0" nodeType="afterEffect">
                                  <p:stCondLst>
                                    <p:cond delay="0"/>
                                  </p:stCondLst>
                                  <p:childTnLst>
                                    <p:set>
                                      <p:cBhvr>
                                        <p:cTn id="49" dur="1" fill="hold">
                                          <p:stCondLst>
                                            <p:cond delay="0"/>
                                          </p:stCondLst>
                                        </p:cTn>
                                        <p:tgtEl>
                                          <p:spTgt spid="64525"/>
                                        </p:tgtEl>
                                        <p:attrNameLst>
                                          <p:attrName>style.visibility</p:attrName>
                                        </p:attrNameLst>
                                      </p:cBhvr>
                                      <p:to>
                                        <p:strVal val="visible"/>
                                      </p:to>
                                    </p:set>
                                    <p:animEffect transition="in" filter="wipe(up)">
                                      <p:cBhvr>
                                        <p:cTn id="50" dur="500"/>
                                        <p:tgtEl>
                                          <p:spTgt spid="645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64524"/>
                                        </p:tgtEl>
                                        <p:attrNameLst>
                                          <p:attrName>style.visibility</p:attrName>
                                        </p:attrNameLst>
                                      </p:cBhvr>
                                      <p:to>
                                        <p:strVal val="visible"/>
                                      </p:to>
                                    </p:set>
                                    <p:animEffect transition="in" filter="wipe(left)">
                                      <p:cBhvr>
                                        <p:cTn id="55" dur="500"/>
                                        <p:tgtEl>
                                          <p:spTgt spid="64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p:bldP spid="64517" grpId="0" build="p"/>
      <p:bldP spid="64518" grpId="0" animBg="1"/>
      <p:bldP spid="64519" grpId="0" animBg="1"/>
      <p:bldP spid="64520" grpId="0"/>
      <p:bldP spid="64523" grpId="0"/>
      <p:bldP spid="64525"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40" name="Rectangle 1028"/>
          <p:cNvSpPr>
            <a:spLocks noChangeArrowheads="1"/>
          </p:cNvSpPr>
          <p:nvPr/>
        </p:nvSpPr>
        <p:spPr bwMode="auto">
          <a:xfrm>
            <a:off x="304800" y="152400"/>
            <a:ext cx="8610600" cy="6096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a:lnSpc>
                <a:spcPct val="125000"/>
              </a:lnSpc>
              <a:spcBef>
                <a:spcPct val="20000"/>
              </a:spcBef>
              <a:buFont typeface="Arial" charset="0"/>
              <a:buNone/>
              <a:defRPr/>
            </a:pPr>
            <a:r>
              <a:rPr lang="en-US" sz="3000">
                <a:solidFill>
                  <a:srgbClr val="FF6700"/>
                </a:solidFill>
                <a:latin typeface="Herculanum" charset="0"/>
                <a:ea typeface="ヒラギノ角ゴ Pro W3" charset="-128"/>
                <a:cs typeface="ヒラギノ角ゴ Pro W3" charset="-128"/>
              </a:rPr>
              <a:t>Moving proteins from here to there </a:t>
            </a:r>
            <a:r>
              <a:rPr lang="en-US" sz="1600">
                <a:solidFill>
                  <a:srgbClr val="FF6700"/>
                </a:solidFill>
                <a:latin typeface="Herculanum" charset="0"/>
                <a:ea typeface="ヒラギノ角ゴ Pro W3" charset="-128"/>
                <a:cs typeface="ヒラギノ角ゴ Pro W3" charset="-128"/>
              </a:rPr>
              <a:t>(part 2)</a:t>
            </a:r>
            <a:endParaRPr lang="en-US" sz="3000" b="1">
              <a:solidFill>
                <a:srgbClr val="FF6700"/>
              </a:solidFill>
              <a:latin typeface="Herculanum" charset="0"/>
              <a:ea typeface="ヒラギノ角ゴ Pro W3" charset="-128"/>
              <a:cs typeface="ヒラギノ角ゴ Pro W3" charset="-128"/>
            </a:endParaRPr>
          </a:p>
        </p:txBody>
      </p:sp>
      <p:pic>
        <p:nvPicPr>
          <p:cNvPr id="65541" name="Picture 1029"/>
          <p:cNvPicPr>
            <a:picLocks noChangeAspect="1" noChangeArrowheads="1"/>
          </p:cNvPicPr>
          <p:nvPr/>
        </p:nvPicPr>
        <p:blipFill>
          <a:blip r:embed="rId3"/>
          <a:srcRect/>
          <a:stretch>
            <a:fillRect/>
          </a:stretch>
        </p:blipFill>
        <p:spPr bwMode="auto">
          <a:xfrm>
            <a:off x="76200" y="838200"/>
            <a:ext cx="463550" cy="533400"/>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65542" name="Text Box 1030"/>
          <p:cNvSpPr txBox="1">
            <a:spLocks noChangeArrowheads="1"/>
          </p:cNvSpPr>
          <p:nvPr/>
        </p:nvSpPr>
        <p:spPr bwMode="auto">
          <a:xfrm>
            <a:off x="158750" y="1066800"/>
            <a:ext cx="5480050" cy="1879600"/>
          </a:xfrm>
          <a:prstGeom prst="rect">
            <a:avLst/>
          </a:prstGeom>
          <a:noFill/>
          <a:ln w="15875">
            <a:noFill/>
            <a:miter lim="800000"/>
            <a:headEnd/>
            <a:tailEnd/>
          </a:ln>
        </p:spPr>
        <p:txBody>
          <a:bodyPr>
            <a:prstTxWarp prst="textNoShape">
              <a:avLst/>
            </a:prstTxWarp>
            <a:spAutoFit/>
          </a:bodyPr>
          <a:lstStyle/>
          <a:p>
            <a:r>
              <a:rPr lang="en-US"/>
              <a:t>         Estimate the transport time for kinesin motor moving on a microtubule over the distance of 10 cm:   </a:t>
            </a:r>
          </a:p>
          <a:p>
            <a:pPr>
              <a:buFont typeface="Times" pitchFamily="-108" charset="0"/>
              <a:buChar char="•"/>
            </a:pPr>
            <a:r>
              <a:rPr lang="en-US"/>
              <a:t> speed of kinesin in a living cell: 1 </a:t>
            </a:r>
            <a:r>
              <a:rPr lang="en-US">
                <a:sym typeface="Symbol" pitchFamily="-108" charset="2"/>
              </a:rPr>
              <a:t>m/s</a:t>
            </a:r>
            <a:endParaRPr lang="en-US"/>
          </a:p>
          <a:p>
            <a:pPr>
              <a:buFont typeface="Times" pitchFamily="-108" charset="0"/>
              <a:buNone/>
            </a:pPr>
            <a:r>
              <a:rPr lang="en-US">
                <a:sym typeface="Symbol" pitchFamily="-108" charset="2"/>
              </a:rPr>
              <a:t> =&gt; t</a:t>
            </a:r>
            <a:r>
              <a:rPr lang="en-US" baseline="-25000">
                <a:sym typeface="Symbol" pitchFamily="-108" charset="2"/>
              </a:rPr>
              <a:t>axon</a:t>
            </a:r>
            <a:r>
              <a:rPr lang="en-US">
                <a:sym typeface="Symbol" pitchFamily="-108" charset="2"/>
              </a:rPr>
              <a:t> </a:t>
            </a:r>
            <a:r>
              <a:rPr lang="en-US"/>
              <a:t>≈ 10</a:t>
            </a:r>
            <a:r>
              <a:rPr lang="en-US" baseline="30000"/>
              <a:t>5</a:t>
            </a:r>
            <a:r>
              <a:rPr lang="en-US"/>
              <a:t> </a:t>
            </a:r>
            <a:r>
              <a:rPr lang="en-US">
                <a:sym typeface="Symbol" pitchFamily="-108" charset="2"/>
              </a:rPr>
              <a:t></a:t>
            </a:r>
            <a:r>
              <a:rPr lang="en-US"/>
              <a:t>m</a:t>
            </a:r>
            <a:r>
              <a:rPr lang="en-US" baseline="-25000"/>
              <a:t> </a:t>
            </a:r>
            <a:r>
              <a:rPr lang="en-US"/>
              <a:t>/ (1 </a:t>
            </a:r>
            <a:r>
              <a:rPr lang="en-US">
                <a:sym typeface="Symbol" pitchFamily="-108" charset="2"/>
              </a:rPr>
              <a:t>m/s) = </a:t>
            </a:r>
            <a:r>
              <a:rPr lang="en-US"/>
              <a:t>10</a:t>
            </a:r>
            <a:r>
              <a:rPr lang="en-US" baseline="30000"/>
              <a:t>5</a:t>
            </a:r>
            <a:r>
              <a:rPr lang="en-US"/>
              <a:t> </a:t>
            </a:r>
            <a:r>
              <a:rPr lang="en-US">
                <a:sym typeface="Symbol" pitchFamily="-108" charset="2"/>
              </a:rPr>
              <a:t>s ≈1 day</a:t>
            </a:r>
          </a:p>
          <a:p>
            <a:pPr>
              <a:buFont typeface="Times" pitchFamily="-108" charset="0"/>
              <a:buNone/>
            </a:pPr>
            <a:r>
              <a:rPr lang="en-US">
                <a:sym typeface="Symbol" pitchFamily="-108" charset="2"/>
              </a:rPr>
              <a:t>          comp. with passive diffusion:     3 yrs </a:t>
            </a:r>
          </a:p>
        </p:txBody>
      </p:sp>
      <p:pic>
        <p:nvPicPr>
          <p:cNvPr id="65543" name="Picture 1031" descr="kinesin12"/>
          <p:cNvPicPr>
            <a:picLocks noChangeAspect="1" noChangeArrowheads="1"/>
          </p:cNvPicPr>
          <p:nvPr/>
        </p:nvPicPr>
        <p:blipFill>
          <a:blip r:embed="rId4"/>
          <a:srcRect/>
          <a:stretch>
            <a:fillRect/>
          </a:stretch>
        </p:blipFill>
        <p:spPr bwMode="auto">
          <a:xfrm>
            <a:off x="5562600" y="952500"/>
            <a:ext cx="3429000" cy="3009900"/>
          </a:xfrm>
          <a:prstGeom prst="rect">
            <a:avLst/>
          </a:prstGeom>
          <a:noFill/>
          <a:effectLst>
            <a:outerShdw blurRad="63500" dist="38099" dir="2700000" algn="ctr" rotWithShape="0">
              <a:srgbClr val="000000">
                <a:alpha val="74998"/>
              </a:srgbClr>
            </a:outerShdw>
          </a:effectLst>
        </p:spPr>
      </p:pic>
      <p:sp>
        <p:nvSpPr>
          <p:cNvPr id="65544" name="Rectangle 1032"/>
          <p:cNvSpPr>
            <a:spLocks noChangeArrowheads="1"/>
          </p:cNvSpPr>
          <p:nvPr/>
        </p:nvSpPr>
        <p:spPr bwMode="auto">
          <a:xfrm>
            <a:off x="7651750" y="3708400"/>
            <a:ext cx="1339850" cy="244475"/>
          </a:xfrm>
          <a:prstGeom prst="rect">
            <a:avLst/>
          </a:prstGeom>
          <a:noFill/>
          <a:ln w="15875">
            <a:noFill/>
            <a:miter lim="800000"/>
            <a:headEnd/>
            <a:tailEnd/>
          </a:ln>
        </p:spPr>
        <p:txBody>
          <a:bodyPr wrap="none">
            <a:prstTxWarp prst="textNoShape">
              <a:avLst/>
            </a:prstTxWarp>
            <a:spAutoFit/>
          </a:bodyPr>
          <a:lstStyle/>
          <a:p>
            <a:r>
              <a:rPr lang="en-US" sz="1000">
                <a:solidFill>
                  <a:schemeClr val="bg1"/>
                </a:solidFill>
                <a:latin typeface="Times" pitchFamily="-108" charset="0"/>
              </a:rPr>
              <a:t>www.studiodaily.com/</a:t>
            </a:r>
          </a:p>
        </p:txBody>
      </p:sp>
      <p:sp>
        <p:nvSpPr>
          <p:cNvPr id="65545" name="Freeform 1033"/>
          <p:cNvSpPr>
            <a:spLocks/>
          </p:cNvSpPr>
          <p:nvPr/>
        </p:nvSpPr>
        <p:spPr bwMode="auto">
          <a:xfrm>
            <a:off x="4419600" y="2362200"/>
            <a:ext cx="152400" cy="457200"/>
          </a:xfrm>
          <a:custGeom>
            <a:avLst/>
            <a:gdLst/>
            <a:ahLst/>
            <a:cxnLst>
              <a:cxn ang="0">
                <a:pos x="0" y="0"/>
              </a:cxn>
              <a:cxn ang="0">
                <a:pos x="96" y="192"/>
              </a:cxn>
              <a:cxn ang="0">
                <a:pos x="0" y="336"/>
              </a:cxn>
            </a:cxnLst>
            <a:rect l="0" t="0" r="r" b="b"/>
            <a:pathLst>
              <a:path w="96" h="336">
                <a:moveTo>
                  <a:pt x="0" y="0"/>
                </a:moveTo>
                <a:cubicBezTo>
                  <a:pt x="48" y="68"/>
                  <a:pt x="96" y="136"/>
                  <a:pt x="96" y="192"/>
                </a:cubicBezTo>
                <a:cubicBezTo>
                  <a:pt x="96" y="248"/>
                  <a:pt x="48" y="292"/>
                  <a:pt x="0" y="336"/>
                </a:cubicBezTo>
              </a:path>
            </a:pathLst>
          </a:custGeom>
          <a:noFill/>
          <a:ln w="15875" cap="flat" cmpd="sng">
            <a:solidFill>
              <a:srgbClr val="FF6600"/>
            </a:solidFill>
            <a:prstDash val="solid"/>
            <a:round/>
            <a:headEnd type="stealth" w="med" len="med"/>
            <a:tailEnd type="stealth" w="med" len="med"/>
          </a:ln>
          <a:effectLst>
            <a:outerShdw blurRad="63500" dist="38099" dir="2700000" algn="ctr" rotWithShape="0">
              <a:srgbClr val="000000">
                <a:alpha val="74998"/>
              </a:srgbClr>
            </a:outerShdw>
          </a:effectLst>
        </p:spPr>
        <p:txBody>
          <a:bodyPr anchor="ctr">
            <a:prstTxWarp prst="textNoShape">
              <a:avLst/>
            </a:prstTxWarp>
            <a:spAutoFit/>
          </a:bodyPr>
          <a:lstStyle/>
          <a:p>
            <a:pPr>
              <a:buFont typeface="Arial" charset="0"/>
              <a:buNone/>
              <a:defRPr/>
            </a:pPr>
            <a:endParaRPr lang="en-US">
              <a:latin typeface="Times New Roman" charset="0"/>
              <a:ea typeface="ヒラギノ角ゴ Pro W3" charset="-128"/>
              <a:cs typeface="ヒラギノ角ゴ Pro W3" charset="-128"/>
            </a:endParaRPr>
          </a:p>
        </p:txBody>
      </p:sp>
      <p:pic>
        <p:nvPicPr>
          <p:cNvPr id="65546" name="Picture 1034"/>
          <p:cNvPicPr>
            <a:picLocks noChangeAspect="1" noChangeArrowheads="1"/>
          </p:cNvPicPr>
          <p:nvPr/>
        </p:nvPicPr>
        <p:blipFill>
          <a:blip r:embed="rId5"/>
          <a:srcRect/>
          <a:stretch>
            <a:fillRect/>
          </a:stretch>
        </p:blipFill>
        <p:spPr bwMode="auto">
          <a:xfrm>
            <a:off x="152400" y="3352800"/>
            <a:ext cx="1981200" cy="3505200"/>
          </a:xfrm>
          <a:prstGeom prst="rect">
            <a:avLst/>
          </a:prstGeom>
          <a:noFill/>
          <a:ln w="15875">
            <a:noFill/>
            <a:miter lim="800000"/>
            <a:headEnd/>
            <a:tailEnd/>
          </a:ln>
        </p:spPr>
      </p:pic>
      <p:sp>
        <p:nvSpPr>
          <p:cNvPr id="65547" name="Text Box 1035"/>
          <p:cNvSpPr txBox="1">
            <a:spLocks noChangeArrowheads="1"/>
          </p:cNvSpPr>
          <p:nvPr/>
        </p:nvSpPr>
        <p:spPr bwMode="auto">
          <a:xfrm>
            <a:off x="2209800" y="4535488"/>
            <a:ext cx="6858000" cy="2017712"/>
          </a:xfrm>
          <a:prstGeom prst="rect">
            <a:avLst/>
          </a:prstGeom>
          <a:noFill/>
          <a:ln w="15875">
            <a:noFill/>
            <a:miter lim="800000"/>
            <a:headEnd/>
            <a:tailEnd/>
          </a:ln>
        </p:spPr>
        <p:txBody>
          <a:bodyPr>
            <a:prstTxWarp prst="textNoShape">
              <a:avLst/>
            </a:prstTxWarp>
            <a:spAutoFit/>
          </a:bodyPr>
          <a:lstStyle/>
          <a:p>
            <a:pPr>
              <a:buFont typeface="Times" pitchFamily="-108" charset="0"/>
              <a:buNone/>
            </a:pPr>
            <a:r>
              <a:rPr lang="en-US"/>
              <a:t> </a:t>
            </a:r>
          </a:p>
          <a:p>
            <a:pPr>
              <a:buFont typeface="Times" pitchFamily="-108" charset="0"/>
              <a:buChar char="•"/>
            </a:pPr>
            <a:r>
              <a:rPr lang="en-US"/>
              <a:t> Fig.: radio-labeled proteins travel ≈18 mm in 12 days  </a:t>
            </a:r>
          </a:p>
          <a:p>
            <a:pPr>
              <a:buFont typeface="Times" pitchFamily="-108" charset="0"/>
              <a:buNone/>
            </a:pPr>
            <a:r>
              <a:rPr lang="en-US"/>
              <a:t>   =&gt; &lt;v&gt; ≈ 20 nm/s </a:t>
            </a:r>
          </a:p>
          <a:p>
            <a:pPr>
              <a:buFont typeface="Times" pitchFamily="-108" charset="0"/>
              <a:buChar char="•"/>
            </a:pPr>
            <a:r>
              <a:rPr lang="en-US"/>
              <a:t> Observed axonal transport speed for single motors:  200 nm/s or more</a:t>
            </a:r>
          </a:p>
          <a:p>
            <a:pPr>
              <a:buFont typeface="Times" pitchFamily="-108" charset="0"/>
              <a:buNone/>
            </a:pPr>
            <a:r>
              <a:rPr lang="en-US"/>
              <a:t>=&gt; Motors are not perfectly “processive” (fall off) =&gt; &lt;v&gt;</a:t>
            </a:r>
            <a:r>
              <a:rPr lang="en-US">
                <a:sym typeface="Symbol" pitchFamily="-108" charset="2"/>
              </a:rPr>
              <a:t></a:t>
            </a:r>
            <a:endParaRPr lang="en-US"/>
          </a:p>
        </p:txBody>
      </p:sp>
      <p:sp>
        <p:nvSpPr>
          <p:cNvPr id="65548" name="Line 1036"/>
          <p:cNvSpPr>
            <a:spLocks noChangeShapeType="1"/>
          </p:cNvSpPr>
          <p:nvPr/>
        </p:nvSpPr>
        <p:spPr bwMode="auto">
          <a:xfrm flipH="1">
            <a:off x="1981200" y="4419600"/>
            <a:ext cx="381000" cy="0"/>
          </a:xfrm>
          <a:prstGeom prst="line">
            <a:avLst/>
          </a:prstGeom>
          <a:noFill/>
          <a:ln w="15875">
            <a:solidFill>
              <a:srgbClr val="FF6600"/>
            </a:solidFill>
            <a:round/>
            <a:headEnd/>
            <a:tailEnd type="triangle" w="med" len="med"/>
          </a:ln>
          <a:effectLst>
            <a:outerShdw blurRad="63500" dist="38099" dir="2700000" algn="ctr" rotWithShape="0">
              <a:srgbClr val="000000">
                <a:alpha val="74998"/>
              </a:srgbClr>
            </a:outerShdw>
          </a:effectLst>
        </p:spPr>
        <p:txBody>
          <a:bodyPr wrap="none" anchor="ctr">
            <a:prstTxWarp prst="textNoShape">
              <a:avLst/>
            </a:prstTxWarp>
            <a:spAutoFit/>
          </a:bodyPr>
          <a:lstStyle/>
          <a:p>
            <a:pPr>
              <a:buFont typeface="Arial" charset="0"/>
              <a:buNone/>
              <a:defRPr/>
            </a:pPr>
            <a:endParaRPr lang="en-US">
              <a:latin typeface="Times New Roman" charset="0"/>
              <a:ea typeface="ヒラギノ角ゴ Pro W3" charset="-128"/>
              <a:cs typeface="ヒラギノ角ゴ Pro W3" charset="-128"/>
            </a:endParaRPr>
          </a:p>
        </p:txBody>
      </p:sp>
      <p:sp>
        <p:nvSpPr>
          <p:cNvPr id="65549" name="Rectangle 1037"/>
          <p:cNvSpPr>
            <a:spLocks noChangeArrowheads="1"/>
          </p:cNvSpPr>
          <p:nvPr/>
        </p:nvSpPr>
        <p:spPr bwMode="auto">
          <a:xfrm>
            <a:off x="2362200" y="3657600"/>
            <a:ext cx="2590800" cy="1069975"/>
          </a:xfrm>
          <a:prstGeom prst="rect">
            <a:avLst/>
          </a:prstGeom>
          <a:noFill/>
          <a:ln w="15875">
            <a:noFill/>
            <a:miter lim="800000"/>
            <a:headEnd/>
            <a:tailEnd/>
          </a:ln>
        </p:spPr>
        <p:txBody>
          <a:bodyPr>
            <a:prstTxWarp prst="textNoShape">
              <a:avLst/>
            </a:prstTxWarp>
            <a:spAutoFit/>
          </a:bodyPr>
          <a:lstStyle/>
          <a:p>
            <a:r>
              <a:rPr lang="en-US" sz="1600"/>
              <a:t>Classic experiment traces the time evolution of radioactively labeled proteins in a neuron</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dissolve">
                                      <p:cBhvr>
                                        <p:cTn id="7" dur="500"/>
                                        <p:tgtEl>
                                          <p:spTgt spid="65540"/>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65543"/>
                                        </p:tgtEl>
                                        <p:attrNameLst>
                                          <p:attrName>style.visibility</p:attrName>
                                        </p:attrNameLst>
                                      </p:cBhvr>
                                      <p:to>
                                        <p:strVal val="visible"/>
                                      </p:to>
                                    </p:set>
                                    <p:animEffect transition="in" filter="box(in)">
                                      <p:cBhvr>
                                        <p:cTn id="11" dur="500"/>
                                        <p:tgtEl>
                                          <p:spTgt spid="6554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5544"/>
                                        </p:tgtEl>
                                        <p:attrNameLst>
                                          <p:attrName>style.visibility</p:attrName>
                                        </p:attrNameLst>
                                      </p:cBhvr>
                                      <p:to>
                                        <p:strVal val="visible"/>
                                      </p:to>
                                    </p:set>
                                    <p:animEffect transition="in" filter="wipe(left)">
                                      <p:cBhvr>
                                        <p:cTn id="15" dur="500"/>
                                        <p:tgtEl>
                                          <p:spTgt spid="65544"/>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65541"/>
                                        </p:tgtEl>
                                        <p:attrNameLst>
                                          <p:attrName>style.visibility</p:attrName>
                                        </p:attrNameLst>
                                      </p:cBhvr>
                                      <p:to>
                                        <p:strVal val="visible"/>
                                      </p:to>
                                    </p:set>
                                    <p:anim calcmode="lin" valueType="num">
                                      <p:cBhvr additive="base">
                                        <p:cTn id="19" dur="500" fill="hold"/>
                                        <p:tgtEl>
                                          <p:spTgt spid="65541"/>
                                        </p:tgtEl>
                                        <p:attrNameLst>
                                          <p:attrName>ppt_x</p:attrName>
                                        </p:attrNameLst>
                                      </p:cBhvr>
                                      <p:tavLst>
                                        <p:tav tm="0">
                                          <p:val>
                                            <p:strVal val="0-#ppt_w/2"/>
                                          </p:val>
                                        </p:tav>
                                        <p:tav tm="100000">
                                          <p:val>
                                            <p:strVal val="#ppt_x"/>
                                          </p:val>
                                        </p:tav>
                                      </p:tavLst>
                                    </p:anim>
                                    <p:anim calcmode="lin" valueType="num">
                                      <p:cBhvr additive="base">
                                        <p:cTn id="20" dur="500" fill="hold"/>
                                        <p:tgtEl>
                                          <p:spTgt spid="6554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542">
                                            <p:txEl>
                                              <p:pRg st="0" end="0"/>
                                            </p:txEl>
                                          </p:spTgt>
                                        </p:tgtEl>
                                        <p:attrNameLst>
                                          <p:attrName>style.visibility</p:attrName>
                                        </p:attrNameLst>
                                      </p:cBhvr>
                                      <p:to>
                                        <p:strVal val="visible"/>
                                      </p:to>
                                    </p:set>
                                    <p:animEffect transition="in" filter="wipe(left)">
                                      <p:cBhvr>
                                        <p:cTn id="25" dur="500"/>
                                        <p:tgtEl>
                                          <p:spTgt spid="6554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5542">
                                            <p:txEl>
                                              <p:pRg st="1" end="1"/>
                                            </p:txEl>
                                          </p:spTgt>
                                        </p:tgtEl>
                                        <p:attrNameLst>
                                          <p:attrName>style.visibility</p:attrName>
                                        </p:attrNameLst>
                                      </p:cBhvr>
                                      <p:to>
                                        <p:strVal val="visible"/>
                                      </p:to>
                                    </p:set>
                                    <p:animEffect transition="in" filter="wipe(left)">
                                      <p:cBhvr>
                                        <p:cTn id="30" dur="500"/>
                                        <p:tgtEl>
                                          <p:spTgt spid="6554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5542">
                                            <p:txEl>
                                              <p:pRg st="2" end="2"/>
                                            </p:txEl>
                                          </p:spTgt>
                                        </p:tgtEl>
                                        <p:attrNameLst>
                                          <p:attrName>style.visibility</p:attrName>
                                        </p:attrNameLst>
                                      </p:cBhvr>
                                      <p:to>
                                        <p:strVal val="visible"/>
                                      </p:to>
                                    </p:set>
                                    <p:animEffect transition="in" filter="wipe(left)">
                                      <p:cBhvr>
                                        <p:cTn id="35" dur="500"/>
                                        <p:tgtEl>
                                          <p:spTgt spid="6554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5542">
                                            <p:txEl>
                                              <p:pRg st="3" end="3"/>
                                            </p:txEl>
                                          </p:spTgt>
                                        </p:tgtEl>
                                        <p:attrNameLst>
                                          <p:attrName>style.visibility</p:attrName>
                                        </p:attrNameLst>
                                      </p:cBhvr>
                                      <p:to>
                                        <p:strVal val="visible"/>
                                      </p:to>
                                    </p:set>
                                    <p:animEffect transition="in" filter="wipe(left)">
                                      <p:cBhvr>
                                        <p:cTn id="40" dur="500"/>
                                        <p:tgtEl>
                                          <p:spTgt spid="65542">
                                            <p:txEl>
                                              <p:pRg st="3" end="3"/>
                                            </p:txEl>
                                          </p:spTgt>
                                        </p:tgtEl>
                                      </p:cBhvr>
                                    </p:animEffect>
                                  </p:childTnLst>
                                </p:cTn>
                              </p:par>
                            </p:childTnLst>
                          </p:cTn>
                        </p:par>
                        <p:par>
                          <p:cTn id="41" fill="hold">
                            <p:stCondLst>
                              <p:cond delay="500"/>
                            </p:stCondLst>
                            <p:childTnLst>
                              <p:par>
                                <p:cTn id="42" presetID="22" presetClass="entr" presetSubtype="4" fill="hold" grpId="0" nodeType="afterEffect">
                                  <p:stCondLst>
                                    <p:cond delay="0"/>
                                  </p:stCondLst>
                                  <p:childTnLst>
                                    <p:set>
                                      <p:cBhvr>
                                        <p:cTn id="43" dur="1" fill="hold">
                                          <p:stCondLst>
                                            <p:cond delay="0"/>
                                          </p:stCondLst>
                                        </p:cTn>
                                        <p:tgtEl>
                                          <p:spTgt spid="65545"/>
                                        </p:tgtEl>
                                        <p:attrNameLst>
                                          <p:attrName>style.visibility</p:attrName>
                                        </p:attrNameLst>
                                      </p:cBhvr>
                                      <p:to>
                                        <p:strVal val="visible"/>
                                      </p:to>
                                    </p:set>
                                    <p:animEffect transition="in" filter="wipe(down)">
                                      <p:cBhvr>
                                        <p:cTn id="44" dur="500"/>
                                        <p:tgtEl>
                                          <p:spTgt spid="65545"/>
                                        </p:tgtEl>
                                      </p:cBhvr>
                                    </p:animEffect>
                                  </p:childTnLst>
                                </p:cTn>
                              </p:par>
                            </p:childTnLst>
                          </p:cTn>
                        </p:par>
                        <p:par>
                          <p:cTn id="45" fill="hold">
                            <p:stCondLst>
                              <p:cond delay="1000"/>
                            </p:stCondLst>
                            <p:childTnLst>
                              <p:par>
                                <p:cTn id="46" presetID="35" presetClass="emph" presetSubtype="0" repeatCount="indefinite" fill="hold" grpId="1" nodeType="afterEffect">
                                  <p:stCondLst>
                                    <p:cond delay="0"/>
                                  </p:stCondLst>
                                  <p:endCondLst>
                                    <p:cond evt="onNext" delay="0">
                                      <p:tgtEl>
                                        <p:sldTgt/>
                                      </p:tgtEl>
                                    </p:cond>
                                  </p:endCondLst>
                                  <p:childTnLst>
                                    <p:anim calcmode="discrete" valueType="str">
                                      <p:cBhvr>
                                        <p:cTn id="47" dur="1000" fill="hold"/>
                                        <p:tgtEl>
                                          <p:spTgt spid="65545"/>
                                        </p:tgtEl>
                                        <p:attrNameLst>
                                          <p:attrName>style.visibility</p:attrName>
                                        </p:attrNameLst>
                                      </p:cBhvr>
                                      <p:tavLst>
                                        <p:tav tm="0">
                                          <p:val>
                                            <p:strVal val="hidden"/>
                                          </p:val>
                                        </p:tav>
                                        <p:tav tm="50000">
                                          <p:val>
                                            <p:strVal val="visible"/>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5546"/>
                                        </p:tgtEl>
                                        <p:attrNameLst>
                                          <p:attrName>style.visibility</p:attrName>
                                        </p:attrNameLst>
                                      </p:cBhvr>
                                      <p:to>
                                        <p:strVal val="visible"/>
                                      </p:to>
                                    </p:set>
                                    <p:animEffect transition="in" filter="wipe(left)">
                                      <p:cBhvr>
                                        <p:cTn id="52" dur="500"/>
                                        <p:tgtEl>
                                          <p:spTgt spid="65546"/>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65549"/>
                                        </p:tgtEl>
                                        <p:attrNameLst>
                                          <p:attrName>style.visibility</p:attrName>
                                        </p:attrNameLst>
                                      </p:cBhvr>
                                      <p:to>
                                        <p:strVal val="visible"/>
                                      </p:to>
                                    </p:set>
                                    <p:animEffect transition="in" filter="wipe(left)">
                                      <p:cBhvr>
                                        <p:cTn id="56" dur="500"/>
                                        <p:tgtEl>
                                          <p:spTgt spid="65549"/>
                                        </p:tgtEl>
                                      </p:cBhvr>
                                    </p:animEffect>
                                  </p:childTnLst>
                                </p:cTn>
                              </p:par>
                            </p:childTnLst>
                          </p:cTn>
                        </p:par>
                        <p:par>
                          <p:cTn id="57" fill="hold">
                            <p:stCondLst>
                              <p:cond delay="1000"/>
                            </p:stCondLst>
                            <p:childTnLst>
                              <p:par>
                                <p:cTn id="58" presetID="22" presetClass="entr" presetSubtype="2" fill="hold" nodeType="afterEffect">
                                  <p:stCondLst>
                                    <p:cond delay="0"/>
                                  </p:stCondLst>
                                  <p:childTnLst>
                                    <p:set>
                                      <p:cBhvr>
                                        <p:cTn id="59" dur="1" fill="hold">
                                          <p:stCondLst>
                                            <p:cond delay="0"/>
                                          </p:stCondLst>
                                        </p:cTn>
                                        <p:tgtEl>
                                          <p:spTgt spid="65548"/>
                                        </p:tgtEl>
                                        <p:attrNameLst>
                                          <p:attrName>style.visibility</p:attrName>
                                        </p:attrNameLst>
                                      </p:cBhvr>
                                      <p:to>
                                        <p:strVal val="visible"/>
                                      </p:to>
                                    </p:set>
                                    <p:animEffect transition="in" filter="wipe(right)">
                                      <p:cBhvr>
                                        <p:cTn id="60" dur="500"/>
                                        <p:tgtEl>
                                          <p:spTgt spid="6554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65547"/>
                                        </p:tgtEl>
                                        <p:attrNameLst>
                                          <p:attrName>style.visibility</p:attrName>
                                        </p:attrNameLst>
                                      </p:cBhvr>
                                      <p:to>
                                        <p:strVal val="visible"/>
                                      </p:to>
                                    </p:set>
                                    <p:animEffect transition="in" filter="wipe(up)">
                                      <p:cBhvr>
                                        <p:cTn id="65" dur="500"/>
                                        <p:tgtEl>
                                          <p:spTgt spid="65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p:bldP spid="65542" grpId="0" build="p"/>
      <p:bldP spid="65544" grpId="0"/>
      <p:bldP spid="65545" grpId="0" animBg="1"/>
      <p:bldP spid="65545" grpId="1" animBg="1"/>
      <p:bldP spid="65547" grpId="0"/>
      <p:bldP spid="65549" grpId="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6" name="Rectangle 1028"/>
          <p:cNvSpPr>
            <a:spLocks noChangeArrowheads="1"/>
          </p:cNvSpPr>
          <p:nvPr/>
        </p:nvSpPr>
        <p:spPr bwMode="auto">
          <a:xfrm>
            <a:off x="152400" y="0"/>
            <a:ext cx="8991600" cy="13716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200" i="0">
                <a:solidFill>
                  <a:srgbClr val="FF6700"/>
                </a:solidFill>
                <a:latin typeface="Herculanum" charset="0"/>
                <a:ea typeface="ヒラギノ角ゴ Pro W3" charset="-128"/>
                <a:cs typeface="ヒラギノ角ゴ Pro W3" charset="-128"/>
              </a:rPr>
              <a:t>How do we know what we know? </a:t>
            </a:r>
            <a:r>
              <a:rPr lang="en-US" sz="2400" i="0">
                <a:solidFill>
                  <a:srgbClr val="FF6700"/>
                </a:solidFill>
                <a:latin typeface="Herculanum" charset="0"/>
                <a:ea typeface="ヒラギノ角ゴ Pro W3" charset="-128"/>
                <a:cs typeface="ヒラギノ角ゴ Pro W3" charset="-128"/>
              </a:rPr>
              <a:t>measurements of bio time</a:t>
            </a:r>
            <a:endParaRPr lang="en-US" sz="6000" b="1" i="0">
              <a:solidFill>
                <a:srgbClr val="FF6700"/>
              </a:solidFill>
              <a:latin typeface="Herculanum" charset="0"/>
              <a:ea typeface="ヒラギノ角ゴ Pro W3" charset="-128"/>
              <a:cs typeface="ヒラギノ角ゴ Pro W3" charset="-128"/>
            </a:endParaRPr>
          </a:p>
        </p:txBody>
      </p:sp>
      <p:sp>
        <p:nvSpPr>
          <p:cNvPr id="105477" name="Text Box 1029"/>
          <p:cNvSpPr txBox="1">
            <a:spLocks noChangeArrowheads="1"/>
          </p:cNvSpPr>
          <p:nvPr/>
        </p:nvSpPr>
        <p:spPr bwMode="auto">
          <a:xfrm>
            <a:off x="381000" y="1447800"/>
            <a:ext cx="1295400" cy="366713"/>
          </a:xfrm>
          <a:prstGeom prst="rect">
            <a:avLst/>
          </a:prstGeom>
          <a:solidFill>
            <a:srgbClr val="FF9900"/>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a:buFont typeface="Arial" charset="0"/>
              <a:buNone/>
              <a:defRPr/>
            </a:pPr>
            <a:r>
              <a:rPr lang="en-US" i="0">
                <a:latin typeface="Times New Roman" charset="0"/>
                <a:ea typeface="ヒラギノ角ゴ Pro W3" charset="-128"/>
                <a:cs typeface="ヒラギノ角ゴ Pro W3" charset="-128"/>
              </a:rPr>
              <a:t>Strategy 4</a:t>
            </a:r>
          </a:p>
        </p:txBody>
      </p:sp>
      <p:sp>
        <p:nvSpPr>
          <p:cNvPr id="105478" name="Text Box 1030"/>
          <p:cNvSpPr txBox="1">
            <a:spLocks noChangeArrowheads="1"/>
          </p:cNvSpPr>
          <p:nvPr/>
        </p:nvSpPr>
        <p:spPr bwMode="auto">
          <a:xfrm>
            <a:off x="2286000" y="1447800"/>
            <a:ext cx="1752600" cy="366713"/>
          </a:xfrm>
          <a:prstGeom prst="rect">
            <a:avLst/>
          </a:prstGeom>
          <a:solidFill>
            <a:srgbClr val="99CC00"/>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buFont typeface="Arial" charset="0"/>
              <a:buNone/>
              <a:defRPr/>
            </a:pPr>
            <a:r>
              <a:rPr lang="en-US" i="0">
                <a:latin typeface="Times New Roman" charset="0"/>
                <a:ea typeface="ヒラギノ角ゴ Pro W3" charset="-128"/>
                <a:cs typeface="ヒラギノ角ゴ Pro W3" charset="-128"/>
              </a:rPr>
              <a:t>Typ’l time scale</a:t>
            </a:r>
          </a:p>
        </p:txBody>
      </p:sp>
      <p:sp>
        <p:nvSpPr>
          <p:cNvPr id="105479" name="Text Box 1031"/>
          <p:cNvSpPr txBox="1">
            <a:spLocks noChangeArrowheads="1"/>
          </p:cNvSpPr>
          <p:nvPr/>
        </p:nvSpPr>
        <p:spPr bwMode="auto">
          <a:xfrm>
            <a:off x="4572000" y="1462088"/>
            <a:ext cx="1981200" cy="366712"/>
          </a:xfrm>
          <a:prstGeom prst="rect">
            <a:avLst/>
          </a:prstGeom>
          <a:solidFill>
            <a:srgbClr val="99CCFF"/>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a:buFont typeface="Arial" charset="0"/>
              <a:buNone/>
              <a:defRPr/>
            </a:pPr>
            <a:r>
              <a:rPr lang="en-US" i="0">
                <a:latin typeface="Times New Roman" charset="0"/>
                <a:ea typeface="ヒラギノ角ゴ Pro W3" charset="-128"/>
                <a:cs typeface="ヒラギノ角ゴ Pro W3" charset="-128"/>
              </a:rPr>
              <a:t>Types of processes</a:t>
            </a:r>
          </a:p>
        </p:txBody>
      </p:sp>
      <p:sp>
        <p:nvSpPr>
          <p:cNvPr id="105480" name="Text Box 1032"/>
          <p:cNvSpPr txBox="1">
            <a:spLocks noChangeArrowheads="1"/>
          </p:cNvSpPr>
          <p:nvPr/>
        </p:nvSpPr>
        <p:spPr bwMode="auto">
          <a:xfrm>
            <a:off x="7543800" y="1462088"/>
            <a:ext cx="1219200" cy="366712"/>
          </a:xfrm>
          <a:prstGeom prst="rect">
            <a:avLst/>
          </a:prstGeom>
          <a:solidFill>
            <a:srgbClr val="FFFF00"/>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a:buFont typeface="Arial" charset="0"/>
              <a:buNone/>
              <a:defRPr/>
            </a:pPr>
            <a:r>
              <a:rPr lang="en-US" i="0">
                <a:latin typeface="Times New Roman" charset="0"/>
                <a:ea typeface="ヒラギノ角ゴ Pro W3" charset="-128"/>
                <a:cs typeface="ヒラギノ角ゴ Pro W3" charset="-128"/>
              </a:rPr>
              <a:t>Example</a:t>
            </a:r>
          </a:p>
        </p:txBody>
      </p:sp>
      <p:sp>
        <p:nvSpPr>
          <p:cNvPr id="105481" name="Text Box 1033"/>
          <p:cNvSpPr txBox="1">
            <a:spLocks noChangeArrowheads="1"/>
          </p:cNvSpPr>
          <p:nvPr/>
        </p:nvSpPr>
        <p:spPr bwMode="auto">
          <a:xfrm>
            <a:off x="0" y="2101850"/>
            <a:ext cx="2286000" cy="366713"/>
          </a:xfrm>
          <a:prstGeom prst="rect">
            <a:avLst/>
          </a:prstGeom>
          <a:noFill/>
          <a:ln w="9525">
            <a:noFill/>
            <a:miter lim="800000"/>
            <a:headEnd/>
            <a:tailEnd/>
          </a:ln>
        </p:spPr>
        <p:txBody>
          <a:bodyPr>
            <a:prstTxWarp prst="textNoShape">
              <a:avLst/>
            </a:prstTxWarp>
            <a:spAutoFit/>
          </a:bodyPr>
          <a:lstStyle/>
          <a:p>
            <a:pPr algn="ctr"/>
            <a:r>
              <a:rPr lang="en-US" i="0"/>
              <a:t>Product accumulation</a:t>
            </a:r>
          </a:p>
        </p:txBody>
      </p:sp>
      <p:sp>
        <p:nvSpPr>
          <p:cNvPr id="105482" name="Text Box 1034"/>
          <p:cNvSpPr txBox="1">
            <a:spLocks noChangeArrowheads="1"/>
          </p:cNvSpPr>
          <p:nvPr/>
        </p:nvSpPr>
        <p:spPr bwMode="auto">
          <a:xfrm>
            <a:off x="2209800" y="2101850"/>
            <a:ext cx="1752600" cy="366713"/>
          </a:xfrm>
          <a:prstGeom prst="rect">
            <a:avLst/>
          </a:prstGeom>
          <a:noFill/>
          <a:ln w="9525">
            <a:noFill/>
            <a:miter lim="800000"/>
            <a:headEnd/>
            <a:tailEnd/>
          </a:ln>
        </p:spPr>
        <p:txBody>
          <a:bodyPr>
            <a:prstTxWarp prst="textNoShape">
              <a:avLst/>
            </a:prstTxWarp>
            <a:spAutoFit/>
          </a:bodyPr>
          <a:lstStyle/>
          <a:p>
            <a:pPr algn="ctr"/>
            <a:r>
              <a:rPr lang="en-US" i="0">
                <a:sym typeface="Symbol" pitchFamily="-108" charset="2"/>
              </a:rPr>
              <a:t>min-days</a:t>
            </a:r>
            <a:endParaRPr lang="en-US" i="0"/>
          </a:p>
        </p:txBody>
      </p:sp>
      <p:sp>
        <p:nvSpPr>
          <p:cNvPr id="105483" name="Text Box 1035"/>
          <p:cNvSpPr txBox="1">
            <a:spLocks noChangeArrowheads="1"/>
          </p:cNvSpPr>
          <p:nvPr/>
        </p:nvSpPr>
        <p:spPr bwMode="auto">
          <a:xfrm>
            <a:off x="4038600" y="2101850"/>
            <a:ext cx="3048000" cy="366713"/>
          </a:xfrm>
          <a:prstGeom prst="rect">
            <a:avLst/>
          </a:prstGeom>
          <a:noFill/>
          <a:ln w="9525">
            <a:noFill/>
            <a:miter lim="800000"/>
            <a:headEnd/>
            <a:tailEnd/>
          </a:ln>
        </p:spPr>
        <p:txBody>
          <a:bodyPr>
            <a:prstTxWarp prst="textNoShape">
              <a:avLst/>
            </a:prstTxWarp>
            <a:spAutoFit/>
          </a:bodyPr>
          <a:lstStyle/>
          <a:p>
            <a:pPr algn="ctr"/>
            <a:r>
              <a:rPr lang="en-US" i="0"/>
              <a:t>Biosynthetic or enzymatic</a:t>
            </a:r>
          </a:p>
        </p:txBody>
      </p:sp>
      <p:sp>
        <p:nvSpPr>
          <p:cNvPr id="105484" name="Text Box 1036"/>
          <p:cNvSpPr txBox="1">
            <a:spLocks noChangeArrowheads="1"/>
          </p:cNvSpPr>
          <p:nvPr/>
        </p:nvSpPr>
        <p:spPr bwMode="auto">
          <a:xfrm>
            <a:off x="7086600" y="2057400"/>
            <a:ext cx="1981200" cy="366713"/>
          </a:xfrm>
          <a:prstGeom prst="rect">
            <a:avLst/>
          </a:prstGeom>
          <a:noFill/>
          <a:ln w="9525">
            <a:noFill/>
            <a:miter lim="800000"/>
            <a:headEnd/>
            <a:tailEnd/>
          </a:ln>
        </p:spPr>
        <p:txBody>
          <a:bodyPr>
            <a:prstTxWarp prst="textNoShape">
              <a:avLst/>
            </a:prstTxWarp>
            <a:spAutoFit/>
          </a:bodyPr>
          <a:lstStyle/>
          <a:p>
            <a:pPr algn="ctr"/>
            <a:r>
              <a:rPr lang="en-US" i="0"/>
              <a:t>GFP expression</a:t>
            </a:r>
          </a:p>
        </p:txBody>
      </p:sp>
      <p:pic>
        <p:nvPicPr>
          <p:cNvPr id="105485" name="Picture 1037"/>
          <p:cNvPicPr>
            <a:picLocks noChangeAspect="1" noChangeArrowheads="1"/>
          </p:cNvPicPr>
          <p:nvPr/>
        </p:nvPicPr>
        <p:blipFill>
          <a:blip r:embed="rId3"/>
          <a:srcRect/>
          <a:stretch>
            <a:fillRect/>
          </a:stretch>
        </p:blipFill>
        <p:spPr bwMode="auto">
          <a:xfrm>
            <a:off x="6019800" y="2514600"/>
            <a:ext cx="2393950" cy="3505200"/>
          </a:xfrm>
          <a:prstGeom prst="rect">
            <a:avLst/>
          </a:prstGeom>
          <a:noFill/>
          <a:ln w="15875">
            <a:noFill/>
            <a:miter lim="800000"/>
            <a:headEnd/>
            <a:tailEnd/>
          </a:ln>
        </p:spPr>
      </p:pic>
      <p:sp>
        <p:nvSpPr>
          <p:cNvPr id="105486" name="Text Box 1038"/>
          <p:cNvSpPr txBox="1">
            <a:spLocks noChangeArrowheads="1"/>
          </p:cNvSpPr>
          <p:nvPr/>
        </p:nvSpPr>
        <p:spPr bwMode="auto">
          <a:xfrm rot="1893613">
            <a:off x="7010400" y="6186488"/>
            <a:ext cx="1371600" cy="366712"/>
          </a:xfrm>
          <a:prstGeom prst="rect">
            <a:avLst/>
          </a:prstGeom>
          <a:noFill/>
          <a:ln w="15875">
            <a:noFill/>
            <a:miter lim="800000"/>
            <a:headEnd/>
            <a:tailEnd/>
          </a:ln>
        </p:spPr>
        <p:txBody>
          <a:bodyPr>
            <a:prstTxWarp prst="textNoShape">
              <a:avLst/>
            </a:prstTxWarp>
            <a:spAutoFit/>
          </a:bodyPr>
          <a:lstStyle/>
          <a:p>
            <a:r>
              <a:rPr lang="en-US"/>
              <a:t>fluorescence</a:t>
            </a:r>
          </a:p>
        </p:txBody>
      </p:sp>
      <p:sp>
        <p:nvSpPr>
          <p:cNvPr id="105487" name="Text Box 1039"/>
          <p:cNvSpPr txBox="1">
            <a:spLocks noChangeArrowheads="1"/>
          </p:cNvSpPr>
          <p:nvPr/>
        </p:nvSpPr>
        <p:spPr bwMode="auto">
          <a:xfrm rot="1696224">
            <a:off x="7696200" y="6186488"/>
            <a:ext cx="1524000" cy="366712"/>
          </a:xfrm>
          <a:prstGeom prst="rect">
            <a:avLst/>
          </a:prstGeom>
          <a:noFill/>
          <a:ln w="15875">
            <a:noFill/>
            <a:miter lim="800000"/>
            <a:headEnd/>
            <a:tailEnd/>
          </a:ln>
        </p:spPr>
        <p:txBody>
          <a:bodyPr>
            <a:prstTxWarp prst="textNoShape">
              <a:avLst/>
            </a:prstTxWarp>
            <a:spAutoFit/>
          </a:bodyPr>
          <a:lstStyle/>
          <a:p>
            <a:r>
              <a:rPr lang="en-US"/>
              <a:t>phase contrast</a:t>
            </a:r>
          </a:p>
        </p:txBody>
      </p:sp>
      <p:sp>
        <p:nvSpPr>
          <p:cNvPr id="105488" name="Text Box 1040"/>
          <p:cNvSpPr txBox="1">
            <a:spLocks noChangeArrowheads="1"/>
          </p:cNvSpPr>
          <p:nvPr/>
        </p:nvSpPr>
        <p:spPr bwMode="auto">
          <a:xfrm>
            <a:off x="76200" y="2819400"/>
            <a:ext cx="5410200" cy="3270250"/>
          </a:xfrm>
          <a:prstGeom prst="rect">
            <a:avLst/>
          </a:prstGeom>
          <a:noFill/>
          <a:ln w="15875">
            <a:noFill/>
            <a:miter lim="800000"/>
            <a:headEnd/>
            <a:tailEnd/>
          </a:ln>
        </p:spPr>
        <p:txBody>
          <a:bodyPr>
            <a:prstTxWarp prst="textNoShape">
              <a:avLst/>
            </a:prstTxWarp>
            <a:spAutoFit/>
          </a:bodyPr>
          <a:lstStyle/>
          <a:p>
            <a:pPr>
              <a:buFont typeface="Times" pitchFamily="-108" charset="0"/>
              <a:buNone/>
            </a:pPr>
            <a:r>
              <a:rPr lang="en-US" sz="1600"/>
              <a:t>Idea:  </a:t>
            </a:r>
          </a:p>
          <a:p>
            <a:pPr>
              <a:buFont typeface="Times" pitchFamily="-108" charset="0"/>
              <a:buNone/>
            </a:pPr>
            <a:endParaRPr lang="en-US" sz="1600"/>
          </a:p>
          <a:p>
            <a:pPr>
              <a:buFont typeface="Times" pitchFamily="-108" charset="0"/>
              <a:buNone/>
            </a:pPr>
            <a:endParaRPr lang="en-US" sz="1600"/>
          </a:p>
          <a:p>
            <a:pPr>
              <a:buFont typeface="Times" pitchFamily="-108" charset="0"/>
              <a:buNone/>
            </a:pPr>
            <a:endParaRPr lang="en-US" sz="1600"/>
          </a:p>
          <a:p>
            <a:pPr>
              <a:buFont typeface="Times" pitchFamily="-108" charset="0"/>
              <a:buChar char="•"/>
            </a:pPr>
            <a:r>
              <a:rPr lang="en-US" sz="1600"/>
              <a:t> can be used for performing rate measurements in living cells</a:t>
            </a:r>
          </a:p>
          <a:p>
            <a:pPr>
              <a:buFont typeface="Times" pitchFamily="-108" charset="0"/>
              <a:buChar char="•"/>
            </a:pPr>
            <a:r>
              <a:rPr lang="en-US" sz="1600"/>
              <a:t> E.g., expressing GFP downstream of a promoter of interest</a:t>
            </a:r>
          </a:p>
          <a:p>
            <a:pPr>
              <a:buFont typeface="Times" pitchFamily="-108" charset="0"/>
              <a:buChar char="•"/>
            </a:pPr>
            <a:r>
              <a:rPr lang="en-US" sz="1600"/>
              <a:t> When the promoter is induced (&lt;=&gt; the gene of interest is turned on) GFP begins to accumulate =&gt; amount of fluorescence can be converted into N of GFP molecules =&gt; reporter for promoter activity</a:t>
            </a:r>
          </a:p>
        </p:txBody>
      </p:sp>
      <p:sp>
        <p:nvSpPr>
          <p:cNvPr id="105489" name="AutoShape 1041"/>
          <p:cNvSpPr>
            <a:spLocks noChangeArrowheads="1"/>
          </p:cNvSpPr>
          <p:nvPr/>
        </p:nvSpPr>
        <p:spPr bwMode="auto">
          <a:xfrm>
            <a:off x="1371600" y="2971800"/>
            <a:ext cx="228600" cy="685800"/>
          </a:xfrm>
          <a:prstGeom prst="can">
            <a:avLst>
              <a:gd name="adj" fmla="val 50000"/>
            </a:avLst>
          </a:prstGeom>
          <a:noFill/>
          <a:ln w="15875">
            <a:solidFill>
              <a:schemeClr val="tx1"/>
            </a:solidFill>
            <a:round/>
            <a:headEnd/>
            <a:tailEnd/>
          </a:ln>
        </p:spPr>
        <p:txBody>
          <a:bodyPr anchor="ctr">
            <a:prstTxWarp prst="textNoShape">
              <a:avLst/>
            </a:prstTxWarp>
            <a:spAutoFit/>
          </a:bodyPr>
          <a:lstStyle/>
          <a:p>
            <a:endParaRPr lang="en-US"/>
          </a:p>
        </p:txBody>
      </p:sp>
      <p:sp>
        <p:nvSpPr>
          <p:cNvPr id="105490" name="AutoShape 1042"/>
          <p:cNvSpPr>
            <a:spLocks noChangeArrowheads="1"/>
          </p:cNvSpPr>
          <p:nvPr/>
        </p:nvSpPr>
        <p:spPr bwMode="auto">
          <a:xfrm>
            <a:off x="3429000" y="2971800"/>
            <a:ext cx="228600" cy="685800"/>
          </a:xfrm>
          <a:prstGeom prst="can">
            <a:avLst>
              <a:gd name="adj" fmla="val 50000"/>
            </a:avLst>
          </a:prstGeom>
          <a:solidFill>
            <a:srgbClr val="FF00FF"/>
          </a:solidFill>
          <a:ln w="15875">
            <a:solidFill>
              <a:schemeClr val="tx1"/>
            </a:solidFill>
            <a:round/>
            <a:headEnd/>
            <a:tailEnd/>
          </a:ln>
        </p:spPr>
        <p:txBody>
          <a:bodyPr anchor="ctr">
            <a:prstTxWarp prst="textNoShape">
              <a:avLst/>
            </a:prstTxWarp>
            <a:spAutoFit/>
          </a:bodyPr>
          <a:lstStyle/>
          <a:p>
            <a:endParaRPr lang="en-US"/>
          </a:p>
        </p:txBody>
      </p:sp>
      <p:sp>
        <p:nvSpPr>
          <p:cNvPr id="105491" name="AutoShape 1043"/>
          <p:cNvSpPr>
            <a:spLocks noChangeArrowheads="1"/>
          </p:cNvSpPr>
          <p:nvPr/>
        </p:nvSpPr>
        <p:spPr bwMode="auto">
          <a:xfrm>
            <a:off x="3429000" y="2895600"/>
            <a:ext cx="228600" cy="228600"/>
          </a:xfrm>
          <a:prstGeom prst="can">
            <a:avLst>
              <a:gd name="adj" fmla="val 50000"/>
            </a:avLst>
          </a:prstGeom>
          <a:solidFill>
            <a:schemeClr val="bg1"/>
          </a:solidFill>
          <a:ln w="15875">
            <a:solidFill>
              <a:schemeClr val="tx1"/>
            </a:solidFill>
            <a:round/>
            <a:headEnd/>
            <a:tailEnd/>
          </a:ln>
        </p:spPr>
        <p:txBody>
          <a:bodyPr anchor="ctr">
            <a:prstTxWarp prst="textNoShape">
              <a:avLst/>
            </a:prstTxWarp>
            <a:spAutoFit/>
          </a:bodyPr>
          <a:lstStyle/>
          <a:p>
            <a:endParaRPr lang="en-US"/>
          </a:p>
        </p:txBody>
      </p:sp>
      <p:sp>
        <p:nvSpPr>
          <p:cNvPr id="105492" name="AutoShape 1044"/>
          <p:cNvSpPr>
            <a:spLocks noChangeArrowheads="1"/>
          </p:cNvSpPr>
          <p:nvPr/>
        </p:nvSpPr>
        <p:spPr bwMode="auto">
          <a:xfrm>
            <a:off x="1371600" y="2895600"/>
            <a:ext cx="228600" cy="228600"/>
          </a:xfrm>
          <a:prstGeom prst="can">
            <a:avLst>
              <a:gd name="adj" fmla="val 50000"/>
            </a:avLst>
          </a:prstGeom>
          <a:solidFill>
            <a:schemeClr val="bg1"/>
          </a:solidFill>
          <a:ln w="15875">
            <a:solidFill>
              <a:schemeClr val="tx1"/>
            </a:solidFill>
            <a:round/>
            <a:headEnd/>
            <a:tailEnd/>
          </a:ln>
        </p:spPr>
        <p:txBody>
          <a:bodyPr anchor="ctr">
            <a:prstTxWarp prst="textNoShape">
              <a:avLst/>
            </a:prstTxWarp>
            <a:spAutoFit/>
          </a:bodyPr>
          <a:lstStyle/>
          <a:p>
            <a:endParaRPr lang="en-US"/>
          </a:p>
        </p:txBody>
      </p:sp>
      <p:sp>
        <p:nvSpPr>
          <p:cNvPr id="105493" name="Text Box 1045"/>
          <p:cNvSpPr txBox="1">
            <a:spLocks noChangeArrowheads="1"/>
          </p:cNvSpPr>
          <p:nvPr/>
        </p:nvSpPr>
        <p:spPr bwMode="auto">
          <a:xfrm>
            <a:off x="609600" y="3733800"/>
            <a:ext cx="2209800" cy="336550"/>
          </a:xfrm>
          <a:prstGeom prst="rect">
            <a:avLst/>
          </a:prstGeom>
          <a:noFill/>
          <a:ln w="15875">
            <a:noFill/>
            <a:miter lim="800000"/>
            <a:headEnd/>
            <a:tailEnd/>
          </a:ln>
        </p:spPr>
        <p:txBody>
          <a:bodyPr>
            <a:prstTxWarp prst="textNoShape">
              <a:avLst/>
            </a:prstTxWarp>
            <a:spAutoFit/>
          </a:bodyPr>
          <a:lstStyle/>
          <a:p>
            <a:pPr algn="ctr"/>
            <a:r>
              <a:rPr lang="en-US" sz="1600"/>
              <a:t>colorless substrate</a:t>
            </a:r>
          </a:p>
        </p:txBody>
      </p:sp>
      <p:sp>
        <p:nvSpPr>
          <p:cNvPr id="105494" name="Text Box 1046"/>
          <p:cNvSpPr txBox="1">
            <a:spLocks noChangeArrowheads="1"/>
          </p:cNvSpPr>
          <p:nvPr/>
        </p:nvSpPr>
        <p:spPr bwMode="auto">
          <a:xfrm>
            <a:off x="2667000" y="3733800"/>
            <a:ext cx="2209800" cy="336550"/>
          </a:xfrm>
          <a:prstGeom prst="rect">
            <a:avLst/>
          </a:prstGeom>
          <a:noFill/>
          <a:ln w="15875">
            <a:noFill/>
            <a:miter lim="800000"/>
            <a:headEnd/>
            <a:tailEnd/>
          </a:ln>
        </p:spPr>
        <p:txBody>
          <a:bodyPr>
            <a:prstTxWarp prst="textNoShape">
              <a:avLst/>
            </a:prstTxWarp>
            <a:spAutoFit/>
          </a:bodyPr>
          <a:lstStyle/>
          <a:p>
            <a:pPr algn="ctr"/>
            <a:r>
              <a:rPr lang="en-US" sz="1600"/>
              <a:t>colored product</a:t>
            </a:r>
          </a:p>
        </p:txBody>
      </p:sp>
      <p:sp>
        <p:nvSpPr>
          <p:cNvPr id="105495" name="Text Box 1047"/>
          <p:cNvSpPr txBox="1">
            <a:spLocks noChangeArrowheads="1"/>
          </p:cNvSpPr>
          <p:nvPr/>
        </p:nvSpPr>
        <p:spPr bwMode="auto">
          <a:xfrm>
            <a:off x="1676400" y="3138488"/>
            <a:ext cx="1524000" cy="366712"/>
          </a:xfrm>
          <a:prstGeom prst="rect">
            <a:avLst/>
          </a:prstGeom>
          <a:noFill/>
          <a:ln w="15875">
            <a:noFill/>
            <a:miter lim="800000"/>
            <a:headEnd/>
            <a:tailEnd/>
          </a:ln>
        </p:spPr>
        <p:txBody>
          <a:bodyPr>
            <a:prstTxWarp prst="textNoShape">
              <a:avLst/>
            </a:prstTxWarp>
            <a:spAutoFit/>
          </a:bodyPr>
          <a:lstStyle/>
          <a:p>
            <a:r>
              <a:rPr lang="en-US"/>
              <a:t>+ Enzyme  </a:t>
            </a:r>
            <a:r>
              <a:rPr lang="en-US">
                <a:sym typeface="Symbol" pitchFamily="-108" charset="2"/>
              </a:rPr>
              <a:t></a:t>
            </a:r>
            <a:endParaRPr lang="en-US"/>
          </a:p>
        </p:txBody>
      </p:sp>
      <p:sp>
        <p:nvSpPr>
          <p:cNvPr id="105496" name="Text Box 1048"/>
          <p:cNvSpPr txBox="1">
            <a:spLocks noChangeArrowheads="1"/>
          </p:cNvSpPr>
          <p:nvPr/>
        </p:nvSpPr>
        <p:spPr bwMode="auto">
          <a:xfrm>
            <a:off x="1524000" y="6188075"/>
            <a:ext cx="5791200" cy="517525"/>
          </a:xfrm>
          <a:prstGeom prst="rect">
            <a:avLst/>
          </a:prstGeom>
          <a:noFill/>
          <a:ln w="15875">
            <a:noFill/>
            <a:miter lim="800000"/>
            <a:headEnd/>
            <a:tailEnd/>
          </a:ln>
        </p:spPr>
        <p:txBody>
          <a:bodyPr>
            <a:prstTxWarp prst="textNoShape">
              <a:avLst/>
            </a:prstTxWarp>
            <a:spAutoFit/>
          </a:bodyPr>
          <a:lstStyle/>
          <a:p>
            <a:pPr algn="ctr"/>
            <a:r>
              <a:rPr lang="en-US" sz="1400"/>
              <a:t>The rate of gene transcription in a bacterial cell is inferred by measuring the amount of GFP present as a function of t. Rosenfeld et al., Science 2005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5476"/>
                                        </p:tgtEl>
                                        <p:attrNameLst>
                                          <p:attrName>style.visibility</p:attrName>
                                        </p:attrNameLst>
                                      </p:cBhvr>
                                      <p:to>
                                        <p:strVal val="visible"/>
                                      </p:to>
                                    </p:set>
                                    <p:animEffect transition="in" filter="dissolve">
                                      <p:cBhvr>
                                        <p:cTn id="7" dur="500"/>
                                        <p:tgtEl>
                                          <p:spTgt spid="10547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5477"/>
                                        </p:tgtEl>
                                        <p:attrNameLst>
                                          <p:attrName>style.visibility</p:attrName>
                                        </p:attrNameLst>
                                      </p:cBhvr>
                                      <p:to>
                                        <p:strVal val="visible"/>
                                      </p:to>
                                    </p:set>
                                    <p:animEffect transition="in" filter="wipe(left)">
                                      <p:cBhvr>
                                        <p:cTn id="11" dur="500"/>
                                        <p:tgtEl>
                                          <p:spTgt spid="10547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5481"/>
                                        </p:tgtEl>
                                        <p:attrNameLst>
                                          <p:attrName>style.visibility</p:attrName>
                                        </p:attrNameLst>
                                      </p:cBhvr>
                                      <p:to>
                                        <p:strVal val="visible"/>
                                      </p:to>
                                    </p:set>
                                    <p:animEffect transition="in" filter="wipe(left)">
                                      <p:cBhvr>
                                        <p:cTn id="15" dur="500"/>
                                        <p:tgtEl>
                                          <p:spTgt spid="105481"/>
                                        </p:tgtEl>
                                      </p:cBhvr>
                                    </p:animEffect>
                                  </p:childTnLst>
                                </p:cTn>
                              </p:par>
                            </p:childTnLst>
                          </p:cTn>
                        </p:par>
                        <p:par>
                          <p:cTn id="16" fill="hold">
                            <p:stCondLst>
                              <p:cond delay="1500"/>
                            </p:stCondLst>
                            <p:childTnLst>
                              <p:par>
                                <p:cTn id="17" presetID="22" presetClass="entr" presetSubtype="8" fill="hold" grpId="0" nodeType="afterEffect">
                                  <p:stCondLst>
                                    <p:cond delay="1000"/>
                                  </p:stCondLst>
                                  <p:childTnLst>
                                    <p:set>
                                      <p:cBhvr>
                                        <p:cTn id="18" dur="1" fill="hold">
                                          <p:stCondLst>
                                            <p:cond delay="0"/>
                                          </p:stCondLst>
                                        </p:cTn>
                                        <p:tgtEl>
                                          <p:spTgt spid="105478"/>
                                        </p:tgtEl>
                                        <p:attrNameLst>
                                          <p:attrName>style.visibility</p:attrName>
                                        </p:attrNameLst>
                                      </p:cBhvr>
                                      <p:to>
                                        <p:strVal val="visible"/>
                                      </p:to>
                                    </p:set>
                                    <p:animEffect transition="in" filter="wipe(left)">
                                      <p:cBhvr>
                                        <p:cTn id="19" dur="500"/>
                                        <p:tgtEl>
                                          <p:spTgt spid="105478"/>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105482"/>
                                        </p:tgtEl>
                                        <p:attrNameLst>
                                          <p:attrName>style.visibility</p:attrName>
                                        </p:attrNameLst>
                                      </p:cBhvr>
                                      <p:to>
                                        <p:strVal val="visible"/>
                                      </p:to>
                                    </p:set>
                                    <p:animEffect transition="in" filter="wipe(left)">
                                      <p:cBhvr>
                                        <p:cTn id="23" dur="500"/>
                                        <p:tgtEl>
                                          <p:spTgt spid="105482"/>
                                        </p:tgtEl>
                                      </p:cBhvr>
                                    </p:animEffect>
                                  </p:childTnLst>
                                </p:cTn>
                              </p:par>
                            </p:childTnLst>
                          </p:cTn>
                        </p:par>
                        <p:par>
                          <p:cTn id="24" fill="hold">
                            <p:stCondLst>
                              <p:cond delay="3500"/>
                            </p:stCondLst>
                            <p:childTnLst>
                              <p:par>
                                <p:cTn id="25" presetID="22" presetClass="entr" presetSubtype="8" fill="hold" grpId="0" nodeType="afterEffect">
                                  <p:stCondLst>
                                    <p:cond delay="0"/>
                                  </p:stCondLst>
                                  <p:childTnLst>
                                    <p:set>
                                      <p:cBhvr>
                                        <p:cTn id="26" dur="1" fill="hold">
                                          <p:stCondLst>
                                            <p:cond delay="0"/>
                                          </p:stCondLst>
                                        </p:cTn>
                                        <p:tgtEl>
                                          <p:spTgt spid="105479"/>
                                        </p:tgtEl>
                                        <p:attrNameLst>
                                          <p:attrName>style.visibility</p:attrName>
                                        </p:attrNameLst>
                                      </p:cBhvr>
                                      <p:to>
                                        <p:strVal val="visible"/>
                                      </p:to>
                                    </p:set>
                                    <p:animEffect transition="in" filter="wipe(left)">
                                      <p:cBhvr>
                                        <p:cTn id="27" dur="500"/>
                                        <p:tgtEl>
                                          <p:spTgt spid="105479"/>
                                        </p:tgtEl>
                                      </p:cBhvr>
                                    </p:animEffect>
                                  </p:childTnLst>
                                </p:cTn>
                              </p:par>
                            </p:childTnLst>
                          </p:cTn>
                        </p:par>
                        <p:par>
                          <p:cTn id="28" fill="hold">
                            <p:stCondLst>
                              <p:cond delay="4000"/>
                            </p:stCondLst>
                            <p:childTnLst>
                              <p:par>
                                <p:cTn id="29" presetID="22" presetClass="entr" presetSubtype="8" fill="hold" grpId="0" nodeType="afterEffect">
                                  <p:stCondLst>
                                    <p:cond delay="0"/>
                                  </p:stCondLst>
                                  <p:childTnLst>
                                    <p:set>
                                      <p:cBhvr>
                                        <p:cTn id="30" dur="1" fill="hold">
                                          <p:stCondLst>
                                            <p:cond delay="0"/>
                                          </p:stCondLst>
                                        </p:cTn>
                                        <p:tgtEl>
                                          <p:spTgt spid="105483"/>
                                        </p:tgtEl>
                                        <p:attrNameLst>
                                          <p:attrName>style.visibility</p:attrName>
                                        </p:attrNameLst>
                                      </p:cBhvr>
                                      <p:to>
                                        <p:strVal val="visible"/>
                                      </p:to>
                                    </p:set>
                                    <p:animEffect transition="in" filter="wipe(left)">
                                      <p:cBhvr>
                                        <p:cTn id="31" dur="500"/>
                                        <p:tgtEl>
                                          <p:spTgt spid="10548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5488"/>
                                        </p:tgtEl>
                                        <p:attrNameLst>
                                          <p:attrName>style.visibility</p:attrName>
                                        </p:attrNameLst>
                                      </p:cBhvr>
                                      <p:to>
                                        <p:strVal val="visible"/>
                                      </p:to>
                                    </p:set>
                                    <p:animEffect transition="in" filter="wipe(left)">
                                      <p:cBhvr>
                                        <p:cTn id="36" dur="500"/>
                                        <p:tgtEl>
                                          <p:spTgt spid="105488"/>
                                        </p:tgtEl>
                                      </p:cBhvr>
                                    </p:animEffect>
                                  </p:child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05489"/>
                                        </p:tgtEl>
                                        <p:attrNameLst>
                                          <p:attrName>style.visibility</p:attrName>
                                        </p:attrNameLst>
                                      </p:cBhvr>
                                      <p:to>
                                        <p:strVal val="visible"/>
                                      </p:to>
                                    </p:set>
                                    <p:animEffect transition="in" filter="wipe(down)">
                                      <p:cBhvr>
                                        <p:cTn id="40" dur="500"/>
                                        <p:tgtEl>
                                          <p:spTgt spid="105489"/>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105492"/>
                                        </p:tgtEl>
                                        <p:attrNameLst>
                                          <p:attrName>style.visibility</p:attrName>
                                        </p:attrNameLst>
                                      </p:cBhvr>
                                      <p:to>
                                        <p:strVal val="visible"/>
                                      </p:to>
                                    </p:set>
                                    <p:animEffect transition="in" filter="wipe(down)">
                                      <p:cBhvr>
                                        <p:cTn id="44" dur="500"/>
                                        <p:tgtEl>
                                          <p:spTgt spid="105492"/>
                                        </p:tgtEl>
                                      </p:cBhvr>
                                    </p:animEffect>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105493"/>
                                        </p:tgtEl>
                                        <p:attrNameLst>
                                          <p:attrName>style.visibility</p:attrName>
                                        </p:attrNameLst>
                                      </p:cBhvr>
                                      <p:to>
                                        <p:strVal val="visible"/>
                                      </p:to>
                                    </p:set>
                                    <p:animEffect transition="in" filter="wipe(left)">
                                      <p:cBhvr>
                                        <p:cTn id="48" dur="500"/>
                                        <p:tgtEl>
                                          <p:spTgt spid="105493"/>
                                        </p:tgtEl>
                                      </p:cBhvr>
                                    </p:animEffect>
                                  </p:childTnLst>
                                </p:cTn>
                              </p:par>
                            </p:childTnLst>
                          </p:cTn>
                        </p:par>
                        <p:par>
                          <p:cTn id="49" fill="hold">
                            <p:stCondLst>
                              <p:cond delay="2000"/>
                            </p:stCondLst>
                            <p:childTnLst>
                              <p:par>
                                <p:cTn id="50" presetID="22" presetClass="entr" presetSubtype="8" fill="hold" grpId="0" nodeType="afterEffect">
                                  <p:stCondLst>
                                    <p:cond delay="0"/>
                                  </p:stCondLst>
                                  <p:childTnLst>
                                    <p:set>
                                      <p:cBhvr>
                                        <p:cTn id="51" dur="1" fill="hold">
                                          <p:stCondLst>
                                            <p:cond delay="0"/>
                                          </p:stCondLst>
                                        </p:cTn>
                                        <p:tgtEl>
                                          <p:spTgt spid="105495"/>
                                        </p:tgtEl>
                                        <p:attrNameLst>
                                          <p:attrName>style.visibility</p:attrName>
                                        </p:attrNameLst>
                                      </p:cBhvr>
                                      <p:to>
                                        <p:strVal val="visible"/>
                                      </p:to>
                                    </p:set>
                                    <p:animEffect transition="in" filter="wipe(left)">
                                      <p:cBhvr>
                                        <p:cTn id="52" dur="500"/>
                                        <p:tgtEl>
                                          <p:spTgt spid="105495"/>
                                        </p:tgtEl>
                                      </p:cBhvr>
                                    </p:animEffect>
                                  </p:childTnLst>
                                </p:cTn>
                              </p:par>
                            </p:childTnLst>
                          </p:cTn>
                        </p:par>
                        <p:par>
                          <p:cTn id="53" fill="hold">
                            <p:stCondLst>
                              <p:cond delay="2500"/>
                            </p:stCondLst>
                            <p:childTnLst>
                              <p:par>
                                <p:cTn id="54" presetID="22" presetClass="entr" presetSubtype="4" fill="hold" grpId="0" nodeType="afterEffect">
                                  <p:stCondLst>
                                    <p:cond delay="0"/>
                                  </p:stCondLst>
                                  <p:childTnLst>
                                    <p:set>
                                      <p:cBhvr>
                                        <p:cTn id="55" dur="1" fill="hold">
                                          <p:stCondLst>
                                            <p:cond delay="0"/>
                                          </p:stCondLst>
                                        </p:cTn>
                                        <p:tgtEl>
                                          <p:spTgt spid="105490"/>
                                        </p:tgtEl>
                                        <p:attrNameLst>
                                          <p:attrName>style.visibility</p:attrName>
                                        </p:attrNameLst>
                                      </p:cBhvr>
                                      <p:to>
                                        <p:strVal val="visible"/>
                                      </p:to>
                                    </p:set>
                                    <p:animEffect transition="in" filter="wipe(down)">
                                      <p:cBhvr>
                                        <p:cTn id="56" dur="500"/>
                                        <p:tgtEl>
                                          <p:spTgt spid="105490"/>
                                        </p:tgtEl>
                                      </p:cBhvr>
                                    </p:animEffect>
                                  </p:childTnLst>
                                </p:cTn>
                              </p:par>
                            </p:childTnLst>
                          </p:cTn>
                        </p:par>
                        <p:par>
                          <p:cTn id="57" fill="hold">
                            <p:stCondLst>
                              <p:cond delay="3000"/>
                            </p:stCondLst>
                            <p:childTnLst>
                              <p:par>
                                <p:cTn id="58" presetID="22" presetClass="entr" presetSubtype="4" fill="hold" grpId="0" nodeType="afterEffect">
                                  <p:stCondLst>
                                    <p:cond delay="0"/>
                                  </p:stCondLst>
                                  <p:childTnLst>
                                    <p:set>
                                      <p:cBhvr>
                                        <p:cTn id="59" dur="1" fill="hold">
                                          <p:stCondLst>
                                            <p:cond delay="0"/>
                                          </p:stCondLst>
                                        </p:cTn>
                                        <p:tgtEl>
                                          <p:spTgt spid="105491"/>
                                        </p:tgtEl>
                                        <p:attrNameLst>
                                          <p:attrName>style.visibility</p:attrName>
                                        </p:attrNameLst>
                                      </p:cBhvr>
                                      <p:to>
                                        <p:strVal val="visible"/>
                                      </p:to>
                                    </p:set>
                                    <p:animEffect transition="in" filter="wipe(down)">
                                      <p:cBhvr>
                                        <p:cTn id="60" dur="500"/>
                                        <p:tgtEl>
                                          <p:spTgt spid="105491"/>
                                        </p:tgtEl>
                                      </p:cBhvr>
                                    </p:animEffect>
                                  </p:childTnLst>
                                </p:cTn>
                              </p:par>
                            </p:childTnLst>
                          </p:cTn>
                        </p:par>
                        <p:par>
                          <p:cTn id="61" fill="hold">
                            <p:stCondLst>
                              <p:cond delay="3500"/>
                            </p:stCondLst>
                            <p:childTnLst>
                              <p:par>
                                <p:cTn id="62" presetID="22" presetClass="entr" presetSubtype="8" fill="hold" grpId="0" nodeType="afterEffect">
                                  <p:stCondLst>
                                    <p:cond delay="0"/>
                                  </p:stCondLst>
                                  <p:childTnLst>
                                    <p:set>
                                      <p:cBhvr>
                                        <p:cTn id="63" dur="1" fill="hold">
                                          <p:stCondLst>
                                            <p:cond delay="0"/>
                                          </p:stCondLst>
                                        </p:cTn>
                                        <p:tgtEl>
                                          <p:spTgt spid="105494"/>
                                        </p:tgtEl>
                                        <p:attrNameLst>
                                          <p:attrName>style.visibility</p:attrName>
                                        </p:attrNameLst>
                                      </p:cBhvr>
                                      <p:to>
                                        <p:strVal val="visible"/>
                                      </p:to>
                                    </p:set>
                                    <p:animEffect transition="in" filter="wipe(left)">
                                      <p:cBhvr>
                                        <p:cTn id="64" dur="500"/>
                                        <p:tgtEl>
                                          <p:spTgt spid="10549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05480"/>
                                        </p:tgtEl>
                                        <p:attrNameLst>
                                          <p:attrName>style.visibility</p:attrName>
                                        </p:attrNameLst>
                                      </p:cBhvr>
                                      <p:to>
                                        <p:strVal val="visible"/>
                                      </p:to>
                                    </p:set>
                                    <p:animEffect transition="in" filter="wipe(left)">
                                      <p:cBhvr>
                                        <p:cTn id="69" dur="500"/>
                                        <p:tgtEl>
                                          <p:spTgt spid="105480"/>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105484"/>
                                        </p:tgtEl>
                                        <p:attrNameLst>
                                          <p:attrName>style.visibility</p:attrName>
                                        </p:attrNameLst>
                                      </p:cBhvr>
                                      <p:to>
                                        <p:strVal val="visible"/>
                                      </p:to>
                                    </p:set>
                                    <p:animEffect transition="in" filter="wipe(left)">
                                      <p:cBhvr>
                                        <p:cTn id="73" dur="500"/>
                                        <p:tgtEl>
                                          <p:spTgt spid="105484"/>
                                        </p:tgtEl>
                                      </p:cBhvr>
                                    </p:animEffect>
                                  </p:childTnLst>
                                </p:cTn>
                              </p:par>
                            </p:childTnLst>
                          </p:cTn>
                        </p:par>
                        <p:par>
                          <p:cTn id="74" fill="hold">
                            <p:stCondLst>
                              <p:cond delay="1000"/>
                            </p:stCondLst>
                            <p:childTnLst>
                              <p:par>
                                <p:cTn id="75" presetID="22" presetClass="entr" presetSubtype="1" fill="hold" nodeType="afterEffect">
                                  <p:stCondLst>
                                    <p:cond delay="0"/>
                                  </p:stCondLst>
                                  <p:childTnLst>
                                    <p:set>
                                      <p:cBhvr>
                                        <p:cTn id="76" dur="1" fill="hold">
                                          <p:stCondLst>
                                            <p:cond delay="0"/>
                                          </p:stCondLst>
                                        </p:cTn>
                                        <p:tgtEl>
                                          <p:spTgt spid="105485"/>
                                        </p:tgtEl>
                                        <p:attrNameLst>
                                          <p:attrName>style.visibility</p:attrName>
                                        </p:attrNameLst>
                                      </p:cBhvr>
                                      <p:to>
                                        <p:strVal val="visible"/>
                                      </p:to>
                                    </p:set>
                                    <p:animEffect transition="in" filter="wipe(up)">
                                      <p:cBhvr>
                                        <p:cTn id="77" dur="500"/>
                                        <p:tgtEl>
                                          <p:spTgt spid="105485"/>
                                        </p:tgtEl>
                                      </p:cBhvr>
                                    </p:animEffect>
                                  </p:childTnLst>
                                </p:cTn>
                              </p:par>
                            </p:childTnLst>
                          </p:cTn>
                        </p:par>
                        <p:par>
                          <p:cTn id="78" fill="hold">
                            <p:stCondLst>
                              <p:cond delay="1500"/>
                            </p:stCondLst>
                            <p:childTnLst>
                              <p:par>
                                <p:cTn id="79" presetID="22" presetClass="entr" presetSubtype="1" fill="hold" grpId="0" nodeType="afterEffect">
                                  <p:stCondLst>
                                    <p:cond delay="0"/>
                                  </p:stCondLst>
                                  <p:childTnLst>
                                    <p:set>
                                      <p:cBhvr>
                                        <p:cTn id="80" dur="1" fill="hold">
                                          <p:stCondLst>
                                            <p:cond delay="0"/>
                                          </p:stCondLst>
                                        </p:cTn>
                                        <p:tgtEl>
                                          <p:spTgt spid="105486"/>
                                        </p:tgtEl>
                                        <p:attrNameLst>
                                          <p:attrName>style.visibility</p:attrName>
                                        </p:attrNameLst>
                                      </p:cBhvr>
                                      <p:to>
                                        <p:strVal val="visible"/>
                                      </p:to>
                                    </p:set>
                                    <p:animEffect transition="in" filter="wipe(up)">
                                      <p:cBhvr>
                                        <p:cTn id="81" dur="500"/>
                                        <p:tgtEl>
                                          <p:spTgt spid="105486"/>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105487"/>
                                        </p:tgtEl>
                                        <p:attrNameLst>
                                          <p:attrName>style.visibility</p:attrName>
                                        </p:attrNameLst>
                                      </p:cBhvr>
                                      <p:to>
                                        <p:strVal val="visible"/>
                                      </p:to>
                                    </p:set>
                                    <p:animEffect transition="in" filter="wipe(up)">
                                      <p:cBhvr>
                                        <p:cTn id="84" dur="500"/>
                                        <p:tgtEl>
                                          <p:spTgt spid="105487"/>
                                        </p:tgtEl>
                                      </p:cBhvr>
                                    </p:animEffect>
                                  </p:childTnLst>
                                </p:cTn>
                              </p:par>
                            </p:childTnLst>
                          </p:cTn>
                        </p:par>
                        <p:par>
                          <p:cTn id="85" fill="hold">
                            <p:stCondLst>
                              <p:cond delay="2000"/>
                            </p:stCondLst>
                            <p:childTnLst>
                              <p:par>
                                <p:cTn id="86" presetID="22" presetClass="entr" presetSubtype="8" fill="hold" grpId="0" nodeType="afterEffect">
                                  <p:stCondLst>
                                    <p:cond delay="0"/>
                                  </p:stCondLst>
                                  <p:childTnLst>
                                    <p:set>
                                      <p:cBhvr>
                                        <p:cTn id="87" dur="1" fill="hold">
                                          <p:stCondLst>
                                            <p:cond delay="0"/>
                                          </p:stCondLst>
                                        </p:cTn>
                                        <p:tgtEl>
                                          <p:spTgt spid="105496"/>
                                        </p:tgtEl>
                                        <p:attrNameLst>
                                          <p:attrName>style.visibility</p:attrName>
                                        </p:attrNameLst>
                                      </p:cBhvr>
                                      <p:to>
                                        <p:strVal val="visible"/>
                                      </p:to>
                                    </p:set>
                                    <p:animEffect transition="in" filter="wipe(left)">
                                      <p:cBhvr>
                                        <p:cTn id="88" dur="500"/>
                                        <p:tgtEl>
                                          <p:spTgt spid="105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p:bldP spid="105477" grpId="0" animBg="1"/>
      <p:bldP spid="105478" grpId="0" animBg="1"/>
      <p:bldP spid="105479" grpId="0" animBg="1"/>
      <p:bldP spid="105480" grpId="0" animBg="1"/>
      <p:bldP spid="105481" grpId="0"/>
      <p:bldP spid="105482" grpId="0"/>
      <p:bldP spid="105483" grpId="0"/>
      <p:bldP spid="105484" grpId="0"/>
      <p:bldP spid="105486" grpId="0"/>
      <p:bldP spid="105487" grpId="0"/>
      <p:bldP spid="105488" grpId="0"/>
      <p:bldP spid="105489" grpId="0" animBg="1"/>
      <p:bldP spid="105490" grpId="0" animBg="1"/>
      <p:bldP spid="105491" grpId="0" animBg="1"/>
      <p:bldP spid="105492" grpId="0" animBg="1"/>
      <p:bldP spid="105493" grpId="0"/>
      <p:bldP spid="105494" grpId="0"/>
      <p:bldP spid="105495" grpId="0"/>
      <p:bldP spid="105496" grpId="0"/>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8852" name="Picture 4"/>
          <p:cNvPicPr>
            <a:picLocks noChangeAspect="1" noChangeArrowheads="1"/>
          </p:cNvPicPr>
          <p:nvPr/>
        </p:nvPicPr>
        <p:blipFill>
          <a:blip r:embed="rId3"/>
          <a:srcRect/>
          <a:stretch>
            <a:fillRect/>
          </a:stretch>
        </p:blipFill>
        <p:spPr bwMode="auto">
          <a:xfrm>
            <a:off x="152400" y="685800"/>
            <a:ext cx="3887788" cy="6019800"/>
          </a:xfrm>
          <a:prstGeom prst="rect">
            <a:avLst/>
          </a:prstGeom>
          <a:noFill/>
          <a:ln w="15875">
            <a:noFill/>
            <a:miter lim="800000"/>
            <a:headEnd/>
            <a:tailEnd/>
          </a:ln>
        </p:spPr>
      </p:pic>
      <p:sp>
        <p:nvSpPr>
          <p:cNvPr id="78853" name="Rectangle 5"/>
          <p:cNvSpPr>
            <a:spLocks noChangeArrowheads="1"/>
          </p:cNvSpPr>
          <p:nvPr/>
        </p:nvSpPr>
        <p:spPr bwMode="auto">
          <a:xfrm>
            <a:off x="228600" y="0"/>
            <a:ext cx="83820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200" i="0">
                <a:solidFill>
                  <a:srgbClr val="FF6700"/>
                </a:solidFill>
                <a:latin typeface="Herculanum" charset="0"/>
                <a:ea typeface="ヒラギノ角ゴ Pro W3" charset="-128"/>
                <a:cs typeface="ヒラギノ角ゴ Pro W3" charset="-128"/>
              </a:rPr>
              <a:t>An idealized bacterial cell cycle</a:t>
            </a:r>
            <a:endParaRPr lang="en-US" sz="6000" b="1" i="0">
              <a:solidFill>
                <a:srgbClr val="FF6700"/>
              </a:solidFill>
              <a:latin typeface="Herculanum" charset="0"/>
              <a:ea typeface="ヒラギノ角ゴ Pro W3" charset="-128"/>
              <a:cs typeface="ヒラギノ角ゴ Pro W3" charset="-128"/>
            </a:endParaRPr>
          </a:p>
        </p:txBody>
      </p:sp>
      <p:sp>
        <p:nvSpPr>
          <p:cNvPr id="78854" name="Text Box 6"/>
          <p:cNvSpPr txBox="1">
            <a:spLocks noChangeArrowheads="1"/>
          </p:cNvSpPr>
          <p:nvPr/>
        </p:nvSpPr>
        <p:spPr bwMode="auto">
          <a:xfrm>
            <a:off x="5867400" y="1066800"/>
            <a:ext cx="3200400" cy="5332413"/>
          </a:xfrm>
          <a:prstGeom prst="rect">
            <a:avLst/>
          </a:prstGeom>
          <a:noFill/>
          <a:ln w="15875">
            <a:noFill/>
            <a:miter lim="800000"/>
            <a:headEnd/>
            <a:tailEnd/>
          </a:ln>
        </p:spPr>
        <p:txBody>
          <a:bodyPr>
            <a:prstTxWarp prst="textNoShape">
              <a:avLst/>
            </a:prstTxWarp>
            <a:spAutoFit/>
          </a:bodyPr>
          <a:lstStyle/>
          <a:p>
            <a:pPr>
              <a:buFont typeface="Times" pitchFamily="-108" charset="0"/>
              <a:buChar char="•"/>
            </a:pPr>
            <a:r>
              <a:rPr lang="en-US" sz="1600"/>
              <a:t> a newborn cell has a single chromosome with a single origin of replication</a:t>
            </a:r>
            <a:endParaRPr lang="en-US" sz="1000"/>
          </a:p>
          <a:p>
            <a:pPr>
              <a:buFont typeface="Times" pitchFamily="-108" charset="0"/>
              <a:buChar char="•"/>
            </a:pPr>
            <a:r>
              <a:rPr lang="en-US" sz="1600"/>
              <a:t> duplication of the origin, DNA replication around the circular chromosome, proteins FtsZ form a ring (future septum site)</a:t>
            </a:r>
            <a:endParaRPr lang="en-US" sz="1000"/>
          </a:p>
          <a:p>
            <a:pPr>
              <a:buFont typeface="Times" pitchFamily="-108" charset="0"/>
              <a:buChar char="•"/>
            </a:pPr>
            <a:r>
              <a:rPr lang="en-US" sz="1600"/>
              <a:t> DNA replication proceeds, the cell elongates, two origins take up residence at the opposite poles</a:t>
            </a:r>
          </a:p>
          <a:p>
            <a:pPr>
              <a:buFont typeface="Times" pitchFamily="-108" charset="0"/>
              <a:buNone/>
            </a:pPr>
            <a:endParaRPr lang="en-US" sz="1000"/>
          </a:p>
          <a:p>
            <a:pPr>
              <a:buFont typeface="Times" pitchFamily="-108" charset="0"/>
              <a:buChar char="•"/>
            </a:pPr>
            <a:r>
              <a:rPr lang="en-US" sz="1600"/>
              <a:t> the septum begins to close down</a:t>
            </a:r>
          </a:p>
          <a:p>
            <a:pPr>
              <a:buFont typeface="Times" pitchFamily="-108" charset="0"/>
              <a:buChar char="•"/>
            </a:pPr>
            <a:endParaRPr lang="en-US" sz="1600"/>
          </a:p>
          <a:p>
            <a:pPr>
              <a:buFont typeface="Times" pitchFamily="-108" charset="0"/>
              <a:buChar char="•"/>
            </a:pPr>
            <a:r>
              <a:rPr lang="en-US" sz="1600"/>
              <a:t> the two chromosomal masses are physically separated into two daughter cells…</a:t>
            </a:r>
          </a:p>
          <a:p>
            <a:pPr>
              <a:buFont typeface="Times" pitchFamily="-108" charset="0"/>
              <a:buNone/>
            </a:pPr>
            <a:endParaRPr lang="en-US" sz="1600"/>
          </a:p>
          <a:p>
            <a:pPr>
              <a:buFont typeface="Times" pitchFamily="-108" charset="0"/>
              <a:buChar char="•"/>
            </a:pPr>
            <a:r>
              <a:rPr lang="en-US" sz="1600"/>
              <a:t>… where the cycle can begin anew</a:t>
            </a:r>
          </a:p>
        </p:txBody>
      </p:sp>
      <p:sp>
        <p:nvSpPr>
          <p:cNvPr id="78855" name="Text Box 7"/>
          <p:cNvSpPr txBox="1">
            <a:spLocks noChangeArrowheads="1"/>
          </p:cNvSpPr>
          <p:nvPr/>
        </p:nvSpPr>
        <p:spPr bwMode="auto">
          <a:xfrm>
            <a:off x="3657600" y="3200400"/>
            <a:ext cx="1981200" cy="1620838"/>
          </a:xfrm>
          <a:prstGeom prst="rect">
            <a:avLst/>
          </a:prstGeom>
          <a:solidFill>
            <a:schemeClr val="bg1"/>
          </a:solidFill>
          <a:ln w="15875">
            <a:solidFill>
              <a:srgbClr val="FF6600"/>
            </a:solidFill>
            <a:miter lim="800000"/>
            <a:headEnd/>
            <a:tailEnd/>
          </a:ln>
        </p:spPr>
        <p:txBody>
          <a:bodyPr>
            <a:prstTxWarp prst="textNoShape">
              <a:avLst/>
            </a:prstTxWarp>
            <a:spAutoFit/>
          </a:bodyPr>
          <a:lstStyle/>
          <a:p>
            <a:pPr algn="ctr"/>
            <a:r>
              <a:rPr lang="en-US"/>
              <a:t>A</a:t>
            </a:r>
            <a:r>
              <a:rPr lang="en-US" baseline="-25000"/>
              <a:t>cross-section</a:t>
            </a:r>
            <a:r>
              <a:rPr lang="en-US"/>
              <a:t> ≈ const,</a:t>
            </a:r>
          </a:p>
          <a:p>
            <a:pPr algn="ctr"/>
            <a:r>
              <a:rPr lang="en-US"/>
              <a:t> l</a:t>
            </a:r>
            <a:r>
              <a:rPr lang="en-US" baseline="-25000"/>
              <a:t>f</a:t>
            </a:r>
            <a:r>
              <a:rPr lang="en-US"/>
              <a:t> ≈ </a:t>
            </a:r>
            <a:r>
              <a:rPr lang="en-US" i="0"/>
              <a:t>2</a:t>
            </a:r>
            <a:r>
              <a:rPr lang="en-US"/>
              <a:t>l</a:t>
            </a:r>
            <a:r>
              <a:rPr lang="en-US" baseline="-25000"/>
              <a:t>i</a:t>
            </a:r>
            <a:r>
              <a:rPr lang="en-US"/>
              <a:t> </a:t>
            </a:r>
          </a:p>
          <a:p>
            <a:pPr algn="ctr"/>
            <a:r>
              <a:rPr lang="en-US"/>
              <a:t>=&gt; V</a:t>
            </a:r>
            <a:r>
              <a:rPr lang="en-US" baseline="-25000"/>
              <a:t>f</a:t>
            </a:r>
            <a:r>
              <a:rPr lang="en-US"/>
              <a:t> ≈ </a:t>
            </a:r>
            <a:r>
              <a:rPr lang="en-US" i="0"/>
              <a:t>2</a:t>
            </a:r>
            <a:r>
              <a:rPr lang="en-US"/>
              <a:t>V</a:t>
            </a:r>
            <a:r>
              <a:rPr lang="en-US" baseline="-25000"/>
              <a:t>i</a:t>
            </a:r>
            <a:r>
              <a:rPr lang="en-US"/>
              <a:t> </a:t>
            </a:r>
          </a:p>
          <a:p>
            <a:r>
              <a:rPr lang="en-US">
                <a:sym typeface="Symbol" pitchFamily="-108" charset="2"/>
              </a:rPr>
              <a:t></a:t>
            </a:r>
            <a:r>
              <a:rPr lang="en-US" baseline="-25000">
                <a:sym typeface="Symbol" pitchFamily="-108" charset="2"/>
              </a:rPr>
              <a:t>Binary fission</a:t>
            </a:r>
            <a:r>
              <a:rPr lang="en-US">
                <a:sym typeface="Symbol" pitchFamily="-108" charset="2"/>
              </a:rPr>
              <a:t> ~ 1 hr</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8853"/>
                                        </p:tgtEl>
                                        <p:attrNameLst>
                                          <p:attrName>style.visibility</p:attrName>
                                        </p:attrNameLst>
                                      </p:cBhvr>
                                      <p:to>
                                        <p:strVal val="visible"/>
                                      </p:to>
                                    </p:set>
                                    <p:animEffect transition="in" filter="dissolve">
                                      <p:cBhvr>
                                        <p:cTn id="7" dur="500"/>
                                        <p:tgtEl>
                                          <p:spTgt spid="7885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8852"/>
                                        </p:tgtEl>
                                        <p:attrNameLst>
                                          <p:attrName>style.visibility</p:attrName>
                                        </p:attrNameLst>
                                      </p:cBhvr>
                                      <p:to>
                                        <p:strVal val="visible"/>
                                      </p:to>
                                    </p:set>
                                    <p:animEffect transition="in" filter="wipe(up)">
                                      <p:cBhvr>
                                        <p:cTn id="11" dur="500"/>
                                        <p:tgtEl>
                                          <p:spTgt spid="7885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8854"/>
                                        </p:tgtEl>
                                        <p:attrNameLst>
                                          <p:attrName>style.visibility</p:attrName>
                                        </p:attrNameLst>
                                      </p:cBhvr>
                                      <p:to>
                                        <p:strVal val="visible"/>
                                      </p:to>
                                    </p:set>
                                    <p:animEffect transition="in" filter="wipe(up)">
                                      <p:cBhvr>
                                        <p:cTn id="15" dur="500"/>
                                        <p:tgtEl>
                                          <p:spTgt spid="7885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8855"/>
                                        </p:tgtEl>
                                        <p:attrNameLst>
                                          <p:attrName>style.visibility</p:attrName>
                                        </p:attrNameLst>
                                      </p:cBhvr>
                                      <p:to>
                                        <p:strVal val="visible"/>
                                      </p:to>
                                    </p:set>
                                    <p:animEffect transition="in" filter="wipe(left)">
                                      <p:cBhvr>
                                        <p:cTn id="20" dur="500"/>
                                        <p:tgtEl>
                                          <p:spTgt spid="78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3" grpId="0"/>
      <p:bldP spid="78854" grpId="0"/>
      <p:bldP spid="78855"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6" name="Rectangle 4"/>
          <p:cNvSpPr>
            <a:spLocks noChangeArrowheads="1"/>
          </p:cNvSpPr>
          <p:nvPr/>
        </p:nvSpPr>
        <p:spPr bwMode="auto">
          <a:xfrm>
            <a:off x="76200" y="304800"/>
            <a:ext cx="9067800" cy="12954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2800" i="0">
                <a:solidFill>
                  <a:srgbClr val="FF6700"/>
                </a:solidFill>
                <a:latin typeface="Herculanum" charset="0"/>
                <a:ea typeface="ヒラギノ角ゴ Pro W3" charset="-128"/>
                <a:cs typeface="ヒラギノ角ゴ Pro W3" charset="-128"/>
              </a:rPr>
              <a:t>The e.coli cell cycle as the standard stopwatch</a:t>
            </a:r>
            <a:endParaRPr lang="en-US" sz="2800" b="1" i="0">
              <a:solidFill>
                <a:srgbClr val="FF6700"/>
              </a:solidFill>
              <a:latin typeface="Herculanum" charset="0"/>
              <a:ea typeface="ヒラギノ角ゴ Pro W3" charset="-128"/>
              <a:cs typeface="ヒラギノ角ゴ Pro W3" charset="-128"/>
            </a:endParaRPr>
          </a:p>
        </p:txBody>
      </p:sp>
      <p:sp>
        <p:nvSpPr>
          <p:cNvPr id="79877" name="Text Box 5"/>
          <p:cNvSpPr txBox="1">
            <a:spLocks noChangeArrowheads="1"/>
          </p:cNvSpPr>
          <p:nvPr/>
        </p:nvSpPr>
        <p:spPr bwMode="auto">
          <a:xfrm>
            <a:off x="152400" y="1465263"/>
            <a:ext cx="5943600" cy="2032000"/>
          </a:xfrm>
          <a:prstGeom prst="rect">
            <a:avLst/>
          </a:prstGeom>
          <a:noFill/>
          <a:ln w="15875">
            <a:noFill/>
            <a:miter lim="800000"/>
            <a:headEnd/>
            <a:tailEnd/>
          </a:ln>
        </p:spPr>
        <p:txBody>
          <a:bodyPr>
            <a:prstTxWarp prst="textNoShape">
              <a:avLst/>
            </a:prstTxWarp>
            <a:spAutoFit/>
          </a:bodyPr>
          <a:lstStyle/>
          <a:p>
            <a:pPr>
              <a:buFont typeface="Times" pitchFamily="-108" charset="0"/>
              <a:buChar char="•"/>
            </a:pPr>
            <a:r>
              <a:rPr lang="en-US" i="0"/>
              <a:t> </a:t>
            </a:r>
            <a:r>
              <a:rPr lang="en-US"/>
              <a:t>E.coli</a:t>
            </a:r>
            <a:r>
              <a:rPr lang="en-US" i="0"/>
              <a:t>: standard measuring stick, standard stopwatch</a:t>
            </a:r>
          </a:p>
          <a:p>
            <a:pPr>
              <a:buFont typeface="Times" pitchFamily="-108" charset="0"/>
              <a:buChar char="•"/>
            </a:pPr>
            <a:r>
              <a:rPr lang="en-US" i="0"/>
              <a:t> Standards for bacterial cell cycle: </a:t>
            </a:r>
          </a:p>
          <a:p>
            <a:pPr>
              <a:buSzTx/>
              <a:buFont typeface="Times" pitchFamily="-108" charset="0"/>
              <a:buBlip>
                <a:blip r:embed="rId3"/>
              </a:buBlip>
            </a:pPr>
            <a:r>
              <a:rPr lang="en-US" i="0"/>
              <a:t> minimal medium (glucose as the sole C source)</a:t>
            </a:r>
          </a:p>
          <a:p>
            <a:pPr>
              <a:buSzTx/>
              <a:buFont typeface="Times" pitchFamily="-108" charset="0"/>
              <a:buBlip>
                <a:blip r:embed="rId3"/>
              </a:buBlip>
            </a:pPr>
            <a:r>
              <a:rPr lang="en-US" i="0"/>
              <a:t> 37</a:t>
            </a:r>
            <a:r>
              <a:rPr lang="en-US" i="0">
                <a:sym typeface="Symbol" pitchFamily="-108" charset="2"/>
              </a:rPr>
              <a:t></a:t>
            </a:r>
            <a:r>
              <a:rPr lang="en-US" i="0"/>
              <a:t>C</a:t>
            </a:r>
          </a:p>
          <a:p>
            <a:pPr>
              <a:buSzTx/>
              <a:buFont typeface="Times" pitchFamily="-108" charset="0"/>
              <a:buBlip>
                <a:blip r:embed="rId3"/>
              </a:buBlip>
            </a:pPr>
            <a:r>
              <a:rPr lang="en-US" i="0"/>
              <a:t> 3000 s (=50 min</a:t>
            </a:r>
            <a:r>
              <a:rPr lang="en-US" i="0"/>
              <a:t>)</a:t>
            </a:r>
            <a:endParaRPr lang="en-US" i="0"/>
          </a:p>
        </p:txBody>
      </p:sp>
      <p:pic>
        <p:nvPicPr>
          <p:cNvPr id="79878" name="Picture 6"/>
          <p:cNvPicPr>
            <a:picLocks noChangeAspect="1" noChangeArrowheads="1"/>
          </p:cNvPicPr>
          <p:nvPr/>
        </p:nvPicPr>
        <p:blipFill>
          <a:blip r:embed="rId4"/>
          <a:srcRect/>
          <a:stretch>
            <a:fillRect/>
          </a:stretch>
        </p:blipFill>
        <p:spPr bwMode="auto">
          <a:xfrm>
            <a:off x="6115050" y="1371600"/>
            <a:ext cx="2952750" cy="4572000"/>
          </a:xfrm>
          <a:prstGeom prst="rect">
            <a:avLst/>
          </a:prstGeom>
          <a:noFill/>
          <a:ln w="1587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9876"/>
                                        </p:tgtEl>
                                        <p:attrNameLst>
                                          <p:attrName>style.visibility</p:attrName>
                                        </p:attrNameLst>
                                      </p:cBhvr>
                                      <p:to>
                                        <p:strVal val="visible"/>
                                      </p:to>
                                    </p:set>
                                    <p:animEffect transition="in" filter="dissolve">
                                      <p:cBhvr>
                                        <p:cTn id="7" dur="500"/>
                                        <p:tgtEl>
                                          <p:spTgt spid="7987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9878"/>
                                        </p:tgtEl>
                                        <p:attrNameLst>
                                          <p:attrName>style.visibility</p:attrName>
                                        </p:attrNameLst>
                                      </p:cBhvr>
                                      <p:to>
                                        <p:strVal val="visible"/>
                                      </p:to>
                                    </p:set>
                                    <p:animEffect transition="in" filter="wipe(up)">
                                      <p:cBhvr>
                                        <p:cTn id="11" dur="500"/>
                                        <p:tgtEl>
                                          <p:spTgt spid="7987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9877">
                                            <p:txEl>
                                              <p:pRg st="0" end="0"/>
                                            </p:txEl>
                                          </p:spTgt>
                                        </p:tgtEl>
                                        <p:attrNameLst>
                                          <p:attrName>style.visibility</p:attrName>
                                        </p:attrNameLst>
                                      </p:cBhvr>
                                      <p:to>
                                        <p:strVal val="visible"/>
                                      </p:to>
                                    </p:set>
                                    <p:animEffect transition="in" filter="wipe(left)">
                                      <p:cBhvr>
                                        <p:cTn id="15" dur="500"/>
                                        <p:tgtEl>
                                          <p:spTgt spid="7987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9877">
                                            <p:txEl>
                                              <p:pRg st="1" end="1"/>
                                            </p:txEl>
                                          </p:spTgt>
                                        </p:tgtEl>
                                        <p:attrNameLst>
                                          <p:attrName>style.visibility</p:attrName>
                                        </p:attrNameLst>
                                      </p:cBhvr>
                                      <p:to>
                                        <p:strVal val="visible"/>
                                      </p:to>
                                    </p:set>
                                    <p:animEffect transition="in" filter="wipe(left)">
                                      <p:cBhvr>
                                        <p:cTn id="20" dur="500"/>
                                        <p:tgtEl>
                                          <p:spTgt spid="79877">
                                            <p:txEl>
                                              <p:pRg st="1" end="1"/>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9877">
                                            <p:txEl>
                                              <p:pRg st="2" end="2"/>
                                            </p:txEl>
                                          </p:spTgt>
                                        </p:tgtEl>
                                        <p:attrNameLst>
                                          <p:attrName>style.visibility</p:attrName>
                                        </p:attrNameLst>
                                      </p:cBhvr>
                                      <p:to>
                                        <p:strVal val="visible"/>
                                      </p:to>
                                    </p:set>
                                    <p:animEffect transition="in" filter="wipe(left)">
                                      <p:cBhvr>
                                        <p:cTn id="24" dur="500"/>
                                        <p:tgtEl>
                                          <p:spTgt spid="79877">
                                            <p:txEl>
                                              <p:pRg st="2" end="2"/>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79877">
                                            <p:txEl>
                                              <p:pRg st="3" end="3"/>
                                            </p:txEl>
                                          </p:spTgt>
                                        </p:tgtEl>
                                        <p:attrNameLst>
                                          <p:attrName>style.visibility</p:attrName>
                                        </p:attrNameLst>
                                      </p:cBhvr>
                                      <p:to>
                                        <p:strVal val="visible"/>
                                      </p:to>
                                    </p:set>
                                    <p:animEffect transition="in" filter="wipe(left)">
                                      <p:cBhvr>
                                        <p:cTn id="28" dur="500"/>
                                        <p:tgtEl>
                                          <p:spTgt spid="79877">
                                            <p:txEl>
                                              <p:pRg st="3" end="3"/>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79877">
                                            <p:txEl>
                                              <p:pRg st="4" end="4"/>
                                            </p:txEl>
                                          </p:spTgt>
                                        </p:tgtEl>
                                        <p:attrNameLst>
                                          <p:attrName>style.visibility</p:attrName>
                                        </p:attrNameLst>
                                      </p:cBhvr>
                                      <p:to>
                                        <p:strVal val="visible"/>
                                      </p:to>
                                    </p:set>
                                    <p:animEffect transition="in" filter="wipe(left)">
                                      <p:cBhvr>
                                        <p:cTn id="32" dur="500"/>
                                        <p:tgtEl>
                                          <p:spTgt spid="7987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p:bldP spid="79877" grpId="0" build="p"/>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2" name="Rectangle 4"/>
          <p:cNvSpPr>
            <a:spLocks noChangeArrowheads="1"/>
          </p:cNvSpPr>
          <p:nvPr/>
        </p:nvSpPr>
        <p:spPr bwMode="auto">
          <a:xfrm>
            <a:off x="76200" y="0"/>
            <a:ext cx="9067800" cy="6858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000" i="0">
                <a:solidFill>
                  <a:srgbClr val="FF6700"/>
                </a:solidFill>
                <a:latin typeface="Herculanum" charset="0"/>
                <a:ea typeface="ヒラギノ角ゴ Pro W3" charset="-128"/>
                <a:cs typeface="ヒラギノ角ゴ Pro W3" charset="-128"/>
              </a:rPr>
              <a:t>The machines of the central dogma</a:t>
            </a:r>
            <a:endParaRPr lang="en-US" sz="3000" b="1" i="0">
              <a:solidFill>
                <a:srgbClr val="FF6700"/>
              </a:solidFill>
              <a:latin typeface="Herculanum" charset="0"/>
              <a:ea typeface="ヒラギノ角ゴ Pro W3" charset="-128"/>
              <a:cs typeface="ヒラギノ角ゴ Pro W3" charset="-128"/>
            </a:endParaRPr>
          </a:p>
        </p:txBody>
      </p:sp>
      <p:sp>
        <p:nvSpPr>
          <p:cNvPr id="83973" name="Text Box 5"/>
          <p:cNvSpPr txBox="1">
            <a:spLocks noChangeArrowheads="1"/>
          </p:cNvSpPr>
          <p:nvPr/>
        </p:nvSpPr>
        <p:spPr bwMode="auto">
          <a:xfrm>
            <a:off x="76200" y="838200"/>
            <a:ext cx="3810000" cy="1054100"/>
          </a:xfrm>
          <a:prstGeom prst="rect">
            <a:avLst/>
          </a:prstGeom>
          <a:noFill/>
          <a:ln w="15875">
            <a:noFill/>
            <a:miter lim="800000"/>
            <a:headEnd/>
            <a:tailEnd/>
          </a:ln>
        </p:spPr>
        <p:txBody>
          <a:bodyPr>
            <a:prstTxWarp prst="textNoShape">
              <a:avLst/>
            </a:prstTxWarp>
            <a:spAutoFit/>
          </a:bodyPr>
          <a:lstStyle/>
          <a:p>
            <a:pPr>
              <a:buFont typeface="Times" pitchFamily="-108" charset="0"/>
              <a:buChar char="•"/>
            </a:pPr>
            <a:r>
              <a:rPr lang="en-US" i="0"/>
              <a:t> Prime  example of procedural </a:t>
            </a:r>
            <a:r>
              <a:rPr lang="en-US"/>
              <a:t>t</a:t>
            </a:r>
            <a:r>
              <a:rPr lang="en-US" i="0"/>
              <a:t>: the processes of the central dogma.</a:t>
            </a:r>
          </a:p>
          <a:p>
            <a:pPr>
              <a:buFont typeface="Times" pitchFamily="-108" charset="0"/>
              <a:buChar char="•"/>
            </a:pPr>
            <a:r>
              <a:rPr lang="en-US" i="0"/>
              <a:t>  DNA </a:t>
            </a:r>
            <a:r>
              <a:rPr lang="en-US" i="0">
                <a:sym typeface="Symbol" pitchFamily="-108" charset="2"/>
              </a:rPr>
              <a:t> RNA  proteins</a:t>
            </a:r>
            <a:r>
              <a:rPr lang="en-US" i="0"/>
              <a:t> </a:t>
            </a:r>
          </a:p>
        </p:txBody>
      </p:sp>
      <p:pic>
        <p:nvPicPr>
          <p:cNvPr id="83974" name="Picture 6"/>
          <p:cNvPicPr>
            <a:picLocks noChangeAspect="1" noChangeArrowheads="1"/>
          </p:cNvPicPr>
          <p:nvPr/>
        </p:nvPicPr>
        <p:blipFill>
          <a:blip r:embed="rId3"/>
          <a:srcRect/>
          <a:stretch>
            <a:fillRect/>
          </a:stretch>
        </p:blipFill>
        <p:spPr bwMode="auto">
          <a:xfrm>
            <a:off x="4090988" y="914400"/>
            <a:ext cx="4995862" cy="5562600"/>
          </a:xfrm>
          <a:prstGeom prst="rect">
            <a:avLst/>
          </a:prstGeom>
          <a:noFill/>
          <a:ln w="15875">
            <a:noFill/>
            <a:miter lim="800000"/>
            <a:headEnd/>
            <a:tailEnd/>
          </a:ln>
        </p:spPr>
      </p:pic>
      <p:sp>
        <p:nvSpPr>
          <p:cNvPr id="83975" name="Text Box 7"/>
          <p:cNvSpPr txBox="1">
            <a:spLocks noChangeArrowheads="1"/>
          </p:cNvSpPr>
          <p:nvPr/>
        </p:nvSpPr>
        <p:spPr bwMode="auto">
          <a:xfrm>
            <a:off x="76200" y="2133600"/>
            <a:ext cx="4267200" cy="4492625"/>
          </a:xfrm>
          <a:prstGeom prst="rect">
            <a:avLst/>
          </a:prstGeom>
          <a:noFill/>
          <a:ln w="15875">
            <a:noFill/>
            <a:miter lim="800000"/>
            <a:headEnd/>
            <a:tailEnd/>
          </a:ln>
        </p:spPr>
        <p:txBody>
          <a:bodyPr>
            <a:prstTxWarp prst="textNoShape">
              <a:avLst/>
            </a:prstTxWarp>
            <a:spAutoFit/>
          </a:bodyPr>
          <a:lstStyle/>
          <a:p>
            <a:pPr>
              <a:buFont typeface="Times" pitchFamily="-108" charset="0"/>
              <a:buChar char="•"/>
            </a:pPr>
            <a:r>
              <a:rPr lang="en-US" sz="1600"/>
              <a:t> Replication: copying genome (DNA </a:t>
            </a:r>
            <a:r>
              <a:rPr lang="en-US" i="0">
                <a:sym typeface="Symbol" pitchFamily="-108" charset="2"/>
              </a:rPr>
              <a:t></a:t>
            </a:r>
            <a:r>
              <a:rPr lang="en-US" sz="1600"/>
              <a:t> DNA)</a:t>
            </a:r>
          </a:p>
          <a:p>
            <a:pPr>
              <a:buFont typeface="Times" pitchFamily="-108" charset="0"/>
              <a:buNone/>
            </a:pPr>
            <a:r>
              <a:rPr lang="en-US" sz="1600"/>
              <a:t> must take place before a cell divides;</a:t>
            </a:r>
          </a:p>
          <a:p>
            <a:pPr>
              <a:buFont typeface="Times" pitchFamily="-108" charset="0"/>
              <a:buNone/>
            </a:pPr>
            <a:r>
              <a:rPr lang="en-US" sz="1600"/>
              <a:t>mediated by the replisome (= enzyme DNAP [incorporates new nucleotides onto a nascent DNA] + helicases [unwind DNA] + primases [prime the polymer-n reaction])</a:t>
            </a:r>
          </a:p>
          <a:p>
            <a:pPr>
              <a:buFont typeface="Times" pitchFamily="-108" charset="0"/>
              <a:buChar char="•"/>
            </a:pPr>
            <a:r>
              <a:rPr lang="en-US" sz="1600"/>
              <a:t> Transcription: synth.of mRNA (DNA </a:t>
            </a:r>
            <a:r>
              <a:rPr lang="en-US" i="0">
                <a:sym typeface="Symbol" pitchFamily="-108" charset="2"/>
              </a:rPr>
              <a:t></a:t>
            </a:r>
            <a:r>
              <a:rPr lang="en-US" sz="1600"/>
              <a:t> RNA) </a:t>
            </a:r>
          </a:p>
          <a:p>
            <a:pPr>
              <a:buFont typeface="Times" pitchFamily="-108" charset="0"/>
              <a:buNone/>
            </a:pPr>
            <a:r>
              <a:rPr lang="en-US" sz="1600"/>
              <a:t>template for protein synthesis;</a:t>
            </a:r>
          </a:p>
          <a:p>
            <a:pPr>
              <a:buFont typeface="Times" pitchFamily="-108" charset="0"/>
              <a:buNone/>
            </a:pPr>
            <a:r>
              <a:rPr lang="en-US" sz="1600"/>
              <a:t>carried out by RNAP</a:t>
            </a:r>
          </a:p>
          <a:p>
            <a:pPr>
              <a:buFont typeface="Times" pitchFamily="-108" charset="0"/>
              <a:buNone/>
            </a:pPr>
            <a:r>
              <a:rPr lang="en-US" sz="1600"/>
              <a:t>euk.: occurs in the nucleus =&gt; mRNA export</a:t>
            </a:r>
          </a:p>
          <a:p>
            <a:pPr>
              <a:buFont typeface="Times" pitchFamily="-108" charset="0"/>
              <a:buChar char="•"/>
            </a:pPr>
            <a:r>
              <a:rPr lang="en-US" sz="1600"/>
              <a:t> Translation: (RNA </a:t>
            </a:r>
            <a:r>
              <a:rPr lang="en-US" i="0">
                <a:sym typeface="Symbol" pitchFamily="-108" charset="2"/>
              </a:rPr>
              <a:t></a:t>
            </a:r>
            <a:r>
              <a:rPr lang="en-US" sz="1600"/>
              <a:t> protein) </a:t>
            </a:r>
          </a:p>
          <a:p>
            <a:pPr>
              <a:buFont typeface="Times" pitchFamily="-108" charset="0"/>
              <a:buNone/>
            </a:pPr>
            <a:r>
              <a:rPr lang="en-US" sz="1600"/>
              <a:t>Mediated by the ribosome (RNA+protein comp.);</a:t>
            </a:r>
          </a:p>
          <a:p>
            <a:pPr>
              <a:buFont typeface="Times" pitchFamily="-108" charset="0"/>
              <a:buNone/>
            </a:pPr>
            <a:r>
              <a:rPr lang="en-US" sz="1600"/>
              <a:t>Transfer of AAs from tRNA onto polypept. chain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3972"/>
                                        </p:tgtEl>
                                        <p:attrNameLst>
                                          <p:attrName>style.visibility</p:attrName>
                                        </p:attrNameLst>
                                      </p:cBhvr>
                                      <p:to>
                                        <p:strVal val="visible"/>
                                      </p:to>
                                    </p:set>
                                    <p:animEffect transition="in" filter="dissolve">
                                      <p:cBhvr>
                                        <p:cTn id="7" dur="500"/>
                                        <p:tgtEl>
                                          <p:spTgt spid="8397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3974"/>
                                        </p:tgtEl>
                                        <p:attrNameLst>
                                          <p:attrName>style.visibility</p:attrName>
                                        </p:attrNameLst>
                                      </p:cBhvr>
                                      <p:to>
                                        <p:strVal val="visible"/>
                                      </p:to>
                                    </p:set>
                                    <p:animEffect transition="in" filter="wipe(up)">
                                      <p:cBhvr>
                                        <p:cTn id="11" dur="500"/>
                                        <p:tgtEl>
                                          <p:spTgt spid="8397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3973"/>
                                        </p:tgtEl>
                                        <p:attrNameLst>
                                          <p:attrName>style.visibility</p:attrName>
                                        </p:attrNameLst>
                                      </p:cBhvr>
                                      <p:to>
                                        <p:strVal val="visible"/>
                                      </p:to>
                                    </p:set>
                                    <p:animEffect transition="in" filter="wipe(left)">
                                      <p:cBhvr>
                                        <p:cTn id="15" dur="500"/>
                                        <p:tgtEl>
                                          <p:spTgt spid="83973"/>
                                        </p:tgtEl>
                                      </p:cBhvr>
                                    </p:animEffect>
                                  </p:childTnLst>
                                </p:cTn>
                              </p:par>
                            </p:childTnLst>
                          </p:cTn>
                        </p:par>
                        <p:par>
                          <p:cTn id="16" fill="hold">
                            <p:stCondLst>
                              <p:cond delay="1500"/>
                            </p:stCondLst>
                            <p:childTnLst>
                              <p:par>
                                <p:cTn id="17" presetID="1" presetClass="entr" presetSubtype="0" fill="hold" grpId="0" nodeType="afterEffect">
                                  <p:stCondLst>
                                    <p:cond delay="3000"/>
                                  </p:stCondLst>
                                  <p:childTnLst>
                                    <p:set>
                                      <p:cBhvr>
                                        <p:cTn id="18" dur="1" fill="hold">
                                          <p:stCondLst>
                                            <p:cond delay="0"/>
                                          </p:stCondLst>
                                        </p:cTn>
                                        <p:tgtEl>
                                          <p:spTgt spid="83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p:bldP spid="83973" grpId="0"/>
      <p:bldP spid="83975" grpId="0"/>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6" name="Rectangle 4"/>
          <p:cNvSpPr>
            <a:spLocks noChangeArrowheads="1"/>
          </p:cNvSpPr>
          <p:nvPr/>
        </p:nvSpPr>
        <p:spPr bwMode="auto">
          <a:xfrm>
            <a:off x="76200" y="0"/>
            <a:ext cx="9067800" cy="6858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000" i="0">
                <a:solidFill>
                  <a:srgbClr val="FF6700"/>
                </a:solidFill>
                <a:latin typeface="Herculanum" charset="0"/>
                <a:ea typeface="ヒラギノ角ゴ Pro W3" charset="-128"/>
                <a:cs typeface="ヒラギノ角ゴ Pro W3" charset="-128"/>
              </a:rPr>
              <a:t>The machines of the central dogma</a:t>
            </a:r>
            <a:endParaRPr lang="en-US" sz="3000" b="1" i="0">
              <a:solidFill>
                <a:srgbClr val="FF6700"/>
              </a:solidFill>
              <a:latin typeface="Herculanum" charset="0"/>
              <a:ea typeface="ヒラギノ角ゴ Pro W3" charset="-128"/>
              <a:cs typeface="ヒラギノ角ゴ Pro W3" charset="-128"/>
            </a:endParaRPr>
          </a:p>
        </p:txBody>
      </p:sp>
      <p:pic>
        <p:nvPicPr>
          <p:cNvPr id="84997" name="Picture 5"/>
          <p:cNvPicPr>
            <a:picLocks noChangeAspect="1" noChangeArrowheads="1"/>
          </p:cNvPicPr>
          <p:nvPr/>
        </p:nvPicPr>
        <p:blipFill>
          <a:blip r:embed="rId3"/>
          <a:srcRect/>
          <a:stretch>
            <a:fillRect/>
          </a:stretch>
        </p:blipFill>
        <p:spPr bwMode="auto">
          <a:xfrm>
            <a:off x="304800" y="1752600"/>
            <a:ext cx="5397500" cy="2705100"/>
          </a:xfrm>
          <a:prstGeom prst="rect">
            <a:avLst/>
          </a:prstGeom>
          <a:noFill/>
          <a:ln w="15875">
            <a:noFill/>
            <a:miter lim="800000"/>
            <a:headEnd/>
            <a:tailEnd/>
          </a:ln>
        </p:spPr>
      </p:pic>
      <p:sp>
        <p:nvSpPr>
          <p:cNvPr id="84998" name="Rectangle 6"/>
          <p:cNvSpPr>
            <a:spLocks noChangeArrowheads="1"/>
          </p:cNvSpPr>
          <p:nvPr/>
        </p:nvSpPr>
        <p:spPr bwMode="auto">
          <a:xfrm>
            <a:off x="5791200" y="2546350"/>
            <a:ext cx="3276600" cy="730250"/>
          </a:xfrm>
          <a:prstGeom prst="rect">
            <a:avLst/>
          </a:prstGeom>
          <a:noFill/>
          <a:ln w="15875">
            <a:noFill/>
            <a:miter lim="800000"/>
            <a:headEnd/>
            <a:tailEnd/>
          </a:ln>
        </p:spPr>
        <p:txBody>
          <a:bodyPr>
            <a:prstTxWarp prst="textNoShape">
              <a:avLst/>
            </a:prstTxWarp>
            <a:spAutoFit/>
          </a:bodyPr>
          <a:lstStyle/>
          <a:p>
            <a:pPr>
              <a:spcBef>
                <a:spcPct val="0"/>
              </a:spcBef>
              <a:buClrTx/>
              <a:buSzTx/>
              <a:buFontTx/>
              <a:buNone/>
            </a:pPr>
            <a:r>
              <a:rPr lang="en-US" sz="1400"/>
              <a:t>Electron microscopy image of simultaneous transcription and translation.</a:t>
            </a:r>
          </a:p>
          <a:p>
            <a:pPr>
              <a:spcBef>
                <a:spcPct val="0"/>
              </a:spcBef>
              <a:buClrTx/>
              <a:buSzTx/>
              <a:buFontTx/>
              <a:buNone/>
            </a:pPr>
            <a:r>
              <a:rPr lang="en-US" sz="1400"/>
              <a:t>(Miller et al., Science 1970)</a:t>
            </a:r>
          </a:p>
        </p:txBody>
      </p:sp>
      <p:sp>
        <p:nvSpPr>
          <p:cNvPr id="84999" name="Text Box 7"/>
          <p:cNvSpPr txBox="1">
            <a:spLocks noChangeArrowheads="1"/>
          </p:cNvSpPr>
          <p:nvPr/>
        </p:nvSpPr>
        <p:spPr bwMode="auto">
          <a:xfrm>
            <a:off x="152400" y="882650"/>
            <a:ext cx="8686800" cy="641350"/>
          </a:xfrm>
          <a:prstGeom prst="rect">
            <a:avLst/>
          </a:prstGeom>
          <a:noFill/>
          <a:ln w="15875">
            <a:noFill/>
            <a:miter lim="800000"/>
            <a:headEnd/>
            <a:tailEnd/>
          </a:ln>
        </p:spPr>
        <p:txBody>
          <a:bodyPr>
            <a:prstTxWarp prst="textNoShape">
              <a:avLst/>
            </a:prstTxWarp>
            <a:spAutoFit/>
          </a:bodyPr>
          <a:lstStyle/>
          <a:p>
            <a:pPr>
              <a:buFont typeface="Times" pitchFamily="-108" charset="0"/>
              <a:buChar char="•"/>
            </a:pPr>
            <a:r>
              <a:rPr lang="en-US"/>
              <a:t> </a:t>
            </a:r>
            <a:r>
              <a:rPr lang="en-US" i="0"/>
              <a:t>Nascent mRNA molecules in bacteria are immediately engaged by ribosomes: protein translation occurs before transcription is even finished.</a:t>
            </a:r>
            <a:endParaRPr lang="en-US"/>
          </a:p>
        </p:txBody>
      </p:sp>
      <p:sp>
        <p:nvSpPr>
          <p:cNvPr id="85000" name="Text Box 8"/>
          <p:cNvSpPr txBox="1">
            <a:spLocks noChangeArrowheads="1"/>
          </p:cNvSpPr>
          <p:nvPr/>
        </p:nvSpPr>
        <p:spPr bwMode="auto">
          <a:xfrm>
            <a:off x="152400" y="5422900"/>
            <a:ext cx="8686800" cy="1054100"/>
          </a:xfrm>
          <a:prstGeom prst="rect">
            <a:avLst/>
          </a:prstGeom>
          <a:noFill/>
          <a:ln w="15875">
            <a:noFill/>
            <a:miter lim="800000"/>
            <a:headEnd/>
            <a:tailEnd/>
          </a:ln>
        </p:spPr>
        <p:txBody>
          <a:bodyPr>
            <a:prstTxWarp prst="textNoShape">
              <a:avLst/>
            </a:prstTxWarp>
            <a:spAutoFit/>
          </a:bodyPr>
          <a:lstStyle/>
          <a:p>
            <a:pPr>
              <a:buFont typeface="Times" pitchFamily="-108" charset="0"/>
              <a:buChar char="•"/>
            </a:pPr>
            <a:r>
              <a:rPr lang="en-US"/>
              <a:t> </a:t>
            </a:r>
            <a:r>
              <a:rPr lang="en-US" i="0"/>
              <a:t>Timing of the replication, transcription and translation is dictated by the intrinsic rate at which the machines carry their polymer-n reactions. </a:t>
            </a:r>
          </a:p>
          <a:p>
            <a:pPr>
              <a:buFont typeface="Times" pitchFamily="-108" charset="0"/>
              <a:buChar char="•"/>
            </a:pPr>
            <a:r>
              <a:rPr lang="en-US" i="0"/>
              <a:t> Each of the processes: </a:t>
            </a:r>
            <a:r>
              <a:rPr lang="en-US"/>
              <a:t>N </a:t>
            </a:r>
            <a:r>
              <a:rPr lang="en-US" i="0"/>
              <a:t> “identical” reactions, each takes </a:t>
            </a:r>
            <a:r>
              <a:rPr lang="en-US" i="0">
                <a:sym typeface="Symbol" pitchFamily="-108" charset="2"/>
              </a:rPr>
              <a:t></a:t>
            </a:r>
            <a:r>
              <a:rPr lang="en-US">
                <a:sym typeface="Symbol" pitchFamily="-108" charset="2"/>
              </a:rPr>
              <a:t>t </a:t>
            </a:r>
            <a:r>
              <a:rPr lang="en-US" i="0">
                <a:sym typeface="Symbol" pitchFamily="-108" charset="2"/>
              </a:rPr>
              <a:t>on average</a:t>
            </a:r>
            <a:r>
              <a:rPr lang="en-US">
                <a:sym typeface="Symbol" pitchFamily="-108" charset="2"/>
              </a:rPr>
              <a:t> </a:t>
            </a:r>
            <a:r>
              <a:rPr lang="en-US" i="0">
                <a:sym typeface="Symbol" pitchFamily="-108" charset="2"/>
              </a:rPr>
              <a:t>to perform</a:t>
            </a:r>
            <a:r>
              <a:rPr lang="en-US" i="0"/>
              <a:t>  </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dissolve">
                                      <p:cBhvr>
                                        <p:cTn id="7" dur="500"/>
                                        <p:tgtEl>
                                          <p:spTgt spid="84996"/>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84997"/>
                                        </p:tgtEl>
                                        <p:attrNameLst>
                                          <p:attrName>style.visibility</p:attrName>
                                        </p:attrNameLst>
                                      </p:cBhvr>
                                      <p:to>
                                        <p:strVal val="visible"/>
                                      </p:to>
                                    </p:set>
                                    <p:animEffect transition="in" filter="box(in)">
                                      <p:cBhvr>
                                        <p:cTn id="11" dur="500"/>
                                        <p:tgtEl>
                                          <p:spTgt spid="8499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4998"/>
                                        </p:tgtEl>
                                        <p:attrNameLst>
                                          <p:attrName>style.visibility</p:attrName>
                                        </p:attrNameLst>
                                      </p:cBhvr>
                                      <p:to>
                                        <p:strVal val="visible"/>
                                      </p:to>
                                    </p:set>
                                    <p:animEffect transition="in" filter="wipe(left)">
                                      <p:cBhvr>
                                        <p:cTn id="15" dur="500"/>
                                        <p:tgtEl>
                                          <p:spTgt spid="8499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4999"/>
                                        </p:tgtEl>
                                        <p:attrNameLst>
                                          <p:attrName>style.visibility</p:attrName>
                                        </p:attrNameLst>
                                      </p:cBhvr>
                                      <p:to>
                                        <p:strVal val="visible"/>
                                      </p:to>
                                    </p:set>
                                    <p:animEffect transition="in" filter="wipe(left)">
                                      <p:cBhvr>
                                        <p:cTn id="19" dur="500"/>
                                        <p:tgtEl>
                                          <p:spTgt spid="8499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5000"/>
                                        </p:tgtEl>
                                        <p:attrNameLst>
                                          <p:attrName>style.visibility</p:attrName>
                                        </p:attrNameLst>
                                      </p:cBhvr>
                                      <p:to>
                                        <p:strVal val="visible"/>
                                      </p:to>
                                    </p:set>
                                    <p:animEffect transition="in" filter="wipe(left)">
                                      <p:cBhvr>
                                        <p:cTn id="22" dur="500"/>
                                        <p:tgtEl>
                                          <p:spTgt spid="85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p:bldP spid="84998" grpId="0"/>
      <p:bldP spid="84999" grpId="0"/>
      <p:bldP spid="85000" grpId="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20" name="Rectangle 4"/>
          <p:cNvSpPr>
            <a:spLocks noChangeArrowheads="1"/>
          </p:cNvSpPr>
          <p:nvPr/>
        </p:nvSpPr>
        <p:spPr bwMode="auto">
          <a:xfrm>
            <a:off x="0" y="0"/>
            <a:ext cx="9067800" cy="6858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000">
                <a:solidFill>
                  <a:srgbClr val="FF6700"/>
                </a:solidFill>
                <a:latin typeface="Herculanum" charset="0"/>
                <a:ea typeface="ヒラギノ角ゴ Pro W3" charset="-128"/>
                <a:cs typeface="ヒラギノ角ゴ Pro W3" charset="-128"/>
              </a:rPr>
              <a:t>Timing </a:t>
            </a:r>
            <a:r>
              <a:rPr lang="en-US" sz="3000" i="0">
                <a:solidFill>
                  <a:srgbClr val="FF6700"/>
                </a:solidFill>
                <a:latin typeface="Herculanum" charset="0"/>
                <a:ea typeface="ヒラギノ角ゴ Pro W3" charset="-128"/>
                <a:cs typeface="ヒラギノ角ゴ Pro W3" charset="-128"/>
              </a:rPr>
              <a:t> The machines of the central dogma</a:t>
            </a:r>
            <a:endParaRPr lang="en-US" sz="3000" b="1" i="0">
              <a:solidFill>
                <a:srgbClr val="FF6700"/>
              </a:solidFill>
              <a:latin typeface="Herculanum" charset="0"/>
              <a:ea typeface="ヒラギノ角ゴ Pro W3" charset="-128"/>
              <a:cs typeface="ヒラギノ角ゴ Pro W3" charset="-128"/>
            </a:endParaRPr>
          </a:p>
        </p:txBody>
      </p:sp>
      <p:pic>
        <p:nvPicPr>
          <p:cNvPr id="86021" name="Picture 5"/>
          <p:cNvPicPr>
            <a:picLocks noChangeAspect="1" noChangeArrowheads="1"/>
          </p:cNvPicPr>
          <p:nvPr/>
        </p:nvPicPr>
        <p:blipFill>
          <a:blip r:embed="rId4"/>
          <a:srcRect/>
          <a:stretch>
            <a:fillRect/>
          </a:stretch>
        </p:blipFill>
        <p:spPr bwMode="auto">
          <a:xfrm>
            <a:off x="76200" y="1447800"/>
            <a:ext cx="463550" cy="533400"/>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86022" name="Text Box 6"/>
          <p:cNvSpPr txBox="1">
            <a:spLocks noChangeArrowheads="1"/>
          </p:cNvSpPr>
          <p:nvPr/>
        </p:nvSpPr>
        <p:spPr bwMode="auto">
          <a:xfrm>
            <a:off x="152400" y="1662113"/>
            <a:ext cx="5562600" cy="5043487"/>
          </a:xfrm>
          <a:prstGeom prst="rect">
            <a:avLst/>
          </a:prstGeom>
          <a:noFill/>
          <a:ln w="15875">
            <a:noFill/>
            <a:miter lim="800000"/>
            <a:headEnd/>
            <a:tailEnd/>
          </a:ln>
        </p:spPr>
        <p:txBody>
          <a:bodyPr>
            <a:prstTxWarp prst="textNoShape">
              <a:avLst/>
            </a:prstTxWarp>
            <a:spAutoFit/>
          </a:bodyPr>
          <a:lstStyle/>
          <a:p>
            <a:r>
              <a:rPr lang="en-US" i="0"/>
              <a:t>         Estimate the rate of the DNA polymerase complex:</a:t>
            </a:r>
          </a:p>
          <a:p>
            <a:endParaRPr lang="en-US" i="0"/>
          </a:p>
          <a:p>
            <a:endParaRPr lang="en-US" i="0"/>
          </a:p>
          <a:p>
            <a:endParaRPr lang="en-US" i="0"/>
          </a:p>
          <a:p>
            <a:endParaRPr lang="en-US" i="0"/>
          </a:p>
          <a:p>
            <a:endParaRPr lang="en-US" i="0"/>
          </a:p>
          <a:p>
            <a:endParaRPr lang="en-US" i="0"/>
          </a:p>
          <a:p>
            <a:endParaRPr lang="en-US" i="0"/>
          </a:p>
          <a:p>
            <a:endParaRPr lang="en-US" i="0"/>
          </a:p>
          <a:p>
            <a:pPr>
              <a:buFont typeface="Times" pitchFamily="-108" charset="0"/>
              <a:buChar char="•"/>
            </a:pPr>
            <a:r>
              <a:rPr lang="en-US" i="0"/>
              <a:t> </a:t>
            </a:r>
            <a:r>
              <a:rPr lang="en-US"/>
              <a:t> E.coli </a:t>
            </a:r>
            <a:r>
              <a:rPr lang="en-US" i="0"/>
              <a:t>genome ≈ 5 </a:t>
            </a:r>
            <a:r>
              <a:rPr lang="en-US" i="0">
                <a:sym typeface="Symbol" pitchFamily="-108" charset="2"/>
              </a:rPr>
              <a:t> 10</a:t>
            </a:r>
            <a:r>
              <a:rPr lang="en-US" i="0" baseline="30000">
                <a:sym typeface="Symbol" pitchFamily="-108" charset="2"/>
              </a:rPr>
              <a:t>6</a:t>
            </a:r>
            <a:r>
              <a:rPr lang="en-US" i="0">
                <a:sym typeface="Symbol" pitchFamily="-108" charset="2"/>
              </a:rPr>
              <a:t> bp, </a:t>
            </a:r>
            <a:r>
              <a:rPr lang="en-US">
                <a:sym typeface="Symbol" pitchFamily="-108" charset="2"/>
              </a:rPr>
              <a:t></a:t>
            </a:r>
            <a:r>
              <a:rPr lang="en-US" baseline="-25000">
                <a:sym typeface="Symbol" pitchFamily="-108" charset="2"/>
              </a:rPr>
              <a:t>cell</a:t>
            </a:r>
            <a:r>
              <a:rPr lang="en-US" i="0">
                <a:sym typeface="Symbol" pitchFamily="-108" charset="2"/>
              </a:rPr>
              <a:t> </a:t>
            </a:r>
            <a:r>
              <a:rPr lang="en-US" i="0"/>
              <a:t>≈</a:t>
            </a:r>
            <a:r>
              <a:rPr lang="en-US" i="0">
                <a:sym typeface="Symbol" pitchFamily="-108" charset="2"/>
              </a:rPr>
              <a:t> 3000s 	         =&gt; </a:t>
            </a:r>
            <a:r>
              <a:rPr lang="en-US" i="0"/>
              <a:t>rate of DNA synthesis: 2000 bp/s 			&lt;=&gt; 1000 bp/s per replisome</a:t>
            </a:r>
            <a:r>
              <a:rPr lang="en-US"/>
              <a:t> </a:t>
            </a:r>
          </a:p>
          <a:p>
            <a:pPr>
              <a:buFont typeface="Times" pitchFamily="-108" charset="0"/>
              <a:buNone/>
            </a:pPr>
            <a:r>
              <a:rPr lang="en-US" i="0"/>
              <a:t>(biochem.experiment: 250-1000 bp/s)</a:t>
            </a:r>
            <a:endParaRPr lang="en-US" i="0">
              <a:sym typeface="Symbol" pitchFamily="-108" charset="2"/>
            </a:endParaRPr>
          </a:p>
        </p:txBody>
      </p:sp>
      <p:pic>
        <p:nvPicPr>
          <p:cNvPr id="86023" name="Picture 7"/>
          <p:cNvPicPr>
            <a:picLocks noChangeAspect="1" noChangeArrowheads="1"/>
          </p:cNvPicPr>
          <p:nvPr/>
        </p:nvPicPr>
        <p:blipFill>
          <a:blip r:embed="rId5"/>
          <a:srcRect/>
          <a:stretch>
            <a:fillRect/>
          </a:stretch>
        </p:blipFill>
        <p:spPr bwMode="auto">
          <a:xfrm>
            <a:off x="5029200" y="2119313"/>
            <a:ext cx="3937000" cy="4191000"/>
          </a:xfrm>
          <a:prstGeom prst="rect">
            <a:avLst/>
          </a:prstGeom>
          <a:noFill/>
          <a:ln w="15875">
            <a:noFill/>
            <a:miter lim="800000"/>
            <a:headEnd/>
            <a:tailEnd/>
          </a:ln>
        </p:spPr>
      </p:pic>
      <p:sp>
        <p:nvSpPr>
          <p:cNvPr id="86024" name="Text Box 8"/>
          <p:cNvSpPr txBox="1">
            <a:spLocks noChangeArrowheads="1"/>
          </p:cNvSpPr>
          <p:nvPr/>
        </p:nvSpPr>
        <p:spPr bwMode="auto">
          <a:xfrm>
            <a:off x="4800600" y="6462713"/>
            <a:ext cx="4419600" cy="623887"/>
          </a:xfrm>
          <a:prstGeom prst="rect">
            <a:avLst/>
          </a:prstGeom>
          <a:noFill/>
          <a:ln w="15875">
            <a:noFill/>
            <a:miter lim="800000"/>
            <a:headEnd/>
            <a:tailEnd/>
          </a:ln>
        </p:spPr>
        <p:txBody>
          <a:bodyPr>
            <a:prstTxWarp prst="textNoShape">
              <a:avLst/>
            </a:prstTxWarp>
            <a:spAutoFit/>
          </a:bodyPr>
          <a:lstStyle/>
          <a:p>
            <a:r>
              <a:rPr lang="en-US" sz="1400"/>
              <a:t>Parental strands: orange, newly synthesized strands: red</a:t>
            </a:r>
          </a:p>
          <a:p>
            <a:endParaRPr lang="en-US" sz="1400"/>
          </a:p>
        </p:txBody>
      </p:sp>
      <p:sp>
        <p:nvSpPr>
          <p:cNvPr id="86025" name="Rectangle 9"/>
          <p:cNvSpPr>
            <a:spLocks noChangeArrowheads="1"/>
          </p:cNvSpPr>
          <p:nvPr/>
        </p:nvSpPr>
        <p:spPr bwMode="auto">
          <a:xfrm>
            <a:off x="76200" y="685800"/>
            <a:ext cx="8991600" cy="641350"/>
          </a:xfrm>
          <a:prstGeom prst="rect">
            <a:avLst/>
          </a:prstGeom>
          <a:noFill/>
          <a:ln w="15875">
            <a:noFill/>
            <a:miter lim="800000"/>
            <a:headEnd/>
            <a:tailEnd/>
          </a:ln>
        </p:spPr>
        <p:txBody>
          <a:bodyPr>
            <a:prstTxWarp prst="textNoShape">
              <a:avLst/>
            </a:prstTxWarp>
            <a:spAutoFit/>
          </a:bodyPr>
          <a:lstStyle/>
          <a:p>
            <a:pPr>
              <a:buFont typeface="Times" pitchFamily="-108" charset="0"/>
              <a:buChar char="•"/>
            </a:pPr>
            <a:r>
              <a:rPr lang="en-US" i="0"/>
              <a:t> DNA replication in bacteria is undertaken by 2 replication complexes which travel in opposite directions away from the origin of replication on the circular chromosome.</a:t>
            </a:r>
          </a:p>
        </p:txBody>
      </p:sp>
      <p:pic>
        <p:nvPicPr>
          <p:cNvPr id="87048" name="Picture 8" descr="/Users/rob/ECB Videos/06.4-replication_I.mov">
            <a:hlinkClick r:id="" action="ppaction://media"/>
          </p:cNvPr>
          <p:cNvPicPr/>
          <p:nvPr>
            <a:videoFile r:link="rId1"/>
          </p:nvPr>
        </p:nvPicPr>
        <p:blipFill>
          <a:blip r:embed="rId6"/>
          <a:srcRect/>
          <a:stretch>
            <a:fillRect/>
          </a:stretch>
        </p:blipFill>
        <p:spPr bwMode="auto">
          <a:xfrm>
            <a:off x="533400" y="2133600"/>
            <a:ext cx="4064000" cy="304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dissolve">
                                      <p:cBhvr>
                                        <p:cTn id="7" dur="500"/>
                                        <p:tgtEl>
                                          <p:spTgt spid="86020"/>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86023"/>
                                        </p:tgtEl>
                                        <p:attrNameLst>
                                          <p:attrName>style.visibility</p:attrName>
                                        </p:attrNameLst>
                                      </p:cBhvr>
                                      <p:to>
                                        <p:strVal val="visible"/>
                                      </p:to>
                                    </p:set>
                                    <p:animEffect transition="in" filter="barn(outHorizontal)">
                                      <p:cBhvr>
                                        <p:cTn id="11" dur="500"/>
                                        <p:tgtEl>
                                          <p:spTgt spid="8602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6024"/>
                                        </p:tgtEl>
                                        <p:attrNameLst>
                                          <p:attrName>style.visibility</p:attrName>
                                        </p:attrNameLst>
                                      </p:cBhvr>
                                      <p:to>
                                        <p:strVal val="visible"/>
                                      </p:to>
                                    </p:set>
                                    <p:animEffect transition="in" filter="wipe(left)">
                                      <p:cBhvr>
                                        <p:cTn id="15" dur="500"/>
                                        <p:tgtEl>
                                          <p:spTgt spid="860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6025"/>
                                        </p:tgtEl>
                                        <p:attrNameLst>
                                          <p:attrName>style.visibility</p:attrName>
                                        </p:attrNameLst>
                                      </p:cBhvr>
                                      <p:to>
                                        <p:strVal val="visible"/>
                                      </p:to>
                                    </p:set>
                                    <p:animEffect transition="in" filter="wipe(left)">
                                      <p:cBhvr>
                                        <p:cTn id="19" dur="500"/>
                                        <p:tgtEl>
                                          <p:spTgt spid="8602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86021"/>
                                        </p:tgtEl>
                                        <p:attrNameLst>
                                          <p:attrName>style.visibility</p:attrName>
                                        </p:attrNameLst>
                                      </p:cBhvr>
                                      <p:to>
                                        <p:strVal val="visible"/>
                                      </p:to>
                                    </p:set>
                                    <p:anim calcmode="lin" valueType="num">
                                      <p:cBhvr additive="base">
                                        <p:cTn id="24" dur="500" fill="hold"/>
                                        <p:tgtEl>
                                          <p:spTgt spid="86021"/>
                                        </p:tgtEl>
                                        <p:attrNameLst>
                                          <p:attrName>ppt_x</p:attrName>
                                        </p:attrNameLst>
                                      </p:cBhvr>
                                      <p:tavLst>
                                        <p:tav tm="0">
                                          <p:val>
                                            <p:strVal val="0-#ppt_w/2"/>
                                          </p:val>
                                        </p:tav>
                                        <p:tav tm="100000">
                                          <p:val>
                                            <p:strVal val="#ppt_x"/>
                                          </p:val>
                                        </p:tav>
                                      </p:tavLst>
                                    </p:anim>
                                    <p:anim calcmode="lin" valueType="num">
                                      <p:cBhvr additive="base">
                                        <p:cTn id="25" dur="500" fill="hold"/>
                                        <p:tgtEl>
                                          <p:spTgt spid="86021"/>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6022">
                                            <p:txEl>
                                              <p:pRg st="0" end="0"/>
                                            </p:txEl>
                                          </p:spTgt>
                                        </p:tgtEl>
                                        <p:attrNameLst>
                                          <p:attrName>style.visibility</p:attrName>
                                        </p:attrNameLst>
                                      </p:cBhvr>
                                      <p:to>
                                        <p:strVal val="visible"/>
                                      </p:to>
                                    </p:set>
                                    <p:animEffect transition="in" filter="wipe(left)">
                                      <p:cBhvr>
                                        <p:cTn id="29" dur="500"/>
                                        <p:tgtEl>
                                          <p:spTgt spid="8602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6022">
                                            <p:txEl>
                                              <p:pRg st="9" end="9"/>
                                            </p:txEl>
                                          </p:spTgt>
                                        </p:tgtEl>
                                        <p:attrNameLst>
                                          <p:attrName>style.visibility</p:attrName>
                                        </p:attrNameLst>
                                      </p:cBhvr>
                                      <p:to>
                                        <p:strVal val="visible"/>
                                      </p:to>
                                    </p:set>
                                    <p:animEffect transition="in" filter="wipe(left)">
                                      <p:cBhvr>
                                        <p:cTn id="34" dur="500"/>
                                        <p:tgtEl>
                                          <p:spTgt spid="86022">
                                            <p:txEl>
                                              <p:pRg st="9" end="9"/>
                                            </p:tx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86022">
                                            <p:txEl>
                                              <p:pRg st="10" end="10"/>
                                            </p:txEl>
                                          </p:spTgt>
                                        </p:tgtEl>
                                        <p:attrNameLst>
                                          <p:attrName>style.visibility</p:attrName>
                                        </p:attrNameLst>
                                      </p:cBhvr>
                                      <p:to>
                                        <p:strVal val="visible"/>
                                      </p:to>
                                    </p:set>
                                    <p:animEffect transition="in" filter="wipe(left)">
                                      <p:cBhvr>
                                        <p:cTn id="38" dur="500"/>
                                        <p:tgtEl>
                                          <p:spTgt spid="86022">
                                            <p:txEl>
                                              <p:pRg st="10" end="10"/>
                                            </p:txEl>
                                          </p:spTgt>
                                        </p:tgtEl>
                                      </p:cBhvr>
                                    </p:animEffect>
                                  </p:childTnLst>
                                </p:cTn>
                              </p:par>
                            </p:childTnLst>
                          </p:cTn>
                        </p:par>
                        <p:par>
                          <p:cTn id="39" fill="hold">
                            <p:stCondLst>
                              <p:cond delay="1000"/>
                            </p:stCondLst>
                            <p:childTnLst>
                              <p:par>
                                <p:cTn id="40" presetID="1" presetClass="mediacall" presetSubtype="0" fill="hold" nodeType="afterEffect">
                                  <p:stCondLst>
                                    <p:cond delay="0"/>
                                  </p:stCondLst>
                                  <p:childTnLst>
                                    <p:cmd type="call" cmd="playFrom(0.0)">
                                      <p:cBhvr>
                                        <p:cTn id="41" dur="70596" fill="hold"/>
                                        <p:tgtEl>
                                          <p:spTgt spid="870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42" fill="hold" display="0">
                  <p:stCondLst>
                    <p:cond delay="indefinite"/>
                  </p:stCondLst>
                  <p:endCondLst>
                    <p:cond evt="onNext" delay="0">
                      <p:tgtEl>
                        <p:sldTgt/>
                      </p:tgtEl>
                    </p:cond>
                    <p:cond evt="onPrev" delay="0">
                      <p:tgtEl>
                        <p:sldTgt/>
                      </p:tgtEl>
                    </p:cond>
                  </p:endCondLst>
                </p:cTn>
                <p:tgtEl>
                  <p:spTgt spid="87048"/>
                </p:tgtEl>
              </p:cMediaNode>
            </p:video>
            <p:seq concurrent="1" nextAc="seek">
              <p:cTn id="43" restart="whenNotActive" fill="hold" evtFilter="cancelBubble" nodeType="interactiveSeq">
                <p:stCondLst>
                  <p:cond evt="onClick" delay="0">
                    <p:tgtEl>
                      <p:spTgt spid="87048"/>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87048"/>
                                        </p:tgtEl>
                                      </p:cBhvr>
                                    </p:cmd>
                                  </p:childTnLst>
                                </p:cTn>
                              </p:par>
                            </p:childTnLst>
                          </p:cTn>
                        </p:par>
                      </p:childTnLst>
                    </p:cTn>
                  </p:par>
                </p:childTnLst>
              </p:cTn>
              <p:nextCondLst>
                <p:cond evt="onClick" delay="0">
                  <p:tgtEl>
                    <p:spTgt spid="87048"/>
                  </p:tgtEl>
                </p:cond>
              </p:nextCondLst>
            </p:seq>
          </p:childTnLst>
        </p:cTn>
      </p:par>
    </p:tnLst>
    <p:bldLst>
      <p:bldP spid="86020" grpId="0"/>
      <p:bldP spid="86022" grpId="0" build="p"/>
      <p:bldP spid="86024" grpId="0"/>
      <p:bldP spid="86025" grpId="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4" name="Text Box 1028"/>
          <p:cNvSpPr txBox="1">
            <a:spLocks noChangeArrowheads="1"/>
          </p:cNvSpPr>
          <p:nvPr/>
        </p:nvSpPr>
        <p:spPr bwMode="auto">
          <a:xfrm>
            <a:off x="152400" y="838200"/>
            <a:ext cx="8686800" cy="5319713"/>
          </a:xfrm>
          <a:prstGeom prst="rect">
            <a:avLst/>
          </a:prstGeom>
          <a:noFill/>
          <a:ln w="15875">
            <a:noFill/>
            <a:miter lim="800000"/>
            <a:headEnd/>
            <a:tailEnd/>
          </a:ln>
        </p:spPr>
        <p:txBody>
          <a:bodyPr>
            <a:prstTxWarp prst="textNoShape">
              <a:avLst/>
            </a:prstTxWarp>
            <a:spAutoFit/>
          </a:bodyPr>
          <a:lstStyle/>
          <a:p>
            <a:r>
              <a:rPr lang="en-US" i="0"/>
              <a:t>         Estimate the time to make a transcript (mRNA) in bacteria.</a:t>
            </a:r>
          </a:p>
          <a:p>
            <a:endParaRPr lang="en-US" i="0"/>
          </a:p>
          <a:p>
            <a:endParaRPr lang="en-US" i="0"/>
          </a:p>
          <a:p>
            <a:endParaRPr lang="en-US" i="0"/>
          </a:p>
          <a:p>
            <a:endParaRPr lang="en-US" i="0"/>
          </a:p>
          <a:p>
            <a:endParaRPr lang="en-US" i="0"/>
          </a:p>
          <a:p>
            <a:endParaRPr lang="en-US" i="0"/>
          </a:p>
          <a:p>
            <a:endParaRPr lang="en-US" i="0"/>
          </a:p>
          <a:p>
            <a:endParaRPr lang="en-US" i="0">
              <a:sym typeface="Symbol" pitchFamily="-108" charset="2"/>
            </a:endParaRPr>
          </a:p>
          <a:p>
            <a:endParaRPr lang="en-US" i="0">
              <a:sym typeface="Symbol" pitchFamily="-108" charset="2"/>
            </a:endParaRPr>
          </a:p>
          <a:p>
            <a:pPr>
              <a:buFont typeface="Times" pitchFamily="-108" charset="0"/>
              <a:buChar char="•"/>
            </a:pPr>
            <a:r>
              <a:rPr lang="en-US" i="0">
                <a:sym typeface="Symbol" pitchFamily="-108" charset="2"/>
              </a:rPr>
              <a:t> Typical protein: 300 AAs, 3 bases needed to specify each AA  =&gt; </a:t>
            </a:r>
            <a:r>
              <a:rPr lang="en-US">
                <a:sym typeface="Symbol" pitchFamily="-108" charset="2"/>
              </a:rPr>
              <a:t>l</a:t>
            </a:r>
            <a:r>
              <a:rPr lang="en-US" baseline="-25000">
                <a:sym typeface="Symbol" pitchFamily="-108" charset="2"/>
              </a:rPr>
              <a:t>mRNA</a:t>
            </a:r>
            <a:r>
              <a:rPr lang="en-US" i="0">
                <a:sym typeface="Symbol" pitchFamily="-108" charset="2"/>
              </a:rPr>
              <a:t>~1000 bp</a:t>
            </a:r>
          </a:p>
          <a:p>
            <a:pPr>
              <a:buFont typeface="Times" pitchFamily="-108" charset="0"/>
              <a:buChar char="•"/>
            </a:pPr>
            <a:r>
              <a:rPr lang="en-US" i="0">
                <a:sym typeface="Symbol" pitchFamily="-108" charset="2"/>
              </a:rPr>
              <a:t> Characteristic transcription rate (exp.): ~ 40 nucleotides/s</a:t>
            </a:r>
          </a:p>
          <a:p>
            <a:pPr>
              <a:buFont typeface="Times" pitchFamily="-108" charset="0"/>
              <a:buNone/>
            </a:pPr>
            <a:r>
              <a:rPr lang="en-US">
                <a:sym typeface="Symbol" pitchFamily="-108" charset="2"/>
              </a:rPr>
              <a:t>=&gt; t</a:t>
            </a:r>
            <a:r>
              <a:rPr lang="en-US" baseline="-25000">
                <a:sym typeface="Symbol" pitchFamily="-108" charset="2"/>
              </a:rPr>
              <a:t>mRNA</a:t>
            </a:r>
            <a:r>
              <a:rPr lang="en-US" i="0">
                <a:sym typeface="Symbol" pitchFamily="-108" charset="2"/>
              </a:rPr>
              <a:t> ≈ 25 s</a:t>
            </a:r>
          </a:p>
        </p:txBody>
      </p:sp>
      <p:sp>
        <p:nvSpPr>
          <p:cNvPr id="87045" name="Rectangle 1029"/>
          <p:cNvSpPr>
            <a:spLocks noChangeArrowheads="1"/>
          </p:cNvSpPr>
          <p:nvPr/>
        </p:nvSpPr>
        <p:spPr bwMode="auto">
          <a:xfrm>
            <a:off x="76200" y="0"/>
            <a:ext cx="9067800" cy="6858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000">
                <a:solidFill>
                  <a:srgbClr val="FF6700"/>
                </a:solidFill>
                <a:latin typeface="Herculanum" charset="0"/>
                <a:ea typeface="ヒラギノ角ゴ Pro W3" charset="-128"/>
                <a:cs typeface="ヒラギノ角ゴ Pro W3" charset="-128"/>
              </a:rPr>
              <a:t>Timing </a:t>
            </a:r>
            <a:r>
              <a:rPr lang="en-US" sz="3000" i="0">
                <a:solidFill>
                  <a:srgbClr val="FF6700"/>
                </a:solidFill>
                <a:latin typeface="Herculanum" charset="0"/>
                <a:ea typeface="ヒラギノ角ゴ Pro W3" charset="-128"/>
                <a:cs typeface="ヒラギノ角ゴ Pro W3" charset="-128"/>
              </a:rPr>
              <a:t> The machines of the central dogma</a:t>
            </a:r>
            <a:endParaRPr lang="en-US" sz="3000" b="1" i="0">
              <a:solidFill>
                <a:srgbClr val="FF6700"/>
              </a:solidFill>
              <a:latin typeface="Herculanum" charset="0"/>
              <a:ea typeface="ヒラギノ角ゴ Pro W3" charset="-128"/>
              <a:cs typeface="ヒラギノ角ゴ Pro W3" charset="-128"/>
            </a:endParaRPr>
          </a:p>
        </p:txBody>
      </p:sp>
      <p:pic>
        <p:nvPicPr>
          <p:cNvPr id="87046" name="Picture 1030"/>
          <p:cNvPicPr>
            <a:picLocks noChangeAspect="1" noChangeArrowheads="1"/>
          </p:cNvPicPr>
          <p:nvPr/>
        </p:nvPicPr>
        <p:blipFill>
          <a:blip r:embed="rId4"/>
          <a:srcRect/>
          <a:stretch>
            <a:fillRect/>
          </a:stretch>
        </p:blipFill>
        <p:spPr bwMode="auto">
          <a:xfrm>
            <a:off x="152400" y="717550"/>
            <a:ext cx="463550" cy="533400"/>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87047" name="Picture 1031"/>
          <p:cNvPicPr>
            <a:picLocks noChangeAspect="1" noChangeArrowheads="1"/>
          </p:cNvPicPr>
          <p:nvPr/>
        </p:nvPicPr>
        <p:blipFill>
          <a:blip r:embed="rId5"/>
          <a:srcRect/>
          <a:stretch>
            <a:fillRect/>
          </a:stretch>
        </p:blipFill>
        <p:spPr bwMode="auto">
          <a:xfrm>
            <a:off x="6553200" y="1219200"/>
            <a:ext cx="2298700" cy="1065213"/>
          </a:xfrm>
          <a:prstGeom prst="rect">
            <a:avLst/>
          </a:prstGeom>
          <a:noFill/>
          <a:ln w="9525">
            <a:noFill/>
            <a:miter lim="800000"/>
            <a:headEnd/>
            <a:tailEnd/>
          </a:ln>
        </p:spPr>
      </p:pic>
      <p:pic>
        <p:nvPicPr>
          <p:cNvPr id="87048" name="Picture 1032"/>
          <p:cNvPicPr>
            <a:picLocks noChangeAspect="1" noChangeArrowheads="1"/>
          </p:cNvPicPr>
          <p:nvPr/>
        </p:nvPicPr>
        <p:blipFill>
          <a:blip r:embed="rId6"/>
          <a:srcRect/>
          <a:stretch>
            <a:fillRect/>
          </a:stretch>
        </p:blipFill>
        <p:spPr bwMode="auto">
          <a:xfrm>
            <a:off x="6494463" y="2293938"/>
            <a:ext cx="2497137" cy="985837"/>
          </a:xfrm>
          <a:prstGeom prst="rect">
            <a:avLst/>
          </a:prstGeom>
          <a:noFill/>
          <a:ln w="9525">
            <a:noFill/>
            <a:miter lim="800000"/>
            <a:headEnd/>
            <a:tailEnd/>
          </a:ln>
        </p:spPr>
      </p:pic>
      <p:pic>
        <p:nvPicPr>
          <p:cNvPr id="87049" name="Picture 1033"/>
          <p:cNvPicPr>
            <a:picLocks noChangeAspect="1" noChangeArrowheads="1"/>
          </p:cNvPicPr>
          <p:nvPr/>
        </p:nvPicPr>
        <p:blipFill>
          <a:blip r:embed="rId7"/>
          <a:srcRect/>
          <a:stretch>
            <a:fillRect/>
          </a:stretch>
        </p:blipFill>
        <p:spPr bwMode="auto">
          <a:xfrm>
            <a:off x="6553200" y="3297238"/>
            <a:ext cx="2438400" cy="1130300"/>
          </a:xfrm>
          <a:prstGeom prst="rect">
            <a:avLst/>
          </a:prstGeom>
          <a:noFill/>
          <a:ln w="9525">
            <a:noFill/>
            <a:miter lim="800000"/>
            <a:headEnd/>
            <a:tailEnd/>
          </a:ln>
        </p:spPr>
      </p:pic>
      <p:pic>
        <p:nvPicPr>
          <p:cNvPr id="89096" name="Picture 8" descr="/Users/rob/ECB Videos/07.2-transcription.mov">
            <a:hlinkClick r:id="" action="ppaction://media"/>
          </p:cNvPr>
          <p:cNvPicPr/>
          <p:nvPr>
            <a:videoFile r:link="rId1"/>
          </p:nvPr>
        </p:nvPicPr>
        <p:blipFill>
          <a:blip r:embed="rId8"/>
          <a:srcRect/>
          <a:stretch>
            <a:fillRect/>
          </a:stretch>
        </p:blipFill>
        <p:spPr bwMode="auto">
          <a:xfrm>
            <a:off x="685800" y="1447800"/>
            <a:ext cx="4064000" cy="304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7045"/>
                                        </p:tgtEl>
                                        <p:attrNameLst>
                                          <p:attrName>style.visibility</p:attrName>
                                        </p:attrNameLst>
                                      </p:cBhvr>
                                      <p:to>
                                        <p:strVal val="visible"/>
                                      </p:to>
                                    </p:set>
                                    <p:animEffect transition="in" filter="dissolve">
                                      <p:cBhvr>
                                        <p:cTn id="7" dur="500"/>
                                        <p:tgtEl>
                                          <p:spTgt spid="8704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7046"/>
                                        </p:tgtEl>
                                        <p:attrNameLst>
                                          <p:attrName>style.visibility</p:attrName>
                                        </p:attrNameLst>
                                      </p:cBhvr>
                                      <p:to>
                                        <p:strVal val="visible"/>
                                      </p:to>
                                    </p:set>
                                    <p:anim calcmode="lin" valueType="num">
                                      <p:cBhvr additive="base">
                                        <p:cTn id="11" dur="500" fill="hold"/>
                                        <p:tgtEl>
                                          <p:spTgt spid="87046"/>
                                        </p:tgtEl>
                                        <p:attrNameLst>
                                          <p:attrName>ppt_x</p:attrName>
                                        </p:attrNameLst>
                                      </p:cBhvr>
                                      <p:tavLst>
                                        <p:tav tm="0">
                                          <p:val>
                                            <p:strVal val="0-#ppt_w/2"/>
                                          </p:val>
                                        </p:tav>
                                        <p:tav tm="100000">
                                          <p:val>
                                            <p:strVal val="#ppt_x"/>
                                          </p:val>
                                        </p:tav>
                                      </p:tavLst>
                                    </p:anim>
                                    <p:anim calcmode="lin" valueType="num">
                                      <p:cBhvr additive="base">
                                        <p:cTn id="12" dur="500" fill="hold"/>
                                        <p:tgtEl>
                                          <p:spTgt spid="8704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7044">
                                            <p:txEl>
                                              <p:pRg st="0" end="0"/>
                                            </p:txEl>
                                          </p:spTgt>
                                        </p:tgtEl>
                                        <p:attrNameLst>
                                          <p:attrName>style.visibility</p:attrName>
                                        </p:attrNameLst>
                                      </p:cBhvr>
                                      <p:to>
                                        <p:strVal val="visible"/>
                                      </p:to>
                                    </p:set>
                                    <p:animEffect transition="in" filter="wipe(left)">
                                      <p:cBhvr>
                                        <p:cTn id="16" dur="500"/>
                                        <p:tgtEl>
                                          <p:spTgt spid="87044">
                                            <p:txEl>
                                              <p:pRg st="0" end="0"/>
                                            </p:txEl>
                                          </p:spTgt>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87047"/>
                                        </p:tgtEl>
                                        <p:attrNameLst>
                                          <p:attrName>style.visibility</p:attrName>
                                        </p:attrNameLst>
                                      </p:cBhvr>
                                      <p:to>
                                        <p:strVal val="visible"/>
                                      </p:to>
                                    </p:set>
                                    <p:animEffect transition="in" filter="wipe(up)">
                                      <p:cBhvr>
                                        <p:cTn id="20" dur="500"/>
                                        <p:tgtEl>
                                          <p:spTgt spid="87047"/>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87048"/>
                                        </p:tgtEl>
                                        <p:attrNameLst>
                                          <p:attrName>style.visibility</p:attrName>
                                        </p:attrNameLst>
                                      </p:cBhvr>
                                      <p:to>
                                        <p:strVal val="visible"/>
                                      </p:to>
                                    </p:set>
                                    <p:animEffect transition="in" filter="wipe(up)">
                                      <p:cBhvr>
                                        <p:cTn id="24" dur="500"/>
                                        <p:tgtEl>
                                          <p:spTgt spid="87048"/>
                                        </p:tgtEl>
                                      </p:cBhvr>
                                    </p:animEffect>
                                  </p:childTnLst>
                                </p:cTn>
                              </p:par>
                            </p:childTnLst>
                          </p:cTn>
                        </p:par>
                        <p:par>
                          <p:cTn id="25" fill="hold">
                            <p:stCondLst>
                              <p:cond delay="2500"/>
                            </p:stCondLst>
                            <p:childTnLst>
                              <p:par>
                                <p:cTn id="26" presetID="22" presetClass="entr" presetSubtype="1" fill="hold" nodeType="afterEffect">
                                  <p:stCondLst>
                                    <p:cond delay="0"/>
                                  </p:stCondLst>
                                  <p:childTnLst>
                                    <p:set>
                                      <p:cBhvr>
                                        <p:cTn id="27" dur="1" fill="hold">
                                          <p:stCondLst>
                                            <p:cond delay="0"/>
                                          </p:stCondLst>
                                        </p:cTn>
                                        <p:tgtEl>
                                          <p:spTgt spid="87049"/>
                                        </p:tgtEl>
                                        <p:attrNameLst>
                                          <p:attrName>style.visibility</p:attrName>
                                        </p:attrNameLst>
                                      </p:cBhvr>
                                      <p:to>
                                        <p:strVal val="visible"/>
                                      </p:to>
                                    </p:set>
                                    <p:animEffect transition="in" filter="wipe(up)">
                                      <p:cBhvr>
                                        <p:cTn id="28" dur="500"/>
                                        <p:tgtEl>
                                          <p:spTgt spid="8704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7044">
                                            <p:txEl>
                                              <p:pRg st="10" end="10"/>
                                            </p:txEl>
                                          </p:spTgt>
                                        </p:tgtEl>
                                        <p:attrNameLst>
                                          <p:attrName>style.visibility</p:attrName>
                                        </p:attrNameLst>
                                      </p:cBhvr>
                                      <p:to>
                                        <p:strVal val="visible"/>
                                      </p:to>
                                    </p:set>
                                    <p:animEffect transition="in" filter="wipe(left)">
                                      <p:cBhvr>
                                        <p:cTn id="33" dur="500"/>
                                        <p:tgtEl>
                                          <p:spTgt spid="87044">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7044">
                                            <p:txEl>
                                              <p:pRg st="11" end="11"/>
                                            </p:txEl>
                                          </p:spTgt>
                                        </p:tgtEl>
                                        <p:attrNameLst>
                                          <p:attrName>style.visibility</p:attrName>
                                        </p:attrNameLst>
                                      </p:cBhvr>
                                      <p:to>
                                        <p:strVal val="visible"/>
                                      </p:to>
                                    </p:set>
                                    <p:animEffect transition="in" filter="wipe(left)">
                                      <p:cBhvr>
                                        <p:cTn id="38" dur="500"/>
                                        <p:tgtEl>
                                          <p:spTgt spid="87044">
                                            <p:txEl>
                                              <p:pRg st="11" end="1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87044">
                                            <p:txEl>
                                              <p:pRg st="12" end="12"/>
                                            </p:txEl>
                                          </p:spTgt>
                                        </p:tgtEl>
                                        <p:attrNameLst>
                                          <p:attrName>style.visibility</p:attrName>
                                        </p:attrNameLst>
                                      </p:cBhvr>
                                      <p:to>
                                        <p:strVal val="visible"/>
                                      </p:to>
                                    </p:set>
                                    <p:animEffect transition="in" filter="wipe(left)">
                                      <p:cBhvr>
                                        <p:cTn id="43" dur="500"/>
                                        <p:tgtEl>
                                          <p:spTgt spid="87044">
                                            <p:txEl>
                                              <p:pRg st="12" end="12"/>
                                            </p:txEl>
                                          </p:spTgt>
                                        </p:tgtEl>
                                      </p:cBhvr>
                                    </p:animEffect>
                                  </p:childTnLst>
                                </p:cTn>
                              </p:par>
                            </p:childTnLst>
                          </p:cTn>
                        </p:par>
                        <p:par>
                          <p:cTn id="44" fill="hold">
                            <p:stCondLst>
                              <p:cond delay="500"/>
                            </p:stCondLst>
                            <p:childTnLst>
                              <p:par>
                                <p:cTn id="45" presetID="1" presetClass="mediacall" presetSubtype="0" fill="hold" nodeType="afterEffect">
                                  <p:stCondLst>
                                    <p:cond delay="0"/>
                                  </p:stCondLst>
                                  <p:childTnLst>
                                    <p:cmd type="call" cmd="playFrom(0.0)">
                                      <p:cBhvr>
                                        <p:cTn id="46" dur="117420" fill="hold"/>
                                        <p:tgtEl>
                                          <p:spTgt spid="8909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47" fill="hold" display="0">
                  <p:stCondLst>
                    <p:cond delay="indefinite"/>
                  </p:stCondLst>
                  <p:endCondLst>
                    <p:cond evt="onNext" delay="0">
                      <p:tgtEl>
                        <p:sldTgt/>
                      </p:tgtEl>
                    </p:cond>
                    <p:cond evt="onPrev" delay="0">
                      <p:tgtEl>
                        <p:sldTgt/>
                      </p:tgtEl>
                    </p:cond>
                  </p:endCondLst>
                </p:cTn>
                <p:tgtEl>
                  <p:spTgt spid="89096"/>
                </p:tgtEl>
              </p:cMediaNode>
            </p:video>
            <p:seq concurrent="1" nextAc="seek">
              <p:cTn id="48" restart="whenNotActive" fill="hold" evtFilter="cancelBubble" nodeType="interactiveSeq">
                <p:stCondLst>
                  <p:cond evt="onClick" delay="0">
                    <p:tgtEl>
                      <p:spTgt spid="89096"/>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89096"/>
                                        </p:tgtEl>
                                      </p:cBhvr>
                                    </p:cmd>
                                  </p:childTnLst>
                                </p:cTn>
                              </p:par>
                            </p:childTnLst>
                          </p:cTn>
                        </p:par>
                      </p:childTnLst>
                    </p:cTn>
                  </p:par>
                </p:childTnLst>
              </p:cTn>
              <p:nextCondLst>
                <p:cond evt="onClick" delay="0">
                  <p:tgtEl>
                    <p:spTgt spid="89096"/>
                  </p:tgtEl>
                </p:cond>
              </p:nextCondLst>
            </p:seq>
          </p:childTnLst>
        </p:cTn>
      </p:par>
    </p:tnLst>
    <p:bldLst>
      <p:bldP spid="87044" grpId="0" build="p"/>
      <p:bldP spid="87045" grpId="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8" name="Rectangle 4"/>
          <p:cNvSpPr>
            <a:spLocks noChangeArrowheads="1"/>
          </p:cNvSpPr>
          <p:nvPr/>
        </p:nvSpPr>
        <p:spPr bwMode="auto">
          <a:xfrm>
            <a:off x="76200" y="0"/>
            <a:ext cx="9067800" cy="6858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000">
                <a:solidFill>
                  <a:srgbClr val="FF6700"/>
                </a:solidFill>
                <a:latin typeface="Herculanum" charset="0"/>
                <a:ea typeface="ヒラギノ角ゴ Pro W3" charset="-128"/>
                <a:cs typeface="ヒラギノ角ゴ Pro W3" charset="-128"/>
              </a:rPr>
              <a:t>Timing </a:t>
            </a:r>
            <a:r>
              <a:rPr lang="en-US" sz="3000" i="0">
                <a:solidFill>
                  <a:srgbClr val="FF6700"/>
                </a:solidFill>
                <a:latin typeface="Herculanum" charset="0"/>
                <a:ea typeface="ヒラギノ角ゴ Pro W3" charset="-128"/>
                <a:cs typeface="ヒラギノ角ゴ Pro W3" charset="-128"/>
              </a:rPr>
              <a:t> The machines of the central dogma</a:t>
            </a:r>
            <a:endParaRPr lang="en-US" sz="3000" b="1" i="0">
              <a:solidFill>
                <a:srgbClr val="FF6700"/>
              </a:solidFill>
              <a:latin typeface="Herculanum" charset="0"/>
              <a:ea typeface="ヒラギノ角ゴ Pro W3" charset="-128"/>
              <a:cs typeface="ヒラギノ角ゴ Pro W3" charset="-128"/>
            </a:endParaRPr>
          </a:p>
        </p:txBody>
      </p:sp>
      <p:pic>
        <p:nvPicPr>
          <p:cNvPr id="88069" name="Picture 5"/>
          <p:cNvPicPr>
            <a:picLocks noChangeAspect="1" noChangeArrowheads="1"/>
          </p:cNvPicPr>
          <p:nvPr/>
        </p:nvPicPr>
        <p:blipFill>
          <a:blip r:embed="rId4"/>
          <a:srcRect/>
          <a:stretch>
            <a:fillRect/>
          </a:stretch>
        </p:blipFill>
        <p:spPr bwMode="auto">
          <a:xfrm>
            <a:off x="228600" y="762000"/>
            <a:ext cx="463550" cy="533400"/>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88070" name="Text Box 6"/>
          <p:cNvSpPr txBox="1">
            <a:spLocks noChangeArrowheads="1"/>
          </p:cNvSpPr>
          <p:nvPr/>
        </p:nvSpPr>
        <p:spPr bwMode="auto">
          <a:xfrm>
            <a:off x="152400" y="977900"/>
            <a:ext cx="7086600" cy="3943350"/>
          </a:xfrm>
          <a:prstGeom prst="rect">
            <a:avLst/>
          </a:prstGeom>
          <a:noFill/>
          <a:ln w="15875">
            <a:noFill/>
            <a:miter lim="800000"/>
            <a:headEnd/>
            <a:tailEnd/>
          </a:ln>
        </p:spPr>
        <p:txBody>
          <a:bodyPr>
            <a:prstTxWarp prst="textNoShape">
              <a:avLst/>
            </a:prstTxWarp>
            <a:spAutoFit/>
          </a:bodyPr>
          <a:lstStyle/>
          <a:p>
            <a:r>
              <a:rPr lang="en-US" i="0"/>
              <a:t>           Estimate the mean time to synthesize				a typical protein.</a:t>
            </a:r>
          </a:p>
          <a:p>
            <a:endParaRPr lang="en-US" i="0"/>
          </a:p>
          <a:p>
            <a:endParaRPr lang="en-US" i="0"/>
          </a:p>
          <a:p>
            <a:pPr>
              <a:buFont typeface="Times" pitchFamily="-108" charset="0"/>
              <a:buChar char="•"/>
            </a:pPr>
            <a:r>
              <a:rPr lang="en-US" i="0"/>
              <a:t> </a:t>
            </a:r>
            <a:r>
              <a:rPr lang="en-US"/>
              <a:t>E.coli</a:t>
            </a:r>
            <a:r>
              <a:rPr lang="en-US" i="0"/>
              <a:t>: </a:t>
            </a:r>
            <a:r>
              <a:rPr lang="en-US"/>
              <a:t>N</a:t>
            </a:r>
            <a:r>
              <a:rPr lang="en-US" baseline="-25000"/>
              <a:t>protei</a:t>
            </a:r>
            <a:r>
              <a:rPr lang="en-US" i="0" baseline="-25000"/>
              <a:t>n</a:t>
            </a:r>
            <a:r>
              <a:rPr lang="en-US" i="0"/>
              <a:t> </a:t>
            </a:r>
            <a:r>
              <a:rPr lang="en-US" i="0">
                <a:sym typeface="Symbol" pitchFamily="-108" charset="2"/>
              </a:rPr>
              <a:t>≈ 3  10</a:t>
            </a:r>
            <a:r>
              <a:rPr lang="en-US" i="0" baseline="30000">
                <a:sym typeface="Symbol" pitchFamily="-108" charset="2"/>
              </a:rPr>
              <a:t>6</a:t>
            </a:r>
            <a:r>
              <a:rPr lang="en-US" i="0">
                <a:sym typeface="Symbol" pitchFamily="-108" charset="2"/>
              </a:rPr>
              <a:t> , each protein: 300 AA, </a:t>
            </a:r>
          </a:p>
          <a:p>
            <a:pPr>
              <a:buFont typeface="Times" pitchFamily="-108" charset="0"/>
              <a:buNone/>
            </a:pPr>
            <a:r>
              <a:rPr lang="en-US">
                <a:sym typeface="Symbol" pitchFamily="-108" charset="2"/>
              </a:rPr>
              <a:t></a:t>
            </a:r>
            <a:r>
              <a:rPr lang="en-US" baseline="-25000">
                <a:sym typeface="Symbol" pitchFamily="-108" charset="2"/>
              </a:rPr>
              <a:t>cell</a:t>
            </a:r>
            <a:r>
              <a:rPr lang="en-US" i="0"/>
              <a:t> </a:t>
            </a:r>
            <a:r>
              <a:rPr lang="en-US" i="0">
                <a:sym typeface="Symbol" pitchFamily="-108" charset="2"/>
              </a:rPr>
              <a:t>≈ 3000 s </a:t>
            </a:r>
            <a:endParaRPr lang="en-US" i="0"/>
          </a:p>
          <a:p>
            <a:pPr>
              <a:buFont typeface="Symbol" pitchFamily="-108" charset="2"/>
              <a:buNone/>
            </a:pPr>
            <a:r>
              <a:rPr lang="en-US" i="0"/>
              <a:t>=&gt; Rate of AA incorporation by the ribosome:</a:t>
            </a:r>
          </a:p>
          <a:p>
            <a:pPr>
              <a:buFont typeface="Symbol" pitchFamily="-108" charset="2"/>
              <a:buNone/>
            </a:pPr>
            <a:r>
              <a:rPr lang="en-US" i="0"/>
              <a:t> </a:t>
            </a:r>
            <a:r>
              <a:rPr lang="en-US"/>
              <a:t>dN</a:t>
            </a:r>
            <a:r>
              <a:rPr lang="en-US" baseline="-25000"/>
              <a:t>AA</a:t>
            </a:r>
            <a:r>
              <a:rPr lang="en-US" i="0"/>
              <a:t>/</a:t>
            </a:r>
            <a:r>
              <a:rPr lang="en-US"/>
              <a:t>dt</a:t>
            </a:r>
            <a:r>
              <a:rPr lang="en-US" i="0"/>
              <a:t> </a:t>
            </a:r>
            <a:r>
              <a:rPr lang="en-US" i="0">
                <a:sym typeface="Symbol" pitchFamily="-108" charset="2"/>
              </a:rPr>
              <a:t>≈ (9  10</a:t>
            </a:r>
            <a:r>
              <a:rPr lang="en-US" i="0" baseline="30000">
                <a:sym typeface="Symbol" pitchFamily="-108" charset="2"/>
              </a:rPr>
              <a:t>8</a:t>
            </a:r>
            <a:r>
              <a:rPr lang="en-US" i="0">
                <a:sym typeface="Symbol" pitchFamily="-108" charset="2"/>
              </a:rPr>
              <a:t> AA) / 3000 s ≈ 3  10</a:t>
            </a:r>
            <a:r>
              <a:rPr lang="en-US" i="0" baseline="30000">
                <a:sym typeface="Symbol" pitchFamily="-108" charset="2"/>
              </a:rPr>
              <a:t>5</a:t>
            </a:r>
            <a:r>
              <a:rPr lang="en-US" i="0">
                <a:sym typeface="Symbol" pitchFamily="-108" charset="2"/>
              </a:rPr>
              <a:t> AA/s</a:t>
            </a:r>
          </a:p>
          <a:p>
            <a:pPr>
              <a:buFont typeface="Times" pitchFamily="-108" charset="0"/>
              <a:buChar char="•"/>
            </a:pPr>
            <a:r>
              <a:rPr lang="en-US">
                <a:sym typeface="Symbol" pitchFamily="-108" charset="2"/>
              </a:rPr>
              <a:t> N</a:t>
            </a:r>
            <a:r>
              <a:rPr lang="en-US" baseline="-25000">
                <a:sym typeface="Symbol" pitchFamily="-108" charset="2"/>
              </a:rPr>
              <a:t>ribosome</a:t>
            </a:r>
            <a:r>
              <a:rPr lang="en-US" i="0">
                <a:sym typeface="Symbol" pitchFamily="-108" charset="2"/>
              </a:rPr>
              <a:t> ≈ 20,000  =&gt;  rate per ribosome: 15 AA/s (exp.: 25 AA/s)</a:t>
            </a:r>
          </a:p>
          <a:p>
            <a:pPr>
              <a:buFont typeface="Times" pitchFamily="-108" charset="0"/>
              <a:buNone/>
            </a:pPr>
            <a:r>
              <a:rPr lang="en-US" i="0">
                <a:sym typeface="Symbol" pitchFamily="-108" charset="2"/>
              </a:rPr>
              <a:t>=&gt; </a:t>
            </a:r>
            <a:r>
              <a:rPr lang="en-US">
                <a:sym typeface="Symbol" pitchFamily="-108" charset="2"/>
              </a:rPr>
              <a:t>t</a:t>
            </a:r>
            <a:r>
              <a:rPr lang="en-US" baseline="-25000">
                <a:sym typeface="Symbol" pitchFamily="-108" charset="2"/>
              </a:rPr>
              <a:t>protein</a:t>
            </a:r>
            <a:r>
              <a:rPr lang="en-US" i="0">
                <a:sym typeface="Symbol" pitchFamily="-108" charset="2"/>
              </a:rPr>
              <a:t> ≈ 20 s</a:t>
            </a:r>
          </a:p>
        </p:txBody>
      </p:sp>
      <p:sp>
        <p:nvSpPr>
          <p:cNvPr id="88071" name="Text Box 7"/>
          <p:cNvSpPr txBox="1">
            <a:spLocks noChangeArrowheads="1"/>
          </p:cNvSpPr>
          <p:nvPr/>
        </p:nvSpPr>
        <p:spPr bwMode="auto">
          <a:xfrm>
            <a:off x="76200" y="5437188"/>
            <a:ext cx="9067800" cy="1192212"/>
          </a:xfrm>
          <a:prstGeom prst="rect">
            <a:avLst/>
          </a:prstGeom>
          <a:noFill/>
          <a:ln w="15875">
            <a:noFill/>
            <a:miter lim="800000"/>
            <a:headEnd/>
            <a:tailEnd/>
          </a:ln>
        </p:spPr>
        <p:txBody>
          <a:bodyPr>
            <a:prstTxWarp prst="textNoShape">
              <a:avLst/>
            </a:prstTxWarp>
            <a:spAutoFit/>
          </a:bodyPr>
          <a:lstStyle/>
          <a:p>
            <a:pPr>
              <a:buFont typeface="Times" pitchFamily="-108" charset="0"/>
              <a:buChar char="•"/>
            </a:pPr>
            <a:r>
              <a:rPr lang="en-US"/>
              <a:t> </a:t>
            </a:r>
            <a:r>
              <a:rPr lang="en-US" i="0"/>
              <a:t>Rate of protein synth. by the ribosome &lt; rate of mRNA synthesis by RNA polymerase.</a:t>
            </a:r>
          </a:p>
          <a:p>
            <a:pPr>
              <a:buFont typeface="Times" pitchFamily="-108" charset="0"/>
              <a:buChar char="•"/>
            </a:pPr>
            <a:r>
              <a:rPr lang="en-US" i="0"/>
              <a:t> Simultaneous translation of  a single mRNA by multiple ribosomes</a:t>
            </a:r>
          </a:p>
          <a:p>
            <a:pPr>
              <a:buFont typeface="Times" pitchFamily="-108" charset="0"/>
              <a:buChar char="•"/>
            </a:pPr>
            <a:r>
              <a:rPr lang="en-US" i="0"/>
              <a:t> =&gt; When considering the net rates of processes in cells: </a:t>
            </a:r>
            <a:r>
              <a:rPr lang="en-US"/>
              <a:t>N</a:t>
            </a:r>
            <a:r>
              <a:rPr lang="en-US" i="0"/>
              <a:t> of mol. players + the intrinsic rate.</a:t>
            </a:r>
            <a:endParaRPr lang="en-US"/>
          </a:p>
        </p:txBody>
      </p:sp>
      <p:sp>
        <p:nvSpPr>
          <p:cNvPr id="88073" name="Text Box 9"/>
          <p:cNvSpPr txBox="1">
            <a:spLocks noChangeArrowheads="1"/>
          </p:cNvSpPr>
          <p:nvPr/>
        </p:nvSpPr>
        <p:spPr bwMode="auto">
          <a:xfrm>
            <a:off x="6934200" y="3886200"/>
            <a:ext cx="2209800" cy="304800"/>
          </a:xfrm>
          <a:prstGeom prst="rect">
            <a:avLst/>
          </a:prstGeom>
          <a:noFill/>
          <a:ln w="15875">
            <a:noFill/>
            <a:miter lim="800000"/>
            <a:headEnd/>
            <a:tailEnd/>
          </a:ln>
        </p:spPr>
        <p:txBody>
          <a:bodyPr>
            <a:prstTxWarp prst="textNoShape">
              <a:avLst/>
            </a:prstTxWarp>
            <a:spAutoFit/>
          </a:bodyPr>
          <a:lstStyle/>
          <a:p>
            <a:r>
              <a:rPr lang="en-US" sz="1400"/>
              <a:t>Translation in Eukaryotes</a:t>
            </a:r>
          </a:p>
        </p:txBody>
      </p:sp>
      <p:pic>
        <p:nvPicPr>
          <p:cNvPr id="91143" name="Picture 7" descr="/Users/rob/ECB Videos/07.5-translation_I.mov">
            <a:hlinkClick r:id="" action="ppaction://media"/>
          </p:cNvPr>
          <p:cNvPicPr/>
          <p:nvPr>
            <a:videoFile r:link="rId1"/>
          </p:nvPr>
        </p:nvPicPr>
        <p:blipFill>
          <a:blip r:embed="rId5"/>
          <a:srcRect/>
          <a:stretch>
            <a:fillRect/>
          </a:stretch>
        </p:blipFill>
        <p:spPr bwMode="auto">
          <a:xfrm>
            <a:off x="4953000" y="685800"/>
            <a:ext cx="4064000" cy="304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dissolve">
                                      <p:cBhvr>
                                        <p:cTn id="7" dur="500"/>
                                        <p:tgtEl>
                                          <p:spTgt spid="88068"/>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8069"/>
                                        </p:tgtEl>
                                        <p:attrNameLst>
                                          <p:attrName>style.visibility</p:attrName>
                                        </p:attrNameLst>
                                      </p:cBhvr>
                                      <p:to>
                                        <p:strVal val="visible"/>
                                      </p:to>
                                    </p:set>
                                    <p:anim calcmode="lin" valueType="num">
                                      <p:cBhvr additive="base">
                                        <p:cTn id="11" dur="500" fill="hold"/>
                                        <p:tgtEl>
                                          <p:spTgt spid="88069"/>
                                        </p:tgtEl>
                                        <p:attrNameLst>
                                          <p:attrName>ppt_x</p:attrName>
                                        </p:attrNameLst>
                                      </p:cBhvr>
                                      <p:tavLst>
                                        <p:tav tm="0">
                                          <p:val>
                                            <p:strVal val="0-#ppt_w/2"/>
                                          </p:val>
                                        </p:tav>
                                        <p:tav tm="100000">
                                          <p:val>
                                            <p:strVal val="#ppt_x"/>
                                          </p:val>
                                        </p:tav>
                                      </p:tavLst>
                                    </p:anim>
                                    <p:anim calcmode="lin" valueType="num">
                                      <p:cBhvr additive="base">
                                        <p:cTn id="12" dur="500" fill="hold"/>
                                        <p:tgtEl>
                                          <p:spTgt spid="8806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8070">
                                            <p:txEl>
                                              <p:pRg st="0" end="0"/>
                                            </p:txEl>
                                          </p:spTgt>
                                        </p:tgtEl>
                                        <p:attrNameLst>
                                          <p:attrName>style.visibility</p:attrName>
                                        </p:attrNameLst>
                                      </p:cBhvr>
                                      <p:to>
                                        <p:strVal val="visible"/>
                                      </p:to>
                                    </p:set>
                                    <p:animEffect transition="in" filter="wipe(left)">
                                      <p:cBhvr>
                                        <p:cTn id="16" dur="500"/>
                                        <p:tgtEl>
                                          <p:spTgt spid="88070">
                                            <p:txEl>
                                              <p:pRg st="0" end="0"/>
                                            </p:txEl>
                                          </p:spTgt>
                                        </p:tgtEl>
                                      </p:cBhvr>
                                    </p:animEffect>
                                  </p:childTnLst>
                                </p:cTn>
                              </p:par>
                            </p:childTnLst>
                          </p:cTn>
                        </p:par>
                        <p:par>
                          <p:cTn id="17" fill="hold">
                            <p:stCondLst>
                              <p:cond delay="1500"/>
                            </p:stCondLst>
                            <p:childTnLst>
                              <p:par>
                                <p:cTn id="18" presetID="1" presetClass="entr" presetSubtype="0" fill="hold" grpId="0" nodeType="afterEffect">
                                  <p:stCondLst>
                                    <p:cond delay="0"/>
                                  </p:stCondLst>
                                  <p:childTnLst>
                                    <p:set>
                                      <p:cBhvr>
                                        <p:cTn id="19" dur="1" fill="hold">
                                          <p:stCondLst>
                                            <p:cond delay="0"/>
                                          </p:stCondLst>
                                        </p:cTn>
                                        <p:tgtEl>
                                          <p:spTgt spid="8807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8070">
                                            <p:txEl>
                                              <p:pRg st="3" end="3"/>
                                            </p:txEl>
                                          </p:spTgt>
                                        </p:tgtEl>
                                        <p:attrNameLst>
                                          <p:attrName>style.visibility</p:attrName>
                                        </p:attrNameLst>
                                      </p:cBhvr>
                                      <p:to>
                                        <p:strVal val="visible"/>
                                      </p:to>
                                    </p:set>
                                    <p:animEffect transition="in" filter="wipe(left)">
                                      <p:cBhvr>
                                        <p:cTn id="24" dur="500"/>
                                        <p:tgtEl>
                                          <p:spTgt spid="88070">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8070">
                                            <p:txEl>
                                              <p:pRg st="4" end="4"/>
                                            </p:txEl>
                                          </p:spTgt>
                                        </p:tgtEl>
                                        <p:attrNameLst>
                                          <p:attrName>style.visibility</p:attrName>
                                        </p:attrNameLst>
                                      </p:cBhvr>
                                      <p:to>
                                        <p:strVal val="visible"/>
                                      </p:to>
                                    </p:set>
                                    <p:animEffect transition="in" filter="wipe(left)">
                                      <p:cBhvr>
                                        <p:cTn id="29" dur="500"/>
                                        <p:tgtEl>
                                          <p:spTgt spid="88070">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8070">
                                            <p:txEl>
                                              <p:pRg st="5" end="5"/>
                                            </p:txEl>
                                          </p:spTgt>
                                        </p:tgtEl>
                                        <p:attrNameLst>
                                          <p:attrName>style.visibility</p:attrName>
                                        </p:attrNameLst>
                                      </p:cBhvr>
                                      <p:to>
                                        <p:strVal val="visible"/>
                                      </p:to>
                                    </p:set>
                                    <p:animEffect transition="in" filter="wipe(left)">
                                      <p:cBhvr>
                                        <p:cTn id="34" dur="500"/>
                                        <p:tgtEl>
                                          <p:spTgt spid="88070">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8070">
                                            <p:txEl>
                                              <p:pRg st="6" end="6"/>
                                            </p:txEl>
                                          </p:spTgt>
                                        </p:tgtEl>
                                        <p:attrNameLst>
                                          <p:attrName>style.visibility</p:attrName>
                                        </p:attrNameLst>
                                      </p:cBhvr>
                                      <p:to>
                                        <p:strVal val="visible"/>
                                      </p:to>
                                    </p:set>
                                    <p:animEffect transition="in" filter="wipe(left)">
                                      <p:cBhvr>
                                        <p:cTn id="39" dur="500"/>
                                        <p:tgtEl>
                                          <p:spTgt spid="88070">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8070">
                                            <p:txEl>
                                              <p:pRg st="7" end="7"/>
                                            </p:txEl>
                                          </p:spTgt>
                                        </p:tgtEl>
                                        <p:attrNameLst>
                                          <p:attrName>style.visibility</p:attrName>
                                        </p:attrNameLst>
                                      </p:cBhvr>
                                      <p:to>
                                        <p:strVal val="visible"/>
                                      </p:to>
                                    </p:set>
                                    <p:animEffect transition="in" filter="wipe(left)">
                                      <p:cBhvr>
                                        <p:cTn id="44" dur="500"/>
                                        <p:tgtEl>
                                          <p:spTgt spid="88070">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88070">
                                            <p:txEl>
                                              <p:pRg st="8" end="8"/>
                                            </p:txEl>
                                          </p:spTgt>
                                        </p:tgtEl>
                                        <p:attrNameLst>
                                          <p:attrName>style.visibility</p:attrName>
                                        </p:attrNameLst>
                                      </p:cBhvr>
                                      <p:to>
                                        <p:strVal val="visible"/>
                                      </p:to>
                                    </p:set>
                                    <p:animEffect transition="in" filter="wipe(left)">
                                      <p:cBhvr>
                                        <p:cTn id="49" dur="500"/>
                                        <p:tgtEl>
                                          <p:spTgt spid="88070">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8071"/>
                                        </p:tgtEl>
                                        <p:attrNameLst>
                                          <p:attrName>style.visibility</p:attrName>
                                        </p:attrNameLst>
                                      </p:cBhvr>
                                      <p:to>
                                        <p:strVal val="visible"/>
                                      </p:to>
                                    </p:set>
                                    <p:animEffect transition="in" filter="wipe(left)">
                                      <p:cBhvr>
                                        <p:cTn id="54" dur="500"/>
                                        <p:tgtEl>
                                          <p:spTgt spid="88071"/>
                                        </p:tgtEl>
                                      </p:cBhvr>
                                    </p:animEffect>
                                  </p:childTnLst>
                                </p:cTn>
                              </p:par>
                            </p:childTnLst>
                          </p:cTn>
                        </p:par>
                        <p:par>
                          <p:cTn id="55" fill="hold">
                            <p:stCondLst>
                              <p:cond delay="500"/>
                            </p:stCondLst>
                            <p:childTnLst>
                              <p:par>
                                <p:cTn id="56" presetID="1" presetClass="mediacall" presetSubtype="0" fill="hold" nodeType="afterEffect">
                                  <p:stCondLst>
                                    <p:cond delay="0"/>
                                  </p:stCondLst>
                                  <p:childTnLst>
                                    <p:cmd type="call" cmd="playFrom(0.0)">
                                      <p:cBhvr>
                                        <p:cTn id="57" dur="140595" fill="hold"/>
                                        <p:tgtEl>
                                          <p:spTgt spid="911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58" fill="hold" display="0">
                  <p:stCondLst>
                    <p:cond delay="indefinite"/>
                  </p:stCondLst>
                  <p:endCondLst>
                    <p:cond evt="onNext" delay="0">
                      <p:tgtEl>
                        <p:sldTgt/>
                      </p:tgtEl>
                    </p:cond>
                    <p:cond evt="onPrev" delay="0">
                      <p:tgtEl>
                        <p:sldTgt/>
                      </p:tgtEl>
                    </p:cond>
                  </p:endCondLst>
                </p:cTn>
                <p:tgtEl>
                  <p:spTgt spid="91143"/>
                </p:tgtEl>
              </p:cMediaNode>
            </p:video>
            <p:seq concurrent="1" nextAc="seek">
              <p:cTn id="59" restart="whenNotActive" fill="hold" evtFilter="cancelBubble" nodeType="interactiveSeq">
                <p:stCondLst>
                  <p:cond evt="onClick" delay="0">
                    <p:tgtEl>
                      <p:spTgt spid="91143"/>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91143"/>
                                        </p:tgtEl>
                                      </p:cBhvr>
                                    </p:cmd>
                                  </p:childTnLst>
                                </p:cTn>
                              </p:par>
                            </p:childTnLst>
                          </p:cTn>
                        </p:par>
                      </p:childTnLst>
                    </p:cTn>
                  </p:par>
                </p:childTnLst>
              </p:cTn>
              <p:nextCondLst>
                <p:cond evt="onClick" delay="0">
                  <p:tgtEl>
                    <p:spTgt spid="91143"/>
                  </p:tgtEl>
                </p:cond>
              </p:nextCondLst>
            </p:seq>
          </p:childTnLst>
        </p:cTn>
      </p:par>
    </p:tnLst>
    <p:bldLst>
      <p:bldP spid="88068" grpId="0"/>
      <p:bldP spid="88070" grpId="0" build="p"/>
      <p:bldP spid="88071" grpId="0"/>
      <p:bldP spid="88073"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7" descr="PhageDNAExplosion2"/>
          <p:cNvPicPr>
            <a:picLocks noChangeAspect="1" noChangeArrowheads="1"/>
          </p:cNvPicPr>
          <p:nvPr/>
        </p:nvPicPr>
        <p:blipFill>
          <a:blip r:embed="rId3"/>
          <a:srcRect/>
          <a:stretch>
            <a:fillRect/>
          </a:stretch>
        </p:blipFill>
        <p:spPr bwMode="auto">
          <a:xfrm>
            <a:off x="4000500" y="1600200"/>
            <a:ext cx="2857500" cy="3400425"/>
          </a:xfrm>
          <a:prstGeom prst="rect">
            <a:avLst/>
          </a:prstGeom>
          <a:noFill/>
          <a:ln w="9525">
            <a:noFill/>
            <a:miter lim="800000"/>
            <a:headEnd/>
            <a:tailEnd/>
          </a:ln>
        </p:spPr>
      </p:pic>
      <p:sp>
        <p:nvSpPr>
          <p:cNvPr id="23557" name="Rectangle 5"/>
          <p:cNvSpPr>
            <a:spLocks noChangeArrowheads="1"/>
          </p:cNvSpPr>
          <p:nvPr/>
        </p:nvSpPr>
        <p:spPr bwMode="auto">
          <a:xfrm>
            <a:off x="228600" y="152400"/>
            <a:ext cx="8763000" cy="1143000"/>
          </a:xfrm>
          <a:prstGeom prst="rect">
            <a:avLst/>
          </a:prstGeom>
          <a:noFill/>
          <a:ln w="9525">
            <a:noFill/>
            <a:miter lim="800000"/>
            <a:headEnd/>
            <a:tailEnd/>
          </a:ln>
          <a:effectLst/>
        </p:spPr>
        <p:txBody>
          <a:bodyPr lIns="0" tIns="0" rIns="0" bIns="0" anchor="ctr">
            <a:prstTxWarp prst="textNoShape">
              <a:avLst/>
            </a:prstTxWarp>
          </a:bodyPr>
          <a:lstStyle/>
          <a:p>
            <a:pPr algn="ctr" defTabSz="828675">
              <a:buFont typeface="Arial" charset="0"/>
              <a:buNone/>
              <a:defRPr/>
            </a:pPr>
            <a:r>
              <a:rPr lang="en-US" sz="2800" i="0" dirty="0">
                <a:solidFill>
                  <a:srgbClr val="FF6600"/>
                </a:solidFill>
                <a:effectLst>
                  <a:outerShdw blurRad="38100" dist="38100" dir="2700000" algn="tl">
                    <a:srgbClr val="DDDDDD"/>
                  </a:outerShdw>
                </a:effectLst>
                <a:latin typeface="Herculanum"/>
                <a:ea typeface="ヒラギノ角ゴ Pro W3" charset="-128"/>
                <a:cs typeface="Herculanum"/>
              </a:rPr>
              <a:t>Estimations on Genome Management: How Big Are Genomes?</a:t>
            </a:r>
          </a:p>
        </p:txBody>
      </p:sp>
      <p:sp>
        <p:nvSpPr>
          <p:cNvPr id="21508" name="Rectangle 6"/>
          <p:cNvSpPr>
            <a:spLocks noChangeArrowheads="1"/>
          </p:cNvSpPr>
          <p:nvPr/>
        </p:nvSpPr>
        <p:spPr bwMode="auto">
          <a:xfrm>
            <a:off x="0" y="1600200"/>
            <a:ext cx="4191000" cy="3124200"/>
          </a:xfrm>
          <a:prstGeom prst="rect">
            <a:avLst/>
          </a:prstGeom>
          <a:noFill/>
          <a:ln w="9525">
            <a:noFill/>
            <a:miter lim="800000"/>
            <a:headEnd/>
            <a:tailEnd/>
          </a:ln>
        </p:spPr>
        <p:txBody>
          <a:bodyPr lIns="0" tIns="0" rIns="0" bIns="0">
            <a:prstTxWarp prst="textNoShape">
              <a:avLst/>
            </a:prstTxWarp>
          </a:bodyPr>
          <a:lstStyle/>
          <a:p>
            <a:pPr marL="392113" indent="-293688" defTabSz="652463">
              <a:lnSpc>
                <a:spcPct val="93000"/>
              </a:lnSpc>
              <a:buClr>
                <a:srgbClr val="000000"/>
              </a:buClr>
              <a:buSzPct val="66000"/>
              <a:buFont typeface="StarSymbol" charset="0"/>
              <a:buBlip>
                <a:blip r:embed="rId4"/>
              </a:buBlip>
              <a:tabLst>
                <a:tab pos="657225" algn="l"/>
                <a:tab pos="1312863" algn="l"/>
                <a:tab pos="1970088" algn="l"/>
                <a:tab pos="2627313" algn="l"/>
                <a:tab pos="3282950" algn="l"/>
                <a:tab pos="3940175" algn="l"/>
                <a:tab pos="4595813" algn="l"/>
              </a:tabLst>
            </a:pPr>
            <a:r>
              <a:rPr lang="en-GB" sz="1600" b="1">
                <a:latin typeface="Albany" charset="0"/>
              </a:rPr>
              <a:t>Use the simplest nunchuk physics of random walks to estimate the genome size.</a:t>
            </a:r>
          </a:p>
          <a:p>
            <a:pPr marL="392113" indent="-293688" defTabSz="652463">
              <a:lnSpc>
                <a:spcPct val="93000"/>
              </a:lnSpc>
              <a:buClr>
                <a:srgbClr val="000000"/>
              </a:buClr>
              <a:buSzPct val="66000"/>
              <a:buFont typeface="StarSymbol" charset="0"/>
              <a:buBlip>
                <a:blip r:embed="rId4"/>
              </a:buBlip>
              <a:tabLst>
                <a:tab pos="657225" algn="l"/>
                <a:tab pos="1312863" algn="l"/>
                <a:tab pos="1970088" algn="l"/>
                <a:tab pos="2627313" algn="l"/>
                <a:tab pos="3282950" algn="l"/>
                <a:tab pos="3940175" algn="l"/>
                <a:tab pos="4595813" algn="l"/>
              </a:tabLst>
            </a:pPr>
            <a:r>
              <a:rPr lang="en-GB" sz="1600" b="1">
                <a:latin typeface="Albany" charset="0"/>
              </a:rPr>
              <a:t>What makes DNA different from some other polymer?  The persistence length!</a:t>
            </a:r>
          </a:p>
          <a:p>
            <a:pPr marL="392113" indent="-293688" defTabSz="652463">
              <a:lnSpc>
                <a:spcPct val="93000"/>
              </a:lnSpc>
              <a:buClr>
                <a:srgbClr val="000000"/>
              </a:buClr>
              <a:buSzPct val="66000"/>
              <a:buFont typeface="StarSymbol" charset="0"/>
              <a:buBlip>
                <a:blip r:embed="rId4"/>
              </a:buBlip>
              <a:tabLst>
                <a:tab pos="657225" algn="l"/>
                <a:tab pos="1312863" algn="l"/>
                <a:tab pos="1970088" algn="l"/>
                <a:tab pos="2627313" algn="l"/>
                <a:tab pos="3282950" algn="l"/>
                <a:tab pos="3940175" algn="l"/>
                <a:tab pos="4595813" algn="l"/>
              </a:tabLst>
            </a:pPr>
            <a:r>
              <a:rPr lang="en-GB" sz="1600" b="1">
                <a:latin typeface="Albany" charset="0"/>
              </a:rPr>
              <a:t>The radius of gyration scales as N</a:t>
            </a:r>
            <a:r>
              <a:rPr lang="en-GB" sz="1600" b="1" baseline="30000">
                <a:latin typeface="Albany" charset="0"/>
              </a:rPr>
              <a:t>1/2</a:t>
            </a:r>
            <a:r>
              <a:rPr lang="en-GB" sz="1600" b="1">
                <a:latin typeface="Albany" charset="0"/>
              </a:rPr>
              <a:t>, which allows us to estimate the number of such Kuhn segments and hence back out the genome length.</a:t>
            </a:r>
          </a:p>
          <a:p>
            <a:pPr marL="392113" indent="-293688" defTabSz="652463">
              <a:lnSpc>
                <a:spcPct val="93000"/>
              </a:lnSpc>
              <a:buClr>
                <a:srgbClr val="000000"/>
              </a:buClr>
              <a:buSzPct val="66000"/>
              <a:buFont typeface="StarSymbol" charset="0"/>
              <a:buBlip>
                <a:blip r:embed="rId4"/>
              </a:buBlip>
              <a:tabLst>
                <a:tab pos="657225" algn="l"/>
                <a:tab pos="1312863" algn="l"/>
                <a:tab pos="1970088" algn="l"/>
                <a:tab pos="2627313" algn="l"/>
                <a:tab pos="3282950" algn="l"/>
                <a:tab pos="3940175" algn="l"/>
                <a:tab pos="4595813" algn="l"/>
              </a:tabLst>
            </a:pPr>
            <a:r>
              <a:rPr lang="en-GB" sz="1600" b="1">
                <a:solidFill>
                  <a:srgbClr val="FF6600"/>
                </a:solidFill>
                <a:latin typeface="Albany" charset="0"/>
              </a:rPr>
              <a:t>Note: This also tells us that work needs to be done to squish genomes into their hosts.</a:t>
            </a:r>
          </a:p>
        </p:txBody>
      </p:sp>
      <p:pic>
        <p:nvPicPr>
          <p:cNvPr id="21509" name="Picture 3" descr="IMG_0403"/>
          <p:cNvPicPr>
            <a:picLocks noChangeAspect="1" noChangeArrowheads="1"/>
          </p:cNvPicPr>
          <p:nvPr/>
        </p:nvPicPr>
        <p:blipFill>
          <a:blip r:embed="rId5"/>
          <a:srcRect/>
          <a:stretch>
            <a:fillRect/>
          </a:stretch>
        </p:blipFill>
        <p:spPr bwMode="auto">
          <a:xfrm>
            <a:off x="4267200" y="4953000"/>
            <a:ext cx="2362200" cy="1771650"/>
          </a:xfrm>
          <a:prstGeom prst="rect">
            <a:avLst/>
          </a:prstGeom>
          <a:noFill/>
          <a:ln w="9525">
            <a:noFill/>
            <a:miter lim="800000"/>
            <a:headEnd/>
            <a:tailEnd/>
          </a:ln>
        </p:spPr>
      </p:pic>
      <p:pic>
        <p:nvPicPr>
          <p:cNvPr id="21510" name="Picture 2" descr="figure_08_06"/>
          <p:cNvPicPr>
            <a:picLocks noChangeAspect="1" noChangeArrowheads="1"/>
          </p:cNvPicPr>
          <p:nvPr/>
        </p:nvPicPr>
        <p:blipFill>
          <a:blip r:embed="rId6"/>
          <a:srcRect/>
          <a:stretch>
            <a:fillRect/>
          </a:stretch>
        </p:blipFill>
        <p:spPr bwMode="auto">
          <a:xfrm>
            <a:off x="6764338" y="1981200"/>
            <a:ext cx="2303462" cy="3873500"/>
          </a:xfrm>
          <a:prstGeom prst="rect">
            <a:avLst/>
          </a:prstGeom>
          <a:noFill/>
          <a:ln w="9525">
            <a:noFill/>
            <a:miter lim="800000"/>
            <a:headEnd/>
            <a:tailEnd/>
          </a:ln>
        </p:spPr>
      </p:pic>
      <p:pic>
        <p:nvPicPr>
          <p:cNvPr id="21511" name="Picture 2" descr="figure_08_01"/>
          <p:cNvPicPr>
            <a:picLocks noChangeAspect="1" noChangeArrowheads="1"/>
          </p:cNvPicPr>
          <p:nvPr/>
        </p:nvPicPr>
        <p:blipFill>
          <a:blip r:embed="rId7"/>
          <a:srcRect/>
          <a:stretch>
            <a:fillRect/>
          </a:stretch>
        </p:blipFill>
        <p:spPr bwMode="auto">
          <a:xfrm>
            <a:off x="304800" y="5486400"/>
            <a:ext cx="3581400" cy="1184275"/>
          </a:xfrm>
          <a:prstGeom prst="rect">
            <a:avLst/>
          </a:prstGeom>
          <a:noFill/>
          <a:ln w="9525">
            <a:noFill/>
            <a:miter lim="800000"/>
            <a:headEnd/>
            <a:tailEnd/>
          </a:ln>
        </p:spPr>
      </p:pic>
      <p:sp>
        <p:nvSpPr>
          <p:cNvPr id="21512" name="Text Box 1036"/>
          <p:cNvSpPr txBox="1">
            <a:spLocks noChangeArrowheads="1"/>
          </p:cNvSpPr>
          <p:nvPr/>
        </p:nvSpPr>
        <p:spPr bwMode="auto">
          <a:xfrm>
            <a:off x="4800600" y="1447800"/>
            <a:ext cx="1001713" cy="314325"/>
          </a:xfrm>
          <a:prstGeom prst="rect">
            <a:avLst/>
          </a:prstGeom>
          <a:noFill/>
          <a:ln w="9525">
            <a:noFill/>
            <a:miter lim="800000"/>
            <a:headEnd/>
            <a:tailEnd/>
          </a:ln>
        </p:spPr>
        <p:txBody>
          <a:bodyPr wrap="none" lIns="82927" tIns="41464" rIns="82927" bIns="41464">
            <a:prstTxWarp prst="textNoShape">
              <a:avLst/>
            </a:prstTxWarp>
            <a:spAutoFit/>
          </a:bodyPr>
          <a:lstStyle/>
          <a:p>
            <a:pPr defTabSz="827088"/>
            <a:r>
              <a:rPr lang="en-US" sz="1500">
                <a:solidFill>
                  <a:srgbClr val="000000"/>
                </a:solidFill>
              </a:rPr>
              <a:t>(G. Stent)</a:t>
            </a:r>
          </a:p>
        </p:txBody>
      </p:sp>
      <p:sp>
        <p:nvSpPr>
          <p:cNvPr id="21513" name="Text Box 1036"/>
          <p:cNvSpPr txBox="1">
            <a:spLocks noChangeArrowheads="1"/>
          </p:cNvSpPr>
          <p:nvPr/>
        </p:nvSpPr>
        <p:spPr bwMode="auto">
          <a:xfrm>
            <a:off x="7315200" y="1676400"/>
            <a:ext cx="1296988" cy="314325"/>
          </a:xfrm>
          <a:prstGeom prst="rect">
            <a:avLst/>
          </a:prstGeom>
          <a:noFill/>
          <a:ln w="9525">
            <a:noFill/>
            <a:miter lim="800000"/>
            <a:headEnd/>
            <a:tailEnd/>
          </a:ln>
        </p:spPr>
        <p:txBody>
          <a:bodyPr wrap="none" lIns="82927" tIns="41464" rIns="82927" bIns="41464">
            <a:prstTxWarp prst="textNoShape">
              <a:avLst/>
            </a:prstTxWarp>
            <a:spAutoFit/>
          </a:bodyPr>
          <a:lstStyle/>
          <a:p>
            <a:pPr defTabSz="827088"/>
            <a:r>
              <a:rPr lang="en-US" sz="1500">
                <a:solidFill>
                  <a:srgbClr val="000000"/>
                </a:solidFill>
              </a:rPr>
              <a:t>(R. Kavenoff)</a:t>
            </a:r>
          </a:p>
        </p:txBody>
      </p:sp>
      <p:pic>
        <p:nvPicPr>
          <p:cNvPr id="13" name="Picture 30"/>
          <p:cNvPicPr>
            <a:picLocks noChangeAspect="1" noChangeArrowheads="1"/>
          </p:cNvPicPr>
          <p:nvPr/>
        </p:nvPicPr>
        <p:blipFill>
          <a:blip r:embed="rId8"/>
          <a:srcRect/>
          <a:stretch>
            <a:fillRect/>
          </a:stretch>
        </p:blipFill>
        <p:spPr bwMode="auto">
          <a:xfrm>
            <a:off x="8458200" y="6069013"/>
            <a:ext cx="685800" cy="788987"/>
          </a:xfrm>
          <a:prstGeom prst="rect">
            <a:avLst/>
          </a:prstGeom>
          <a:noFill/>
          <a:ln w="9525">
            <a:noFill/>
            <a:miter lim="800000"/>
            <a:headEnd/>
            <a:tailEnd/>
          </a:ln>
          <a:effectLst>
            <a:outerShdw blurRad="63500" dist="38099" dir="2700000" algn="ctr" rotWithShape="0">
              <a:srgbClr val="000000">
                <a:alpha val="74998"/>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3186" name="Picture 2" descr="figure_02_02"/>
          <p:cNvPicPr>
            <a:picLocks noChangeAspect="1" noChangeArrowheads="1"/>
          </p:cNvPicPr>
          <p:nvPr/>
        </p:nvPicPr>
        <p:blipFill>
          <a:blip r:embed="rId3"/>
          <a:srcRect/>
          <a:stretch>
            <a:fillRect/>
          </a:stretch>
        </p:blipFill>
        <p:spPr bwMode="auto">
          <a:xfrm>
            <a:off x="5334000" y="1371600"/>
            <a:ext cx="3810000" cy="1927225"/>
          </a:xfrm>
          <a:prstGeom prst="rect">
            <a:avLst/>
          </a:prstGeom>
          <a:noFill/>
          <a:ln w="9525">
            <a:noFill/>
            <a:miter lim="800000"/>
            <a:headEnd/>
            <a:tailEnd/>
          </a:ln>
        </p:spPr>
      </p:pic>
      <p:sp>
        <p:nvSpPr>
          <p:cNvPr id="80901" name="Rectangle 5"/>
          <p:cNvSpPr>
            <a:spLocks noChangeArrowheads="1"/>
          </p:cNvSpPr>
          <p:nvPr/>
        </p:nvSpPr>
        <p:spPr bwMode="auto">
          <a:xfrm>
            <a:off x="76200" y="0"/>
            <a:ext cx="9067800" cy="6858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000" i="0">
                <a:solidFill>
                  <a:srgbClr val="FF6700"/>
                </a:solidFill>
                <a:latin typeface="Herculanum" charset="0"/>
                <a:ea typeface="ヒラギノ角ゴ Pro W3" charset="-128"/>
                <a:cs typeface="ヒラギノ角ゴ Pro W3" charset="-128"/>
              </a:rPr>
              <a:t>Timing e.coli</a:t>
            </a:r>
            <a:endParaRPr lang="en-US" sz="3000" b="1" i="0">
              <a:solidFill>
                <a:srgbClr val="FF6700"/>
              </a:solidFill>
              <a:latin typeface="Herculanum" charset="0"/>
              <a:ea typeface="ヒラギノ角ゴ Pro W3" charset="-128"/>
              <a:cs typeface="ヒラギノ角ゴ Pro W3" charset="-128"/>
            </a:endParaRPr>
          </a:p>
        </p:txBody>
      </p:sp>
      <p:pic>
        <p:nvPicPr>
          <p:cNvPr id="80902" name="Picture 6"/>
          <p:cNvPicPr>
            <a:picLocks noChangeAspect="1" noChangeArrowheads="1"/>
          </p:cNvPicPr>
          <p:nvPr/>
        </p:nvPicPr>
        <p:blipFill>
          <a:blip r:embed="rId4"/>
          <a:srcRect/>
          <a:stretch>
            <a:fillRect/>
          </a:stretch>
        </p:blipFill>
        <p:spPr bwMode="auto">
          <a:xfrm>
            <a:off x="228600" y="762000"/>
            <a:ext cx="463550" cy="533400"/>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80903" name="Text Box 7"/>
          <p:cNvSpPr txBox="1">
            <a:spLocks noChangeArrowheads="1"/>
          </p:cNvSpPr>
          <p:nvPr/>
        </p:nvSpPr>
        <p:spPr bwMode="auto">
          <a:xfrm>
            <a:off x="304800" y="1081088"/>
            <a:ext cx="8534400" cy="5319712"/>
          </a:xfrm>
          <a:prstGeom prst="rect">
            <a:avLst/>
          </a:prstGeom>
          <a:noFill/>
          <a:ln w="15875">
            <a:noFill/>
            <a:miter lim="800000"/>
            <a:headEnd/>
            <a:tailEnd/>
          </a:ln>
        </p:spPr>
        <p:txBody>
          <a:bodyPr>
            <a:prstTxWarp prst="textNoShape">
              <a:avLst/>
            </a:prstTxWarp>
            <a:spAutoFit/>
          </a:bodyPr>
          <a:lstStyle/>
          <a:p>
            <a:r>
              <a:rPr lang="en-US" i="0"/>
              <a:t>         Estimate the rates of various processes in the </a:t>
            </a:r>
            <a:r>
              <a:rPr lang="en-US"/>
              <a:t>E.coli</a:t>
            </a:r>
            <a:r>
              <a:rPr lang="en-US" i="0"/>
              <a:t> cell cycle</a:t>
            </a:r>
          </a:p>
          <a:p>
            <a:pPr>
              <a:buFont typeface="Times" pitchFamily="-108" charset="0"/>
              <a:buChar char="•"/>
            </a:pPr>
            <a:r>
              <a:rPr lang="en-US" i="0"/>
              <a:t> </a:t>
            </a:r>
            <a:r>
              <a:rPr lang="en-US"/>
              <a:t>E.coli</a:t>
            </a:r>
            <a:r>
              <a:rPr lang="en-US" i="0"/>
              <a:t> genome: 5 </a:t>
            </a:r>
            <a:r>
              <a:rPr lang="en-US" i="0">
                <a:sym typeface="Symbol" pitchFamily="-108" charset="2"/>
              </a:rPr>
              <a:t> 10</a:t>
            </a:r>
            <a:r>
              <a:rPr lang="en-US" i="0" baseline="30000">
                <a:sym typeface="Symbol" pitchFamily="-108" charset="2"/>
              </a:rPr>
              <a:t>6</a:t>
            </a:r>
            <a:r>
              <a:rPr lang="en-US" i="0">
                <a:sym typeface="Symbol" pitchFamily="-108" charset="2"/>
              </a:rPr>
              <a:t> bp</a:t>
            </a:r>
            <a:endParaRPr lang="en-US" i="0"/>
          </a:p>
          <a:p>
            <a:pPr>
              <a:buFont typeface="Times" pitchFamily="-108" charset="0"/>
              <a:buChar char="•"/>
            </a:pPr>
            <a:r>
              <a:rPr lang="en-US" i="0"/>
              <a:t> time of the cell cycle: </a:t>
            </a:r>
            <a:r>
              <a:rPr lang="en-US">
                <a:sym typeface="Symbol" pitchFamily="-108" charset="2"/>
              </a:rPr>
              <a:t></a:t>
            </a:r>
            <a:r>
              <a:rPr lang="en-US" baseline="-25000">
                <a:sym typeface="Symbol" pitchFamily="-108" charset="2"/>
              </a:rPr>
              <a:t>cell</a:t>
            </a:r>
            <a:r>
              <a:rPr lang="en-US" i="0">
                <a:sym typeface="Symbol" pitchFamily="-108" charset="2"/>
              </a:rPr>
              <a:t>  3000 s</a:t>
            </a:r>
          </a:p>
          <a:p>
            <a:pPr>
              <a:buFont typeface="Times" pitchFamily="-108" charset="0"/>
              <a:buNone/>
            </a:pPr>
            <a:endParaRPr lang="en-US" i="0"/>
          </a:p>
          <a:p>
            <a:pPr>
              <a:buFont typeface="Arial" pitchFamily="-108" charset="0"/>
              <a:buBlip>
                <a:blip r:embed="rId5"/>
              </a:buBlip>
            </a:pPr>
            <a:r>
              <a:rPr lang="en-US" i="0"/>
              <a:t> Rate of replication: </a:t>
            </a:r>
          </a:p>
          <a:p>
            <a:r>
              <a:rPr lang="en-US" i="0"/>
              <a:t>     </a:t>
            </a:r>
            <a:r>
              <a:rPr lang="en-US"/>
              <a:t>dN</a:t>
            </a:r>
            <a:r>
              <a:rPr lang="en-US" baseline="-25000"/>
              <a:t>bp </a:t>
            </a:r>
            <a:r>
              <a:rPr lang="en-US"/>
              <a:t>/dt</a:t>
            </a:r>
            <a:r>
              <a:rPr lang="en-US" i="0"/>
              <a:t> </a:t>
            </a:r>
            <a:r>
              <a:rPr lang="en-US" i="0">
                <a:sym typeface="Symbol" pitchFamily="-108" charset="2"/>
              </a:rPr>
              <a:t> </a:t>
            </a:r>
            <a:r>
              <a:rPr lang="en-US"/>
              <a:t>N</a:t>
            </a:r>
            <a:r>
              <a:rPr lang="en-US" baseline="-25000"/>
              <a:t>bp </a:t>
            </a:r>
            <a:r>
              <a:rPr lang="en-US"/>
              <a:t>/ </a:t>
            </a:r>
            <a:r>
              <a:rPr lang="en-US">
                <a:sym typeface="Symbol" pitchFamily="-108" charset="2"/>
              </a:rPr>
              <a:t></a:t>
            </a:r>
            <a:r>
              <a:rPr lang="en-US" baseline="-25000">
                <a:sym typeface="Symbol" pitchFamily="-108" charset="2"/>
              </a:rPr>
              <a:t>cell</a:t>
            </a:r>
            <a:r>
              <a:rPr lang="en-US" i="0">
                <a:sym typeface="Symbol" pitchFamily="-108" charset="2"/>
              </a:rPr>
              <a:t>  </a:t>
            </a:r>
            <a:r>
              <a:rPr lang="en-US" i="0"/>
              <a:t>5 </a:t>
            </a:r>
            <a:r>
              <a:rPr lang="en-US" i="0">
                <a:sym typeface="Symbol" pitchFamily="-108" charset="2"/>
              </a:rPr>
              <a:t> 10</a:t>
            </a:r>
            <a:r>
              <a:rPr lang="en-US" i="0" baseline="30000">
                <a:sym typeface="Symbol" pitchFamily="-108" charset="2"/>
              </a:rPr>
              <a:t>6</a:t>
            </a:r>
            <a:r>
              <a:rPr lang="en-US" i="0">
                <a:sym typeface="Symbol" pitchFamily="-108" charset="2"/>
              </a:rPr>
              <a:t> bp</a:t>
            </a:r>
            <a:r>
              <a:rPr lang="en-US" i="0"/>
              <a:t>/ 3000 s </a:t>
            </a:r>
            <a:r>
              <a:rPr lang="en-US" i="0">
                <a:sym typeface="Symbol" pitchFamily="-108" charset="2"/>
              </a:rPr>
              <a:t> 2000 bp/s</a:t>
            </a:r>
          </a:p>
          <a:p>
            <a:endParaRPr lang="en-US" i="0">
              <a:sym typeface="Symbol" pitchFamily="-108" charset="2"/>
            </a:endParaRPr>
          </a:p>
          <a:p>
            <a:pPr>
              <a:buFont typeface="Arial" pitchFamily="-108" charset="0"/>
              <a:buBlip>
                <a:blip r:embed="rId5"/>
              </a:buBlip>
            </a:pPr>
            <a:r>
              <a:rPr lang="en-US" i="0">
                <a:sym typeface="Symbol" pitchFamily="-108" charset="2"/>
              </a:rPr>
              <a:t> Rate of protein synthesis: </a:t>
            </a:r>
          </a:p>
          <a:p>
            <a:r>
              <a:rPr lang="en-US" i="0">
                <a:sym typeface="Symbol" pitchFamily="-108" charset="2"/>
              </a:rPr>
              <a:t>    </a:t>
            </a:r>
            <a:r>
              <a:rPr lang="en-US"/>
              <a:t>dN</a:t>
            </a:r>
            <a:r>
              <a:rPr lang="en-US" baseline="-25000"/>
              <a:t>protein </a:t>
            </a:r>
            <a:r>
              <a:rPr lang="en-US"/>
              <a:t>/dt</a:t>
            </a:r>
            <a:r>
              <a:rPr lang="en-US" i="0"/>
              <a:t> </a:t>
            </a:r>
            <a:r>
              <a:rPr lang="en-US" i="0">
                <a:sym typeface="Symbol" pitchFamily="-108" charset="2"/>
              </a:rPr>
              <a:t> </a:t>
            </a:r>
            <a:r>
              <a:rPr lang="en-US"/>
              <a:t>N</a:t>
            </a:r>
            <a:r>
              <a:rPr lang="en-US" baseline="-25000"/>
              <a:t>protein </a:t>
            </a:r>
            <a:r>
              <a:rPr lang="en-US"/>
              <a:t>/ </a:t>
            </a:r>
            <a:r>
              <a:rPr lang="en-US">
                <a:sym typeface="Symbol" pitchFamily="-108" charset="2"/>
              </a:rPr>
              <a:t></a:t>
            </a:r>
            <a:r>
              <a:rPr lang="en-US" baseline="-25000">
                <a:sym typeface="Symbol" pitchFamily="-108" charset="2"/>
              </a:rPr>
              <a:t>cell</a:t>
            </a:r>
            <a:r>
              <a:rPr lang="en-US" i="0">
                <a:sym typeface="Symbol" pitchFamily="-108" charset="2"/>
              </a:rPr>
              <a:t>  </a:t>
            </a:r>
            <a:r>
              <a:rPr lang="en-US" i="0"/>
              <a:t>3 </a:t>
            </a:r>
            <a:r>
              <a:rPr lang="en-US" i="0">
                <a:sym typeface="Symbol" pitchFamily="-108" charset="2"/>
              </a:rPr>
              <a:t> 10</a:t>
            </a:r>
            <a:r>
              <a:rPr lang="en-US" i="0" baseline="30000">
                <a:sym typeface="Symbol" pitchFamily="-108" charset="2"/>
              </a:rPr>
              <a:t>6</a:t>
            </a:r>
            <a:r>
              <a:rPr lang="en-US" i="0">
                <a:sym typeface="Symbol" pitchFamily="-108" charset="2"/>
              </a:rPr>
              <a:t> protein</a:t>
            </a:r>
            <a:r>
              <a:rPr lang="en-US" i="0"/>
              <a:t>/ 3000 s </a:t>
            </a:r>
            <a:r>
              <a:rPr lang="en-US" i="0">
                <a:sym typeface="Symbol" pitchFamily="-108" charset="2"/>
              </a:rPr>
              <a:t> 1000 proteins/s</a:t>
            </a:r>
          </a:p>
          <a:p>
            <a:endParaRPr lang="en-US" i="0">
              <a:sym typeface="Symbol" pitchFamily="-108" charset="2"/>
            </a:endParaRPr>
          </a:p>
          <a:p>
            <a:pPr>
              <a:buFont typeface="Arial" pitchFamily="-108" charset="0"/>
              <a:buBlip>
                <a:blip r:embed="rId5"/>
              </a:buBlip>
            </a:pPr>
            <a:r>
              <a:rPr lang="en-US" i="0">
                <a:sym typeface="Symbol" pitchFamily="-108" charset="2"/>
              </a:rPr>
              <a:t> Rate of lipid synthesis: </a:t>
            </a:r>
          </a:p>
          <a:p>
            <a:r>
              <a:rPr lang="en-US" i="0">
                <a:sym typeface="Symbol" pitchFamily="-108" charset="2"/>
              </a:rPr>
              <a:t>   </a:t>
            </a:r>
            <a:r>
              <a:rPr lang="en-US"/>
              <a:t>dN</a:t>
            </a:r>
            <a:r>
              <a:rPr lang="en-US" baseline="-25000"/>
              <a:t>lipid </a:t>
            </a:r>
            <a:r>
              <a:rPr lang="en-US"/>
              <a:t>/dt</a:t>
            </a:r>
            <a:r>
              <a:rPr lang="en-US" i="0"/>
              <a:t> </a:t>
            </a:r>
            <a:r>
              <a:rPr lang="en-US" i="0">
                <a:sym typeface="Symbol" pitchFamily="-108" charset="2"/>
              </a:rPr>
              <a:t> </a:t>
            </a:r>
            <a:r>
              <a:rPr lang="en-US"/>
              <a:t>N</a:t>
            </a:r>
            <a:r>
              <a:rPr lang="en-US" baseline="-25000"/>
              <a:t>lipid </a:t>
            </a:r>
            <a:r>
              <a:rPr lang="en-US"/>
              <a:t>/ </a:t>
            </a:r>
            <a:r>
              <a:rPr lang="en-US">
                <a:sym typeface="Symbol" pitchFamily="-108" charset="2"/>
              </a:rPr>
              <a:t></a:t>
            </a:r>
            <a:r>
              <a:rPr lang="en-US" baseline="-25000">
                <a:sym typeface="Symbol" pitchFamily="-108" charset="2"/>
              </a:rPr>
              <a:t>cell</a:t>
            </a:r>
            <a:r>
              <a:rPr lang="en-US" i="0">
                <a:sym typeface="Symbol" pitchFamily="-108" charset="2"/>
              </a:rPr>
              <a:t>  2</a:t>
            </a:r>
            <a:r>
              <a:rPr lang="en-US" i="0"/>
              <a:t> </a:t>
            </a:r>
            <a:r>
              <a:rPr lang="en-US" i="0">
                <a:sym typeface="Symbol" pitchFamily="-108" charset="2"/>
              </a:rPr>
              <a:t> 10</a:t>
            </a:r>
            <a:r>
              <a:rPr lang="en-US" i="0" baseline="30000">
                <a:sym typeface="Symbol" pitchFamily="-108" charset="2"/>
              </a:rPr>
              <a:t>7</a:t>
            </a:r>
            <a:r>
              <a:rPr lang="en-US" i="0">
                <a:sym typeface="Symbol" pitchFamily="-108" charset="2"/>
              </a:rPr>
              <a:t> lipids</a:t>
            </a:r>
            <a:r>
              <a:rPr lang="en-US" i="0"/>
              <a:t>/ 3000 s </a:t>
            </a:r>
            <a:r>
              <a:rPr lang="en-US" i="0">
                <a:sym typeface="Symbol" pitchFamily="-108" charset="2"/>
              </a:rPr>
              <a:t> 10,000 lipids/s</a:t>
            </a:r>
          </a:p>
          <a:p>
            <a:endParaRPr lang="en-US" i="0">
              <a:sym typeface="Symbol" pitchFamily="-10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0901"/>
                                        </p:tgtEl>
                                        <p:attrNameLst>
                                          <p:attrName>style.visibility</p:attrName>
                                        </p:attrNameLst>
                                      </p:cBhvr>
                                      <p:to>
                                        <p:strVal val="visible"/>
                                      </p:to>
                                    </p:set>
                                    <p:animEffect transition="in" filter="dissolve">
                                      <p:cBhvr>
                                        <p:cTn id="7" dur="500"/>
                                        <p:tgtEl>
                                          <p:spTgt spid="8090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0902"/>
                                        </p:tgtEl>
                                        <p:attrNameLst>
                                          <p:attrName>style.visibility</p:attrName>
                                        </p:attrNameLst>
                                      </p:cBhvr>
                                      <p:to>
                                        <p:strVal val="visible"/>
                                      </p:to>
                                    </p:set>
                                    <p:anim calcmode="lin" valueType="num">
                                      <p:cBhvr additive="base">
                                        <p:cTn id="11" dur="500" fill="hold"/>
                                        <p:tgtEl>
                                          <p:spTgt spid="80902"/>
                                        </p:tgtEl>
                                        <p:attrNameLst>
                                          <p:attrName>ppt_x</p:attrName>
                                        </p:attrNameLst>
                                      </p:cBhvr>
                                      <p:tavLst>
                                        <p:tav tm="0">
                                          <p:val>
                                            <p:strVal val="0-#ppt_w/2"/>
                                          </p:val>
                                        </p:tav>
                                        <p:tav tm="100000">
                                          <p:val>
                                            <p:strVal val="#ppt_x"/>
                                          </p:val>
                                        </p:tav>
                                      </p:tavLst>
                                    </p:anim>
                                    <p:anim calcmode="lin" valueType="num">
                                      <p:cBhvr additive="base">
                                        <p:cTn id="12" dur="500" fill="hold"/>
                                        <p:tgtEl>
                                          <p:spTgt spid="8090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0903">
                                            <p:txEl>
                                              <p:pRg st="0" end="0"/>
                                            </p:txEl>
                                          </p:spTgt>
                                        </p:tgtEl>
                                        <p:attrNameLst>
                                          <p:attrName>style.visibility</p:attrName>
                                        </p:attrNameLst>
                                      </p:cBhvr>
                                      <p:to>
                                        <p:strVal val="visible"/>
                                      </p:to>
                                    </p:set>
                                    <p:animEffect transition="in" filter="wipe(left)">
                                      <p:cBhvr>
                                        <p:cTn id="16" dur="500"/>
                                        <p:tgtEl>
                                          <p:spTgt spid="80903">
                                            <p:txEl>
                                              <p:pRg st="0" end="0"/>
                                            </p:txEl>
                                          </p:spTgt>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80903">
                                            <p:txEl>
                                              <p:pRg st="1" end="1"/>
                                            </p:txEl>
                                          </p:spTgt>
                                        </p:tgtEl>
                                        <p:attrNameLst>
                                          <p:attrName>style.visibility</p:attrName>
                                        </p:attrNameLst>
                                      </p:cBhvr>
                                      <p:to>
                                        <p:strVal val="visible"/>
                                      </p:to>
                                    </p:set>
                                    <p:animEffect transition="in" filter="wipe(left)">
                                      <p:cBhvr>
                                        <p:cTn id="20" dur="500"/>
                                        <p:tgtEl>
                                          <p:spTgt spid="80903">
                                            <p:txEl>
                                              <p:pRg st="1" end="1"/>
                                            </p:txEl>
                                          </p:spTgt>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80903">
                                            <p:txEl>
                                              <p:pRg st="2" end="2"/>
                                            </p:txEl>
                                          </p:spTgt>
                                        </p:tgtEl>
                                        <p:attrNameLst>
                                          <p:attrName>style.visibility</p:attrName>
                                        </p:attrNameLst>
                                      </p:cBhvr>
                                      <p:to>
                                        <p:strVal val="visible"/>
                                      </p:to>
                                    </p:set>
                                    <p:animEffect transition="in" filter="wipe(left)">
                                      <p:cBhvr>
                                        <p:cTn id="24" dur="500"/>
                                        <p:tgtEl>
                                          <p:spTgt spid="8090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0903">
                                            <p:txEl>
                                              <p:pRg st="4" end="4"/>
                                            </p:txEl>
                                          </p:spTgt>
                                        </p:tgtEl>
                                        <p:attrNameLst>
                                          <p:attrName>style.visibility</p:attrName>
                                        </p:attrNameLst>
                                      </p:cBhvr>
                                      <p:to>
                                        <p:strVal val="visible"/>
                                      </p:to>
                                    </p:set>
                                    <p:animEffect transition="in" filter="wipe(left)">
                                      <p:cBhvr>
                                        <p:cTn id="29" dur="500"/>
                                        <p:tgtEl>
                                          <p:spTgt spid="8090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0903">
                                            <p:txEl>
                                              <p:pRg st="5" end="5"/>
                                            </p:txEl>
                                          </p:spTgt>
                                        </p:tgtEl>
                                        <p:attrNameLst>
                                          <p:attrName>style.visibility</p:attrName>
                                        </p:attrNameLst>
                                      </p:cBhvr>
                                      <p:to>
                                        <p:strVal val="visible"/>
                                      </p:to>
                                    </p:set>
                                    <p:animEffect transition="in" filter="wipe(left)">
                                      <p:cBhvr>
                                        <p:cTn id="34" dur="500"/>
                                        <p:tgtEl>
                                          <p:spTgt spid="8090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0903">
                                            <p:txEl>
                                              <p:pRg st="7" end="7"/>
                                            </p:txEl>
                                          </p:spTgt>
                                        </p:tgtEl>
                                        <p:attrNameLst>
                                          <p:attrName>style.visibility</p:attrName>
                                        </p:attrNameLst>
                                      </p:cBhvr>
                                      <p:to>
                                        <p:strVal val="visible"/>
                                      </p:to>
                                    </p:set>
                                    <p:animEffect transition="in" filter="wipe(left)">
                                      <p:cBhvr>
                                        <p:cTn id="39" dur="500"/>
                                        <p:tgtEl>
                                          <p:spTgt spid="8090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0903">
                                            <p:txEl>
                                              <p:pRg st="8" end="8"/>
                                            </p:txEl>
                                          </p:spTgt>
                                        </p:tgtEl>
                                        <p:attrNameLst>
                                          <p:attrName>style.visibility</p:attrName>
                                        </p:attrNameLst>
                                      </p:cBhvr>
                                      <p:to>
                                        <p:strVal val="visible"/>
                                      </p:to>
                                    </p:set>
                                    <p:animEffect transition="in" filter="wipe(left)">
                                      <p:cBhvr>
                                        <p:cTn id="44" dur="500"/>
                                        <p:tgtEl>
                                          <p:spTgt spid="80903">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80903">
                                            <p:txEl>
                                              <p:pRg st="10" end="10"/>
                                            </p:txEl>
                                          </p:spTgt>
                                        </p:tgtEl>
                                        <p:attrNameLst>
                                          <p:attrName>style.visibility</p:attrName>
                                        </p:attrNameLst>
                                      </p:cBhvr>
                                      <p:to>
                                        <p:strVal val="visible"/>
                                      </p:to>
                                    </p:set>
                                    <p:animEffect transition="in" filter="wipe(left)">
                                      <p:cBhvr>
                                        <p:cTn id="49" dur="500"/>
                                        <p:tgtEl>
                                          <p:spTgt spid="80903">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0903">
                                            <p:txEl>
                                              <p:pRg st="11" end="11"/>
                                            </p:txEl>
                                          </p:spTgt>
                                        </p:tgtEl>
                                        <p:attrNameLst>
                                          <p:attrName>style.visibility</p:attrName>
                                        </p:attrNameLst>
                                      </p:cBhvr>
                                      <p:to>
                                        <p:strVal val="visible"/>
                                      </p:to>
                                    </p:set>
                                    <p:animEffect transition="in" filter="wipe(left)">
                                      <p:cBhvr>
                                        <p:cTn id="54" dur="500"/>
                                        <p:tgtEl>
                                          <p:spTgt spid="8090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p:bldP spid="80903" grpId="0" build="p"/>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5234" name="Picture 2" descr="figure_02_02"/>
          <p:cNvPicPr>
            <a:picLocks noChangeAspect="1" noChangeArrowheads="1"/>
          </p:cNvPicPr>
          <p:nvPr/>
        </p:nvPicPr>
        <p:blipFill>
          <a:blip r:embed="rId3"/>
          <a:srcRect/>
          <a:stretch>
            <a:fillRect/>
          </a:stretch>
        </p:blipFill>
        <p:spPr bwMode="auto">
          <a:xfrm>
            <a:off x="5410200" y="587375"/>
            <a:ext cx="3810000" cy="1927225"/>
          </a:xfrm>
          <a:prstGeom prst="rect">
            <a:avLst/>
          </a:prstGeom>
          <a:noFill/>
          <a:ln w="9525">
            <a:noFill/>
            <a:miter lim="800000"/>
            <a:headEnd/>
            <a:tailEnd/>
          </a:ln>
        </p:spPr>
      </p:pic>
      <p:sp>
        <p:nvSpPr>
          <p:cNvPr id="81925" name="Rectangle 5"/>
          <p:cNvSpPr>
            <a:spLocks noChangeArrowheads="1"/>
          </p:cNvSpPr>
          <p:nvPr/>
        </p:nvSpPr>
        <p:spPr bwMode="auto">
          <a:xfrm>
            <a:off x="76200" y="0"/>
            <a:ext cx="9067800" cy="6858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000" i="0">
                <a:solidFill>
                  <a:srgbClr val="FF6700"/>
                </a:solidFill>
                <a:latin typeface="Herculanum" charset="0"/>
                <a:ea typeface="ヒラギノ角ゴ Pro W3" charset="-128"/>
                <a:cs typeface="ヒラギノ角ゴ Pro W3" charset="-128"/>
              </a:rPr>
              <a:t>Timing e.coli (</a:t>
            </a:r>
            <a:r>
              <a:rPr lang="en-US" i="0">
                <a:solidFill>
                  <a:srgbClr val="FF6700"/>
                </a:solidFill>
                <a:latin typeface="Herculanum" charset="0"/>
                <a:ea typeface="ヒラギノ角ゴ Pro W3" charset="-128"/>
                <a:cs typeface="ヒラギノ角ゴ Pro W3" charset="-128"/>
              </a:rPr>
              <a:t>cont’d</a:t>
            </a:r>
            <a:r>
              <a:rPr lang="en-US" sz="3000" i="0">
                <a:solidFill>
                  <a:srgbClr val="FF6700"/>
                </a:solidFill>
                <a:latin typeface="Herculanum" charset="0"/>
                <a:ea typeface="ヒラギノ角ゴ Pro W3" charset="-128"/>
                <a:cs typeface="ヒラギノ角ゴ Pro W3" charset="-128"/>
              </a:rPr>
              <a:t>)</a:t>
            </a:r>
            <a:endParaRPr lang="en-US" sz="3000" b="1" i="0">
              <a:solidFill>
                <a:srgbClr val="FF6700"/>
              </a:solidFill>
              <a:latin typeface="Herculanum" charset="0"/>
              <a:ea typeface="ヒラギノ角ゴ Pro W3" charset="-128"/>
              <a:cs typeface="ヒラギノ角ゴ Pro W3" charset="-128"/>
            </a:endParaRPr>
          </a:p>
        </p:txBody>
      </p:sp>
      <p:pic>
        <p:nvPicPr>
          <p:cNvPr id="81926" name="Picture 6"/>
          <p:cNvPicPr>
            <a:picLocks noChangeAspect="1" noChangeArrowheads="1"/>
          </p:cNvPicPr>
          <p:nvPr/>
        </p:nvPicPr>
        <p:blipFill>
          <a:blip r:embed="rId4"/>
          <a:srcRect/>
          <a:stretch>
            <a:fillRect/>
          </a:stretch>
        </p:blipFill>
        <p:spPr bwMode="auto">
          <a:xfrm>
            <a:off x="152400" y="1676400"/>
            <a:ext cx="463550" cy="533400"/>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81927" name="Text Box 7"/>
          <p:cNvSpPr txBox="1">
            <a:spLocks noChangeArrowheads="1"/>
          </p:cNvSpPr>
          <p:nvPr/>
        </p:nvSpPr>
        <p:spPr bwMode="auto">
          <a:xfrm>
            <a:off x="228600" y="1066800"/>
            <a:ext cx="8839200" cy="7294563"/>
          </a:xfrm>
          <a:prstGeom prst="rect">
            <a:avLst/>
          </a:prstGeom>
          <a:noFill/>
          <a:ln w="15875">
            <a:noFill/>
            <a:miter lim="800000"/>
            <a:headEnd/>
            <a:tailEnd/>
          </a:ln>
        </p:spPr>
        <p:txBody>
          <a:bodyPr>
            <a:prstTxWarp prst="textNoShape">
              <a:avLst/>
            </a:prstTxWarp>
            <a:spAutoFit/>
          </a:bodyPr>
          <a:lstStyle/>
          <a:p>
            <a:pPr>
              <a:buFont typeface="Times" pitchFamily="-108" charset="0"/>
              <a:buChar char="•"/>
            </a:pPr>
            <a:r>
              <a:rPr lang="en-US" i="0"/>
              <a:t>  Control of the water content within the cell - ? </a:t>
            </a:r>
          </a:p>
          <a:p>
            <a:r>
              <a:rPr lang="en-US" i="0"/>
              <a:t>         </a:t>
            </a:r>
          </a:p>
          <a:p>
            <a:r>
              <a:rPr lang="en-US" i="0"/>
              <a:t>       Estimate the rate of water uptake during the cell cycle:</a:t>
            </a:r>
          </a:p>
          <a:p>
            <a:endParaRPr lang="en-US" i="0"/>
          </a:p>
          <a:p>
            <a:r>
              <a:rPr lang="en-US" i="0">
                <a:sym typeface="Symbol" pitchFamily="-108" charset="2"/>
              </a:rPr>
              <a:t> </a:t>
            </a:r>
            <a:r>
              <a:rPr lang="en-US"/>
              <a:t>dN</a:t>
            </a:r>
            <a:r>
              <a:rPr lang="en-US" baseline="-25000"/>
              <a:t>H2O </a:t>
            </a:r>
            <a:r>
              <a:rPr lang="en-US"/>
              <a:t>/dt</a:t>
            </a:r>
            <a:r>
              <a:rPr lang="en-US" i="0"/>
              <a:t> </a:t>
            </a:r>
            <a:r>
              <a:rPr lang="en-US" i="0">
                <a:sym typeface="Symbol" pitchFamily="-108" charset="2"/>
              </a:rPr>
              <a:t> </a:t>
            </a:r>
            <a:r>
              <a:rPr lang="en-US"/>
              <a:t>N</a:t>
            </a:r>
            <a:r>
              <a:rPr lang="en-US" baseline="-25000"/>
              <a:t>H2O </a:t>
            </a:r>
            <a:r>
              <a:rPr lang="en-US"/>
              <a:t>/ </a:t>
            </a:r>
            <a:r>
              <a:rPr lang="en-US">
                <a:sym typeface="Symbol" pitchFamily="-108" charset="2"/>
              </a:rPr>
              <a:t></a:t>
            </a:r>
            <a:r>
              <a:rPr lang="en-US" baseline="-25000">
                <a:sym typeface="Symbol" pitchFamily="-108" charset="2"/>
              </a:rPr>
              <a:t>cell</a:t>
            </a:r>
            <a:r>
              <a:rPr lang="en-US" i="0">
                <a:sym typeface="Symbol" pitchFamily="-108" charset="2"/>
              </a:rPr>
              <a:t>  </a:t>
            </a:r>
            <a:r>
              <a:rPr lang="en-US" i="0"/>
              <a:t>2 </a:t>
            </a:r>
            <a:r>
              <a:rPr lang="en-US" i="0">
                <a:sym typeface="Symbol" pitchFamily="-108" charset="2"/>
              </a:rPr>
              <a:t> 10</a:t>
            </a:r>
            <a:r>
              <a:rPr lang="en-US" i="0" baseline="30000">
                <a:sym typeface="Symbol" pitchFamily="-108" charset="2"/>
              </a:rPr>
              <a:t>10</a:t>
            </a:r>
            <a:r>
              <a:rPr lang="en-US" i="0">
                <a:sym typeface="Symbol" pitchFamily="-108" charset="2"/>
              </a:rPr>
              <a:t> waters</a:t>
            </a:r>
            <a:r>
              <a:rPr lang="en-US" i="0"/>
              <a:t>/ 3000 s </a:t>
            </a:r>
            <a:r>
              <a:rPr lang="en-US" i="0">
                <a:sym typeface="Symbol" pitchFamily="-108" charset="2"/>
              </a:rPr>
              <a:t> </a:t>
            </a:r>
            <a:r>
              <a:rPr lang="en-US" i="0"/>
              <a:t>7 </a:t>
            </a:r>
            <a:r>
              <a:rPr lang="en-US" i="0">
                <a:sym typeface="Symbol" pitchFamily="-108" charset="2"/>
              </a:rPr>
              <a:t> 10</a:t>
            </a:r>
            <a:r>
              <a:rPr lang="en-US" i="0" baseline="30000">
                <a:sym typeface="Symbol" pitchFamily="-108" charset="2"/>
              </a:rPr>
              <a:t>6</a:t>
            </a:r>
            <a:r>
              <a:rPr lang="en-US" i="0">
                <a:sym typeface="Symbol" pitchFamily="-108" charset="2"/>
              </a:rPr>
              <a:t> waters</a:t>
            </a:r>
            <a:r>
              <a:rPr lang="en-US" i="0"/>
              <a:t>/ s</a:t>
            </a:r>
          </a:p>
          <a:p>
            <a:endParaRPr lang="en-US" i="0"/>
          </a:p>
          <a:p>
            <a:endParaRPr lang="en-US" i="0"/>
          </a:p>
          <a:p>
            <a:r>
              <a:rPr lang="en-US" i="0"/>
              <a:t>        Estimate the average mass flux across the cell membrane:</a:t>
            </a:r>
          </a:p>
          <a:p>
            <a:endParaRPr lang="en-US" i="0"/>
          </a:p>
          <a:p>
            <a:r>
              <a:rPr lang="en-US" i="0"/>
              <a:t>Flux = amount of </a:t>
            </a:r>
            <a:r>
              <a:rPr lang="en-US"/>
              <a:t>m</a:t>
            </a:r>
            <a:r>
              <a:rPr lang="en-US" i="0"/>
              <a:t> crossing unit </a:t>
            </a:r>
            <a:r>
              <a:rPr lang="en-US"/>
              <a:t>A</a:t>
            </a:r>
            <a:r>
              <a:rPr lang="en-US" i="0"/>
              <a:t> per unit </a:t>
            </a:r>
            <a:r>
              <a:rPr lang="en-US"/>
              <a:t>t     &lt;=&gt;</a:t>
            </a:r>
            <a:r>
              <a:rPr lang="en-US" i="0"/>
              <a:t> </a:t>
            </a:r>
          </a:p>
          <a:p>
            <a:r>
              <a:rPr lang="en-US"/>
              <a:t>j</a:t>
            </a:r>
            <a:r>
              <a:rPr lang="en-US" baseline="-25000"/>
              <a:t>water</a:t>
            </a:r>
            <a:r>
              <a:rPr lang="en-US" i="0"/>
              <a:t> </a:t>
            </a:r>
            <a:r>
              <a:rPr lang="en-US" i="0">
                <a:sym typeface="Symbol" pitchFamily="-108" charset="2"/>
              </a:rPr>
              <a:t> (</a:t>
            </a:r>
            <a:r>
              <a:rPr lang="en-US"/>
              <a:t>dN</a:t>
            </a:r>
            <a:r>
              <a:rPr lang="en-US" baseline="-25000"/>
              <a:t>H2O </a:t>
            </a:r>
            <a:r>
              <a:rPr lang="en-US"/>
              <a:t>/dt </a:t>
            </a:r>
            <a:r>
              <a:rPr lang="en-US" i="0"/>
              <a:t>)</a:t>
            </a:r>
            <a:r>
              <a:rPr lang="en-US"/>
              <a:t> /</a:t>
            </a:r>
            <a:r>
              <a:rPr lang="en-US" i="0"/>
              <a:t> </a:t>
            </a:r>
            <a:r>
              <a:rPr lang="en-US"/>
              <a:t>A</a:t>
            </a:r>
            <a:r>
              <a:rPr lang="en-US" baseline="-25000"/>
              <a:t>E.coli</a:t>
            </a:r>
          </a:p>
          <a:p>
            <a:endParaRPr lang="en-US"/>
          </a:p>
          <a:p>
            <a:r>
              <a:rPr lang="en-US" i="0"/>
              <a:t>Note: This mass transport is mediated primarily by proteins which are distributed throughout the membrane. </a:t>
            </a:r>
            <a:r>
              <a:rPr lang="en-US" i="0">
                <a:latin typeface="ヒラギノ角ゴ Pro W3" pitchFamily="-108" charset="-128"/>
              </a:rPr>
              <a:t/>
            </a:r>
            <a:r>
              <a:rPr lang="en-US" i="0"/>
              <a:t> </a:t>
            </a:r>
            <a:endParaRPr lang="en-US" i="0">
              <a:sym typeface="Symbol" pitchFamily="-108" charset="2"/>
            </a:endParaRPr>
          </a:p>
        </p:txBody>
      </p:sp>
      <p:pic>
        <p:nvPicPr>
          <p:cNvPr id="81928" name="Picture 8"/>
          <p:cNvPicPr>
            <a:picLocks noChangeAspect="1" noChangeArrowheads="1"/>
          </p:cNvPicPr>
          <p:nvPr/>
        </p:nvPicPr>
        <p:blipFill>
          <a:blip r:embed="rId4"/>
          <a:srcRect/>
          <a:stretch>
            <a:fillRect/>
          </a:stretch>
        </p:blipFill>
        <p:spPr bwMode="auto">
          <a:xfrm>
            <a:off x="152400" y="3810000"/>
            <a:ext cx="463550" cy="533400"/>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81929" name="Rectangle 9"/>
          <p:cNvSpPr>
            <a:spLocks noChangeArrowheads="1"/>
          </p:cNvSpPr>
          <p:nvPr/>
        </p:nvSpPr>
        <p:spPr bwMode="auto">
          <a:xfrm>
            <a:off x="2895600" y="5272088"/>
            <a:ext cx="3581400" cy="366712"/>
          </a:xfrm>
          <a:prstGeom prst="rect">
            <a:avLst/>
          </a:prstGeom>
          <a:noFill/>
          <a:ln w="15875">
            <a:noFill/>
            <a:miter lim="800000"/>
            <a:headEnd/>
            <a:tailEnd/>
          </a:ln>
        </p:spPr>
        <p:txBody>
          <a:bodyPr>
            <a:prstTxWarp prst="textNoShape">
              <a:avLst/>
            </a:prstTxWarp>
            <a:spAutoFit/>
          </a:bodyPr>
          <a:lstStyle/>
          <a:p>
            <a:r>
              <a:rPr lang="en-US" i="0">
                <a:sym typeface="Symbol" pitchFamily="-108" charset="2"/>
              </a:rPr>
              <a:t> ( </a:t>
            </a:r>
            <a:r>
              <a:rPr lang="en-US" i="0"/>
              <a:t>7 </a:t>
            </a:r>
            <a:r>
              <a:rPr lang="en-US" i="0">
                <a:sym typeface="Symbol" pitchFamily="-108" charset="2"/>
              </a:rPr>
              <a:t> 10</a:t>
            </a:r>
            <a:r>
              <a:rPr lang="en-US" i="0" baseline="30000">
                <a:sym typeface="Symbol" pitchFamily="-108" charset="2"/>
              </a:rPr>
              <a:t>6</a:t>
            </a:r>
            <a:r>
              <a:rPr lang="en-US" i="0">
                <a:sym typeface="Symbol" pitchFamily="-108" charset="2"/>
              </a:rPr>
              <a:t> waters</a:t>
            </a:r>
            <a:r>
              <a:rPr lang="en-US" i="0"/>
              <a:t>/s ) / (6 </a:t>
            </a:r>
            <a:r>
              <a:rPr lang="en-US" i="0">
                <a:sym typeface="Symbol" pitchFamily="-108" charset="2"/>
              </a:rPr>
              <a:t> 10</a:t>
            </a:r>
            <a:r>
              <a:rPr lang="en-US" i="0" baseline="30000">
                <a:sym typeface="Symbol" pitchFamily="-108" charset="2"/>
              </a:rPr>
              <a:t>6</a:t>
            </a:r>
            <a:r>
              <a:rPr lang="en-US" i="0">
                <a:sym typeface="Symbol" pitchFamily="-108" charset="2"/>
              </a:rPr>
              <a:t> nm</a:t>
            </a:r>
            <a:r>
              <a:rPr lang="en-US" i="0" baseline="30000">
                <a:sym typeface="Symbol" pitchFamily="-108" charset="2"/>
              </a:rPr>
              <a:t>2</a:t>
            </a:r>
            <a:r>
              <a:rPr lang="en-US" i="0">
                <a:sym typeface="Symbol" pitchFamily="-108" charset="2"/>
              </a:rPr>
              <a:t>)</a:t>
            </a:r>
            <a:r>
              <a:rPr lang="en-US" i="0"/>
              <a:t> </a:t>
            </a:r>
          </a:p>
        </p:txBody>
      </p:sp>
      <p:sp>
        <p:nvSpPr>
          <p:cNvPr id="81930" name="Rectangle 10"/>
          <p:cNvSpPr>
            <a:spLocks noChangeArrowheads="1"/>
          </p:cNvSpPr>
          <p:nvPr/>
        </p:nvSpPr>
        <p:spPr bwMode="auto">
          <a:xfrm>
            <a:off x="6477000" y="5257800"/>
            <a:ext cx="2438400" cy="366713"/>
          </a:xfrm>
          <a:prstGeom prst="rect">
            <a:avLst/>
          </a:prstGeom>
          <a:noFill/>
          <a:ln w="15875">
            <a:noFill/>
            <a:miter lim="800000"/>
            <a:headEnd/>
            <a:tailEnd/>
          </a:ln>
        </p:spPr>
        <p:txBody>
          <a:bodyPr>
            <a:prstTxWarp prst="textNoShape">
              <a:avLst/>
            </a:prstTxWarp>
            <a:spAutoFit/>
          </a:bodyPr>
          <a:lstStyle/>
          <a:p>
            <a:r>
              <a:rPr lang="en-US" i="0">
                <a:sym typeface="Symbol" pitchFamily="-108" charset="2"/>
              </a:rPr>
              <a:t> 1 water/(nm</a:t>
            </a:r>
            <a:r>
              <a:rPr lang="en-US" i="0" baseline="30000">
                <a:sym typeface="Symbol" pitchFamily="-108" charset="2"/>
              </a:rPr>
              <a:t>2</a:t>
            </a:r>
            <a:r>
              <a:rPr lang="en-US" i="0">
                <a:sym typeface="Symbol" pitchFamily="-108" charset="2"/>
              </a:rPr>
              <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1925"/>
                                        </p:tgtEl>
                                        <p:attrNameLst>
                                          <p:attrName>style.visibility</p:attrName>
                                        </p:attrNameLst>
                                      </p:cBhvr>
                                      <p:to>
                                        <p:strVal val="visible"/>
                                      </p:to>
                                    </p:set>
                                    <p:animEffect transition="in" filter="dissolve">
                                      <p:cBhvr>
                                        <p:cTn id="7" dur="500"/>
                                        <p:tgtEl>
                                          <p:spTgt spid="819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1927">
                                            <p:txEl>
                                              <p:pRg st="0" end="0"/>
                                            </p:txEl>
                                          </p:spTgt>
                                        </p:tgtEl>
                                        <p:attrNameLst>
                                          <p:attrName>style.visibility</p:attrName>
                                        </p:attrNameLst>
                                      </p:cBhvr>
                                      <p:to>
                                        <p:strVal val="visible"/>
                                      </p:to>
                                    </p:set>
                                    <p:animEffect transition="in" filter="wipe(left)">
                                      <p:cBhvr>
                                        <p:cTn id="11" dur="500"/>
                                        <p:tgtEl>
                                          <p:spTgt spid="8192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81926"/>
                                        </p:tgtEl>
                                        <p:attrNameLst>
                                          <p:attrName>style.visibility</p:attrName>
                                        </p:attrNameLst>
                                      </p:cBhvr>
                                      <p:to>
                                        <p:strVal val="visible"/>
                                      </p:to>
                                    </p:set>
                                    <p:anim calcmode="lin" valueType="num">
                                      <p:cBhvr additive="base">
                                        <p:cTn id="16" dur="500" fill="hold"/>
                                        <p:tgtEl>
                                          <p:spTgt spid="81926"/>
                                        </p:tgtEl>
                                        <p:attrNameLst>
                                          <p:attrName>ppt_x</p:attrName>
                                        </p:attrNameLst>
                                      </p:cBhvr>
                                      <p:tavLst>
                                        <p:tav tm="0">
                                          <p:val>
                                            <p:strVal val="0-#ppt_w/2"/>
                                          </p:val>
                                        </p:tav>
                                        <p:tav tm="100000">
                                          <p:val>
                                            <p:strVal val="#ppt_x"/>
                                          </p:val>
                                        </p:tav>
                                      </p:tavLst>
                                    </p:anim>
                                    <p:anim calcmode="lin" valueType="num">
                                      <p:cBhvr additive="base">
                                        <p:cTn id="17" dur="500" fill="hold"/>
                                        <p:tgtEl>
                                          <p:spTgt spid="8192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81927">
                                            <p:txEl>
                                              <p:pRg st="2" end="2"/>
                                            </p:txEl>
                                          </p:spTgt>
                                        </p:tgtEl>
                                        <p:attrNameLst>
                                          <p:attrName>style.visibility</p:attrName>
                                        </p:attrNameLst>
                                      </p:cBhvr>
                                      <p:to>
                                        <p:strVal val="visible"/>
                                      </p:to>
                                    </p:set>
                                    <p:animEffect transition="in" filter="wipe(left)">
                                      <p:cBhvr>
                                        <p:cTn id="21" dur="500"/>
                                        <p:tgtEl>
                                          <p:spTgt spid="8192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1927">
                                            <p:txEl>
                                              <p:pRg st="4" end="4"/>
                                            </p:txEl>
                                          </p:spTgt>
                                        </p:tgtEl>
                                        <p:attrNameLst>
                                          <p:attrName>style.visibility</p:attrName>
                                        </p:attrNameLst>
                                      </p:cBhvr>
                                      <p:to>
                                        <p:strVal val="visible"/>
                                      </p:to>
                                    </p:set>
                                    <p:animEffect transition="in" filter="wipe(left)">
                                      <p:cBhvr>
                                        <p:cTn id="26" dur="500"/>
                                        <p:tgtEl>
                                          <p:spTgt spid="8192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81928"/>
                                        </p:tgtEl>
                                        <p:attrNameLst>
                                          <p:attrName>style.visibility</p:attrName>
                                        </p:attrNameLst>
                                      </p:cBhvr>
                                      <p:to>
                                        <p:strVal val="visible"/>
                                      </p:to>
                                    </p:set>
                                    <p:anim calcmode="lin" valueType="num">
                                      <p:cBhvr additive="base">
                                        <p:cTn id="31" dur="500" fill="hold"/>
                                        <p:tgtEl>
                                          <p:spTgt spid="81928"/>
                                        </p:tgtEl>
                                        <p:attrNameLst>
                                          <p:attrName>ppt_x</p:attrName>
                                        </p:attrNameLst>
                                      </p:cBhvr>
                                      <p:tavLst>
                                        <p:tav tm="0">
                                          <p:val>
                                            <p:strVal val="0-#ppt_w/2"/>
                                          </p:val>
                                        </p:tav>
                                        <p:tav tm="100000">
                                          <p:val>
                                            <p:strVal val="#ppt_x"/>
                                          </p:val>
                                        </p:tav>
                                      </p:tavLst>
                                    </p:anim>
                                    <p:anim calcmode="lin" valueType="num">
                                      <p:cBhvr additive="base">
                                        <p:cTn id="32" dur="500" fill="hold"/>
                                        <p:tgtEl>
                                          <p:spTgt spid="81928"/>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81927">
                                            <p:txEl>
                                              <p:pRg st="7" end="7"/>
                                            </p:txEl>
                                          </p:spTgt>
                                        </p:tgtEl>
                                        <p:attrNameLst>
                                          <p:attrName>style.visibility</p:attrName>
                                        </p:attrNameLst>
                                      </p:cBhvr>
                                      <p:to>
                                        <p:strVal val="visible"/>
                                      </p:to>
                                    </p:set>
                                    <p:animEffect transition="in" filter="wipe(left)">
                                      <p:cBhvr>
                                        <p:cTn id="36" dur="500"/>
                                        <p:tgtEl>
                                          <p:spTgt spid="81927">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1927">
                                            <p:txEl>
                                              <p:pRg st="9" end="9"/>
                                            </p:txEl>
                                          </p:spTgt>
                                        </p:tgtEl>
                                        <p:attrNameLst>
                                          <p:attrName>style.visibility</p:attrName>
                                        </p:attrNameLst>
                                      </p:cBhvr>
                                      <p:to>
                                        <p:strVal val="visible"/>
                                      </p:to>
                                    </p:set>
                                    <p:animEffect transition="in" filter="wipe(left)">
                                      <p:cBhvr>
                                        <p:cTn id="41" dur="500"/>
                                        <p:tgtEl>
                                          <p:spTgt spid="81927">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1927">
                                            <p:txEl>
                                              <p:pRg st="10" end="10"/>
                                            </p:txEl>
                                          </p:spTgt>
                                        </p:tgtEl>
                                        <p:attrNameLst>
                                          <p:attrName>style.visibility</p:attrName>
                                        </p:attrNameLst>
                                      </p:cBhvr>
                                      <p:to>
                                        <p:strVal val="visible"/>
                                      </p:to>
                                    </p:set>
                                    <p:animEffect transition="in" filter="wipe(left)">
                                      <p:cBhvr>
                                        <p:cTn id="46" dur="500"/>
                                        <p:tgtEl>
                                          <p:spTgt spid="81927">
                                            <p:txEl>
                                              <p:pRg st="10" end="1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1929"/>
                                        </p:tgtEl>
                                        <p:attrNameLst>
                                          <p:attrName>style.visibility</p:attrName>
                                        </p:attrNameLst>
                                      </p:cBhvr>
                                      <p:to>
                                        <p:strVal val="visible"/>
                                      </p:to>
                                    </p:set>
                                    <p:animEffect transition="in" filter="wipe(left)">
                                      <p:cBhvr>
                                        <p:cTn id="51" dur="500"/>
                                        <p:tgtEl>
                                          <p:spTgt spid="819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81930"/>
                                        </p:tgtEl>
                                        <p:attrNameLst>
                                          <p:attrName>style.visibility</p:attrName>
                                        </p:attrNameLst>
                                      </p:cBhvr>
                                      <p:to>
                                        <p:strVal val="visible"/>
                                      </p:to>
                                    </p:set>
                                    <p:animEffect transition="in" filter="wipe(left)">
                                      <p:cBhvr>
                                        <p:cTn id="56" dur="500"/>
                                        <p:tgtEl>
                                          <p:spTgt spid="81930"/>
                                        </p:tgtEl>
                                      </p:cBhvr>
                                    </p:animEffect>
                                  </p:childTnLst>
                                </p:cTn>
                              </p:par>
                            </p:childTnLst>
                          </p:cTn>
                        </p:par>
                        <p:par>
                          <p:cTn id="57" fill="hold">
                            <p:stCondLst>
                              <p:cond delay="500"/>
                            </p:stCondLst>
                            <p:childTnLst>
                              <p:par>
                                <p:cTn id="58" presetID="22" presetClass="entr" presetSubtype="8" fill="hold" grpId="0" nodeType="afterEffect">
                                  <p:stCondLst>
                                    <p:cond delay="1000"/>
                                  </p:stCondLst>
                                  <p:childTnLst>
                                    <p:set>
                                      <p:cBhvr>
                                        <p:cTn id="59" dur="1" fill="hold">
                                          <p:stCondLst>
                                            <p:cond delay="0"/>
                                          </p:stCondLst>
                                        </p:cTn>
                                        <p:tgtEl>
                                          <p:spTgt spid="81927">
                                            <p:txEl>
                                              <p:pRg st="12" end="12"/>
                                            </p:txEl>
                                          </p:spTgt>
                                        </p:tgtEl>
                                        <p:attrNameLst>
                                          <p:attrName>style.visibility</p:attrName>
                                        </p:attrNameLst>
                                      </p:cBhvr>
                                      <p:to>
                                        <p:strVal val="visible"/>
                                      </p:to>
                                    </p:set>
                                    <p:animEffect transition="in" filter="wipe(left)">
                                      <p:cBhvr>
                                        <p:cTn id="60" dur="500"/>
                                        <p:tgtEl>
                                          <p:spTgt spid="8192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p:bldP spid="81927" grpId="0" build="p"/>
      <p:bldP spid="81929" grpId="0"/>
      <p:bldP spid="81930" grpId="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2" name="Rectangle 24"/>
          <p:cNvSpPr>
            <a:spLocks noGrp="1" noChangeArrowheads="1"/>
          </p:cNvSpPr>
          <p:nvPr/>
        </p:nvSpPr>
        <p:spPr bwMode="auto">
          <a:xfrm>
            <a:off x="304800" y="1371600"/>
            <a:ext cx="8534400" cy="9144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prstTxWarp prst="textNoShape">
              <a:avLst/>
            </a:prstTxWarp>
          </a:bodyPr>
          <a:lstStyle/>
          <a:p>
            <a:pPr algn="ctr">
              <a:spcBef>
                <a:spcPct val="0"/>
              </a:spcBef>
              <a:buFont typeface="Arial" charset="0"/>
              <a:buNone/>
              <a:defRPr/>
            </a:pPr>
            <a:r>
              <a:rPr lang="en-US" sz="3200" i="0" dirty="0">
                <a:solidFill>
                  <a:srgbClr val="FF6600"/>
                </a:solidFill>
                <a:latin typeface="Herculanum" charset="0"/>
                <a:ea typeface="Times New Roman" charset="0"/>
                <a:cs typeface="Times New Roman" charset="0"/>
              </a:rPr>
              <a:t>third topic</a:t>
            </a:r>
          </a:p>
          <a:p>
            <a:pPr algn="ctr">
              <a:spcBef>
                <a:spcPct val="0"/>
              </a:spcBef>
              <a:buFont typeface="Arial" charset="0"/>
              <a:buNone/>
              <a:defRPr/>
            </a:pPr>
            <a:r>
              <a:rPr lang="en-US" sz="3200" i="0" dirty="0">
                <a:solidFill>
                  <a:srgbClr val="FF6600"/>
                </a:solidFill>
                <a:latin typeface="Herculanum" charset="0"/>
                <a:ea typeface="Times New Roman" charset="0"/>
                <a:cs typeface="Times New Roman" charset="0"/>
              </a:rPr>
              <a:t>Energy and force scales in biology</a:t>
            </a:r>
            <a:endParaRPr lang="en-US" sz="3200" i="0" dirty="0">
              <a:solidFill>
                <a:schemeClr val="tx2"/>
              </a:solidFill>
              <a:latin typeface="Herculanum" charset="0"/>
              <a:ea typeface="ヒラギノ角ゴ Pro W3" charset="-128"/>
              <a:cs typeface="ヒラギノ角ゴ Pro W3" charset="-128"/>
            </a:endParaRPr>
          </a:p>
        </p:txBody>
      </p:sp>
      <p:pic>
        <p:nvPicPr>
          <p:cNvPr id="97283" name="Picture 4"/>
          <p:cNvPicPr>
            <a:picLocks noChangeAspect="1"/>
          </p:cNvPicPr>
          <p:nvPr/>
        </p:nvPicPr>
        <p:blipFill>
          <a:blip r:embed="rId3"/>
          <a:srcRect/>
          <a:stretch>
            <a:fillRect/>
          </a:stretch>
        </p:blipFill>
        <p:spPr bwMode="auto">
          <a:xfrm>
            <a:off x="6096000" y="3581400"/>
            <a:ext cx="2336800" cy="2957513"/>
          </a:xfrm>
          <a:prstGeom prst="rect">
            <a:avLst/>
          </a:prstGeom>
          <a:noFill/>
          <a:ln w="9525">
            <a:noFill/>
            <a:miter lim="800000"/>
            <a:headEnd/>
            <a:tailEnd/>
          </a:ln>
        </p:spPr>
      </p:pic>
      <p:sp>
        <p:nvSpPr>
          <p:cNvPr id="97284" name="Rectangle 5"/>
          <p:cNvSpPr>
            <a:spLocks noChangeArrowheads="1"/>
          </p:cNvSpPr>
          <p:nvPr/>
        </p:nvSpPr>
        <p:spPr bwMode="auto">
          <a:xfrm>
            <a:off x="533400" y="6169025"/>
            <a:ext cx="5638800" cy="307975"/>
          </a:xfrm>
          <a:prstGeom prst="rect">
            <a:avLst/>
          </a:prstGeom>
          <a:noFill/>
          <a:ln w="9525">
            <a:noFill/>
            <a:miter lim="800000"/>
            <a:headEnd/>
            <a:tailEnd/>
          </a:ln>
        </p:spPr>
        <p:txBody>
          <a:bodyPr>
            <a:prstTxWarp prst="textNoShape">
              <a:avLst/>
            </a:prstTxWarp>
            <a:spAutoFit/>
          </a:bodyPr>
          <a:lstStyle/>
          <a:p>
            <a:r>
              <a:rPr lang="en-US" sz="1400"/>
              <a:t>http://media.bigoo.ws/content/image/funny/funny_407.jpg</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1039"/>
          <p:cNvSpPr>
            <a:spLocks noChangeArrowheads="1"/>
          </p:cNvSpPr>
          <p:nvPr/>
        </p:nvSpPr>
        <p:spPr bwMode="auto">
          <a:xfrm>
            <a:off x="0" y="5710238"/>
            <a:ext cx="8432800" cy="898525"/>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66000"/>
              <a:buFontTx/>
              <a:buBlip>
                <a:blip r:embed="rId2"/>
              </a:buBlip>
              <a:tabLst>
                <a:tab pos="655638" algn="l"/>
                <a:tab pos="1312863" algn="l"/>
                <a:tab pos="1968500" algn="l"/>
                <a:tab pos="2625725" algn="l"/>
                <a:tab pos="3282950" algn="l"/>
                <a:tab pos="3938588" algn="l"/>
                <a:tab pos="4595813" algn="l"/>
              </a:tabLst>
            </a:pPr>
            <a:r>
              <a:rPr lang="en-GB" sz="1600" b="1">
                <a:latin typeface="Albany" charset="0"/>
              </a:rPr>
              <a:t>Cells have a few special tricks for storing and accessing energy.</a:t>
            </a:r>
          </a:p>
          <a:p>
            <a:pPr marL="390525" indent="-293688" defTabSz="650875">
              <a:lnSpc>
                <a:spcPct val="93000"/>
              </a:lnSpc>
              <a:buClr>
                <a:srgbClr val="000000"/>
              </a:buClr>
              <a:buSzPct val="66000"/>
              <a:buFontTx/>
              <a:buBlip>
                <a:blip r:embed="rId2"/>
              </a:buBlip>
              <a:tabLst>
                <a:tab pos="655638" algn="l"/>
                <a:tab pos="1312863" algn="l"/>
                <a:tab pos="1968500" algn="l"/>
                <a:tab pos="2625725" algn="l"/>
                <a:tab pos="3282950" algn="l"/>
                <a:tab pos="3938588" algn="l"/>
                <a:tab pos="4595813" algn="l"/>
              </a:tabLst>
            </a:pPr>
            <a:r>
              <a:rPr lang="en-GB" sz="1600" b="1">
                <a:latin typeface="Albany" charset="0"/>
              </a:rPr>
              <a:t>ATP hydrolysis releases of order 20 kT of energy (note: depends upon concentrations of reactants and products).</a:t>
            </a:r>
            <a:endParaRPr lang="en-GB" sz="1500" b="1"/>
          </a:p>
        </p:txBody>
      </p:sp>
      <p:sp>
        <p:nvSpPr>
          <p:cNvPr id="7" name="Title 1"/>
          <p:cNvSpPr txBox="1">
            <a:spLocks/>
          </p:cNvSpPr>
          <p:nvPr/>
        </p:nvSpPr>
        <p:spPr bwMode="auto">
          <a:xfrm>
            <a:off x="823913" y="265113"/>
            <a:ext cx="7807325" cy="1143000"/>
          </a:xfrm>
          <a:prstGeom prst="rect">
            <a:avLst/>
          </a:prstGeom>
          <a:noFill/>
          <a:ln w="9525">
            <a:noFill/>
            <a:miter lim="800000"/>
            <a:headEnd/>
            <a:tailEnd/>
          </a:ln>
          <a:effectLst/>
        </p:spPr>
        <p:txBody>
          <a:bodyPr anchor="ctr">
            <a:prstTxWarp prst="textNoShape">
              <a:avLst/>
            </a:prstTxWarp>
          </a:bodyPr>
          <a:lstStyle/>
          <a:p>
            <a:pPr algn="ctr">
              <a:spcBef>
                <a:spcPct val="0"/>
              </a:spcBef>
              <a:buFont typeface="Arial" charset="0"/>
              <a:buNone/>
              <a:defRPr/>
            </a:pPr>
            <a:r>
              <a:rPr lang="en-US" sz="2800" i="0" kern="0" dirty="0" err="1">
                <a:solidFill>
                  <a:srgbClr val="FF6600"/>
                </a:solidFill>
                <a:latin typeface="Herculanum"/>
                <a:ea typeface="+mj-ea"/>
                <a:cs typeface="Herculanum"/>
              </a:rPr>
              <a:t>Atp</a:t>
            </a:r>
            <a:r>
              <a:rPr lang="en-US" sz="2800" i="0" kern="0" dirty="0">
                <a:solidFill>
                  <a:srgbClr val="FF6600"/>
                </a:solidFill>
                <a:latin typeface="Herculanum"/>
                <a:ea typeface="+mj-ea"/>
                <a:cs typeface="Herculanum"/>
              </a:rPr>
              <a:t> as the energy currency</a:t>
            </a:r>
            <a:endParaRPr lang="en-US" sz="2800" i="0" kern="0" dirty="0">
              <a:solidFill>
                <a:srgbClr val="FF6600"/>
              </a:solidFill>
              <a:latin typeface="Herculanum"/>
              <a:ea typeface="+mj-ea"/>
              <a:cs typeface="Herculanum"/>
            </a:endParaRPr>
          </a:p>
        </p:txBody>
      </p:sp>
      <p:pic>
        <p:nvPicPr>
          <p:cNvPr id="99332" name="Picture 5"/>
          <p:cNvPicPr>
            <a:picLocks noChangeAspect="1"/>
          </p:cNvPicPr>
          <p:nvPr/>
        </p:nvPicPr>
        <p:blipFill>
          <a:blip r:embed="rId3"/>
          <a:srcRect/>
          <a:stretch>
            <a:fillRect/>
          </a:stretch>
        </p:blipFill>
        <p:spPr bwMode="auto">
          <a:xfrm>
            <a:off x="2057400" y="1447800"/>
            <a:ext cx="5119688"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1039"/>
          <p:cNvSpPr>
            <a:spLocks noChangeArrowheads="1"/>
          </p:cNvSpPr>
          <p:nvPr/>
        </p:nvSpPr>
        <p:spPr bwMode="auto">
          <a:xfrm>
            <a:off x="0" y="1143000"/>
            <a:ext cx="4648200" cy="2590800"/>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66000"/>
              <a:buFontTx/>
              <a:buBlip>
                <a:blip r:embed="rId2"/>
              </a:buBlip>
              <a:tabLst>
                <a:tab pos="655638" algn="l"/>
                <a:tab pos="1312863" algn="l"/>
                <a:tab pos="1968500" algn="l"/>
                <a:tab pos="2625725" algn="l"/>
                <a:tab pos="3282950" algn="l"/>
                <a:tab pos="3938588" algn="l"/>
                <a:tab pos="4595813" algn="l"/>
              </a:tabLst>
            </a:pPr>
            <a:r>
              <a:rPr lang="en-GB" sz="1600" b="1">
                <a:latin typeface="Albany" charset="0"/>
              </a:rPr>
              <a:t>Microscopic particles have an intrinsic energy as a result of their contact with the surrounding medium (thermal reservoir).</a:t>
            </a:r>
          </a:p>
          <a:p>
            <a:pPr marL="390525" indent="-293688" defTabSz="650875">
              <a:lnSpc>
                <a:spcPct val="93000"/>
              </a:lnSpc>
              <a:buClr>
                <a:srgbClr val="000000"/>
              </a:buClr>
              <a:buSzPct val="66000"/>
              <a:buFontTx/>
              <a:buBlip>
                <a:blip r:embed="rId2"/>
              </a:buBlip>
              <a:tabLst>
                <a:tab pos="655638" algn="l"/>
                <a:tab pos="1312863" algn="l"/>
                <a:tab pos="1968500" algn="l"/>
                <a:tab pos="2625725" algn="l"/>
                <a:tab pos="3282950" algn="l"/>
                <a:tab pos="3938588" algn="l"/>
                <a:tab pos="4595813" algn="l"/>
              </a:tabLst>
            </a:pPr>
            <a:r>
              <a:rPr lang="en-GB" sz="1600" b="1">
                <a:latin typeface="Albany" charset="0"/>
              </a:rPr>
              <a:t>k</a:t>
            </a:r>
            <a:r>
              <a:rPr lang="en-GB" sz="1600" b="1" baseline="-25000">
                <a:latin typeface="Albany" charset="0"/>
              </a:rPr>
              <a:t>B</a:t>
            </a:r>
            <a:r>
              <a:rPr lang="en-GB" sz="1600" b="1">
                <a:latin typeface="Albany" charset="0"/>
              </a:rPr>
              <a:t>T is the thermal energy scale – 4.1 pN nm.</a:t>
            </a:r>
            <a:endParaRPr lang="en-GB" sz="1500" b="1"/>
          </a:p>
        </p:txBody>
      </p:sp>
      <p:sp>
        <p:nvSpPr>
          <p:cNvPr id="7" name="Title 1"/>
          <p:cNvSpPr txBox="1">
            <a:spLocks/>
          </p:cNvSpPr>
          <p:nvPr/>
        </p:nvSpPr>
        <p:spPr bwMode="auto">
          <a:xfrm>
            <a:off x="823913" y="-76200"/>
            <a:ext cx="7807325" cy="1143000"/>
          </a:xfrm>
          <a:prstGeom prst="rect">
            <a:avLst/>
          </a:prstGeom>
          <a:noFill/>
          <a:ln w="9525">
            <a:noFill/>
            <a:miter lim="800000"/>
            <a:headEnd/>
            <a:tailEnd/>
          </a:ln>
          <a:effectLst/>
        </p:spPr>
        <p:txBody>
          <a:bodyPr anchor="ctr">
            <a:prstTxWarp prst="textNoShape">
              <a:avLst/>
            </a:prstTxWarp>
          </a:bodyPr>
          <a:lstStyle/>
          <a:p>
            <a:pPr algn="ctr">
              <a:spcBef>
                <a:spcPct val="0"/>
              </a:spcBef>
              <a:buFont typeface="Arial" charset="0"/>
              <a:buNone/>
              <a:defRPr/>
            </a:pPr>
            <a:r>
              <a:rPr lang="en-US" sz="2800" i="0" kern="0" dirty="0">
                <a:solidFill>
                  <a:srgbClr val="FF6600"/>
                </a:solidFill>
                <a:latin typeface="Herculanum"/>
                <a:ea typeface="+mj-ea"/>
                <a:cs typeface="Herculanum"/>
              </a:rPr>
              <a:t>Thermal energy</a:t>
            </a:r>
            <a:endParaRPr lang="en-US" sz="2800" i="0" kern="0" dirty="0">
              <a:solidFill>
                <a:srgbClr val="FF6600"/>
              </a:solidFill>
              <a:latin typeface="Herculanum"/>
              <a:ea typeface="+mj-ea"/>
              <a:cs typeface="Herculanum"/>
            </a:endParaRPr>
          </a:p>
        </p:txBody>
      </p:sp>
      <p:pic>
        <p:nvPicPr>
          <p:cNvPr id="100356" name="Picture 4"/>
          <p:cNvPicPr>
            <a:picLocks noChangeAspect="1"/>
          </p:cNvPicPr>
          <p:nvPr/>
        </p:nvPicPr>
        <p:blipFill>
          <a:blip r:embed="rId3"/>
          <a:srcRect/>
          <a:stretch>
            <a:fillRect/>
          </a:stretch>
        </p:blipFill>
        <p:spPr bwMode="auto">
          <a:xfrm>
            <a:off x="5227638" y="990600"/>
            <a:ext cx="3535362" cy="5792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1039"/>
          <p:cNvSpPr>
            <a:spLocks noChangeArrowheads="1"/>
          </p:cNvSpPr>
          <p:nvPr/>
        </p:nvSpPr>
        <p:spPr bwMode="auto">
          <a:xfrm>
            <a:off x="0" y="5710238"/>
            <a:ext cx="8432800" cy="898525"/>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66000"/>
              <a:buFontTx/>
              <a:buBlip>
                <a:blip r:embed="rId2"/>
              </a:buBlip>
              <a:tabLst>
                <a:tab pos="655638" algn="l"/>
                <a:tab pos="1312863" algn="l"/>
                <a:tab pos="1968500" algn="l"/>
                <a:tab pos="2625725" algn="l"/>
                <a:tab pos="3282950" algn="l"/>
                <a:tab pos="3938588" algn="l"/>
                <a:tab pos="4595813" algn="l"/>
              </a:tabLst>
            </a:pPr>
            <a:r>
              <a:rPr lang="en-GB" sz="1600" b="1">
                <a:latin typeface="Albany" charset="0"/>
              </a:rPr>
              <a:t>Key point is a broader message related to thermal energies: entropic contributions to the free energy are hiding everywhere.</a:t>
            </a:r>
          </a:p>
          <a:p>
            <a:pPr marL="390525" indent="-293688" defTabSz="650875">
              <a:lnSpc>
                <a:spcPct val="93000"/>
              </a:lnSpc>
              <a:buClr>
                <a:srgbClr val="000000"/>
              </a:buClr>
              <a:buSzPct val="66000"/>
              <a:buFontTx/>
              <a:buBlip>
                <a:blip r:embed="rId2"/>
              </a:buBlip>
              <a:tabLst>
                <a:tab pos="655638" algn="l"/>
                <a:tab pos="1312863" algn="l"/>
                <a:tab pos="1968500" algn="l"/>
                <a:tab pos="2625725" algn="l"/>
                <a:tab pos="3282950" algn="l"/>
                <a:tab pos="3938588" algn="l"/>
                <a:tab pos="4595813" algn="l"/>
              </a:tabLst>
            </a:pPr>
            <a:r>
              <a:rPr lang="en-GB" sz="1600" b="1">
                <a:latin typeface="Albany" charset="0"/>
              </a:rPr>
              <a:t>See HW2 for estimates on this effect.  </a:t>
            </a:r>
            <a:endParaRPr lang="en-GB" sz="1500" b="1"/>
          </a:p>
        </p:txBody>
      </p:sp>
      <p:sp>
        <p:nvSpPr>
          <p:cNvPr id="7" name="Title 1"/>
          <p:cNvSpPr txBox="1">
            <a:spLocks/>
          </p:cNvSpPr>
          <p:nvPr/>
        </p:nvSpPr>
        <p:spPr bwMode="auto">
          <a:xfrm>
            <a:off x="823913" y="265113"/>
            <a:ext cx="7807325" cy="1143000"/>
          </a:xfrm>
          <a:prstGeom prst="rect">
            <a:avLst/>
          </a:prstGeom>
          <a:noFill/>
          <a:ln w="9525">
            <a:noFill/>
            <a:miter lim="800000"/>
            <a:headEnd/>
            <a:tailEnd/>
          </a:ln>
          <a:effectLst/>
        </p:spPr>
        <p:txBody>
          <a:bodyPr anchor="ctr">
            <a:prstTxWarp prst="textNoShape">
              <a:avLst/>
            </a:prstTxWarp>
          </a:bodyPr>
          <a:lstStyle/>
          <a:p>
            <a:pPr algn="ctr">
              <a:spcBef>
                <a:spcPct val="0"/>
              </a:spcBef>
              <a:buFont typeface="Arial" charset="0"/>
              <a:buNone/>
              <a:defRPr/>
            </a:pPr>
            <a:r>
              <a:rPr lang="en-US" sz="2800" i="0" kern="0" dirty="0">
                <a:solidFill>
                  <a:srgbClr val="FF6600"/>
                </a:solidFill>
                <a:latin typeface="Herculanum"/>
                <a:ea typeface="+mj-ea"/>
                <a:cs typeface="Herculanum"/>
              </a:rPr>
              <a:t>Water and </a:t>
            </a:r>
            <a:r>
              <a:rPr lang="en-US" sz="2800" i="0" kern="0" dirty="0" err="1">
                <a:solidFill>
                  <a:srgbClr val="FF6600"/>
                </a:solidFill>
                <a:latin typeface="Herculanum"/>
                <a:ea typeface="+mj-ea"/>
                <a:cs typeface="Herculanum"/>
              </a:rPr>
              <a:t>hydrophobicity</a:t>
            </a:r>
            <a:endParaRPr lang="en-US" sz="2800" i="0" kern="0" dirty="0">
              <a:solidFill>
                <a:srgbClr val="FF6600"/>
              </a:solidFill>
              <a:latin typeface="Herculanum"/>
              <a:ea typeface="+mj-ea"/>
              <a:cs typeface="Herculanum"/>
            </a:endParaRPr>
          </a:p>
        </p:txBody>
      </p:sp>
      <p:pic>
        <p:nvPicPr>
          <p:cNvPr id="101380" name="Picture 3"/>
          <p:cNvPicPr>
            <a:picLocks noChangeAspect="1"/>
          </p:cNvPicPr>
          <p:nvPr/>
        </p:nvPicPr>
        <p:blipFill>
          <a:blip r:embed="rId3"/>
          <a:srcRect/>
          <a:stretch>
            <a:fillRect/>
          </a:stretch>
        </p:blipFill>
        <p:spPr bwMode="auto">
          <a:xfrm>
            <a:off x="3276600" y="1371600"/>
            <a:ext cx="3352800" cy="4106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1039"/>
          <p:cNvSpPr>
            <a:spLocks noChangeArrowheads="1"/>
          </p:cNvSpPr>
          <p:nvPr/>
        </p:nvSpPr>
        <p:spPr bwMode="auto">
          <a:xfrm>
            <a:off x="0" y="5710238"/>
            <a:ext cx="8432800" cy="898525"/>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66000"/>
              <a:buFontTx/>
              <a:buBlip>
                <a:blip r:embed="rId2"/>
              </a:buBlip>
              <a:tabLst>
                <a:tab pos="655638" algn="l"/>
                <a:tab pos="1312863" algn="l"/>
                <a:tab pos="1968500" algn="l"/>
                <a:tab pos="2625725" algn="l"/>
                <a:tab pos="3282950" algn="l"/>
                <a:tab pos="3938588" algn="l"/>
                <a:tab pos="4595813" algn="l"/>
              </a:tabLst>
            </a:pPr>
            <a:r>
              <a:rPr lang="en-GB" sz="1600" b="1">
                <a:latin typeface="Albany" charset="0"/>
              </a:rPr>
              <a:t>Energy scale of photons: see HW2.</a:t>
            </a:r>
          </a:p>
          <a:p>
            <a:pPr marL="390525" indent="-293688" defTabSz="650875">
              <a:lnSpc>
                <a:spcPct val="93000"/>
              </a:lnSpc>
              <a:buClr>
                <a:srgbClr val="000000"/>
              </a:buClr>
              <a:buSzPct val="66000"/>
              <a:buFontTx/>
              <a:buBlip>
                <a:blip r:embed="rId2"/>
              </a:buBlip>
              <a:tabLst>
                <a:tab pos="655638" algn="l"/>
                <a:tab pos="1312863" algn="l"/>
                <a:tab pos="1968500" algn="l"/>
                <a:tab pos="2625725" algn="l"/>
                <a:tab pos="3282950" algn="l"/>
                <a:tab pos="3938588" algn="l"/>
                <a:tab pos="4595813" algn="l"/>
              </a:tabLst>
            </a:pPr>
            <a:r>
              <a:rPr lang="en-GB" sz="1600" b="1">
                <a:latin typeface="Albany" charset="0"/>
              </a:rPr>
              <a:t>Energy scale of combustion of a sugar: see HW2.</a:t>
            </a:r>
            <a:endParaRPr lang="en-GB" sz="1500" b="1"/>
          </a:p>
        </p:txBody>
      </p:sp>
      <p:sp>
        <p:nvSpPr>
          <p:cNvPr id="7" name="Title 1"/>
          <p:cNvSpPr txBox="1">
            <a:spLocks/>
          </p:cNvSpPr>
          <p:nvPr/>
        </p:nvSpPr>
        <p:spPr bwMode="auto">
          <a:xfrm>
            <a:off x="823913" y="265113"/>
            <a:ext cx="7807325" cy="1143000"/>
          </a:xfrm>
          <a:prstGeom prst="rect">
            <a:avLst/>
          </a:prstGeom>
          <a:noFill/>
          <a:ln w="9525">
            <a:noFill/>
            <a:miter lim="800000"/>
            <a:headEnd/>
            <a:tailEnd/>
          </a:ln>
          <a:effectLst/>
        </p:spPr>
        <p:txBody>
          <a:bodyPr anchor="ctr">
            <a:prstTxWarp prst="textNoShape">
              <a:avLst/>
            </a:prstTxWarp>
          </a:bodyPr>
          <a:lstStyle/>
          <a:p>
            <a:pPr algn="ctr">
              <a:spcBef>
                <a:spcPct val="0"/>
              </a:spcBef>
              <a:buFont typeface="Arial" charset="0"/>
              <a:buNone/>
              <a:defRPr/>
            </a:pPr>
            <a:r>
              <a:rPr lang="en-US" sz="2800" i="0" kern="0" dirty="0">
                <a:solidFill>
                  <a:srgbClr val="FF6600"/>
                </a:solidFill>
                <a:latin typeface="Herculanum"/>
                <a:ea typeface="+mj-ea"/>
                <a:cs typeface="Herculanum"/>
              </a:rPr>
              <a:t>Photosynthesis and respiration</a:t>
            </a:r>
            <a:endParaRPr lang="en-US" sz="2800" i="0" kern="0" dirty="0">
              <a:solidFill>
                <a:srgbClr val="FF6600"/>
              </a:solidFill>
              <a:latin typeface="Herculanum"/>
              <a:ea typeface="+mj-ea"/>
              <a:cs typeface="Herculanum"/>
            </a:endParaRPr>
          </a:p>
        </p:txBody>
      </p:sp>
      <p:pic>
        <p:nvPicPr>
          <p:cNvPr id="102404" name="Picture 3"/>
          <p:cNvPicPr>
            <a:picLocks noChangeAspect="1"/>
          </p:cNvPicPr>
          <p:nvPr/>
        </p:nvPicPr>
        <p:blipFill>
          <a:blip r:embed="rId3"/>
          <a:srcRect/>
          <a:stretch>
            <a:fillRect/>
          </a:stretch>
        </p:blipFill>
        <p:spPr bwMode="auto">
          <a:xfrm>
            <a:off x="609600" y="1524000"/>
            <a:ext cx="8001000" cy="3679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Title 1"/>
          <p:cNvSpPr>
            <a:spLocks noGrp="1"/>
          </p:cNvSpPr>
          <p:nvPr>
            <p:ph type="title" sz="quarter"/>
          </p:nvPr>
        </p:nvSpPr>
        <p:spPr>
          <a:xfrm>
            <a:off x="671513" y="112713"/>
            <a:ext cx="7807325" cy="1143000"/>
          </a:xfrm>
        </p:spPr>
        <p:txBody>
          <a:bodyPr/>
          <a:lstStyle/>
          <a:p>
            <a:pPr eaLnBrk="1" hangingPunct="1"/>
            <a:r>
              <a:rPr lang="en-US" smtClean="0">
                <a:solidFill>
                  <a:srgbClr val="FFFFFF"/>
                </a:solidFill>
              </a:rPr>
              <a:t>Imagine a World Where…</a:t>
            </a:r>
          </a:p>
        </p:txBody>
      </p:sp>
      <p:pic>
        <p:nvPicPr>
          <p:cNvPr id="103427" name="Picture 4" descr="EnergyScales.tiff"/>
          <p:cNvPicPr>
            <a:picLocks noChangeAspect="1"/>
          </p:cNvPicPr>
          <p:nvPr/>
        </p:nvPicPr>
        <p:blipFill>
          <a:blip r:embed="rId2"/>
          <a:srcRect/>
          <a:stretch>
            <a:fillRect/>
          </a:stretch>
        </p:blipFill>
        <p:spPr bwMode="auto">
          <a:xfrm>
            <a:off x="1116013" y="1770063"/>
            <a:ext cx="7100887" cy="3870325"/>
          </a:xfrm>
          <a:prstGeom prst="rect">
            <a:avLst/>
          </a:prstGeom>
          <a:noFill/>
          <a:ln w="9525">
            <a:noFill/>
            <a:miter lim="800000"/>
            <a:headEnd/>
            <a:tailEnd/>
          </a:ln>
        </p:spPr>
      </p:pic>
      <p:sp>
        <p:nvSpPr>
          <p:cNvPr id="103428" name="Rectangle 1039"/>
          <p:cNvSpPr>
            <a:spLocks noChangeArrowheads="1"/>
          </p:cNvSpPr>
          <p:nvPr/>
        </p:nvSpPr>
        <p:spPr bwMode="auto">
          <a:xfrm>
            <a:off x="0" y="5710238"/>
            <a:ext cx="8432800" cy="898525"/>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66000"/>
              <a:buFontTx/>
              <a:buBlip>
                <a:blip r:embed="rId3"/>
              </a:buBlip>
              <a:tabLst>
                <a:tab pos="655638" algn="l"/>
                <a:tab pos="1312863" algn="l"/>
                <a:tab pos="1968500" algn="l"/>
                <a:tab pos="2625725" algn="l"/>
                <a:tab pos="3282950" algn="l"/>
                <a:tab pos="3938588" algn="l"/>
                <a:tab pos="4595813" algn="l"/>
              </a:tabLst>
            </a:pPr>
            <a:r>
              <a:rPr lang="en-GB" sz="1600" b="1">
                <a:latin typeface="Albany" charset="0"/>
              </a:rPr>
              <a:t>Mechanics is played out in a situation where thermal forces are equal partners with their more familiar deterministic counterparts.</a:t>
            </a:r>
          </a:p>
          <a:p>
            <a:pPr marL="390525" indent="-293688" defTabSz="650875">
              <a:lnSpc>
                <a:spcPct val="93000"/>
              </a:lnSpc>
              <a:buClr>
                <a:srgbClr val="000000"/>
              </a:buClr>
              <a:buSzPct val="66000"/>
              <a:buFontTx/>
              <a:buBlip>
                <a:blip r:embed="rId3"/>
              </a:buBlip>
              <a:tabLst>
                <a:tab pos="655638" algn="l"/>
                <a:tab pos="1312863" algn="l"/>
                <a:tab pos="1968500" algn="l"/>
                <a:tab pos="2625725" algn="l"/>
                <a:tab pos="3282950" algn="l"/>
                <a:tab pos="3938588" algn="l"/>
                <a:tab pos="4595813" algn="l"/>
              </a:tabLst>
            </a:pPr>
            <a:r>
              <a:rPr lang="en-GB" sz="1600" b="1">
                <a:latin typeface="Albany" charset="0"/>
              </a:rPr>
              <a:t>Thermal energy scale – 4.1 pN  nm!</a:t>
            </a:r>
            <a:endParaRPr lang="en-GB" sz="1500" b="1"/>
          </a:p>
        </p:txBody>
      </p:sp>
      <p:sp>
        <p:nvSpPr>
          <p:cNvPr id="7" name="Title 1"/>
          <p:cNvSpPr txBox="1">
            <a:spLocks/>
          </p:cNvSpPr>
          <p:nvPr/>
        </p:nvSpPr>
        <p:spPr bwMode="auto">
          <a:xfrm>
            <a:off x="823913" y="265113"/>
            <a:ext cx="7807325" cy="1143000"/>
          </a:xfrm>
          <a:prstGeom prst="rect">
            <a:avLst/>
          </a:prstGeom>
          <a:noFill/>
          <a:ln w="9525">
            <a:noFill/>
            <a:miter lim="800000"/>
            <a:headEnd/>
            <a:tailEnd/>
          </a:ln>
          <a:effectLst/>
        </p:spPr>
        <p:txBody>
          <a:bodyPr anchor="ctr">
            <a:prstTxWarp prst="textNoShape">
              <a:avLst/>
            </a:prstTxWarp>
          </a:bodyPr>
          <a:lstStyle/>
          <a:p>
            <a:pPr algn="ctr">
              <a:spcBef>
                <a:spcPct val="0"/>
              </a:spcBef>
              <a:buFont typeface="Arial" charset="0"/>
              <a:buNone/>
              <a:defRPr/>
            </a:pPr>
            <a:r>
              <a:rPr lang="en-US" sz="2800" i="0" kern="0" dirty="0">
                <a:solidFill>
                  <a:srgbClr val="FF6600"/>
                </a:solidFill>
                <a:latin typeface="Herculanum"/>
                <a:ea typeface="+mj-ea"/>
                <a:cs typeface="Herculanum"/>
              </a:rPr>
              <a:t>A confluence of energy scales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Title 1"/>
          <p:cNvSpPr>
            <a:spLocks noGrp="1"/>
          </p:cNvSpPr>
          <p:nvPr>
            <p:ph type="title" sz="quarter"/>
          </p:nvPr>
        </p:nvSpPr>
        <p:spPr>
          <a:xfrm>
            <a:off x="671513" y="-152400"/>
            <a:ext cx="7807325" cy="1143000"/>
          </a:xfrm>
        </p:spPr>
        <p:txBody>
          <a:bodyPr/>
          <a:lstStyle/>
          <a:p>
            <a:pPr eaLnBrk="1" hangingPunct="1"/>
            <a:r>
              <a:rPr lang="en-US" sz="2800" smtClean="0">
                <a:solidFill>
                  <a:srgbClr val="FF6600"/>
                </a:solidFill>
                <a:latin typeface="Herculanum" pitchFamily="-108" charset="0"/>
                <a:ea typeface="Herculanum" pitchFamily="-108" charset="0"/>
                <a:cs typeface="Herculanum" pitchFamily="-108" charset="0"/>
              </a:rPr>
              <a:t>Energy and Force Scales in Biology</a:t>
            </a:r>
          </a:p>
        </p:txBody>
      </p:sp>
      <p:pic>
        <p:nvPicPr>
          <p:cNvPr id="104451" name="Picture 2" descr="figure_16_49"/>
          <p:cNvPicPr>
            <a:picLocks noChangeAspect="1" noChangeArrowheads="1"/>
          </p:cNvPicPr>
          <p:nvPr/>
        </p:nvPicPr>
        <p:blipFill>
          <a:blip r:embed="rId4"/>
          <a:srcRect/>
          <a:stretch>
            <a:fillRect/>
          </a:stretch>
        </p:blipFill>
        <p:spPr bwMode="auto">
          <a:xfrm>
            <a:off x="563563" y="2573338"/>
            <a:ext cx="3662362" cy="2514600"/>
          </a:xfrm>
          <a:prstGeom prst="rect">
            <a:avLst/>
          </a:prstGeom>
          <a:noFill/>
          <a:ln w="9525">
            <a:noFill/>
            <a:miter lim="800000"/>
            <a:headEnd/>
            <a:tailEnd/>
          </a:ln>
        </p:spPr>
      </p:pic>
      <p:pic>
        <p:nvPicPr>
          <p:cNvPr id="104452" name="Picture 4" descr="/Users/rob/ECB Videos/17.9-listeria_parasites.mov">
            <a:hlinkClick r:id="" action="ppaction://media"/>
          </p:cNvPr>
          <p:cNvPicPr/>
          <p:nvPr>
            <a:videoFile r:link="rId1"/>
          </p:nvPr>
        </p:nvPicPr>
        <p:blipFill>
          <a:blip r:embed="rId5"/>
          <a:srcRect/>
          <a:stretch>
            <a:fillRect/>
          </a:stretch>
        </p:blipFill>
        <p:spPr bwMode="auto">
          <a:xfrm>
            <a:off x="1462088" y="5226050"/>
            <a:ext cx="1935162" cy="1452563"/>
          </a:xfrm>
          <a:prstGeom prst="rect">
            <a:avLst/>
          </a:prstGeom>
          <a:noFill/>
          <a:ln w="9525">
            <a:noFill/>
            <a:miter lim="800000"/>
            <a:headEnd/>
            <a:tailEnd/>
          </a:ln>
        </p:spPr>
      </p:pic>
      <p:pic>
        <p:nvPicPr>
          <p:cNvPr id="104453" name="Picture 2" descr="figure_11_25"/>
          <p:cNvPicPr>
            <a:picLocks noChangeAspect="1" noChangeArrowheads="1"/>
          </p:cNvPicPr>
          <p:nvPr/>
        </p:nvPicPr>
        <p:blipFill>
          <a:blip r:embed="rId6"/>
          <a:srcRect/>
          <a:stretch>
            <a:fillRect/>
          </a:stretch>
        </p:blipFill>
        <p:spPr bwMode="auto">
          <a:xfrm>
            <a:off x="6130925" y="1631950"/>
            <a:ext cx="2795588" cy="3732213"/>
          </a:xfrm>
          <a:prstGeom prst="rect">
            <a:avLst/>
          </a:prstGeom>
          <a:noFill/>
          <a:ln w="9525">
            <a:noFill/>
            <a:miter lim="800000"/>
            <a:headEnd/>
            <a:tailEnd/>
          </a:ln>
        </p:spPr>
      </p:pic>
      <p:pic>
        <p:nvPicPr>
          <p:cNvPr id="104454" name="Picture 6" descr="/Users/rob/Books/PBoC2/Videos/LongTether.avi">
            <a:hlinkClick r:id="" action="ppaction://media"/>
          </p:cNvPr>
          <p:cNvPicPr/>
          <p:nvPr>
            <a:videoFile r:link="rId2"/>
          </p:nvPr>
        </p:nvPicPr>
        <p:blipFill>
          <a:blip r:embed="rId7"/>
          <a:srcRect/>
          <a:stretch>
            <a:fillRect/>
          </a:stretch>
        </p:blipFill>
        <p:spPr bwMode="auto">
          <a:xfrm>
            <a:off x="6691313" y="5434013"/>
            <a:ext cx="1751012" cy="1312862"/>
          </a:xfrm>
          <a:prstGeom prst="rect">
            <a:avLst/>
          </a:prstGeom>
          <a:noFill/>
          <a:ln w="9525">
            <a:noFill/>
            <a:miter lim="800000"/>
            <a:headEnd/>
            <a:tailEnd/>
          </a:ln>
        </p:spPr>
      </p:pic>
      <p:sp>
        <p:nvSpPr>
          <p:cNvPr id="104455" name="Rectangle 1039"/>
          <p:cNvSpPr>
            <a:spLocks noChangeArrowheads="1"/>
          </p:cNvSpPr>
          <p:nvPr/>
        </p:nvSpPr>
        <p:spPr bwMode="auto">
          <a:xfrm>
            <a:off x="0" y="990600"/>
            <a:ext cx="8432800" cy="898525"/>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66000"/>
              <a:buFontTx/>
              <a:buBlip>
                <a:blip r:embed="rId8"/>
              </a:buBlip>
              <a:tabLst>
                <a:tab pos="655638" algn="l"/>
                <a:tab pos="1312863" algn="l"/>
                <a:tab pos="1968500" algn="l"/>
                <a:tab pos="2625725" algn="l"/>
                <a:tab pos="3282950" algn="l"/>
                <a:tab pos="3938588" algn="l"/>
                <a:tab pos="4595813" algn="l"/>
              </a:tabLst>
            </a:pPr>
            <a:r>
              <a:rPr lang="en-GB" sz="1600" b="1">
                <a:latin typeface="Albany" charset="0"/>
              </a:rPr>
              <a:t>Energy and force are central themes in biology, just like they are most everywhere else in science and engineering.</a:t>
            </a:r>
          </a:p>
          <a:p>
            <a:pPr marL="390525" indent="-293688" defTabSz="650875">
              <a:lnSpc>
                <a:spcPct val="93000"/>
              </a:lnSpc>
              <a:buClr>
                <a:srgbClr val="000000"/>
              </a:buClr>
              <a:buSzPct val="66000"/>
              <a:buFontTx/>
              <a:buBlip>
                <a:blip r:embed="rId8"/>
              </a:buBlip>
              <a:tabLst>
                <a:tab pos="655638" algn="l"/>
                <a:tab pos="1312863" algn="l"/>
                <a:tab pos="1968500" algn="l"/>
                <a:tab pos="2625725" algn="l"/>
                <a:tab pos="3282950" algn="l"/>
                <a:tab pos="3938588" algn="l"/>
                <a:tab pos="4595813" algn="l"/>
              </a:tabLst>
            </a:pPr>
            <a:r>
              <a:rPr lang="en-GB" sz="1600" b="1">
                <a:latin typeface="Albany" charset="0"/>
              </a:rPr>
              <a:t>My focus will only be on cells and the molecules within them.</a:t>
            </a:r>
          </a:p>
          <a:p>
            <a:pPr marL="390525" indent="-293688" defTabSz="650875">
              <a:lnSpc>
                <a:spcPct val="93000"/>
              </a:lnSpc>
              <a:buClr>
                <a:srgbClr val="000000"/>
              </a:buClr>
              <a:buSzPct val="66000"/>
              <a:buFontTx/>
              <a:buBlip>
                <a:blip r:embed="rId8"/>
              </a:buBlip>
              <a:tabLst>
                <a:tab pos="655638" algn="l"/>
                <a:tab pos="1312863" algn="l"/>
                <a:tab pos="1968500" algn="l"/>
                <a:tab pos="2625725" algn="l"/>
                <a:tab pos="3282950" algn="l"/>
                <a:tab pos="3938588" algn="l"/>
                <a:tab pos="4595813" algn="l"/>
              </a:tabLst>
            </a:pPr>
            <a:endParaRPr lang="en-GB" sz="1500" b="1">
              <a:solidFill>
                <a:srgbClr val="0066FF"/>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445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4452"/>
                                        </p:tgtEl>
                                      </p:cBhvr>
                                    </p:cmd>
                                  </p:childTnLst>
                                </p:cTn>
                              </p:par>
                            </p:childTnLst>
                          </p:cTn>
                        </p:par>
                      </p:childTnLst>
                    </p:cTn>
                  </p:par>
                </p:childTnLst>
              </p:cTn>
              <p:nextCondLst>
                <p:cond evt="onClick" delay="0">
                  <p:tgtEl>
                    <p:spTgt spid="104452"/>
                  </p:tgtEl>
                </p:cond>
              </p:nextCondLst>
            </p:seq>
            <p:video>
              <p:cMediaNode>
                <p:cTn id="7" fill="hold" display="0">
                  <p:stCondLst>
                    <p:cond delay="indefinite"/>
                  </p:stCondLst>
                  <p:endCondLst>
                    <p:cond evt="onNext" delay="0">
                      <p:tgtEl>
                        <p:sldTgt/>
                      </p:tgtEl>
                    </p:cond>
                    <p:cond evt="onPrev" delay="0">
                      <p:tgtEl>
                        <p:sldTgt/>
                      </p:tgtEl>
                    </p:cond>
                  </p:endCondLst>
                </p:cTn>
                <p:tgtEl>
                  <p:spTgt spid="104452"/>
                </p:tgtEl>
              </p:cMediaNode>
            </p:video>
            <p:seq concurrent="1" nextAc="seek">
              <p:cTn id="8" restart="whenNotActive" fill="hold" evtFilter="cancelBubble" nodeType="interactiveSeq">
                <p:stCondLst>
                  <p:cond evt="onClick" delay="0">
                    <p:tgtEl>
                      <p:spTgt spid="10445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4454"/>
                                        </p:tgtEl>
                                      </p:cBhvr>
                                    </p:cmd>
                                  </p:childTnLst>
                                </p:cTn>
                              </p:par>
                            </p:childTnLst>
                          </p:cTn>
                        </p:par>
                      </p:childTnLst>
                    </p:cTn>
                  </p:par>
                </p:childTnLst>
              </p:cTn>
              <p:nextCondLst>
                <p:cond evt="onClick" delay="0">
                  <p:tgtEl>
                    <p:spTgt spid="104454"/>
                  </p:tgtEl>
                </p:cond>
              </p:nextCondLst>
            </p:seq>
            <p:video>
              <p:cMediaNode>
                <p:cTn id="13" fill="hold" display="0">
                  <p:stCondLst>
                    <p:cond delay="indefinite"/>
                  </p:stCondLst>
                  <p:endCondLst>
                    <p:cond evt="onNext" delay="0">
                      <p:tgtEl>
                        <p:sldTgt/>
                      </p:tgtEl>
                    </p:cond>
                    <p:cond evt="onPrev" delay="0">
                      <p:tgtEl>
                        <p:sldTgt/>
                      </p:tgtEl>
                    </p:cond>
                  </p:endCondLst>
                </p:cTn>
                <p:tgtEl>
                  <p:spTgt spid="104454"/>
                </p:tgtEl>
              </p:cMediaNode>
            </p:video>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6" name="Rectangle 2"/>
          <p:cNvSpPr>
            <a:spLocks noGrp="1" noChangeArrowheads="1"/>
          </p:cNvSpPr>
          <p:nvPr>
            <p:ph type="title"/>
          </p:nvPr>
        </p:nvSpPr>
        <p:spPr>
          <a:xfrm>
            <a:off x="1066800" y="152400"/>
            <a:ext cx="8382000" cy="1143000"/>
          </a:xfrm>
        </p:spPr>
        <p:txBody>
          <a:bodyPr/>
          <a:lstStyle/>
          <a:p>
            <a:pPr eaLnBrk="1" hangingPunct="1"/>
            <a:r>
              <a:rPr lang="en-US" sz="3600" smtClean="0">
                <a:solidFill>
                  <a:srgbClr val="FF6600"/>
                </a:solidFill>
                <a:latin typeface="Herculanum" pitchFamily="-108" charset="0"/>
                <a:ea typeface="Herculanum" pitchFamily="-108" charset="0"/>
                <a:cs typeface="Herculanum" pitchFamily="-108" charset="0"/>
              </a:rPr>
              <a:t>Lost in Translation</a:t>
            </a:r>
          </a:p>
        </p:txBody>
      </p:sp>
      <p:sp>
        <p:nvSpPr>
          <p:cNvPr id="105477" name="Rectangle 9"/>
          <p:cNvSpPr>
            <a:spLocks noChangeArrowheads="1"/>
          </p:cNvSpPr>
          <p:nvPr/>
        </p:nvSpPr>
        <p:spPr bwMode="auto">
          <a:xfrm>
            <a:off x="76200" y="1219200"/>
            <a:ext cx="4800600" cy="1676400"/>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66000"/>
              <a:tabLst>
                <a:tab pos="655638" algn="l"/>
                <a:tab pos="1312863" algn="l"/>
                <a:tab pos="1968500" algn="l"/>
                <a:tab pos="2625725" algn="l"/>
                <a:tab pos="3282950" algn="l"/>
                <a:tab pos="3938588" algn="l"/>
                <a:tab pos="4595813" algn="l"/>
              </a:tabLst>
            </a:pPr>
            <a:endParaRPr lang="en-GB" sz="1600" b="1">
              <a:solidFill>
                <a:srgbClr val="0066FF"/>
              </a:solidFill>
              <a:latin typeface="Albany" charset="0"/>
            </a:endParaRPr>
          </a:p>
          <a:p>
            <a:pPr marL="390525" indent="-293688" defTabSz="650875">
              <a:lnSpc>
                <a:spcPct val="93000"/>
              </a:lnSpc>
              <a:buClr>
                <a:srgbClr val="000000"/>
              </a:buClr>
              <a:buSzPct val="66000"/>
              <a:buFontTx/>
              <a:buBlip>
                <a:blip r:embed="rId4"/>
              </a:buBlip>
              <a:tabLst>
                <a:tab pos="655638" algn="l"/>
                <a:tab pos="1312863" algn="l"/>
                <a:tab pos="1968500" algn="l"/>
                <a:tab pos="2625725" algn="l"/>
                <a:tab pos="3282950" algn="l"/>
                <a:tab pos="3938588" algn="l"/>
                <a:tab pos="4595813" algn="l"/>
              </a:tabLst>
            </a:pPr>
            <a:r>
              <a:rPr lang="en-GB" sz="1600" b="1">
                <a:latin typeface="Albany" charset="0"/>
              </a:rPr>
              <a:t>This example: deterministic and thermal put together.</a:t>
            </a:r>
          </a:p>
          <a:p>
            <a:pPr marL="390525" indent="-293688" defTabSz="650875">
              <a:lnSpc>
                <a:spcPct val="93000"/>
              </a:lnSpc>
              <a:buClr>
                <a:srgbClr val="000000"/>
              </a:buClr>
              <a:buSzPct val="66000"/>
              <a:buFontTx/>
              <a:buBlip>
                <a:blip r:embed="rId4"/>
              </a:buBlip>
              <a:tabLst>
                <a:tab pos="655638" algn="l"/>
                <a:tab pos="1312863" algn="l"/>
                <a:tab pos="1968500" algn="l"/>
                <a:tab pos="2625725" algn="l"/>
                <a:tab pos="3282950" algn="l"/>
                <a:tab pos="3938588" algn="l"/>
                <a:tab pos="4595813" algn="l"/>
              </a:tabLst>
            </a:pPr>
            <a:r>
              <a:rPr lang="en-GB" sz="1600" b="1">
                <a:latin typeface="Albany" charset="0"/>
              </a:rPr>
              <a:t>Measured error rates of 10</a:t>
            </a:r>
            <a:r>
              <a:rPr lang="en-GB" sz="1600" b="1" baseline="30000">
                <a:latin typeface="Albany" charset="0"/>
              </a:rPr>
              <a:t>-4</a:t>
            </a:r>
            <a:r>
              <a:rPr lang="en-GB" sz="1600" b="1">
                <a:latin typeface="Albany" charset="0"/>
              </a:rPr>
              <a:t>.</a:t>
            </a:r>
          </a:p>
          <a:p>
            <a:pPr marL="390525" indent="-293688" defTabSz="650875">
              <a:lnSpc>
                <a:spcPct val="93000"/>
              </a:lnSpc>
              <a:buClr>
                <a:srgbClr val="000000"/>
              </a:buClr>
              <a:buSzPct val="66000"/>
              <a:buFontTx/>
              <a:buBlip>
                <a:blip r:embed="rId4"/>
              </a:buBlip>
              <a:tabLst>
                <a:tab pos="655638" algn="l"/>
                <a:tab pos="1312863" algn="l"/>
                <a:tab pos="1968500" algn="l"/>
                <a:tab pos="2625725" algn="l"/>
                <a:tab pos="3282950" algn="l"/>
                <a:tab pos="3938588" algn="l"/>
                <a:tab pos="4595813" algn="l"/>
              </a:tabLst>
            </a:pPr>
            <a:r>
              <a:rPr lang="en-GB" sz="1600" b="1">
                <a:latin typeface="Albany" charset="0"/>
              </a:rPr>
              <a:t>Correct and incorrect codons can differ by only a single hydrogen bond worth several kT of energy.</a:t>
            </a:r>
          </a:p>
        </p:txBody>
      </p:sp>
      <p:pic>
        <p:nvPicPr>
          <p:cNvPr id="105478" name="Picture 10" descr="20"/>
          <p:cNvPicPr>
            <a:picLocks noChangeAspect="1" noChangeArrowheads="1"/>
          </p:cNvPicPr>
          <p:nvPr/>
        </p:nvPicPr>
        <p:blipFill>
          <a:blip r:embed="rId5"/>
          <a:srcRect/>
          <a:stretch>
            <a:fillRect/>
          </a:stretch>
        </p:blipFill>
        <p:spPr bwMode="auto">
          <a:xfrm>
            <a:off x="4724400" y="1981200"/>
            <a:ext cx="3886200" cy="2319338"/>
          </a:xfrm>
          <a:prstGeom prst="rect">
            <a:avLst/>
          </a:prstGeom>
          <a:noFill/>
          <a:ln w="9525">
            <a:noFill/>
            <a:miter lim="800000"/>
            <a:headEnd/>
            <a:tailEnd/>
          </a:ln>
        </p:spPr>
      </p:pic>
      <p:sp>
        <p:nvSpPr>
          <p:cNvPr id="105479" name="Text Box 12"/>
          <p:cNvSpPr txBox="1">
            <a:spLocks noChangeArrowheads="1"/>
          </p:cNvSpPr>
          <p:nvPr/>
        </p:nvSpPr>
        <p:spPr bwMode="auto">
          <a:xfrm>
            <a:off x="334963" y="5105400"/>
            <a:ext cx="4008437" cy="914400"/>
          </a:xfrm>
          <a:prstGeom prst="rect">
            <a:avLst/>
          </a:prstGeom>
          <a:noFill/>
          <a:ln w="9525">
            <a:noFill/>
            <a:miter lim="800000"/>
            <a:headEnd/>
            <a:tailEnd/>
          </a:ln>
        </p:spPr>
        <p:txBody>
          <a:bodyPr lIns="82945" tIns="41473" rIns="82945" bIns="41473">
            <a:prstTxWarp prst="textNoShape">
              <a:avLst/>
            </a:prstTxWarp>
            <a:spAutoFit/>
          </a:bodyPr>
          <a:lstStyle/>
          <a:p>
            <a:r>
              <a:rPr lang="en-US" b="1">
                <a:solidFill>
                  <a:srgbClr val="FF6600"/>
                </a:solidFill>
                <a:latin typeface="Albany" charset="0"/>
              </a:rPr>
              <a:t>Key point: the thermodynamic picture of specificity flunks the quantitative sanity check.</a:t>
            </a:r>
          </a:p>
        </p:txBody>
      </p:sp>
      <p:pic>
        <p:nvPicPr>
          <p:cNvPr id="105480" name="Picture 6" descr="20"/>
          <p:cNvPicPr>
            <a:picLocks noChangeAspect="1" noChangeArrowheads="1"/>
          </p:cNvPicPr>
          <p:nvPr/>
        </p:nvPicPr>
        <p:blipFill>
          <a:blip r:embed="rId6"/>
          <a:srcRect/>
          <a:stretch>
            <a:fillRect/>
          </a:stretch>
        </p:blipFill>
        <p:spPr bwMode="auto">
          <a:xfrm>
            <a:off x="4572000" y="4495800"/>
            <a:ext cx="4373563" cy="2105025"/>
          </a:xfrm>
          <a:prstGeom prst="rect">
            <a:avLst/>
          </a:prstGeom>
          <a:noFill/>
          <a:ln w="9525">
            <a:noFill/>
            <a:miter lim="800000"/>
            <a:headEnd/>
            <a:tailEnd/>
          </a:ln>
        </p:spPr>
      </p:pic>
      <p:pic>
        <p:nvPicPr>
          <p:cNvPr id="105481" name="Picture 28" descr="Hopfieldcolor"/>
          <p:cNvPicPr>
            <a:picLocks noChangeAspect="1" noChangeArrowheads="1"/>
          </p:cNvPicPr>
          <p:nvPr/>
        </p:nvPicPr>
        <p:blipFill>
          <a:blip r:embed="rId7"/>
          <a:srcRect/>
          <a:stretch>
            <a:fillRect/>
          </a:stretch>
        </p:blipFill>
        <p:spPr bwMode="auto">
          <a:xfrm>
            <a:off x="0" y="0"/>
            <a:ext cx="1371600" cy="1435100"/>
          </a:xfrm>
          <a:prstGeom prst="rect">
            <a:avLst/>
          </a:prstGeom>
          <a:noFill/>
          <a:ln w="9525">
            <a:noFill/>
            <a:miter lim="800000"/>
            <a:headEnd/>
            <a:tailEnd/>
          </a:ln>
        </p:spPr>
      </p:pic>
      <p:sp>
        <p:nvSpPr>
          <p:cNvPr id="105482" name="Rounded Rectangle 7"/>
          <p:cNvSpPr>
            <a:spLocks noChangeArrowheads="1"/>
          </p:cNvSpPr>
          <p:nvPr/>
        </p:nvSpPr>
        <p:spPr bwMode="auto">
          <a:xfrm>
            <a:off x="228600" y="4953000"/>
            <a:ext cx="4114800" cy="1219200"/>
          </a:xfrm>
          <a:prstGeom prst="roundRect">
            <a:avLst>
              <a:gd name="adj" fmla="val 16667"/>
            </a:avLst>
          </a:prstGeom>
          <a:noFill/>
          <a:ln w="31750">
            <a:solidFill>
              <a:srgbClr val="FF6600"/>
            </a:solidFill>
            <a:round/>
            <a:headEnd/>
            <a:tailEnd/>
          </a:ln>
        </p:spPr>
        <p:txBody>
          <a:bodyPr>
            <a:prstTxWarp prst="textNoShape">
              <a:avLst/>
            </a:prstTxWarp>
          </a:bodyPr>
          <a:lstStyle/>
          <a:p>
            <a:pPr>
              <a:spcBef>
                <a:spcPct val="0"/>
              </a:spcBef>
            </a:pPr>
            <a:endParaRPr lang="en-US" sz="2400" i="0">
              <a:latin typeface="Arial" pitchFamily="-108" charset="0"/>
              <a:ea typeface="ＭＳ Ｐゴシック" pitchFamily="-108" charset="-128"/>
              <a:cs typeface="ＭＳ Ｐゴシック" pitchFamily="-108" charset="-128"/>
            </a:endParaRPr>
          </a:p>
        </p:txBody>
      </p:sp>
      <p:pic>
        <p:nvPicPr>
          <p:cNvPr id="9" name="Picture 30"/>
          <p:cNvPicPr>
            <a:picLocks noChangeAspect="1" noChangeArrowheads="1"/>
          </p:cNvPicPr>
          <p:nvPr/>
        </p:nvPicPr>
        <p:blipFill>
          <a:blip r:embed="rId8"/>
          <a:srcRect/>
          <a:stretch>
            <a:fillRect/>
          </a:stretch>
        </p:blipFill>
        <p:spPr bwMode="auto">
          <a:xfrm>
            <a:off x="8001000" y="152400"/>
            <a:ext cx="990600" cy="1139825"/>
          </a:xfrm>
          <a:prstGeom prst="rect">
            <a:avLst/>
          </a:prstGeom>
          <a:noFill/>
          <a:ln w="9525">
            <a:noFill/>
            <a:miter lim="800000"/>
            <a:headEnd/>
            <a:tailEnd/>
          </a:ln>
          <a:effectLst>
            <a:outerShdw blurRad="63500" dist="38099" dir="2700000" algn="ctr" rotWithShape="0">
              <a:srgbClr val="000000">
                <a:alpha val="74998"/>
              </a:srgbClr>
            </a:outerShdw>
          </a:effectLst>
        </p:spPr>
      </p:pic>
      <p:graphicFrame>
        <p:nvGraphicFramePr>
          <p:cNvPr id="105474" name="Object 2"/>
          <p:cNvGraphicFramePr>
            <a:graphicFrameLocks noChangeAspect="1"/>
          </p:cNvGraphicFramePr>
          <p:nvPr/>
        </p:nvGraphicFramePr>
        <p:xfrm>
          <a:off x="990600" y="3222625"/>
          <a:ext cx="2590800" cy="663575"/>
        </p:xfrm>
        <a:graphic>
          <a:graphicData uri="http://schemas.openxmlformats.org/presentationml/2006/ole">
            <p:oleObj spid="_x0000_s105474" name="Equation" r:id="rId9" imgW="1536700" imgH="393700" progId="Equation.3">
              <p:embed/>
            </p:oleObj>
          </a:graphicData>
        </a:graphic>
      </p:graphicFrame>
      <p:graphicFrame>
        <p:nvGraphicFramePr>
          <p:cNvPr id="105475" name="Object 3"/>
          <p:cNvGraphicFramePr>
            <a:graphicFrameLocks noChangeAspect="1"/>
          </p:cNvGraphicFramePr>
          <p:nvPr/>
        </p:nvGraphicFramePr>
        <p:xfrm>
          <a:off x="2133600" y="4010025"/>
          <a:ext cx="914400" cy="333375"/>
        </p:xfrm>
        <a:graphic>
          <a:graphicData uri="http://schemas.openxmlformats.org/presentationml/2006/ole">
            <p:oleObj spid="_x0000_s105475" name="Equation" r:id="rId10" imgW="444500" imgH="165100" progId="Equation.3">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sz="quarter"/>
          </p:nvPr>
        </p:nvSpPr>
        <p:spPr>
          <a:xfrm>
            <a:off x="0" y="0"/>
            <a:ext cx="9144000" cy="1066800"/>
          </a:xfrm>
        </p:spPr>
        <p:txBody>
          <a:bodyPr/>
          <a:lstStyle/>
          <a:p>
            <a:pPr eaLnBrk="1" hangingPunct="1"/>
            <a:r>
              <a:rPr lang="en-US" sz="3300" smtClean="0">
                <a:solidFill>
                  <a:srgbClr val="FF6600"/>
                </a:solidFill>
                <a:latin typeface="Herculanum" pitchFamily="-108" charset="0"/>
                <a:ea typeface="Herculanum" pitchFamily="-108" charset="0"/>
                <a:cs typeface="Herculanum" pitchFamily="-108" charset="0"/>
              </a:rPr>
              <a:t>Putting Genomes to work: The Central Dogma</a:t>
            </a:r>
            <a:endParaRPr lang="en-US" smtClean="0">
              <a:solidFill>
                <a:srgbClr val="FF6600"/>
              </a:solidFill>
              <a:latin typeface="Herculanum" pitchFamily="-108" charset="0"/>
              <a:ea typeface="Herculanum" pitchFamily="-108" charset="0"/>
              <a:cs typeface="Herculanum" pitchFamily="-108" charset="0"/>
            </a:endParaRPr>
          </a:p>
        </p:txBody>
      </p:sp>
      <p:sp>
        <p:nvSpPr>
          <p:cNvPr id="23555" name="Rectangle 7"/>
          <p:cNvSpPr>
            <a:spLocks noChangeArrowheads="1"/>
          </p:cNvSpPr>
          <p:nvPr/>
        </p:nvSpPr>
        <p:spPr bwMode="auto">
          <a:xfrm>
            <a:off x="0" y="1066800"/>
            <a:ext cx="4724400" cy="3429000"/>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66000"/>
              <a:buFontTx/>
              <a:buBlip>
                <a:blip r:embed="rId3"/>
              </a:buBlip>
              <a:tabLst>
                <a:tab pos="655638" algn="l"/>
                <a:tab pos="1312863" algn="l"/>
                <a:tab pos="1968500" algn="l"/>
                <a:tab pos="2625725" algn="l"/>
                <a:tab pos="3282950" algn="l"/>
                <a:tab pos="3938588" algn="l"/>
                <a:tab pos="4595813" algn="l"/>
              </a:tabLst>
            </a:pPr>
            <a:r>
              <a:rPr lang="en-GB" sz="1600" b="1">
                <a:latin typeface="Albany" charset="0"/>
              </a:rPr>
              <a:t>Francis Crick referred to nucleic acids and proteins as </a:t>
            </a:r>
            <a:r>
              <a:rPr lang="en-GB" sz="1600" b="1">
                <a:solidFill>
                  <a:srgbClr val="FF6600"/>
                </a:solidFill>
                <a:latin typeface="Albany" charset="0"/>
              </a:rPr>
              <a:t>“the two great polymer languages”</a:t>
            </a:r>
            <a:r>
              <a:rPr lang="en-GB" sz="1600" b="1">
                <a:latin typeface="Albany" charset="0"/>
              </a:rPr>
              <a:t>. </a:t>
            </a:r>
            <a:r>
              <a:rPr lang="en-GB" sz="1600" b="1">
                <a:latin typeface="Albany" charset="0"/>
              </a:rPr>
              <a:t> </a:t>
            </a:r>
          </a:p>
          <a:p>
            <a:pPr marL="390525" indent="-293688" defTabSz="650875">
              <a:lnSpc>
                <a:spcPct val="93000"/>
              </a:lnSpc>
              <a:buClr>
                <a:srgbClr val="000000"/>
              </a:buClr>
              <a:buSzPct val="66000"/>
              <a:buFontTx/>
              <a:buBlip>
                <a:blip r:embed="rId3"/>
              </a:buBlip>
              <a:tabLst>
                <a:tab pos="655638" algn="l"/>
                <a:tab pos="1312863" algn="l"/>
                <a:tab pos="1968500" algn="l"/>
                <a:tab pos="2625725" algn="l"/>
                <a:tab pos="3282950" algn="l"/>
                <a:tab pos="3938588" algn="l"/>
                <a:tab pos="4595813" algn="l"/>
              </a:tabLst>
            </a:pPr>
            <a:r>
              <a:rPr lang="en-GB" sz="1600" b="1">
                <a:latin typeface="Albany" charset="0"/>
              </a:rPr>
              <a:t>One of the great stories of modern biology is the working out of the mechanisms behind the way information read out in one polymer language (nucleic acids) is converted into information in the second polymer language (proteins).</a:t>
            </a:r>
          </a:p>
          <a:p>
            <a:pPr marL="390525" indent="-293688" defTabSz="650875">
              <a:lnSpc>
                <a:spcPct val="93000"/>
              </a:lnSpc>
              <a:buClr>
                <a:srgbClr val="000000"/>
              </a:buClr>
              <a:buSzPct val="66000"/>
              <a:buFontTx/>
              <a:buBlip>
                <a:blip r:embed="rId3"/>
              </a:buBlip>
              <a:tabLst>
                <a:tab pos="655638" algn="l"/>
                <a:tab pos="1312863" algn="l"/>
                <a:tab pos="1968500" algn="l"/>
                <a:tab pos="2625725" algn="l"/>
                <a:tab pos="3282950" algn="l"/>
                <a:tab pos="3938588" algn="l"/>
                <a:tab pos="4595813" algn="l"/>
              </a:tabLst>
            </a:pPr>
            <a:r>
              <a:rPr lang="en-GB" sz="1600" b="1">
                <a:latin typeface="Albany" charset="0"/>
              </a:rPr>
              <a:t>A beautiful and key insight: the genetic code.</a:t>
            </a:r>
          </a:p>
        </p:txBody>
      </p:sp>
      <p:pic>
        <p:nvPicPr>
          <p:cNvPr id="23556" name="Picture 1" descr="C:\Users\hgarcia\Documents\Talks\2010-01 Princeton\CentralDogma.tif"/>
          <p:cNvPicPr>
            <a:picLocks noChangeAspect="1" noChangeArrowheads="1"/>
          </p:cNvPicPr>
          <p:nvPr/>
        </p:nvPicPr>
        <p:blipFill>
          <a:blip r:embed="rId4"/>
          <a:srcRect/>
          <a:stretch>
            <a:fillRect/>
          </a:stretch>
        </p:blipFill>
        <p:spPr bwMode="auto">
          <a:xfrm>
            <a:off x="4800600" y="1524000"/>
            <a:ext cx="4262438" cy="3200400"/>
          </a:xfrm>
          <a:prstGeom prst="rect">
            <a:avLst/>
          </a:prstGeom>
          <a:noFill/>
          <a:ln w="9525">
            <a:noFill/>
            <a:miter lim="800000"/>
            <a:headEnd/>
            <a:tailEnd/>
          </a:ln>
        </p:spPr>
      </p:pic>
      <p:pic>
        <p:nvPicPr>
          <p:cNvPr id="23557" name="Picture 2" descr="figure_01_04"/>
          <p:cNvPicPr>
            <a:picLocks noChangeAspect="1" noChangeArrowheads="1"/>
          </p:cNvPicPr>
          <p:nvPr/>
        </p:nvPicPr>
        <p:blipFill>
          <a:blip r:embed="rId5"/>
          <a:srcRect/>
          <a:stretch>
            <a:fillRect/>
          </a:stretch>
        </p:blipFill>
        <p:spPr bwMode="auto">
          <a:xfrm>
            <a:off x="1295400" y="3886200"/>
            <a:ext cx="2640013" cy="273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Title 1"/>
          <p:cNvSpPr>
            <a:spLocks noGrp="1"/>
          </p:cNvSpPr>
          <p:nvPr>
            <p:ph type="title" sz="quarter"/>
          </p:nvPr>
        </p:nvSpPr>
        <p:spPr>
          <a:xfrm>
            <a:off x="671513" y="112713"/>
            <a:ext cx="7807325" cy="1143000"/>
          </a:xfrm>
        </p:spPr>
        <p:txBody>
          <a:bodyPr/>
          <a:lstStyle/>
          <a:p>
            <a:pPr eaLnBrk="1" hangingPunct="1"/>
            <a:r>
              <a:rPr lang="en-US" smtClean="0">
                <a:solidFill>
                  <a:srgbClr val="FFFFFF"/>
                </a:solidFill>
              </a:rPr>
              <a:t>Imagine a World Where…</a:t>
            </a:r>
          </a:p>
        </p:txBody>
      </p:sp>
      <p:sp>
        <p:nvSpPr>
          <p:cNvPr id="107523" name="Rectangle 1039"/>
          <p:cNvSpPr>
            <a:spLocks noChangeArrowheads="1"/>
          </p:cNvSpPr>
          <p:nvPr/>
        </p:nvSpPr>
        <p:spPr bwMode="auto">
          <a:xfrm>
            <a:off x="0" y="1219200"/>
            <a:ext cx="8432800" cy="898525"/>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66000"/>
              <a:buFontTx/>
              <a:buBlip>
                <a:blip r:embed="rId2"/>
              </a:buBlip>
              <a:tabLst>
                <a:tab pos="655638" algn="l"/>
                <a:tab pos="1312863" algn="l"/>
                <a:tab pos="1968500" algn="l"/>
                <a:tab pos="2625725" algn="l"/>
                <a:tab pos="3282950" algn="l"/>
                <a:tab pos="3938588" algn="l"/>
                <a:tab pos="4595813" algn="l"/>
              </a:tabLst>
            </a:pPr>
            <a:r>
              <a:rPr lang="en-GB" sz="1600" b="1">
                <a:latin typeface="Albany" charset="0"/>
              </a:rPr>
              <a:t>Barbara McClintock insisted on developing a “feeling for the organism”.</a:t>
            </a:r>
          </a:p>
          <a:p>
            <a:pPr marL="390525" indent="-293688" defTabSz="650875">
              <a:lnSpc>
                <a:spcPct val="93000"/>
              </a:lnSpc>
              <a:buClr>
                <a:srgbClr val="000000"/>
              </a:buClr>
              <a:buSzPct val="66000"/>
              <a:buFontTx/>
              <a:buBlip>
                <a:blip r:embed="rId2"/>
              </a:buBlip>
              <a:tabLst>
                <a:tab pos="655638" algn="l"/>
                <a:tab pos="1312863" algn="l"/>
                <a:tab pos="1968500" algn="l"/>
                <a:tab pos="2625725" algn="l"/>
                <a:tab pos="3282950" algn="l"/>
                <a:tab pos="3938588" algn="l"/>
                <a:tab pos="4595813" algn="l"/>
              </a:tabLst>
            </a:pPr>
            <a:r>
              <a:rPr lang="en-GB" sz="1600" b="1">
                <a:latin typeface="Albany" charset="0"/>
              </a:rPr>
              <a:t>Our thrust in this course is to use biological numeracy as our vehicle for developing such a feeling for the organism.</a:t>
            </a:r>
          </a:p>
          <a:p>
            <a:pPr marL="390525" indent="-293688" defTabSz="650875">
              <a:lnSpc>
                <a:spcPct val="93000"/>
              </a:lnSpc>
              <a:buClr>
                <a:srgbClr val="000000"/>
              </a:buClr>
              <a:buSzPct val="66000"/>
              <a:buFontTx/>
              <a:buBlip>
                <a:blip r:embed="rId2"/>
              </a:buBlip>
              <a:tabLst>
                <a:tab pos="655638" algn="l"/>
                <a:tab pos="1312863" algn="l"/>
                <a:tab pos="1968500" algn="l"/>
                <a:tab pos="2625725" algn="l"/>
                <a:tab pos="3282950" algn="l"/>
                <a:tab pos="3938588" algn="l"/>
                <a:tab pos="4595813" algn="l"/>
              </a:tabLst>
            </a:pPr>
            <a:r>
              <a:rPr lang="en-GB" sz="1600" b="1">
                <a:latin typeface="Albany" charset="0"/>
              </a:rPr>
              <a:t>So far, we have explored five big themes: sizes, concentrations, rates, information and energy.</a:t>
            </a:r>
          </a:p>
          <a:p>
            <a:pPr marL="390525" indent="-293688" defTabSz="650875">
              <a:lnSpc>
                <a:spcPct val="93000"/>
              </a:lnSpc>
              <a:buClr>
                <a:srgbClr val="000000"/>
              </a:buClr>
              <a:buSzPct val="66000"/>
              <a:buFontTx/>
              <a:buBlip>
                <a:blip r:embed="rId2"/>
              </a:buBlip>
              <a:tabLst>
                <a:tab pos="655638" algn="l"/>
                <a:tab pos="1312863" algn="l"/>
                <a:tab pos="1968500" algn="l"/>
                <a:tab pos="2625725" algn="l"/>
                <a:tab pos="3282950" algn="l"/>
                <a:tab pos="3938588" algn="l"/>
                <a:tab pos="4595813" algn="l"/>
              </a:tabLst>
            </a:pPr>
            <a:r>
              <a:rPr lang="en-GB" sz="1600" b="1">
                <a:latin typeface="Albany" charset="0"/>
              </a:rPr>
              <a:t>With this intuitive foundation in hand, we now turn to the main business of the course which is the physical dissection of an array of interesting biological mechanisms.</a:t>
            </a:r>
            <a:endParaRPr lang="en-GB" sz="1500" b="1"/>
          </a:p>
        </p:txBody>
      </p:sp>
      <p:sp>
        <p:nvSpPr>
          <p:cNvPr id="7" name="Title 1"/>
          <p:cNvSpPr txBox="1">
            <a:spLocks/>
          </p:cNvSpPr>
          <p:nvPr/>
        </p:nvSpPr>
        <p:spPr bwMode="auto">
          <a:xfrm>
            <a:off x="823913" y="265113"/>
            <a:ext cx="7807325" cy="1143000"/>
          </a:xfrm>
          <a:prstGeom prst="rect">
            <a:avLst/>
          </a:prstGeom>
          <a:noFill/>
          <a:ln w="9525">
            <a:noFill/>
            <a:miter lim="800000"/>
            <a:headEnd/>
            <a:tailEnd/>
          </a:ln>
          <a:effectLst/>
        </p:spPr>
        <p:txBody>
          <a:bodyPr anchor="ctr">
            <a:prstTxWarp prst="textNoShape">
              <a:avLst/>
            </a:prstTxWarp>
          </a:bodyPr>
          <a:lstStyle/>
          <a:p>
            <a:pPr algn="ctr">
              <a:spcBef>
                <a:spcPct val="0"/>
              </a:spcBef>
              <a:buFont typeface="Arial" charset="0"/>
              <a:buNone/>
              <a:defRPr/>
            </a:pPr>
            <a:r>
              <a:rPr lang="en-US" sz="2800" i="0" kern="0" dirty="0">
                <a:solidFill>
                  <a:srgbClr val="FF6600"/>
                </a:solidFill>
                <a:latin typeface="Herculanum"/>
                <a:ea typeface="+mj-ea"/>
                <a:cs typeface="Herculanum"/>
              </a:rPr>
              <a:t>A feeling for the numbers: summary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3" name="Rectangle 2"/>
          <p:cNvSpPr>
            <a:spLocks noGrp="1" noChangeArrowheads="1"/>
          </p:cNvSpPr>
          <p:nvPr>
            <p:ph type="title" idx="4294967295"/>
          </p:nvPr>
        </p:nvSpPr>
        <p:spPr>
          <a:xfrm>
            <a:off x="304800" y="0"/>
            <a:ext cx="8839200" cy="1219200"/>
          </a:xfrm>
        </p:spPr>
        <p:txBody>
          <a:bodyPr/>
          <a:lstStyle/>
          <a:p>
            <a:pPr eaLnBrk="1" hangingPunct="1">
              <a:lnSpc>
                <a:spcPct val="93000"/>
              </a:lnSpc>
              <a:tabLst>
                <a:tab pos="655638" algn="l"/>
                <a:tab pos="1312863" algn="l"/>
                <a:tab pos="1968500" algn="l"/>
                <a:tab pos="2625725" algn="l"/>
                <a:tab pos="3282950" algn="l"/>
                <a:tab pos="3938588" algn="l"/>
                <a:tab pos="4595813" algn="l"/>
                <a:tab pos="5253038" algn="l"/>
                <a:tab pos="5908675" algn="l"/>
                <a:tab pos="6565900" algn="l"/>
                <a:tab pos="7223125" algn="l"/>
              </a:tabLst>
            </a:pPr>
            <a:r>
              <a:rPr lang="en-US" sz="2800" smtClean="0">
                <a:solidFill>
                  <a:srgbClr val="FF6600"/>
                </a:solidFill>
                <a:latin typeface="Herculanum" pitchFamily="-108" charset="0"/>
                <a:ea typeface="Herculanum" pitchFamily="-108" charset="0"/>
                <a:cs typeface="Herculanum" pitchFamily="-108" charset="0"/>
              </a:rPr>
              <a:t>Thinking Up the Number of Genes: “What is true for E. coli is true for the elephant”</a:t>
            </a:r>
            <a:endParaRPr lang="en-GB" sz="2800" smtClean="0">
              <a:solidFill>
                <a:srgbClr val="FF6600"/>
              </a:solidFill>
              <a:latin typeface="Herculanum" pitchFamily="-108" charset="0"/>
              <a:ea typeface="Herculanum" pitchFamily="-108" charset="0"/>
              <a:cs typeface="Herculanum" pitchFamily="-108" charset="0"/>
            </a:endParaRPr>
          </a:p>
        </p:txBody>
      </p:sp>
      <p:sp>
        <p:nvSpPr>
          <p:cNvPr id="25604" name="Text Box 3"/>
          <p:cNvSpPr txBox="1">
            <a:spLocks noChangeArrowheads="1"/>
          </p:cNvSpPr>
          <p:nvPr/>
        </p:nvSpPr>
        <p:spPr bwMode="auto">
          <a:xfrm>
            <a:off x="5262563" y="1838325"/>
            <a:ext cx="1439862" cy="315913"/>
          </a:xfrm>
          <a:prstGeom prst="rect">
            <a:avLst/>
          </a:prstGeom>
          <a:noFill/>
          <a:ln w="9525">
            <a:noFill/>
            <a:miter lim="800000"/>
            <a:headEnd/>
            <a:tailEnd/>
          </a:ln>
        </p:spPr>
        <p:txBody>
          <a:bodyPr wrap="none" lIns="82945" tIns="41473" rIns="82945" bIns="41473">
            <a:prstTxWarp prst="textNoShape">
              <a:avLst/>
            </a:prstTxWarp>
            <a:spAutoFit/>
          </a:bodyPr>
          <a:lstStyle/>
          <a:p>
            <a:r>
              <a:rPr lang="en-US" sz="1500">
                <a:solidFill>
                  <a:schemeClr val="bg1"/>
                </a:solidFill>
              </a:rPr>
              <a:t>(Berman et al.)</a:t>
            </a:r>
          </a:p>
        </p:txBody>
      </p:sp>
      <p:sp>
        <p:nvSpPr>
          <p:cNvPr id="25605" name="Rectangle 8"/>
          <p:cNvSpPr>
            <a:spLocks noChangeArrowheads="1"/>
          </p:cNvSpPr>
          <p:nvPr/>
        </p:nvSpPr>
        <p:spPr bwMode="auto">
          <a:xfrm>
            <a:off x="304800" y="4876800"/>
            <a:ext cx="8382000" cy="2032000"/>
          </a:xfrm>
          <a:prstGeom prst="rect">
            <a:avLst/>
          </a:prstGeom>
          <a:noFill/>
          <a:ln w="9525">
            <a:noFill/>
            <a:miter lim="800000"/>
            <a:headEnd/>
            <a:tailEnd/>
          </a:ln>
        </p:spPr>
        <p:txBody>
          <a:bodyPr>
            <a:prstTxWarp prst="textNoShape">
              <a:avLst/>
            </a:prstTxWarp>
            <a:spAutoFit/>
          </a:bodyPr>
          <a:lstStyle/>
          <a:p>
            <a:r>
              <a:rPr lang="en-US" sz="1400"/>
              <a:t>The bet: genesweep pool- Science 6 June 2003:</a:t>
            </a:r>
          </a:p>
          <a:p>
            <a:r>
              <a:rPr lang="en-US" sz="1400"/>
              <a:t>Vol. 300. no. 5625, p. 1484</a:t>
            </a:r>
          </a:p>
          <a:p>
            <a:r>
              <a:rPr lang="en-US" sz="1400"/>
              <a:t>A Low Number Wins the GeneSweep Pool</a:t>
            </a:r>
          </a:p>
          <a:p>
            <a:r>
              <a:rPr lang="en-US" sz="1400"/>
              <a:t>Elizabeth Pennisi</a:t>
            </a:r>
          </a:p>
          <a:p>
            <a:r>
              <a:rPr lang="en-US" sz="1400"/>
              <a:t>COLD SPRING HARBOR, NEW YORK--The human genome has been sequenced, but calculating the number of genes it contains is taking more time. DNA experts have nonetheless decided they know who made the best prediction.</a:t>
            </a:r>
          </a:p>
        </p:txBody>
      </p:sp>
      <p:pic>
        <p:nvPicPr>
          <p:cNvPr id="25606" name="Picture 5"/>
          <p:cNvPicPr>
            <a:picLocks noChangeAspect="1"/>
          </p:cNvPicPr>
          <p:nvPr/>
        </p:nvPicPr>
        <p:blipFill>
          <a:blip r:embed="rId4"/>
          <a:srcRect/>
          <a:stretch>
            <a:fillRect/>
          </a:stretch>
        </p:blipFill>
        <p:spPr bwMode="auto">
          <a:xfrm>
            <a:off x="4191000" y="1219200"/>
            <a:ext cx="4953000" cy="3332163"/>
          </a:xfrm>
          <a:prstGeom prst="rect">
            <a:avLst/>
          </a:prstGeom>
          <a:noFill/>
          <a:ln w="9525">
            <a:noFill/>
            <a:miter lim="800000"/>
            <a:headEnd/>
            <a:tailEnd/>
          </a:ln>
        </p:spPr>
      </p:pic>
      <p:sp>
        <p:nvSpPr>
          <p:cNvPr id="25607" name="Rectangle 6"/>
          <p:cNvSpPr>
            <a:spLocks noChangeArrowheads="1"/>
          </p:cNvSpPr>
          <p:nvPr/>
        </p:nvSpPr>
        <p:spPr bwMode="auto">
          <a:xfrm>
            <a:off x="0" y="1066800"/>
            <a:ext cx="4191000" cy="2743200"/>
          </a:xfrm>
          <a:prstGeom prst="rect">
            <a:avLst/>
          </a:prstGeom>
          <a:noFill/>
          <a:ln w="9525">
            <a:noFill/>
            <a:miter lim="800000"/>
            <a:headEnd/>
            <a:tailEnd/>
          </a:ln>
        </p:spPr>
        <p:txBody>
          <a:bodyPr lIns="0" tIns="0" rIns="0" bIns="0">
            <a:prstTxWarp prst="textNoShape">
              <a:avLst/>
            </a:prstTxWarp>
          </a:bodyPr>
          <a:lstStyle/>
          <a:p>
            <a:pPr marL="392113" indent="-293688" defTabSz="652463">
              <a:lnSpc>
                <a:spcPct val="93000"/>
              </a:lnSpc>
              <a:buClr>
                <a:srgbClr val="000000"/>
              </a:buClr>
              <a:buSzPct val="66000"/>
              <a:buFont typeface="StarSymbol" charset="0"/>
              <a:buBlip>
                <a:blip r:embed="rId5"/>
              </a:buBlip>
              <a:tabLst>
                <a:tab pos="657225" algn="l"/>
                <a:tab pos="1312863" algn="l"/>
                <a:tab pos="1970088" algn="l"/>
                <a:tab pos="2627313" algn="l"/>
                <a:tab pos="3282950" algn="l"/>
                <a:tab pos="3940175" algn="l"/>
                <a:tab pos="4595813" algn="l"/>
              </a:tabLst>
            </a:pPr>
            <a:r>
              <a:rPr lang="en-GB" sz="1600" b="1">
                <a:solidFill>
                  <a:srgbClr val="000000"/>
                </a:solidFill>
                <a:latin typeface="Albany" charset="0"/>
              </a:rPr>
              <a:t>A betting pool (Las Vegas for estimates) was set up on the number of genes in the human genome and responses varied from 25,000 to 150,000.</a:t>
            </a:r>
          </a:p>
          <a:p>
            <a:pPr marL="392113" indent="-293688" defTabSz="652463">
              <a:lnSpc>
                <a:spcPct val="93000"/>
              </a:lnSpc>
              <a:buClr>
                <a:srgbClr val="000000"/>
              </a:buClr>
              <a:buSzPct val="66000"/>
              <a:buFont typeface="StarSymbol" charset="0"/>
              <a:buBlip>
                <a:blip r:embed="rId5"/>
              </a:buBlip>
              <a:tabLst>
                <a:tab pos="657225" algn="l"/>
                <a:tab pos="1312863" algn="l"/>
                <a:tab pos="1970088" algn="l"/>
                <a:tab pos="2627313" algn="l"/>
                <a:tab pos="3282950" algn="l"/>
                <a:tab pos="3940175" algn="l"/>
                <a:tab pos="4595813" algn="l"/>
              </a:tabLst>
            </a:pPr>
            <a:r>
              <a:rPr lang="en-GB" sz="1600" b="1">
                <a:solidFill>
                  <a:srgbClr val="000000"/>
                </a:solidFill>
                <a:latin typeface="Albany" charset="0"/>
              </a:rPr>
              <a:t>A winner was declared, but the issue remains unsettled.</a:t>
            </a:r>
          </a:p>
          <a:p>
            <a:pPr marL="392113" indent="-293688" defTabSz="652463">
              <a:lnSpc>
                <a:spcPct val="93000"/>
              </a:lnSpc>
              <a:buClr>
                <a:srgbClr val="000000"/>
              </a:buClr>
              <a:buSzPct val="66000"/>
              <a:buFont typeface="StarSymbol" charset="0"/>
              <a:buBlip>
                <a:blip r:embed="rId5"/>
              </a:buBlip>
              <a:tabLst>
                <a:tab pos="657225" algn="l"/>
                <a:tab pos="1312863" algn="l"/>
                <a:tab pos="1970088" algn="l"/>
                <a:tab pos="2627313" algn="l"/>
                <a:tab pos="3282950" algn="l"/>
                <a:tab pos="3940175" algn="l"/>
                <a:tab pos="4595813" algn="l"/>
              </a:tabLst>
            </a:pPr>
            <a:r>
              <a:rPr lang="en-GB" sz="1600" b="1">
                <a:solidFill>
                  <a:srgbClr val="000000"/>
                </a:solidFill>
                <a:latin typeface="Albany" charset="0"/>
              </a:rPr>
              <a:t>Simplest logic: use “typical” protein size of 300 amino acids, which requires roughly 1000 nucleotides to code for them.  This na</a:t>
            </a:r>
            <a:r>
              <a:rPr lang="en-US" sz="1600" b="1">
                <a:solidFill>
                  <a:srgbClr val="000000"/>
                </a:solidFill>
                <a:latin typeface="Albany" charset="0"/>
              </a:rPr>
              <a:t>ï</a:t>
            </a:r>
            <a:r>
              <a:rPr lang="en-GB" sz="1600" b="1">
                <a:solidFill>
                  <a:srgbClr val="000000"/>
                </a:solidFill>
                <a:latin typeface="Albany" charset="0"/>
              </a:rPr>
              <a:t>ve estimate says:</a:t>
            </a:r>
          </a:p>
        </p:txBody>
      </p:sp>
      <p:graphicFrame>
        <p:nvGraphicFramePr>
          <p:cNvPr id="25602" name="Object 2"/>
          <p:cNvGraphicFramePr>
            <a:graphicFrameLocks noChangeAspect="1"/>
          </p:cNvGraphicFramePr>
          <p:nvPr/>
        </p:nvGraphicFramePr>
        <p:xfrm>
          <a:off x="838200" y="3962400"/>
          <a:ext cx="2486025" cy="457200"/>
        </p:xfrm>
        <a:graphic>
          <a:graphicData uri="http://schemas.openxmlformats.org/presentationml/2006/ole">
            <p:oleObj spid="_x0000_s25602" name="Equation" r:id="rId6" imgW="1104900" imgH="203200" progId="Equation.3">
              <p:embed/>
            </p:oleObj>
          </a:graphicData>
        </a:graphic>
      </p:graphicFrame>
      <p:sp>
        <p:nvSpPr>
          <p:cNvPr id="25608" name="Rectangle 9"/>
          <p:cNvSpPr>
            <a:spLocks noChangeArrowheads="1"/>
          </p:cNvSpPr>
          <p:nvPr/>
        </p:nvSpPr>
        <p:spPr bwMode="auto">
          <a:xfrm>
            <a:off x="0" y="4419600"/>
            <a:ext cx="4038600" cy="1219200"/>
          </a:xfrm>
          <a:prstGeom prst="rect">
            <a:avLst/>
          </a:prstGeom>
          <a:noFill/>
          <a:ln w="9525">
            <a:noFill/>
            <a:miter lim="800000"/>
            <a:headEnd/>
            <a:tailEnd/>
          </a:ln>
        </p:spPr>
        <p:txBody>
          <a:bodyPr lIns="0" tIns="0" rIns="0" bIns="0">
            <a:prstTxWarp prst="textNoShape">
              <a:avLst/>
            </a:prstTxWarp>
          </a:bodyPr>
          <a:lstStyle/>
          <a:p>
            <a:pPr marL="392113" indent="-293688" defTabSz="652463">
              <a:lnSpc>
                <a:spcPct val="93000"/>
              </a:lnSpc>
              <a:buClr>
                <a:srgbClr val="000000"/>
              </a:buClr>
              <a:buSzPct val="66000"/>
              <a:buFont typeface="StarSymbol" charset="0"/>
              <a:buBlip>
                <a:blip r:embed="rId5"/>
              </a:buBlip>
              <a:tabLst>
                <a:tab pos="657225" algn="l"/>
                <a:tab pos="1312863" algn="l"/>
                <a:tab pos="1970088" algn="l"/>
                <a:tab pos="2627313" algn="l"/>
                <a:tab pos="3282950" algn="l"/>
                <a:tab pos="3940175" algn="l"/>
                <a:tab pos="4595813" algn="l"/>
              </a:tabLst>
            </a:pPr>
            <a:r>
              <a:rPr lang="en-GB" sz="1600" b="1">
                <a:latin typeface="Albany" charset="0"/>
              </a:rPr>
              <a:t>Works great for E. coli, fails miserably for humans (and elephants).</a:t>
            </a:r>
          </a:p>
        </p:txBody>
      </p:sp>
      <p:pic>
        <p:nvPicPr>
          <p:cNvPr id="11" name="Picture 30"/>
          <p:cNvPicPr>
            <a:picLocks noChangeAspect="1" noChangeArrowheads="1"/>
          </p:cNvPicPr>
          <p:nvPr/>
        </p:nvPicPr>
        <p:blipFill>
          <a:blip r:embed="rId7"/>
          <a:srcRect/>
          <a:stretch>
            <a:fillRect/>
          </a:stretch>
        </p:blipFill>
        <p:spPr bwMode="auto">
          <a:xfrm>
            <a:off x="8305800" y="3048000"/>
            <a:ext cx="685800" cy="788988"/>
          </a:xfrm>
          <a:prstGeom prst="rect">
            <a:avLst/>
          </a:prstGeom>
          <a:noFill/>
          <a:ln w="9525">
            <a:noFill/>
            <a:miter lim="800000"/>
            <a:headEnd/>
            <a:tailEnd/>
          </a:ln>
          <a:effectLst>
            <a:outerShdw blurRad="63500" dist="38099" dir="2700000" algn="ctr" rotWithShape="0">
              <a:srgbClr val="000000">
                <a:alpha val="74998"/>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304800" y="0"/>
            <a:ext cx="8153400" cy="1295400"/>
          </a:xfrm>
        </p:spPr>
        <p:txBody>
          <a:bodyPr/>
          <a:lstStyle/>
          <a:p>
            <a:pPr eaLnBrk="1" hangingPunct="1">
              <a:lnSpc>
                <a:spcPct val="93000"/>
              </a:lnSpc>
              <a:tabLst>
                <a:tab pos="655638" algn="l"/>
                <a:tab pos="1312863" algn="l"/>
                <a:tab pos="1968500" algn="l"/>
                <a:tab pos="2625725" algn="l"/>
                <a:tab pos="3282950" algn="l"/>
                <a:tab pos="3938588" algn="l"/>
                <a:tab pos="4595813" algn="l"/>
                <a:tab pos="5253038" algn="l"/>
                <a:tab pos="5908675" algn="l"/>
                <a:tab pos="6565900" algn="l"/>
                <a:tab pos="7223125" algn="l"/>
              </a:tabLst>
            </a:pPr>
            <a:r>
              <a:rPr lang="en-US" sz="3200" smtClean="0">
                <a:solidFill>
                  <a:srgbClr val="FF6600"/>
                </a:solidFill>
                <a:latin typeface="Herculanum" pitchFamily="-108" charset="0"/>
                <a:ea typeface="Herculanum" pitchFamily="-108" charset="0"/>
                <a:cs typeface="Herculanum" pitchFamily="-108" charset="0"/>
              </a:rPr>
              <a:t>The Problem With Eukaryotes</a:t>
            </a:r>
            <a:endParaRPr lang="en-GB" sz="3200" smtClean="0">
              <a:solidFill>
                <a:srgbClr val="FF6600"/>
              </a:solidFill>
              <a:latin typeface="Herculanum" pitchFamily="-108" charset="0"/>
              <a:ea typeface="Herculanum" pitchFamily="-108" charset="0"/>
              <a:cs typeface="Herculanum" pitchFamily="-108" charset="0"/>
            </a:endParaRPr>
          </a:p>
        </p:txBody>
      </p:sp>
      <p:sp>
        <p:nvSpPr>
          <p:cNvPr id="27651" name="Text Box 3"/>
          <p:cNvSpPr txBox="1">
            <a:spLocks noChangeArrowheads="1"/>
          </p:cNvSpPr>
          <p:nvPr/>
        </p:nvSpPr>
        <p:spPr bwMode="auto">
          <a:xfrm>
            <a:off x="5262563" y="1838325"/>
            <a:ext cx="1439862" cy="315913"/>
          </a:xfrm>
          <a:prstGeom prst="rect">
            <a:avLst/>
          </a:prstGeom>
          <a:noFill/>
          <a:ln w="9525">
            <a:noFill/>
            <a:miter lim="800000"/>
            <a:headEnd/>
            <a:tailEnd/>
          </a:ln>
        </p:spPr>
        <p:txBody>
          <a:bodyPr wrap="none" lIns="82945" tIns="41473" rIns="82945" bIns="41473">
            <a:prstTxWarp prst="textNoShape">
              <a:avLst/>
            </a:prstTxWarp>
            <a:spAutoFit/>
          </a:bodyPr>
          <a:lstStyle/>
          <a:p>
            <a:r>
              <a:rPr lang="en-US" sz="1500">
                <a:solidFill>
                  <a:schemeClr val="bg1"/>
                </a:solidFill>
              </a:rPr>
              <a:t>(Berman et al.)</a:t>
            </a:r>
          </a:p>
        </p:txBody>
      </p:sp>
      <p:pic>
        <p:nvPicPr>
          <p:cNvPr id="27652" name="Picture 2" descr="figure_04_28"/>
          <p:cNvPicPr>
            <a:picLocks noChangeAspect="1" noChangeArrowheads="1"/>
          </p:cNvPicPr>
          <p:nvPr/>
        </p:nvPicPr>
        <p:blipFill>
          <a:blip r:embed="rId3"/>
          <a:srcRect/>
          <a:stretch>
            <a:fillRect/>
          </a:stretch>
        </p:blipFill>
        <p:spPr bwMode="auto">
          <a:xfrm>
            <a:off x="4572000" y="1752600"/>
            <a:ext cx="4192588" cy="4940300"/>
          </a:xfrm>
          <a:prstGeom prst="rect">
            <a:avLst/>
          </a:prstGeom>
          <a:noFill/>
          <a:ln w="9525">
            <a:noFill/>
            <a:miter lim="800000"/>
            <a:headEnd/>
            <a:tailEnd/>
          </a:ln>
        </p:spPr>
      </p:pic>
      <p:sp>
        <p:nvSpPr>
          <p:cNvPr id="27653" name="Rectangle 6"/>
          <p:cNvSpPr>
            <a:spLocks noChangeArrowheads="1"/>
          </p:cNvSpPr>
          <p:nvPr/>
        </p:nvSpPr>
        <p:spPr bwMode="auto">
          <a:xfrm>
            <a:off x="152400" y="1371600"/>
            <a:ext cx="4191000" cy="3124200"/>
          </a:xfrm>
          <a:prstGeom prst="rect">
            <a:avLst/>
          </a:prstGeom>
          <a:noFill/>
          <a:ln w="9525">
            <a:noFill/>
            <a:miter lim="800000"/>
            <a:headEnd/>
            <a:tailEnd/>
          </a:ln>
        </p:spPr>
        <p:txBody>
          <a:bodyPr lIns="0" tIns="0" rIns="0" bIns="0">
            <a:prstTxWarp prst="textNoShape">
              <a:avLst/>
            </a:prstTxWarp>
          </a:bodyPr>
          <a:lstStyle/>
          <a:p>
            <a:pPr marL="392113" indent="-293688" defTabSz="652463">
              <a:lnSpc>
                <a:spcPct val="93000"/>
              </a:lnSpc>
              <a:buClr>
                <a:srgbClr val="000000"/>
              </a:buClr>
              <a:buSzPct val="66000"/>
              <a:buFont typeface="StarSymbol" charset="0"/>
              <a:buBlip>
                <a:blip r:embed="rId4"/>
              </a:buBlip>
              <a:tabLst>
                <a:tab pos="657225" algn="l"/>
                <a:tab pos="1312863" algn="l"/>
                <a:tab pos="1970088" algn="l"/>
                <a:tab pos="2627313" algn="l"/>
                <a:tab pos="3282950" algn="l"/>
                <a:tab pos="3940175" algn="l"/>
                <a:tab pos="4595813" algn="l"/>
              </a:tabLst>
            </a:pPr>
            <a:r>
              <a:rPr lang="en-GB" sz="1600" b="1">
                <a:latin typeface="Albany" charset="0"/>
              </a:rPr>
              <a:t>Conundrums and surprises are a great way to learn things.  The failure of the simplest estimate for eukaryotes reveals the important concept of “split genes”, referring to the fact that the coding regions are riddled with “introns”.</a:t>
            </a:r>
          </a:p>
          <a:p>
            <a:pPr marL="392113" indent="-293688" defTabSz="652463">
              <a:lnSpc>
                <a:spcPct val="93000"/>
              </a:lnSpc>
              <a:buClr>
                <a:srgbClr val="000000"/>
              </a:buClr>
              <a:buSzPct val="66000"/>
              <a:buFont typeface="StarSymbol" charset="0"/>
              <a:buBlip>
                <a:blip r:embed="rId4"/>
              </a:buBlip>
              <a:tabLst>
                <a:tab pos="657225" algn="l"/>
                <a:tab pos="1312863" algn="l"/>
                <a:tab pos="1970088" algn="l"/>
                <a:tab pos="2627313" algn="l"/>
                <a:tab pos="3282950" algn="l"/>
                <a:tab pos="3940175" algn="l"/>
                <a:tab pos="4595813" algn="l"/>
              </a:tabLst>
            </a:pPr>
            <a:r>
              <a:rPr lang="en-GB" sz="1600" b="1">
                <a:latin typeface="Albany" charset="0"/>
              </a:rPr>
              <a:t>The failure of our estimate also reflects the existence of endogenous retroviruses and all sorts of other interesting genomic stories.</a:t>
            </a:r>
          </a:p>
        </p:txBody>
      </p:sp>
      <p:sp>
        <p:nvSpPr>
          <p:cNvPr id="27654" name="Text Box 1036"/>
          <p:cNvSpPr txBox="1">
            <a:spLocks noChangeArrowheads="1"/>
          </p:cNvSpPr>
          <p:nvPr/>
        </p:nvSpPr>
        <p:spPr bwMode="auto">
          <a:xfrm>
            <a:off x="4876800" y="1524000"/>
            <a:ext cx="3606800" cy="314325"/>
          </a:xfrm>
          <a:prstGeom prst="rect">
            <a:avLst/>
          </a:prstGeom>
          <a:noFill/>
          <a:ln w="9525">
            <a:noFill/>
            <a:miter lim="800000"/>
            <a:headEnd/>
            <a:tailEnd/>
          </a:ln>
        </p:spPr>
        <p:txBody>
          <a:bodyPr wrap="none" lIns="82927" tIns="41464" rIns="82927" bIns="41464">
            <a:prstTxWarp prst="textNoShape">
              <a:avLst/>
            </a:prstTxWarp>
            <a:spAutoFit/>
          </a:bodyPr>
          <a:lstStyle/>
          <a:p>
            <a:pPr defTabSz="827088"/>
            <a:r>
              <a:rPr lang="en-US" sz="1500">
                <a:solidFill>
                  <a:srgbClr val="000000"/>
                </a:solidFill>
              </a:rPr>
              <a:t>(P. Chambon, Scientific American, 1981)</a:t>
            </a:r>
          </a:p>
        </p:txBody>
      </p:sp>
      <p:pic>
        <p:nvPicPr>
          <p:cNvPr id="27655" name="Picture 6" descr="Pages from Mattick2004Sci Am.pdf"/>
          <p:cNvPicPr>
            <a:picLocks noChangeAspect="1"/>
          </p:cNvPicPr>
          <p:nvPr/>
        </p:nvPicPr>
        <p:blipFill>
          <a:blip r:embed="rId5"/>
          <a:srcRect/>
          <a:stretch>
            <a:fillRect/>
          </a:stretch>
        </p:blipFill>
        <p:spPr bwMode="auto">
          <a:xfrm>
            <a:off x="276225" y="4343400"/>
            <a:ext cx="3648075" cy="2514600"/>
          </a:xfrm>
          <a:prstGeom prst="rect">
            <a:avLst/>
          </a:prstGeom>
          <a:noFill/>
          <a:ln w="9525">
            <a:noFill/>
            <a:miter lim="800000"/>
            <a:headEnd/>
            <a:tailEnd/>
          </a:ln>
        </p:spPr>
      </p:pic>
      <p:sp>
        <p:nvSpPr>
          <p:cNvPr id="27656" name="Text Box 1036"/>
          <p:cNvSpPr txBox="1">
            <a:spLocks noChangeArrowheads="1"/>
          </p:cNvSpPr>
          <p:nvPr/>
        </p:nvSpPr>
        <p:spPr bwMode="auto">
          <a:xfrm>
            <a:off x="1524000" y="4419600"/>
            <a:ext cx="1427163" cy="314325"/>
          </a:xfrm>
          <a:prstGeom prst="rect">
            <a:avLst/>
          </a:prstGeom>
          <a:noFill/>
          <a:ln w="9525">
            <a:noFill/>
            <a:miter lim="800000"/>
            <a:headEnd/>
            <a:tailEnd/>
          </a:ln>
        </p:spPr>
        <p:txBody>
          <a:bodyPr wrap="none" lIns="82927" tIns="41464" rIns="82927" bIns="41464">
            <a:prstTxWarp prst="textNoShape">
              <a:avLst/>
            </a:prstTxWarp>
            <a:spAutoFit/>
          </a:bodyPr>
          <a:lstStyle/>
          <a:p>
            <a:pPr defTabSz="827088"/>
            <a:r>
              <a:rPr lang="en-US" sz="1500">
                <a:solidFill>
                  <a:srgbClr val="000000"/>
                </a:solidFill>
              </a:rPr>
              <a:t>(Mattick, 2004)</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2" name="Rectangle 24"/>
          <p:cNvSpPr>
            <a:spLocks noGrp="1" noChangeArrowheads="1"/>
          </p:cNvSpPr>
          <p:nvPr/>
        </p:nvSpPr>
        <p:spPr bwMode="auto">
          <a:xfrm>
            <a:off x="304800" y="2286000"/>
            <a:ext cx="8534400" cy="9144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prstTxWarp prst="textNoShape">
              <a:avLst/>
            </a:prstTxWarp>
          </a:bodyPr>
          <a:lstStyle/>
          <a:p>
            <a:pPr algn="ctr">
              <a:spcBef>
                <a:spcPct val="0"/>
              </a:spcBef>
              <a:buFont typeface="Arial" charset="0"/>
              <a:buNone/>
              <a:defRPr/>
            </a:pPr>
            <a:r>
              <a:rPr lang="en-US" sz="3200" i="0" dirty="0">
                <a:solidFill>
                  <a:srgbClr val="FF6600"/>
                </a:solidFill>
                <a:latin typeface="Herculanum" charset="0"/>
                <a:ea typeface="Times New Roman" charset="0"/>
                <a:cs typeface="Times New Roman" charset="0"/>
              </a:rPr>
              <a:t>Second topic</a:t>
            </a:r>
          </a:p>
          <a:p>
            <a:pPr algn="ctr">
              <a:spcBef>
                <a:spcPct val="0"/>
              </a:spcBef>
              <a:buFont typeface="Arial" charset="0"/>
              <a:buNone/>
              <a:defRPr/>
            </a:pPr>
            <a:r>
              <a:rPr lang="en-US" sz="3200" i="0" dirty="0">
                <a:solidFill>
                  <a:srgbClr val="FF6600"/>
                </a:solidFill>
                <a:latin typeface="Herculanum" charset="0"/>
                <a:ea typeface="Times New Roman" charset="0"/>
                <a:cs typeface="Times New Roman" charset="0"/>
              </a:rPr>
              <a:t>How fast do biological processes occur</a:t>
            </a:r>
            <a:endParaRPr lang="en-US" sz="3200" i="0" dirty="0">
              <a:solidFill>
                <a:schemeClr val="tx2"/>
              </a:solidFill>
              <a:latin typeface="Herculanum" charset="0"/>
              <a:ea typeface="ヒラギノ角ゴ Pro W3" charset="-128"/>
              <a:cs typeface="ヒラギノ角ゴ Pro W3" charset="-128"/>
            </a:endParaRPr>
          </a:p>
        </p:txBody>
      </p:sp>
      <p:pic>
        <p:nvPicPr>
          <p:cNvPr id="29699" name="Picture 3"/>
          <p:cNvPicPr>
            <a:picLocks noChangeAspect="1"/>
          </p:cNvPicPr>
          <p:nvPr/>
        </p:nvPicPr>
        <p:blipFill>
          <a:blip r:embed="rId3"/>
          <a:srcRect/>
          <a:stretch>
            <a:fillRect/>
          </a:stretch>
        </p:blipFill>
        <p:spPr bwMode="auto">
          <a:xfrm>
            <a:off x="5867400" y="3581400"/>
            <a:ext cx="2720975"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6" name="Rectangle 4"/>
          <p:cNvSpPr>
            <a:spLocks noChangeArrowheads="1"/>
          </p:cNvSpPr>
          <p:nvPr/>
        </p:nvSpPr>
        <p:spPr bwMode="auto">
          <a:xfrm>
            <a:off x="1066800" y="0"/>
            <a:ext cx="7772400" cy="9144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eaLnBrk="1" hangingPunct="1">
              <a:lnSpc>
                <a:spcPct val="125000"/>
              </a:lnSpc>
              <a:spcBef>
                <a:spcPct val="20000"/>
              </a:spcBef>
              <a:buClrTx/>
              <a:buSzTx/>
              <a:buFontTx/>
              <a:buNone/>
              <a:defRPr/>
            </a:pPr>
            <a:r>
              <a:rPr lang="en-US" sz="3200" i="0" dirty="0">
                <a:solidFill>
                  <a:srgbClr val="FF6700"/>
                </a:solidFill>
                <a:latin typeface="Herculanum" charset="0"/>
                <a:ea typeface="ヒラギノ角ゴ Pro W3" charset="-128"/>
                <a:cs typeface="ヒラギノ角ゴ Pro W3" charset="-128"/>
              </a:rPr>
              <a:t>The rates of things in biology: A feeling for the numbers</a:t>
            </a:r>
            <a:endParaRPr lang="en-US" sz="6000" b="1" i="0" dirty="0">
              <a:solidFill>
                <a:srgbClr val="FF6700"/>
              </a:solidFill>
              <a:latin typeface="Herculanum" charset="0"/>
              <a:ea typeface="ヒラギノ角ゴ Pro W3" charset="-128"/>
              <a:cs typeface="ヒラギノ角ゴ Pro W3" charset="-128"/>
            </a:endParaRPr>
          </a:p>
        </p:txBody>
      </p:sp>
      <p:sp>
        <p:nvSpPr>
          <p:cNvPr id="3101" name="Text Box 29"/>
          <p:cNvSpPr txBox="1">
            <a:spLocks noChangeArrowheads="1"/>
          </p:cNvSpPr>
          <p:nvPr/>
        </p:nvSpPr>
        <p:spPr bwMode="auto">
          <a:xfrm>
            <a:off x="152400" y="2413000"/>
            <a:ext cx="8763000" cy="3530600"/>
          </a:xfrm>
          <a:prstGeom prst="rect">
            <a:avLst/>
          </a:prstGeom>
          <a:noFill/>
          <a:ln w="9525">
            <a:noFill/>
            <a:miter lim="800000"/>
            <a:headEnd/>
            <a:tailEnd/>
          </a:ln>
        </p:spPr>
        <p:txBody>
          <a:bodyPr>
            <a:prstTxWarp prst="textNoShape">
              <a:avLst/>
            </a:prstTxWarp>
            <a:spAutoFit/>
          </a:bodyPr>
          <a:lstStyle/>
          <a:p>
            <a:pPr>
              <a:buFont typeface="Times" pitchFamily="-108" charset="0"/>
              <a:buChar char="•"/>
            </a:pPr>
            <a:r>
              <a:rPr lang="en-US" i="0"/>
              <a:t> Bio structures exist over a wide range of spatial scales…</a:t>
            </a:r>
          </a:p>
          <a:p>
            <a:pPr>
              <a:buFont typeface="Times" pitchFamily="-108" charset="0"/>
              <a:buNone/>
            </a:pPr>
            <a:r>
              <a:rPr lang="en-US" i="0"/>
              <a:t>	…and bio processes take place over time scales from &lt; </a:t>
            </a:r>
            <a:r>
              <a:rPr lang="en-US" i="0">
                <a:sym typeface="Symbol" pitchFamily="-108" charset="2"/>
              </a:rPr>
              <a:t>ns to the age of the Earth. </a:t>
            </a:r>
          </a:p>
          <a:p>
            <a:pPr>
              <a:buFont typeface="Times" pitchFamily="-108" charset="0"/>
              <a:buChar char="•"/>
            </a:pPr>
            <a:r>
              <a:rPr lang="en-US" i="0">
                <a:sym typeface="Symbol" pitchFamily="-108" charset="2"/>
              </a:rPr>
              <a:t> A standard stopwatch: the cell cycle of </a:t>
            </a:r>
            <a:r>
              <a:rPr lang="en-US">
                <a:sym typeface="Symbol" pitchFamily="-108" charset="2"/>
              </a:rPr>
              <a:t>E.coli </a:t>
            </a:r>
          </a:p>
          <a:p>
            <a:pPr>
              <a:buFont typeface="Times" pitchFamily="-108" charset="0"/>
              <a:buChar char="•"/>
            </a:pPr>
            <a:r>
              <a:rPr lang="en-US" i="0"/>
              <a:t> Cells strategy: </a:t>
            </a:r>
          </a:p>
          <a:p>
            <a:pPr>
              <a:buFont typeface="Times" pitchFamily="-108" charset="0"/>
              <a:buBlip>
                <a:blip r:embed="rId3"/>
              </a:buBlip>
            </a:pPr>
            <a:r>
              <a:rPr lang="en-US" i="0"/>
              <a:t>  manage time by stringing together processes in succession; </a:t>
            </a:r>
          </a:p>
          <a:p>
            <a:pPr>
              <a:buFont typeface="Times" pitchFamily="-108" charset="0"/>
              <a:buBlip>
                <a:blip r:embed="rId3"/>
              </a:buBlip>
            </a:pPr>
            <a:r>
              <a:rPr lang="en-US" i="0"/>
              <a:t>  manipulate time (</a:t>
            </a:r>
            <a:r>
              <a:rPr lang="en-US"/>
              <a:t>e.g., using enzymes</a:t>
            </a:r>
            <a:r>
              <a:rPr lang="en-US" i="0"/>
              <a:t>) to alter the intrinsic rates of processes </a:t>
            </a:r>
          </a:p>
          <a:p>
            <a:pPr>
              <a:buFont typeface="Times" pitchFamily="-108" charset="0"/>
              <a:buBlip>
                <a:blip r:embed="rId3"/>
              </a:buBlip>
            </a:pPr>
            <a:endParaRPr lang="en-US" i="0"/>
          </a:p>
          <a:p>
            <a:pPr>
              <a:buFont typeface="Times" pitchFamily="-108" charset="0"/>
              <a:buChar char="•"/>
            </a:pPr>
            <a:r>
              <a:rPr lang="en-US" i="0"/>
              <a:t> To some extent, coupling btw temporal and spatial scales (</a:t>
            </a:r>
            <a:r>
              <a:rPr lang="en-US"/>
              <a:t>small things tend to operate at faster rates…</a:t>
            </a:r>
            <a:r>
              <a:rPr lang="en-US" i="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ssolve">
                                      <p:cBhvr>
                                        <p:cTn id="7" dur="500"/>
                                        <p:tgtEl>
                                          <p:spTgt spid="307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01">
                                            <p:txEl>
                                              <p:pRg st="0" end="0"/>
                                            </p:txEl>
                                          </p:spTgt>
                                        </p:tgtEl>
                                        <p:attrNameLst>
                                          <p:attrName>style.visibility</p:attrName>
                                        </p:attrNameLst>
                                      </p:cBhvr>
                                      <p:to>
                                        <p:strVal val="visible"/>
                                      </p:to>
                                    </p:set>
                                    <p:animEffect transition="in" filter="wipe(left)">
                                      <p:cBhvr>
                                        <p:cTn id="11" dur="500"/>
                                        <p:tgtEl>
                                          <p:spTgt spid="3101">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101">
                                            <p:txEl>
                                              <p:pRg st="1" end="1"/>
                                            </p:txEl>
                                          </p:spTgt>
                                        </p:tgtEl>
                                        <p:attrNameLst>
                                          <p:attrName>style.visibility</p:attrName>
                                        </p:attrNameLst>
                                      </p:cBhvr>
                                      <p:to>
                                        <p:strVal val="visible"/>
                                      </p:to>
                                    </p:set>
                                    <p:animEffect transition="in" filter="wipe(left)">
                                      <p:cBhvr>
                                        <p:cTn id="15" dur="500"/>
                                        <p:tgtEl>
                                          <p:spTgt spid="310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101">
                                            <p:txEl>
                                              <p:pRg st="2" end="2"/>
                                            </p:txEl>
                                          </p:spTgt>
                                        </p:tgtEl>
                                        <p:attrNameLst>
                                          <p:attrName>style.visibility</p:attrName>
                                        </p:attrNameLst>
                                      </p:cBhvr>
                                      <p:to>
                                        <p:strVal val="visible"/>
                                      </p:to>
                                    </p:set>
                                    <p:animEffect transition="in" filter="wipe(left)">
                                      <p:cBhvr>
                                        <p:cTn id="20" dur="500"/>
                                        <p:tgtEl>
                                          <p:spTgt spid="310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101">
                                            <p:txEl>
                                              <p:pRg st="3" end="3"/>
                                            </p:txEl>
                                          </p:spTgt>
                                        </p:tgtEl>
                                        <p:attrNameLst>
                                          <p:attrName>style.visibility</p:attrName>
                                        </p:attrNameLst>
                                      </p:cBhvr>
                                      <p:to>
                                        <p:strVal val="visible"/>
                                      </p:to>
                                    </p:set>
                                    <p:animEffect transition="in" filter="wipe(left)">
                                      <p:cBhvr>
                                        <p:cTn id="25" dur="500"/>
                                        <p:tgtEl>
                                          <p:spTgt spid="3101">
                                            <p:txEl>
                                              <p:pRg st="3" end="3"/>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101">
                                            <p:txEl>
                                              <p:pRg st="4" end="4"/>
                                            </p:txEl>
                                          </p:spTgt>
                                        </p:tgtEl>
                                        <p:attrNameLst>
                                          <p:attrName>style.visibility</p:attrName>
                                        </p:attrNameLst>
                                      </p:cBhvr>
                                      <p:to>
                                        <p:strVal val="visible"/>
                                      </p:to>
                                    </p:set>
                                    <p:animEffect transition="in" filter="wipe(left)">
                                      <p:cBhvr>
                                        <p:cTn id="29" dur="500"/>
                                        <p:tgtEl>
                                          <p:spTgt spid="3101">
                                            <p:txEl>
                                              <p:pRg st="4" end="4"/>
                                            </p:txEl>
                                          </p:spTgt>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3101">
                                            <p:txEl>
                                              <p:pRg st="5" end="5"/>
                                            </p:txEl>
                                          </p:spTgt>
                                        </p:tgtEl>
                                        <p:attrNameLst>
                                          <p:attrName>style.visibility</p:attrName>
                                        </p:attrNameLst>
                                      </p:cBhvr>
                                      <p:to>
                                        <p:strVal val="visible"/>
                                      </p:to>
                                    </p:set>
                                    <p:animEffect transition="in" filter="wipe(left)">
                                      <p:cBhvr>
                                        <p:cTn id="33" dur="500"/>
                                        <p:tgtEl>
                                          <p:spTgt spid="3101">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101">
                                            <p:txEl>
                                              <p:pRg st="7" end="7"/>
                                            </p:txEl>
                                          </p:spTgt>
                                        </p:tgtEl>
                                        <p:attrNameLst>
                                          <p:attrName>style.visibility</p:attrName>
                                        </p:attrNameLst>
                                      </p:cBhvr>
                                      <p:to>
                                        <p:strVal val="visible"/>
                                      </p:to>
                                    </p:set>
                                    <p:animEffect transition="in" filter="wipe(left)">
                                      <p:cBhvr>
                                        <p:cTn id="38" dur="500"/>
                                        <p:tgtEl>
                                          <p:spTgt spid="310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P spid="3101" grpId="0" build="p"/>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rgbClr val="FF66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
            <a:srgbClr val="FF8000"/>
          </a:buClr>
          <a:buSzPct val="150000"/>
          <a:buFont typeface="Arial" charset="0"/>
          <a:buNone/>
          <a:tabLst/>
          <a:defRPr kumimoji="0" lang="en-US" sz="1800" b="0" i="1" u="none" strike="noStrike" cap="none" normalizeH="0" baseline="0">
            <a:ln>
              <a:noFill/>
            </a:ln>
            <a:solidFill>
              <a:schemeClr val="tx1"/>
            </a:solidFill>
            <a:effectLst/>
            <a:latin typeface="Times New Roman" charset="0"/>
            <a:ea typeface="ヒラギノ角ゴ Pro W3" charset="-128"/>
            <a:cs typeface="ヒラギノ角ゴ Pro W3" charset="-128"/>
          </a:defRPr>
        </a:defPPr>
      </a:lstStyle>
    </a:spDef>
    <a:lnDef>
      <a:spPr bwMode="auto">
        <a:xfrm>
          <a:off x="0" y="0"/>
          <a:ext cx="1" cy="1"/>
        </a:xfrm>
        <a:custGeom>
          <a:avLst/>
          <a:gdLst/>
          <a:ahLst/>
          <a:cxnLst/>
          <a:rect l="0" t="0" r="0" b="0"/>
          <a:pathLst/>
        </a:custGeom>
        <a:noFill/>
        <a:ln w="15875" cap="flat" cmpd="sng" algn="ctr">
          <a:solidFill>
            <a:srgbClr val="FF66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
            <a:srgbClr val="FF8000"/>
          </a:buClr>
          <a:buSzPct val="150000"/>
          <a:buFont typeface="Arial" charset="0"/>
          <a:buNone/>
          <a:tabLst/>
          <a:defRPr kumimoji="0" lang="en-US" sz="1800" b="0" i="1" u="none" strike="noStrike" cap="none" normalizeH="0" baseline="0">
            <a:ln>
              <a:noFill/>
            </a:ln>
            <a:solidFill>
              <a:schemeClr val="tx1"/>
            </a:solidFill>
            <a:effectLst/>
            <a:latin typeface="Times New Roman"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14612</TotalTime>
  <Words>4367</Words>
  <Application>Microsoft Macintosh PowerPoint</Application>
  <PresentationFormat>On-screen Show (4:3)</PresentationFormat>
  <Paragraphs>396</Paragraphs>
  <Slides>50</Slides>
  <Notes>41</Notes>
  <HiddenSlides>0</HiddenSlides>
  <MMClips>10</MMClips>
  <ScaleCrop>false</ScaleCrop>
  <HeadingPairs>
    <vt:vector size="8" baseType="variant">
      <vt:variant>
        <vt:lpstr>Fonts Used</vt:lpstr>
      </vt:variant>
      <vt:variant>
        <vt:i4>11</vt:i4>
      </vt:variant>
      <vt:variant>
        <vt:lpstr>Design Template</vt:lpstr>
      </vt:variant>
      <vt:variant>
        <vt:i4>1</vt:i4>
      </vt:variant>
      <vt:variant>
        <vt:lpstr>Embedded OLE Servers</vt:lpstr>
      </vt:variant>
      <vt:variant>
        <vt:i4>1</vt:i4>
      </vt:variant>
      <vt:variant>
        <vt:lpstr>Slide Titles</vt:lpstr>
      </vt:variant>
      <vt:variant>
        <vt:i4>50</vt:i4>
      </vt:variant>
    </vt:vector>
  </HeadingPairs>
  <TitlesOfParts>
    <vt:vector size="63" baseType="lpstr">
      <vt:lpstr>Times New Roman</vt:lpstr>
      <vt:lpstr>ヒラギノ角ゴ Pro W3</vt:lpstr>
      <vt:lpstr>Arial</vt:lpstr>
      <vt:lpstr>ＭＳ Ｐゴシック</vt:lpstr>
      <vt:lpstr>Herculanum</vt:lpstr>
      <vt:lpstr>Albany</vt:lpstr>
      <vt:lpstr>StarSymbol</vt:lpstr>
      <vt:lpstr>Symbol</vt:lpstr>
      <vt:lpstr>Times</vt:lpstr>
      <vt:lpstr>Comic Sans MS</vt:lpstr>
      <vt:lpstr>Helvetica</vt:lpstr>
      <vt:lpstr>Blank Presentation</vt:lpstr>
      <vt:lpstr>Microsoft Equation</vt:lpstr>
      <vt:lpstr>Slide 1</vt:lpstr>
      <vt:lpstr>Slide 2</vt:lpstr>
      <vt:lpstr>Slide 3</vt:lpstr>
      <vt:lpstr>Slide 4</vt:lpstr>
      <vt:lpstr>Putting Genomes to work: The Central Dogma</vt:lpstr>
      <vt:lpstr>Thinking Up the Number of Genes: “What is true for E. coli is true for the elephant”</vt:lpstr>
      <vt:lpstr>The Problem With Eukaryotes</vt:lpstr>
      <vt:lpstr>Slide 8</vt:lpstr>
      <vt:lpstr>Slide 9</vt:lpstr>
      <vt:lpstr>Slide 10</vt:lpstr>
      <vt:lpstr>Growth Curves Reveal Cells Care What’s For Dinner</vt:lpstr>
      <vt:lpstr>Slide 12</vt:lpstr>
      <vt:lpstr>Slide 13</vt:lpstr>
      <vt:lpstr>Slide 14</vt:lpstr>
      <vt:lpstr>Slide 15</vt:lpstr>
      <vt:lpstr>Slide 16</vt:lpstr>
      <vt:lpstr>Slide 17</vt:lpstr>
      <vt:lpstr>Cell Division in the Fly Embryo</vt:lpstr>
      <vt:lpstr>Slide 19</vt:lpstr>
      <vt:lpstr>Slide 20</vt:lpstr>
      <vt:lpstr>Slide 21</vt:lpstr>
      <vt:lpstr>How Fast Is the Information Read Out?</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Imagine a World Where…</vt:lpstr>
      <vt:lpstr>Energy and Force Scales in Biology</vt:lpstr>
      <vt:lpstr>Lost in Translation</vt:lpstr>
      <vt:lpstr>Imagine a World Where…</vt:lpstr>
    </vt:vector>
  </TitlesOfParts>
  <Company>Physics UCSD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Physics UCSD</dc:creator>
  <cp:lastModifiedBy>Stephanie Johnson</cp:lastModifiedBy>
  <cp:revision>829</cp:revision>
  <dcterms:created xsi:type="dcterms:W3CDTF">2010-01-13T03:35:28Z</dcterms:created>
  <dcterms:modified xsi:type="dcterms:W3CDTF">2010-01-13T03:44:05Z</dcterms:modified>
</cp:coreProperties>
</file>