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tags/tag3.xml" ContentType="application/vnd.openxmlformats-officedocument.presentationml.tags+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tags/tag2.xml" ContentType="application/vnd.openxmlformats-officedocument.presentationml.tags+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tags/tag1.xml" ContentType="application/vnd.openxmlformats-officedocument.presentationml.tags+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Default Extension="tiff" ContentType="image/tiff"/>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Default Extension="pdf" ContentType="application/pdf"/>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7"/>
  </p:notesMasterIdLst>
  <p:sldIdLst>
    <p:sldId id="308" r:id="rId2"/>
    <p:sldId id="399" r:id="rId3"/>
    <p:sldId id="398" r:id="rId4"/>
    <p:sldId id="411" r:id="rId5"/>
    <p:sldId id="393" r:id="rId6"/>
    <p:sldId id="394" r:id="rId7"/>
    <p:sldId id="407" r:id="rId8"/>
    <p:sldId id="408" r:id="rId9"/>
    <p:sldId id="409" r:id="rId10"/>
    <p:sldId id="395" r:id="rId11"/>
    <p:sldId id="415" r:id="rId12"/>
    <p:sldId id="414" r:id="rId13"/>
    <p:sldId id="369" r:id="rId14"/>
    <p:sldId id="370" r:id="rId15"/>
    <p:sldId id="410" r:id="rId16"/>
    <p:sldId id="390" r:id="rId17"/>
    <p:sldId id="416" r:id="rId18"/>
    <p:sldId id="391" r:id="rId19"/>
    <p:sldId id="392" r:id="rId20"/>
    <p:sldId id="397" r:id="rId21"/>
    <p:sldId id="412" r:id="rId22"/>
    <p:sldId id="383" r:id="rId23"/>
    <p:sldId id="371" r:id="rId24"/>
    <p:sldId id="384" r:id="rId25"/>
    <p:sldId id="372" r:id="rId26"/>
    <p:sldId id="373" r:id="rId27"/>
    <p:sldId id="374" r:id="rId28"/>
    <p:sldId id="375" r:id="rId29"/>
    <p:sldId id="389" r:id="rId30"/>
    <p:sldId id="400" r:id="rId31"/>
    <p:sldId id="402" r:id="rId32"/>
    <p:sldId id="403" r:id="rId33"/>
    <p:sldId id="404" r:id="rId34"/>
    <p:sldId id="388" r:id="rId35"/>
    <p:sldId id="417" r:id="rId36"/>
  </p:sldIdLst>
  <p:sldSz cx="9144000" cy="6858000" type="screen4x3"/>
  <p:notesSz cx="6858000" cy="9144000"/>
  <p:defaultTextStyle>
    <a:defPPr>
      <a:defRPr lang="en-US"/>
    </a:defPPr>
    <a:lvl1pPr algn="l" rtl="0" fontAlgn="base">
      <a:spcBef>
        <a:spcPct val="50000"/>
      </a:spcBef>
      <a:spcAft>
        <a:spcPct val="0"/>
      </a:spcAft>
      <a:defRPr i="1" kern="1200">
        <a:solidFill>
          <a:schemeClr val="tx1"/>
        </a:solidFill>
        <a:latin typeface="Times New Roman" charset="0"/>
        <a:ea typeface="+mn-ea"/>
        <a:cs typeface="+mn-cs"/>
      </a:defRPr>
    </a:lvl1pPr>
    <a:lvl2pPr marL="457200" algn="l" rtl="0" fontAlgn="base">
      <a:spcBef>
        <a:spcPct val="50000"/>
      </a:spcBef>
      <a:spcAft>
        <a:spcPct val="0"/>
      </a:spcAft>
      <a:defRPr i="1" kern="1200">
        <a:solidFill>
          <a:schemeClr val="tx1"/>
        </a:solidFill>
        <a:latin typeface="Times New Roman" charset="0"/>
        <a:ea typeface="+mn-ea"/>
        <a:cs typeface="+mn-cs"/>
      </a:defRPr>
    </a:lvl2pPr>
    <a:lvl3pPr marL="914400" algn="l" rtl="0" fontAlgn="base">
      <a:spcBef>
        <a:spcPct val="50000"/>
      </a:spcBef>
      <a:spcAft>
        <a:spcPct val="0"/>
      </a:spcAft>
      <a:defRPr i="1" kern="1200">
        <a:solidFill>
          <a:schemeClr val="tx1"/>
        </a:solidFill>
        <a:latin typeface="Times New Roman" charset="0"/>
        <a:ea typeface="+mn-ea"/>
        <a:cs typeface="+mn-cs"/>
      </a:defRPr>
    </a:lvl3pPr>
    <a:lvl4pPr marL="1371600" algn="l" rtl="0" fontAlgn="base">
      <a:spcBef>
        <a:spcPct val="50000"/>
      </a:spcBef>
      <a:spcAft>
        <a:spcPct val="0"/>
      </a:spcAft>
      <a:defRPr i="1" kern="1200">
        <a:solidFill>
          <a:schemeClr val="tx1"/>
        </a:solidFill>
        <a:latin typeface="Times New Roman" charset="0"/>
        <a:ea typeface="+mn-ea"/>
        <a:cs typeface="+mn-cs"/>
      </a:defRPr>
    </a:lvl4pPr>
    <a:lvl5pPr marL="1828800" algn="l" rtl="0" fontAlgn="base">
      <a:spcBef>
        <a:spcPct val="50000"/>
      </a:spcBef>
      <a:spcAft>
        <a:spcPct val="0"/>
      </a:spcAft>
      <a:defRPr i="1" kern="1200">
        <a:solidFill>
          <a:schemeClr val="tx1"/>
        </a:solidFill>
        <a:latin typeface="Times New Roman" charset="0"/>
        <a:ea typeface="+mn-ea"/>
        <a:cs typeface="+mn-cs"/>
      </a:defRPr>
    </a:lvl5pPr>
    <a:lvl6pPr marL="2286000" algn="l" defTabSz="457200" rtl="0" eaLnBrk="1" latinLnBrk="0" hangingPunct="1">
      <a:defRPr i="1" kern="1200">
        <a:solidFill>
          <a:schemeClr val="tx1"/>
        </a:solidFill>
        <a:latin typeface="Times New Roman" charset="0"/>
        <a:ea typeface="+mn-ea"/>
        <a:cs typeface="+mn-cs"/>
      </a:defRPr>
    </a:lvl6pPr>
    <a:lvl7pPr marL="2743200" algn="l" defTabSz="457200" rtl="0" eaLnBrk="1" latinLnBrk="0" hangingPunct="1">
      <a:defRPr i="1" kern="1200">
        <a:solidFill>
          <a:schemeClr val="tx1"/>
        </a:solidFill>
        <a:latin typeface="Times New Roman" charset="0"/>
        <a:ea typeface="+mn-ea"/>
        <a:cs typeface="+mn-cs"/>
      </a:defRPr>
    </a:lvl7pPr>
    <a:lvl8pPr marL="3200400" algn="l" defTabSz="457200" rtl="0" eaLnBrk="1" latinLnBrk="0" hangingPunct="1">
      <a:defRPr i="1" kern="1200">
        <a:solidFill>
          <a:schemeClr val="tx1"/>
        </a:solidFill>
        <a:latin typeface="Times New Roman" charset="0"/>
        <a:ea typeface="+mn-ea"/>
        <a:cs typeface="+mn-cs"/>
      </a:defRPr>
    </a:lvl8pPr>
    <a:lvl9pPr marL="3657600" algn="l" defTabSz="457200" rtl="0" eaLnBrk="1" latinLnBrk="0" hangingPunct="1">
      <a:defRPr i="1"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chemeClr val="tx1"/>
    </p:penClr>
  </p:showPr>
  <p:clrMru>
    <a:srgbClr val="0033FF"/>
    <a:srgbClr val="FF6600"/>
    <a:srgbClr val="FF6633"/>
    <a:srgbClr val="990099"/>
    <a:srgbClr val="006666"/>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94660"/>
  </p:normalViewPr>
  <p:slideViewPr>
    <p:cSldViewPr>
      <p:cViewPr>
        <p:scale>
          <a:sx n="100" d="100"/>
          <a:sy n="100" d="100"/>
        </p:scale>
        <p:origin x="-40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8312"/>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i="0"/>
            </a:lvl1pPr>
          </a:lstStyle>
          <a:p>
            <a:pPr>
              <a:defRPr/>
            </a:pPr>
            <a:endParaRPr lang="en-US"/>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i="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i="0"/>
            </a:lvl1pPr>
          </a:lstStyle>
          <a:p>
            <a:pPr>
              <a:defRPr/>
            </a:pPr>
            <a:endParaRPr lang="en-US"/>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i="0"/>
            </a:lvl1pPr>
          </a:lstStyle>
          <a:p>
            <a:pPr>
              <a:defRPr/>
            </a:pPr>
            <a:fld id="{9C0589C5-B416-A64E-883C-5AA035629C5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21A1EF79-ED71-A34B-B143-E92448BAEEE5}" type="slidenum">
              <a:rPr lang="en-US"/>
              <a:pPr/>
              <a:t>1</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4F78CC95-69B8-7C4C-94F4-7233F4690FF7}" type="slidenum">
              <a:rPr lang="en-US"/>
              <a:pPr/>
              <a:t>10</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4F78CC95-69B8-7C4C-94F4-7233F4690FF7}" type="slidenum">
              <a:rPr lang="en-US"/>
              <a:pPr/>
              <a:t>11</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4F78CC95-69B8-7C4C-94F4-7233F4690FF7}" type="slidenum">
              <a:rPr lang="en-US"/>
              <a:pPr/>
              <a:t>12</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DE4593A0-0232-A84F-81C5-093FBD888F32}" type="slidenum">
              <a:rPr lang="en-US"/>
              <a:pPr/>
              <a:t>13</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a:t>Boltzmann: </a:t>
            </a:r>
            <a:r>
              <a:rPr lang="en-US" sz="1600" i="1">
                <a:latin typeface="Times New Roman" charset="0"/>
              </a:rPr>
              <a:t>E can flow across the S.-R. wall =&gt; E</a:t>
            </a:r>
            <a:r>
              <a:rPr lang="en-US" sz="1600" i="1" baseline="-25000">
                <a:latin typeface="Times New Roman" charset="0"/>
              </a:rPr>
              <a:t>system</a:t>
            </a:r>
            <a:r>
              <a:rPr lang="en-US" sz="1600" i="1">
                <a:latin typeface="Times New Roman" charset="0"/>
              </a:rPr>
              <a:t> (and E</a:t>
            </a:r>
            <a:r>
              <a:rPr lang="en-US" sz="1600" i="1" baseline="-25000">
                <a:latin typeface="Times New Roman" charset="0"/>
              </a:rPr>
              <a:t>reseroir</a:t>
            </a:r>
            <a:r>
              <a:rPr lang="en-US" sz="1600" i="1">
                <a:latin typeface="Times New Roman" charset="0"/>
              </a:rPr>
              <a:t>) fluctuates &lt;=&gt; system is free to occupy any of its different energy microstates.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C58F6C2-765D-764F-AC3B-D77C9503DC19}" type="slidenum">
              <a:rPr lang="en-US"/>
              <a:pPr/>
              <a:t>14</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4F78CC95-69B8-7C4C-94F4-7233F4690FF7}" type="slidenum">
              <a:rPr lang="en-US"/>
              <a:pPr/>
              <a:t>15</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846F5A8B-CD39-1042-8346-D6BC01EF333B}" type="slidenum">
              <a:rPr lang="en-US"/>
              <a:pPr/>
              <a:t>16</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4F78CC95-69B8-7C4C-94F4-7233F4690FF7}" type="slidenum">
              <a:rPr lang="en-US"/>
              <a:pPr/>
              <a:t>17</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5E5516E-2E95-0C4D-9E3D-8777570AC2B0}" type="slidenum">
              <a:rPr lang="en-US"/>
              <a:pPr/>
              <a:t>18</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4F78CC95-69B8-7C4C-94F4-7233F4690FF7}" type="slidenum">
              <a:rPr lang="en-US"/>
              <a:pPr/>
              <a:t>20</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4F78CC95-69B8-7C4C-94F4-7233F4690FF7}" type="slidenum">
              <a:rPr lang="en-US"/>
              <a:pPr/>
              <a:t>2</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4F78CC95-69B8-7C4C-94F4-7233F4690FF7}" type="slidenum">
              <a:rPr lang="en-US"/>
              <a:pPr/>
              <a:t>21</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4F78CC95-69B8-7C4C-94F4-7233F4690FF7}" type="slidenum">
              <a:rPr lang="en-US"/>
              <a:pPr/>
              <a:t>22</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767B8C7-D70C-E64E-93FB-EC71D45E02C4}" type="slidenum">
              <a:rPr lang="en-US"/>
              <a:pPr/>
              <a:t>23</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4F78CC95-69B8-7C4C-94F4-7233F4690FF7}" type="slidenum">
              <a:rPr lang="en-US"/>
              <a:pPr/>
              <a:t>24</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B2C558C-B075-6345-9DBC-7B4F71A3EFF1}" type="slidenum">
              <a:rPr lang="en-US"/>
              <a:pPr/>
              <a:t>25</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7DBC7C6E-419C-7A4F-8E8C-B8E8B9A5426E}" type="slidenum">
              <a:rPr lang="en-US"/>
              <a:pPr/>
              <a:t>26</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CB012BD8-B6DB-D944-8555-0DBDD594F748}" type="slidenum">
              <a:rPr lang="en-US"/>
              <a:pPr/>
              <a:t>27</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B95CD15-88A6-D348-8296-68841EB36910}" type="slidenum">
              <a:rPr lang="en-US"/>
              <a:pPr/>
              <a:t>28</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4F78CC95-69B8-7C4C-94F4-7233F4690FF7}" type="slidenum">
              <a:rPr lang="en-US"/>
              <a:pPr/>
              <a:t>29</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88A8C033-14FA-D54C-89D5-914DB5E1A03B}" type="slidenum">
              <a:rPr lang="en-US" sz="1200">
                <a:latin typeface="Arial" pitchFamily="-109" charset="0"/>
              </a:rPr>
              <a:pPr algn="r"/>
              <a:t>30</a:t>
            </a:fld>
            <a:endParaRPr lang="en-US" sz="1200">
              <a:latin typeface="Arial" pitchFamily="-109" charset="0"/>
            </a:endParaRPr>
          </a:p>
        </p:txBody>
      </p:sp>
      <p:sp>
        <p:nvSpPr>
          <p:cNvPr id="204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23C1620B-6705-3241-9165-BCB1E2D2FE03}" type="slidenum">
              <a:rPr lang="en-US" sz="1200">
                <a:latin typeface="Arial" pitchFamily="-109" charset="0"/>
              </a:rPr>
              <a:pPr algn="r"/>
              <a:t>30</a:t>
            </a:fld>
            <a:endParaRPr lang="en-US" sz="1200">
              <a:latin typeface="Arial" pitchFamily="-109" charset="0"/>
            </a:endParaRPr>
          </a:p>
        </p:txBody>
      </p:sp>
      <p:sp>
        <p:nvSpPr>
          <p:cNvPr id="20484" name="Rectangle 2"/>
          <p:cNvSpPr>
            <a:spLocks noGrp="1" noRot="1" noChangeAspect="1" noChangeArrowheads="1" noTextEdit="1"/>
          </p:cNvSpPr>
          <p:nvPr>
            <p:ph type="sldImg"/>
          </p:nvPr>
        </p:nvSpPr>
        <p:spPr>
          <a:ln/>
        </p:spPr>
      </p:sp>
      <p:sp>
        <p:nvSpPr>
          <p:cNvPr id="20485" name="Rectangle 3"/>
          <p:cNvSpPr>
            <a:spLocks noGrp="1" noChangeArrowheads="1"/>
          </p:cNvSpPr>
          <p:nvPr>
            <p:ph type="body" idx="1"/>
          </p:nvPr>
        </p:nvSpPr>
        <p:spPr>
          <a:noFill/>
          <a:ln/>
        </p:spPr>
        <p:txBody>
          <a:bodyPr/>
          <a:lstStyle/>
          <a:p>
            <a:pPr eaLnBrk="1" hangingPunct="1"/>
            <a:endParaRPr lang="en-US">
              <a:latin typeface="Arial" pitchFamily="-109"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4F78CC95-69B8-7C4C-94F4-7233F4690FF7}" type="slidenum">
              <a:rPr lang="en-US"/>
              <a:pPr/>
              <a:t>3</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10AE7996-7748-894A-915B-39842D964AEB}" type="slidenum">
              <a:rPr lang="en-US" sz="1200">
                <a:latin typeface="Arial" pitchFamily="-109" charset="0"/>
              </a:rPr>
              <a:pPr algn="r"/>
              <a:t>31</a:t>
            </a:fld>
            <a:endParaRPr lang="en-US" sz="1200">
              <a:latin typeface="Arial" pitchFamily="-109" charset="0"/>
            </a:endParaRPr>
          </a:p>
        </p:txBody>
      </p:sp>
      <p:sp>
        <p:nvSpPr>
          <p:cNvPr id="24579" name="Rectangle 2"/>
          <p:cNvSpPr>
            <a:spLocks noGrp="1" noRot="1" noChangeAspect="1" noChangeArrowheads="1" noTextEdit="1"/>
          </p:cNvSpPr>
          <p:nvPr>
            <p:ph type="sldImg"/>
          </p:nvPr>
        </p:nvSpPr>
        <p:spPr>
          <a:xfrm>
            <a:off x="1144588" y="685800"/>
            <a:ext cx="4572000" cy="3429000"/>
          </a:xfrm>
          <a:ln/>
        </p:spPr>
      </p:sp>
      <p:sp>
        <p:nvSpPr>
          <p:cNvPr id="24580" name="Rectangle 3"/>
          <p:cNvSpPr>
            <a:spLocks noGrp="1" noChangeArrowheads="1"/>
          </p:cNvSpPr>
          <p:nvPr>
            <p:ph type="body" idx="1"/>
          </p:nvPr>
        </p:nvSpPr>
        <p:spPr>
          <a:noFill/>
          <a:ln/>
        </p:spPr>
        <p:txBody>
          <a:bodyPr lIns="91432" tIns="45716" rIns="91432" bIns="45716"/>
          <a:lstStyle/>
          <a:p>
            <a:pPr eaLnBrk="1" hangingPunct="1"/>
            <a:endParaRPr lang="en-US">
              <a:latin typeface="Arial" pitchFamily="-109"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B1C609F4-38E7-9E45-A494-82334172A692}" type="slidenum">
              <a:rPr lang="en-US" sz="1200">
                <a:latin typeface="Arial" pitchFamily="-109" charset="0"/>
              </a:rPr>
              <a:pPr algn="r"/>
              <a:t>32</a:t>
            </a:fld>
            <a:endParaRPr lang="en-US" sz="1200">
              <a:latin typeface="Arial" pitchFamily="-109"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109"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8A49316A-0F06-7646-85AD-FFD21D64F795}" type="slidenum">
              <a:rPr lang="en-US" sz="1200">
                <a:latin typeface="Arial" pitchFamily="-109" charset="0"/>
              </a:rPr>
              <a:pPr algn="r"/>
              <a:t>33</a:t>
            </a:fld>
            <a:endParaRPr lang="en-US" sz="1200">
              <a:latin typeface="Arial" pitchFamily="-109" charset="0"/>
            </a:endParaRPr>
          </a:p>
        </p:txBody>
      </p:sp>
      <p:sp>
        <p:nvSpPr>
          <p:cNvPr id="2867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EFA29873-2211-764B-AD50-9C41137B5F4A}" type="slidenum">
              <a:rPr lang="en-US" sz="1200">
                <a:latin typeface="Arial" pitchFamily="-109" charset="0"/>
              </a:rPr>
              <a:pPr algn="r"/>
              <a:t>33</a:t>
            </a:fld>
            <a:endParaRPr lang="en-US" sz="1200">
              <a:latin typeface="Arial" pitchFamily="-109" charset="0"/>
            </a:endParaRPr>
          </a:p>
        </p:txBody>
      </p:sp>
      <p:sp>
        <p:nvSpPr>
          <p:cNvPr id="2867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6991A023-EA95-1241-8D49-7F752CE27D23}" type="slidenum">
              <a:rPr lang="en-US" sz="1200">
                <a:latin typeface="Arial" pitchFamily="-109" charset="0"/>
              </a:rPr>
              <a:pPr algn="r"/>
              <a:t>33</a:t>
            </a:fld>
            <a:endParaRPr lang="en-US" sz="1200">
              <a:latin typeface="Arial" pitchFamily="-109" charset="0"/>
            </a:endParaRPr>
          </a:p>
        </p:txBody>
      </p:sp>
      <p:sp>
        <p:nvSpPr>
          <p:cNvPr id="28677" name="Rectangle 2"/>
          <p:cNvSpPr>
            <a:spLocks noGrp="1" noRot="1" noChangeAspect="1" noChangeArrowheads="1" noTextEdit="1"/>
          </p:cNvSpPr>
          <p:nvPr>
            <p:ph type="sldImg"/>
          </p:nvPr>
        </p:nvSpPr>
        <p:spPr>
          <a:ln/>
        </p:spPr>
      </p:sp>
      <p:sp>
        <p:nvSpPr>
          <p:cNvPr id="28678" name="Rectangle 3"/>
          <p:cNvSpPr>
            <a:spLocks noGrp="1" noChangeArrowheads="1"/>
          </p:cNvSpPr>
          <p:nvPr>
            <p:ph type="body" idx="1"/>
          </p:nvPr>
        </p:nvSpPr>
        <p:spPr>
          <a:noFill/>
          <a:ln/>
        </p:spPr>
        <p:txBody>
          <a:bodyPr/>
          <a:lstStyle/>
          <a:p>
            <a:pPr eaLnBrk="1" hangingPunct="1"/>
            <a:endParaRPr lang="en-US">
              <a:latin typeface="Arial" pitchFamily="-109"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4F78CC95-69B8-7C4C-94F4-7233F4690FF7}" type="slidenum">
              <a:rPr lang="en-US"/>
              <a:pPr/>
              <a:t>34</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4F78CC95-69B8-7C4C-94F4-7233F4690FF7}" type="slidenum">
              <a:rPr lang="en-US"/>
              <a:pPr/>
              <a:t>35</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4F78CC95-69B8-7C4C-94F4-7233F4690FF7}" type="slidenum">
              <a:rPr lang="en-US"/>
              <a:pPr/>
              <a:t>4</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4F78CC95-69B8-7C4C-94F4-7233F4690FF7}" type="slidenum">
              <a:rPr lang="en-US"/>
              <a:pPr/>
              <a:t>5</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4F78CC95-69B8-7C4C-94F4-7233F4690FF7}" type="slidenum">
              <a:rPr lang="en-US"/>
              <a:pPr/>
              <a:t>6</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 one variable at a time.</a:t>
            </a:r>
            <a:r>
              <a:rPr lang="en-US" baseline="0" dirty="0" smtClean="0"/>
              <a:t> Explore the effect of changing that variable </a:t>
            </a:r>
            <a:r>
              <a:rPr lang="en-US" b="1" baseline="0" dirty="0" smtClean="0"/>
              <a:t>systematically</a:t>
            </a:r>
            <a:r>
              <a:rPr lang="en-US" baseline="0" dirty="0" smtClean="0"/>
              <a:t>.</a:t>
            </a:r>
          </a:p>
          <a:p>
            <a:r>
              <a:rPr lang="en-US" baseline="0" dirty="0" smtClean="0"/>
              <a:t>We ended up caring mostly about repression for historical reasons. However it also makes sense because it’s a very simple architecture.</a:t>
            </a:r>
            <a:endParaRPr lang="en-US" dirty="0"/>
          </a:p>
        </p:txBody>
      </p:sp>
      <p:sp>
        <p:nvSpPr>
          <p:cNvPr id="4" name="Slide Number Placeholder 3"/>
          <p:cNvSpPr>
            <a:spLocks noGrp="1"/>
          </p:cNvSpPr>
          <p:nvPr>
            <p:ph type="sldNum" sz="quarter" idx="10"/>
          </p:nvPr>
        </p:nvSpPr>
        <p:spPr>
          <a:xfrm>
            <a:off x="3884027" y="8684927"/>
            <a:ext cx="2972421" cy="457512"/>
          </a:xfrm>
          <a:prstGeom prst="rect">
            <a:avLst/>
          </a:prstGeom>
        </p:spPr>
        <p:txBody>
          <a:bodyPr lIns="89725" tIns="44863" rIns="89725" bIns="44863"/>
          <a:lstStyle/>
          <a:p>
            <a:pPr>
              <a:defRPr/>
            </a:pPr>
            <a:fld id="{1E92C98A-8EED-489E-B97E-03202C00CA0C}"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 one variable at a time.</a:t>
            </a:r>
            <a:r>
              <a:rPr lang="en-US" baseline="0" dirty="0" smtClean="0"/>
              <a:t> Explore the effect of changing that variable </a:t>
            </a:r>
            <a:r>
              <a:rPr lang="en-US" b="1" baseline="0" dirty="0" smtClean="0"/>
              <a:t>systematically</a:t>
            </a:r>
            <a:r>
              <a:rPr lang="en-US" baseline="0" dirty="0" smtClean="0"/>
              <a:t>.</a:t>
            </a:r>
          </a:p>
          <a:p>
            <a:r>
              <a:rPr lang="en-US" baseline="0" dirty="0" smtClean="0"/>
              <a:t>We ended up caring mostly about repression for historical reasons. However it also makes sense because it’s a very simple architecture.</a:t>
            </a:r>
            <a:endParaRPr lang="en-US" dirty="0"/>
          </a:p>
        </p:txBody>
      </p:sp>
      <p:sp>
        <p:nvSpPr>
          <p:cNvPr id="4" name="Slide Number Placeholder 3"/>
          <p:cNvSpPr>
            <a:spLocks noGrp="1"/>
          </p:cNvSpPr>
          <p:nvPr>
            <p:ph type="sldNum" sz="quarter" idx="10"/>
          </p:nvPr>
        </p:nvSpPr>
        <p:spPr>
          <a:xfrm>
            <a:off x="3884027" y="8684927"/>
            <a:ext cx="2972421" cy="457512"/>
          </a:xfrm>
          <a:prstGeom prst="rect">
            <a:avLst/>
          </a:prstGeom>
        </p:spPr>
        <p:txBody>
          <a:bodyPr lIns="89725" tIns="44863" rIns="89725" bIns="44863"/>
          <a:lstStyle/>
          <a:p>
            <a:pPr>
              <a:defRPr/>
            </a:pPr>
            <a:fld id="{1E92C98A-8EED-489E-B97E-03202C00CA0C}"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 one variable at a time.</a:t>
            </a:r>
            <a:r>
              <a:rPr lang="en-US" baseline="0" dirty="0" smtClean="0"/>
              <a:t> Explore the effect of changing that variable </a:t>
            </a:r>
            <a:r>
              <a:rPr lang="en-US" b="1" baseline="0" dirty="0" smtClean="0"/>
              <a:t>systematically</a:t>
            </a:r>
            <a:r>
              <a:rPr lang="en-US" baseline="0" dirty="0" smtClean="0"/>
              <a:t>.</a:t>
            </a:r>
          </a:p>
          <a:p>
            <a:r>
              <a:rPr lang="en-US" baseline="0" dirty="0" smtClean="0"/>
              <a:t>We ended up caring mostly about repression for historical reasons. However it also makes sense because it’s a very simple architecture.</a:t>
            </a:r>
            <a:endParaRPr lang="en-US" dirty="0"/>
          </a:p>
        </p:txBody>
      </p:sp>
      <p:sp>
        <p:nvSpPr>
          <p:cNvPr id="4" name="Slide Number Placeholder 3"/>
          <p:cNvSpPr>
            <a:spLocks noGrp="1"/>
          </p:cNvSpPr>
          <p:nvPr>
            <p:ph type="sldNum" sz="quarter" idx="10"/>
          </p:nvPr>
        </p:nvSpPr>
        <p:spPr>
          <a:xfrm>
            <a:off x="3884027" y="8684927"/>
            <a:ext cx="2972421" cy="457512"/>
          </a:xfrm>
          <a:prstGeom prst="rect">
            <a:avLst/>
          </a:prstGeom>
        </p:spPr>
        <p:txBody>
          <a:bodyPr lIns="89725" tIns="44863" rIns="89725" bIns="44863"/>
          <a:lstStyle/>
          <a:p>
            <a:pPr>
              <a:defRPr/>
            </a:pPr>
            <a:fld id="{1E92C98A-8EED-489E-B97E-03202C00CA0C}"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F44124-3BCC-6548-9FD0-95121FBD149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700E53-62F9-444C-A654-9F7F88D0348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5B82D7-B193-3041-ADF2-1F3D26DD04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B02A70-2212-F744-987D-EAC832BA1EE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8B51D6-181E-F544-B4DF-5CB77B2E326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BC2E63-914F-9547-9FAB-31C47BE507D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1C2E0E2-01E5-054E-A8BD-ECAA2660A89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0C87DEF-DFC1-3448-B308-10D6967A85F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5EB78FD-85DF-9C48-9B6D-8EC2D1E75B5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C8C2FC-591D-5C41-AB22-3A14A77EAF0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9AA3C2-3EA8-CA41-BE21-C7EA0E0F46E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i="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i="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i="0">
                <a:latin typeface="+mn-lt"/>
              </a:defRPr>
            </a:lvl1pPr>
          </a:lstStyle>
          <a:p>
            <a:pPr>
              <a:defRPr/>
            </a:pPr>
            <a:fld id="{818A1C9A-0ACA-664B-9564-69BBD2BEC2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df"/><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11" Type="http://schemas.openxmlformats.org/officeDocument/2006/relationships/image" Target="../media/image23.png"/><Relationship Id="rId12" Type="http://schemas.openxmlformats.org/officeDocument/2006/relationships/image" Target="../media/image24.png"/><Relationship Id="rId13" Type="http://schemas.openxmlformats.org/officeDocument/2006/relationships/image" Target="../media/image25.png"/><Relationship Id="rId1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 Id="rId10" Type="http://schemas.openxmlformats.org/officeDocument/2006/relationships/image" Target="../media/image22.png"/></Relationships>
</file>

<file path=ppt/slides/_rels/slide14.xml.rels><?xml version="1.0" encoding="UTF-8" standalone="yes"?>
<Relationships xmlns="http://schemas.openxmlformats.org/package/2006/relationships"><Relationship Id="rId11" Type="http://schemas.openxmlformats.org/officeDocument/2006/relationships/image" Target="../media/image33.png"/><Relationship Id="rId12" Type="http://schemas.openxmlformats.org/officeDocument/2006/relationships/image" Target="../media/image34.png"/><Relationship Id="rId13" Type="http://schemas.openxmlformats.org/officeDocument/2006/relationships/image" Target="../media/image35.png"/><Relationship Id="rId14" Type="http://schemas.openxmlformats.org/officeDocument/2006/relationships/image" Target="../media/image36.png"/><Relationship Id="rId15"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20.png"/><Relationship Id="rId8" Type="http://schemas.openxmlformats.org/officeDocument/2006/relationships/image" Target="../media/image24.png"/><Relationship Id="rId9" Type="http://schemas.openxmlformats.org/officeDocument/2006/relationships/image" Target="../media/image31.png"/><Relationship Id="rId10"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2.jpe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6.pn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56.png"/><Relationship Id="rId6"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png"/><Relationship Id="rId7" Type="http://schemas.openxmlformats.org/officeDocument/2006/relationships/image" Target="../media/image63.png"/><Relationship Id="rId8" Type="http://schemas.openxmlformats.org/officeDocument/2006/relationships/image" Target="../media/image64.png"/><Relationship Id="rId9" Type="http://schemas.openxmlformats.org/officeDocument/2006/relationships/image" Target="../media/image65.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6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7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72.png"/><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7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74.jpeg"/></Relationships>
</file>

<file path=ppt/slides/_rels/slide4.xml.rels><?xml version="1.0" encoding="UTF-8" standalone="yes"?>
<Relationships xmlns="http://schemas.openxmlformats.org/package/2006/relationships"><Relationship Id="rId3" Type="http://schemas.openxmlformats.org/officeDocument/2006/relationships/image" Target="../media/image3.pdf"/><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8.jpe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9.jpe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0.tiff"/><Relationship Id="rId1" Type="http://schemas.openxmlformats.org/officeDocument/2006/relationships/tags" Target="../tags/tag3.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72" name="Rectangle 24"/>
          <p:cNvSpPr>
            <a:spLocks noGrp="1" noChangeArrowheads="1"/>
          </p:cNvSpPr>
          <p:nvPr/>
        </p:nvSpPr>
        <p:spPr bwMode="auto">
          <a:xfrm>
            <a:off x="609600" y="2286000"/>
            <a:ext cx="8229600" cy="884238"/>
          </a:xfrm>
          <a:prstGeom prst="rect">
            <a:avLst/>
          </a:prstGeom>
          <a:noFill/>
          <a:ln w="9525">
            <a:noFill/>
            <a:miter lim="800000"/>
            <a:headEnd/>
            <a:tailEnd/>
          </a:ln>
          <a:effectLst>
            <a:outerShdw blurRad="63500" dist="38099" dir="2700000" algn="ctr" rotWithShape="0">
              <a:schemeClr val="bg2">
                <a:alpha val="74998"/>
              </a:schemeClr>
            </a:outerShdw>
          </a:effectLst>
        </p:spPr>
        <p:txBody>
          <a:bodyPr anchor="ctr">
            <a:prstTxWarp prst="textNoShape">
              <a:avLst/>
            </a:prstTxWarp>
          </a:bodyPr>
          <a:lstStyle/>
          <a:p>
            <a:pPr algn="ctr" eaLnBrk="0" hangingPunct="0">
              <a:spcBef>
                <a:spcPct val="0"/>
              </a:spcBef>
              <a:defRPr/>
            </a:pPr>
            <a:r>
              <a:rPr lang="en-US" sz="3200" i="0" dirty="0">
                <a:solidFill>
                  <a:srgbClr val="FF6600"/>
                </a:solidFill>
                <a:latin typeface="Herculanum" charset="0"/>
                <a:ea typeface="Times New Roman" charset="0"/>
                <a:cs typeface="Times New Roman" charset="0"/>
              </a:rPr>
              <a:t>BE/APh161 – Physical Biology of the Cell</a:t>
            </a:r>
            <a:endParaRPr lang="en-US" sz="3200" i="0" dirty="0">
              <a:solidFill>
                <a:schemeClr val="tx2"/>
              </a:solidFill>
              <a:latin typeface="Herculanum" charset="0"/>
              <a:ea typeface="ヒラギノ角ゴ Pro W3" charset="-128"/>
              <a:cs typeface="ヒラギノ角ゴ Pro W3" charset="-128"/>
            </a:endParaRPr>
          </a:p>
        </p:txBody>
      </p:sp>
      <p:sp>
        <p:nvSpPr>
          <p:cNvPr id="14339" name="Rectangle 25"/>
          <p:cNvSpPr>
            <a:spLocks noGrp="1" noChangeArrowheads="1"/>
          </p:cNvSpPr>
          <p:nvPr/>
        </p:nvSpPr>
        <p:spPr bwMode="auto">
          <a:xfrm>
            <a:off x="381000" y="3657600"/>
            <a:ext cx="8229600" cy="884238"/>
          </a:xfrm>
          <a:prstGeom prst="rect">
            <a:avLst/>
          </a:prstGeom>
          <a:noFill/>
          <a:ln w="9525">
            <a:noFill/>
            <a:miter lim="800000"/>
            <a:headEnd/>
            <a:tailEnd/>
          </a:ln>
        </p:spPr>
        <p:txBody>
          <a:bodyPr anchor="ctr">
            <a:prstTxWarp prst="textNoShape">
              <a:avLst/>
            </a:prstTxWarp>
          </a:bodyPr>
          <a:lstStyle/>
          <a:p>
            <a:pPr algn="ctr" eaLnBrk="0" hangingPunct="0">
              <a:spcBef>
                <a:spcPct val="0"/>
              </a:spcBef>
            </a:pPr>
            <a:r>
              <a:rPr lang="en-US" sz="2800" i="0">
                <a:ea typeface="Times New Roman" charset="0"/>
                <a:cs typeface="Times New Roman" charset="0"/>
              </a:rPr>
              <a:t>Rob Phillips</a:t>
            </a:r>
            <a:endParaRPr lang="en-US" sz="3200" i="0">
              <a:ea typeface="Times New Roman" charset="0"/>
              <a:cs typeface="Times New Roman" charset="0"/>
            </a:endParaRPr>
          </a:p>
          <a:p>
            <a:pPr algn="ctr" eaLnBrk="0" hangingPunct="0">
              <a:spcBef>
                <a:spcPct val="0"/>
              </a:spcBef>
            </a:pPr>
            <a:r>
              <a:rPr lang="en-US" i="0">
                <a:ea typeface="Times New Roman" charset="0"/>
                <a:cs typeface="Times New Roman" charset="0"/>
              </a:rPr>
              <a:t>Applied Physics and Bioengineering</a:t>
            </a:r>
          </a:p>
          <a:p>
            <a:pPr algn="ctr" eaLnBrk="0" hangingPunct="0">
              <a:spcBef>
                <a:spcPct val="0"/>
              </a:spcBef>
            </a:pPr>
            <a:r>
              <a:rPr lang="en-US" i="0">
                <a:ea typeface="Times New Roman" charset="0"/>
                <a:cs typeface="Times New Roman" charset="0"/>
              </a:rPr>
              <a:t>California Institute of Technology</a:t>
            </a:r>
            <a:endParaRPr lang="en-US" i="0">
              <a:ea typeface="ヒラギノ角ゴ Pro W3" charset="-128"/>
              <a:cs typeface="ヒラギノ角ゴ Pro W3"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6" name="Text Box 6"/>
          <p:cNvSpPr txBox="1">
            <a:spLocks noChangeArrowheads="1"/>
          </p:cNvSpPr>
          <p:nvPr/>
        </p:nvSpPr>
        <p:spPr bwMode="auto">
          <a:xfrm>
            <a:off x="762000" y="136525"/>
            <a:ext cx="7772400" cy="553998"/>
          </a:xfrm>
          <a:prstGeom prst="rect">
            <a:avLst/>
          </a:prstGeom>
          <a:noFill/>
          <a:ln w="9525">
            <a:noFill/>
            <a:miter lim="800000"/>
            <a:headEnd/>
            <a:tailEnd/>
          </a:ln>
          <a:effectLst>
            <a:outerShdw blurRad="63500" dist="38099" dir="2700000" algn="ctr" rotWithShape="0">
              <a:schemeClr val="bg2">
                <a:alpha val="74998"/>
              </a:schemeClr>
            </a:outerShdw>
          </a:effectLst>
        </p:spPr>
        <p:txBody>
          <a:bodyPr wrap="square">
            <a:prstTxWarp prst="textNoShape">
              <a:avLst/>
            </a:prstTxWarp>
            <a:spAutoFit/>
          </a:bodyPr>
          <a:lstStyle/>
          <a:p>
            <a:pPr algn="ctr">
              <a:defRPr/>
            </a:pPr>
            <a:r>
              <a:rPr lang="en-US" sz="3000" i="0" dirty="0" smtClean="0">
                <a:solidFill>
                  <a:srgbClr val="FF6600"/>
                </a:solidFill>
                <a:latin typeface="Herculanum" charset="0"/>
              </a:rPr>
              <a:t>Some other examples</a:t>
            </a:r>
            <a:endParaRPr lang="en-US" sz="2000" i="0" dirty="0">
              <a:solidFill>
                <a:srgbClr val="FF6600"/>
              </a:solidFill>
              <a:latin typeface="Herculanum" charset="0"/>
            </a:endParaRPr>
          </a:p>
        </p:txBody>
      </p:sp>
      <p:sp>
        <p:nvSpPr>
          <p:cNvPr id="117809" name="Text Box 49"/>
          <p:cNvSpPr txBox="1">
            <a:spLocks noChangeArrowheads="1"/>
          </p:cNvSpPr>
          <p:nvPr/>
        </p:nvSpPr>
        <p:spPr bwMode="auto">
          <a:xfrm>
            <a:off x="76200" y="762000"/>
            <a:ext cx="8915400" cy="369332"/>
          </a:xfrm>
          <a:prstGeom prst="rect">
            <a:avLst/>
          </a:prstGeom>
          <a:noFill/>
          <a:ln w="12700">
            <a:noFill/>
            <a:miter lim="800000"/>
            <a:headEnd/>
            <a:tailEnd/>
          </a:ln>
        </p:spPr>
        <p:txBody>
          <a:bodyPr wrap="square">
            <a:prstTxWarp prst="textNoShape">
              <a:avLst/>
            </a:prstTxWarp>
            <a:spAutoFit/>
          </a:bodyPr>
          <a:lstStyle/>
          <a:p>
            <a:pPr>
              <a:buClr>
                <a:srgbClr val="FF6600"/>
              </a:buClr>
              <a:buSzPct val="150000"/>
              <a:buFont typeface="Times" charset="0"/>
              <a:buChar char="•"/>
            </a:pPr>
            <a:r>
              <a:rPr lang="en-US" i="0" dirty="0" smtClean="0"/>
              <a:t>  Data and fits using our binding formula.</a:t>
            </a:r>
          </a:p>
        </p:txBody>
      </p:sp>
      <p:pic>
        <p:nvPicPr>
          <p:cNvPr id="5" name="Picture 2" descr="figure_06_26"/>
          <p:cNvPicPr>
            <a:picLocks noChangeAspect="1" noChangeArrowheads="1"/>
          </p:cNvPicPr>
          <p:nvPr/>
        </p:nvPicPr>
        <p:blipFill>
          <a:blip r:embed="rId3"/>
          <a:srcRect/>
          <a:stretch>
            <a:fillRect/>
          </a:stretch>
        </p:blipFill>
        <p:spPr bwMode="auto">
          <a:xfrm>
            <a:off x="304800" y="2516187"/>
            <a:ext cx="8531225" cy="27416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6" name="Text Box 6"/>
          <p:cNvSpPr txBox="1">
            <a:spLocks noChangeArrowheads="1"/>
          </p:cNvSpPr>
          <p:nvPr/>
        </p:nvSpPr>
        <p:spPr bwMode="auto">
          <a:xfrm>
            <a:off x="762000" y="136525"/>
            <a:ext cx="7772400" cy="553998"/>
          </a:xfrm>
          <a:prstGeom prst="rect">
            <a:avLst/>
          </a:prstGeom>
          <a:noFill/>
          <a:ln w="9525">
            <a:noFill/>
            <a:miter lim="800000"/>
            <a:headEnd/>
            <a:tailEnd/>
          </a:ln>
          <a:effectLst>
            <a:outerShdw blurRad="63500" dist="38099" dir="2700000" algn="ctr" rotWithShape="0">
              <a:schemeClr val="bg2">
                <a:alpha val="74998"/>
              </a:schemeClr>
            </a:outerShdw>
          </a:effectLst>
        </p:spPr>
        <p:txBody>
          <a:bodyPr wrap="square">
            <a:prstTxWarp prst="textNoShape">
              <a:avLst/>
            </a:prstTxWarp>
            <a:spAutoFit/>
          </a:bodyPr>
          <a:lstStyle/>
          <a:p>
            <a:pPr algn="ctr">
              <a:defRPr/>
            </a:pPr>
            <a:r>
              <a:rPr lang="en-US" sz="3000" i="0" dirty="0" smtClean="0">
                <a:solidFill>
                  <a:srgbClr val="FF6600"/>
                </a:solidFill>
                <a:latin typeface="Herculanum" charset="0"/>
              </a:rPr>
              <a:t>Some other examples</a:t>
            </a:r>
            <a:endParaRPr lang="en-US" sz="2000" i="0" dirty="0">
              <a:solidFill>
                <a:srgbClr val="FF6600"/>
              </a:solidFill>
              <a:latin typeface="Herculanum" charset="0"/>
            </a:endParaRPr>
          </a:p>
        </p:txBody>
      </p:sp>
      <p:pic>
        <p:nvPicPr>
          <p:cNvPr id="6" name="Picture 5" descr="Lauffenburgercalciumoscillations1993.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057400" y="609600"/>
            <a:ext cx="4568142" cy="587757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6" name="Text Box 6"/>
          <p:cNvSpPr txBox="1">
            <a:spLocks noChangeArrowheads="1"/>
          </p:cNvSpPr>
          <p:nvPr/>
        </p:nvSpPr>
        <p:spPr bwMode="auto">
          <a:xfrm>
            <a:off x="762000" y="136525"/>
            <a:ext cx="7772400" cy="553998"/>
          </a:xfrm>
          <a:prstGeom prst="rect">
            <a:avLst/>
          </a:prstGeom>
          <a:noFill/>
          <a:ln w="9525">
            <a:noFill/>
            <a:miter lim="800000"/>
            <a:headEnd/>
            <a:tailEnd/>
          </a:ln>
          <a:effectLst>
            <a:outerShdw blurRad="63500" dist="38099" dir="2700000" algn="ctr" rotWithShape="0">
              <a:schemeClr val="bg2">
                <a:alpha val="74998"/>
              </a:schemeClr>
            </a:outerShdw>
          </a:effectLst>
        </p:spPr>
        <p:txBody>
          <a:bodyPr wrap="square">
            <a:prstTxWarp prst="textNoShape">
              <a:avLst/>
            </a:prstTxWarp>
            <a:spAutoFit/>
          </a:bodyPr>
          <a:lstStyle/>
          <a:p>
            <a:pPr algn="ctr">
              <a:defRPr/>
            </a:pPr>
            <a:r>
              <a:rPr lang="en-US" sz="3000" i="0" dirty="0" smtClean="0">
                <a:solidFill>
                  <a:srgbClr val="FF6600"/>
                </a:solidFill>
                <a:latin typeface="Herculanum" charset="0"/>
              </a:rPr>
              <a:t>Gibbs’ second law</a:t>
            </a:r>
            <a:endParaRPr lang="en-US" sz="2000" i="0" dirty="0">
              <a:solidFill>
                <a:srgbClr val="FF6600"/>
              </a:solidFill>
              <a:latin typeface="Herculanum" charset="0"/>
            </a:endParaRPr>
          </a:p>
        </p:txBody>
      </p:sp>
      <p:sp>
        <p:nvSpPr>
          <p:cNvPr id="117809" name="Text Box 49"/>
          <p:cNvSpPr txBox="1">
            <a:spLocks noChangeArrowheads="1"/>
          </p:cNvSpPr>
          <p:nvPr/>
        </p:nvSpPr>
        <p:spPr bwMode="auto">
          <a:xfrm>
            <a:off x="76200" y="762000"/>
            <a:ext cx="8915400" cy="1200329"/>
          </a:xfrm>
          <a:prstGeom prst="rect">
            <a:avLst/>
          </a:prstGeom>
          <a:noFill/>
          <a:ln w="12700">
            <a:noFill/>
            <a:miter lim="800000"/>
            <a:headEnd/>
            <a:tailEnd/>
          </a:ln>
        </p:spPr>
        <p:txBody>
          <a:bodyPr wrap="square">
            <a:prstTxWarp prst="textNoShape">
              <a:avLst/>
            </a:prstTxWarp>
            <a:spAutoFit/>
          </a:bodyPr>
          <a:lstStyle/>
          <a:p>
            <a:pPr>
              <a:buClr>
                <a:srgbClr val="FF6600"/>
              </a:buClr>
              <a:buSzPct val="150000"/>
              <a:buFont typeface="Times" charset="0"/>
              <a:buChar char="•"/>
            </a:pPr>
            <a:r>
              <a:rPr lang="en-US" i="0" dirty="0" smtClean="0"/>
              <a:t> </a:t>
            </a:r>
            <a:r>
              <a:rPr lang="en-US" i="0" dirty="0" smtClean="0"/>
              <a:t> One idea only: to find the </a:t>
            </a:r>
            <a:r>
              <a:rPr lang="en-US" i="0" dirty="0" smtClean="0"/>
              <a:t>privileged terminal state of a system, maximize the entropy.</a:t>
            </a:r>
          </a:p>
          <a:p>
            <a:pPr>
              <a:buClr>
                <a:srgbClr val="FF6600"/>
              </a:buClr>
              <a:buSzPct val="150000"/>
              <a:buFont typeface="Times" charset="0"/>
              <a:buChar char="•"/>
            </a:pPr>
            <a:r>
              <a:rPr lang="en-US" i="0" dirty="0" smtClean="0"/>
              <a:t> A corollary: minimize the free energy – this is for a </a:t>
            </a:r>
            <a:r>
              <a:rPr lang="en-US" i="0" dirty="0" smtClean="0"/>
              <a:t>system in contact with a heat bath.</a:t>
            </a:r>
          </a:p>
          <a:p>
            <a:pPr>
              <a:buClr>
                <a:srgbClr val="FF6600"/>
              </a:buClr>
              <a:buSzPct val="150000"/>
              <a:buFont typeface="Times" charset="0"/>
              <a:buChar char="•"/>
            </a:pPr>
            <a:r>
              <a:rPr lang="en-US" i="0" dirty="0" smtClean="0"/>
              <a:t> My point here is to get us all to think about the chemical potential.</a:t>
            </a:r>
            <a:endParaRPr lang="en-US" i="0" dirty="0" smtClean="0"/>
          </a:p>
        </p:txBody>
      </p:sp>
      <p:pic>
        <p:nvPicPr>
          <p:cNvPr id="6" name="Picture 2" descr="figure_05_27"/>
          <p:cNvPicPr>
            <a:picLocks noChangeAspect="1" noChangeArrowheads="1"/>
          </p:cNvPicPr>
          <p:nvPr/>
        </p:nvPicPr>
        <p:blipFill>
          <a:blip r:embed="rId3"/>
          <a:srcRect/>
          <a:stretch>
            <a:fillRect/>
          </a:stretch>
        </p:blipFill>
        <p:spPr bwMode="auto">
          <a:xfrm>
            <a:off x="1600200" y="2283392"/>
            <a:ext cx="5956300" cy="44984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6094" name="Picture 78"/>
          <p:cNvPicPr>
            <a:picLocks noChangeAspect="1" noChangeArrowheads="1"/>
          </p:cNvPicPr>
          <p:nvPr/>
        </p:nvPicPr>
        <p:blipFill>
          <a:blip r:embed="rId3"/>
          <a:srcRect/>
          <a:stretch>
            <a:fillRect/>
          </a:stretch>
        </p:blipFill>
        <p:spPr bwMode="auto">
          <a:xfrm>
            <a:off x="3429000" y="5867400"/>
            <a:ext cx="1054100" cy="561975"/>
          </a:xfrm>
          <a:prstGeom prst="rect">
            <a:avLst/>
          </a:prstGeom>
          <a:noFill/>
          <a:ln w="12700">
            <a:noFill/>
            <a:miter lim="800000"/>
            <a:headEnd/>
            <a:tailEnd/>
          </a:ln>
        </p:spPr>
      </p:pic>
      <p:pic>
        <p:nvPicPr>
          <p:cNvPr id="86091" name="Picture 75"/>
          <p:cNvPicPr>
            <a:picLocks noChangeAspect="1" noChangeArrowheads="1"/>
          </p:cNvPicPr>
          <p:nvPr/>
        </p:nvPicPr>
        <p:blipFill>
          <a:blip r:embed="rId4"/>
          <a:srcRect/>
          <a:stretch>
            <a:fillRect/>
          </a:stretch>
        </p:blipFill>
        <p:spPr bwMode="auto">
          <a:xfrm>
            <a:off x="368300" y="4876800"/>
            <a:ext cx="1689100" cy="811213"/>
          </a:xfrm>
          <a:prstGeom prst="rect">
            <a:avLst/>
          </a:prstGeom>
          <a:noFill/>
          <a:ln w="12700">
            <a:noFill/>
            <a:miter lim="800000"/>
            <a:headEnd/>
            <a:tailEnd/>
          </a:ln>
        </p:spPr>
      </p:pic>
      <p:pic>
        <p:nvPicPr>
          <p:cNvPr id="86090" name="Picture 74"/>
          <p:cNvPicPr>
            <a:picLocks noChangeAspect="1" noChangeArrowheads="1"/>
          </p:cNvPicPr>
          <p:nvPr/>
        </p:nvPicPr>
        <p:blipFill>
          <a:blip r:embed="rId5"/>
          <a:srcRect/>
          <a:stretch>
            <a:fillRect/>
          </a:stretch>
        </p:blipFill>
        <p:spPr bwMode="auto">
          <a:xfrm>
            <a:off x="228600" y="4152900"/>
            <a:ext cx="2362200" cy="800100"/>
          </a:xfrm>
          <a:prstGeom prst="rect">
            <a:avLst/>
          </a:prstGeom>
          <a:noFill/>
          <a:ln w="12700">
            <a:noFill/>
            <a:miter lim="800000"/>
            <a:headEnd/>
            <a:tailEnd/>
          </a:ln>
        </p:spPr>
      </p:pic>
      <p:sp>
        <p:nvSpPr>
          <p:cNvPr id="86072" name="Text Box 56"/>
          <p:cNvSpPr txBox="1">
            <a:spLocks noChangeArrowheads="1"/>
          </p:cNvSpPr>
          <p:nvPr/>
        </p:nvSpPr>
        <p:spPr bwMode="auto">
          <a:xfrm>
            <a:off x="76200" y="136525"/>
            <a:ext cx="8991600" cy="519113"/>
          </a:xfrm>
          <a:prstGeom prst="rect">
            <a:avLst/>
          </a:prstGeom>
          <a:noFill/>
          <a:ln w="9525">
            <a:noFill/>
            <a:miter lim="800000"/>
            <a:headEnd/>
            <a:tailEnd/>
          </a:ln>
          <a:effectLst>
            <a:outerShdw blurRad="63500" dist="38099" dir="2700000" algn="ctr" rotWithShape="0">
              <a:schemeClr val="bg2">
                <a:alpha val="74998"/>
              </a:schemeClr>
            </a:outerShdw>
          </a:effectLst>
        </p:spPr>
        <p:txBody>
          <a:bodyPr>
            <a:prstTxWarp prst="textNoShape">
              <a:avLst/>
            </a:prstTxWarp>
            <a:spAutoFit/>
          </a:bodyPr>
          <a:lstStyle/>
          <a:p>
            <a:pPr algn="ctr">
              <a:defRPr/>
            </a:pPr>
            <a:r>
              <a:rPr lang="en-US" sz="2800" i="0">
                <a:solidFill>
                  <a:srgbClr val="FF6600"/>
                </a:solidFill>
                <a:latin typeface="Herculanum" charset="0"/>
              </a:rPr>
              <a:t>The gibbs distribution</a:t>
            </a:r>
          </a:p>
        </p:txBody>
      </p:sp>
      <p:pic>
        <p:nvPicPr>
          <p:cNvPr id="86075" name="Picture 59"/>
          <p:cNvPicPr>
            <a:picLocks noChangeAspect="1" noChangeArrowheads="1"/>
          </p:cNvPicPr>
          <p:nvPr/>
        </p:nvPicPr>
        <p:blipFill>
          <a:blip r:embed="rId6"/>
          <a:srcRect/>
          <a:stretch>
            <a:fillRect/>
          </a:stretch>
        </p:blipFill>
        <p:spPr bwMode="auto">
          <a:xfrm>
            <a:off x="1828800" y="609600"/>
            <a:ext cx="2541588" cy="3144838"/>
          </a:xfrm>
          <a:prstGeom prst="rect">
            <a:avLst/>
          </a:prstGeom>
          <a:noFill/>
          <a:ln w="12700">
            <a:noFill/>
            <a:miter lim="800000"/>
            <a:headEnd/>
            <a:tailEnd/>
          </a:ln>
        </p:spPr>
      </p:pic>
      <p:sp>
        <p:nvSpPr>
          <p:cNvPr id="86076" name="Text Box 60"/>
          <p:cNvSpPr txBox="1">
            <a:spLocks noChangeArrowheads="1"/>
          </p:cNvSpPr>
          <p:nvPr/>
        </p:nvSpPr>
        <p:spPr bwMode="auto">
          <a:xfrm>
            <a:off x="76200" y="866775"/>
            <a:ext cx="1524000" cy="1190625"/>
          </a:xfrm>
          <a:prstGeom prst="rect">
            <a:avLst/>
          </a:prstGeom>
          <a:noFill/>
          <a:ln w="12700">
            <a:noFill/>
            <a:miter lim="800000"/>
            <a:headEnd/>
            <a:tailEnd/>
          </a:ln>
        </p:spPr>
        <p:txBody>
          <a:bodyPr>
            <a:prstTxWarp prst="textNoShape">
              <a:avLst/>
            </a:prstTxWarp>
            <a:spAutoFit/>
          </a:bodyPr>
          <a:lstStyle/>
          <a:p>
            <a:pPr algn="ctr"/>
            <a:r>
              <a:rPr lang="en-US" i="0"/>
              <a:t>System in contact with an energy reservoir</a:t>
            </a:r>
          </a:p>
        </p:txBody>
      </p:sp>
      <p:sp>
        <p:nvSpPr>
          <p:cNvPr id="86077" name="Text Box 61"/>
          <p:cNvSpPr txBox="1">
            <a:spLocks noChangeArrowheads="1"/>
          </p:cNvSpPr>
          <p:nvPr/>
        </p:nvSpPr>
        <p:spPr bwMode="auto">
          <a:xfrm>
            <a:off x="0" y="3886200"/>
            <a:ext cx="5181600" cy="366713"/>
          </a:xfrm>
          <a:prstGeom prst="rect">
            <a:avLst/>
          </a:prstGeom>
          <a:noFill/>
          <a:ln w="12700">
            <a:noFill/>
            <a:miter lim="800000"/>
            <a:headEnd/>
            <a:tailEnd/>
          </a:ln>
        </p:spPr>
        <p:txBody>
          <a:bodyPr>
            <a:prstTxWarp prst="textNoShape">
              <a:avLst/>
            </a:prstTxWarp>
            <a:spAutoFit/>
          </a:bodyPr>
          <a:lstStyle/>
          <a:p>
            <a:r>
              <a:rPr lang="en-US" i="0"/>
              <a:t>Probability for finding the system in microstate </a:t>
            </a:r>
            <a:r>
              <a:rPr lang="en-US"/>
              <a:t>i</a:t>
            </a:r>
            <a:r>
              <a:rPr lang="en-US" i="0"/>
              <a:t>: </a:t>
            </a:r>
          </a:p>
        </p:txBody>
      </p:sp>
      <p:sp>
        <p:nvSpPr>
          <p:cNvPr id="86079" name="Text Box 63"/>
          <p:cNvSpPr txBox="1">
            <a:spLocks noChangeArrowheads="1"/>
          </p:cNvSpPr>
          <p:nvPr/>
        </p:nvSpPr>
        <p:spPr bwMode="auto">
          <a:xfrm>
            <a:off x="3048000" y="4387850"/>
            <a:ext cx="1600200" cy="336550"/>
          </a:xfrm>
          <a:prstGeom prst="rect">
            <a:avLst/>
          </a:prstGeom>
          <a:noFill/>
          <a:ln w="12700">
            <a:noFill/>
            <a:miter lim="800000"/>
            <a:headEnd/>
            <a:tailEnd/>
          </a:ln>
        </p:spPr>
        <p:txBody>
          <a:bodyPr>
            <a:prstTxWarp prst="textNoShape">
              <a:avLst/>
            </a:prstTxWarp>
            <a:spAutoFit/>
          </a:bodyPr>
          <a:lstStyle/>
          <a:p>
            <a:pPr algn="r"/>
            <a:r>
              <a:rPr lang="en-US" sz="1600"/>
              <a:t>Boltzmann distr.</a:t>
            </a:r>
          </a:p>
        </p:txBody>
      </p:sp>
      <p:sp>
        <p:nvSpPr>
          <p:cNvPr id="86080" name="Text Box 64"/>
          <p:cNvSpPr txBox="1">
            <a:spLocks noChangeArrowheads="1"/>
          </p:cNvSpPr>
          <p:nvPr/>
        </p:nvSpPr>
        <p:spPr bwMode="auto">
          <a:xfrm>
            <a:off x="2286000" y="5073650"/>
            <a:ext cx="1295400" cy="336550"/>
          </a:xfrm>
          <a:prstGeom prst="rect">
            <a:avLst/>
          </a:prstGeom>
          <a:noFill/>
          <a:ln w="12700">
            <a:noFill/>
            <a:miter lim="800000"/>
            <a:headEnd/>
            <a:tailEnd/>
          </a:ln>
        </p:spPr>
        <p:txBody>
          <a:bodyPr>
            <a:prstTxWarp prst="textNoShape">
              <a:avLst/>
            </a:prstTxWarp>
            <a:spAutoFit/>
          </a:bodyPr>
          <a:lstStyle/>
          <a:p>
            <a:r>
              <a:rPr lang="en-US" sz="1600"/>
              <a:t>- partition f.</a:t>
            </a:r>
          </a:p>
        </p:txBody>
      </p:sp>
      <p:pic>
        <p:nvPicPr>
          <p:cNvPr id="86082" name="Picture 66"/>
          <p:cNvPicPr>
            <a:picLocks noChangeAspect="1" noChangeArrowheads="1"/>
          </p:cNvPicPr>
          <p:nvPr/>
        </p:nvPicPr>
        <p:blipFill>
          <a:blip r:embed="rId7"/>
          <a:srcRect/>
          <a:stretch>
            <a:fillRect/>
          </a:stretch>
        </p:blipFill>
        <p:spPr bwMode="auto">
          <a:xfrm>
            <a:off x="6400800" y="533400"/>
            <a:ext cx="2652713" cy="3276600"/>
          </a:xfrm>
          <a:prstGeom prst="rect">
            <a:avLst/>
          </a:prstGeom>
          <a:noFill/>
          <a:ln w="12700">
            <a:noFill/>
            <a:miter lim="800000"/>
            <a:headEnd/>
            <a:tailEnd/>
          </a:ln>
        </p:spPr>
      </p:pic>
      <p:sp>
        <p:nvSpPr>
          <p:cNvPr id="86083" name="Text Box 67"/>
          <p:cNvSpPr txBox="1">
            <a:spLocks noChangeArrowheads="1"/>
          </p:cNvSpPr>
          <p:nvPr/>
        </p:nvSpPr>
        <p:spPr bwMode="auto">
          <a:xfrm>
            <a:off x="4800600" y="896938"/>
            <a:ext cx="1524000" cy="1465262"/>
          </a:xfrm>
          <a:prstGeom prst="rect">
            <a:avLst/>
          </a:prstGeom>
          <a:noFill/>
          <a:ln w="12700">
            <a:noFill/>
            <a:miter lim="800000"/>
            <a:headEnd/>
            <a:tailEnd/>
          </a:ln>
        </p:spPr>
        <p:txBody>
          <a:bodyPr>
            <a:prstTxWarp prst="textNoShape">
              <a:avLst/>
            </a:prstTxWarp>
            <a:spAutoFit/>
          </a:bodyPr>
          <a:lstStyle/>
          <a:p>
            <a:pPr algn="ctr"/>
            <a:r>
              <a:rPr lang="en-US" i="0"/>
              <a:t>System in contact with a particle and energy reservoir</a:t>
            </a:r>
          </a:p>
        </p:txBody>
      </p:sp>
      <p:sp>
        <p:nvSpPr>
          <p:cNvPr id="86085" name="Text Box 69"/>
          <p:cNvSpPr txBox="1">
            <a:spLocks noChangeArrowheads="1"/>
          </p:cNvSpPr>
          <p:nvPr/>
        </p:nvSpPr>
        <p:spPr bwMode="auto">
          <a:xfrm>
            <a:off x="4648200" y="6400800"/>
            <a:ext cx="4572000" cy="366713"/>
          </a:xfrm>
          <a:prstGeom prst="rect">
            <a:avLst/>
          </a:prstGeom>
          <a:noFill/>
          <a:ln w="12700">
            <a:noFill/>
            <a:miter lim="800000"/>
            <a:headEnd/>
            <a:tailEnd/>
          </a:ln>
        </p:spPr>
        <p:txBody>
          <a:bodyPr>
            <a:prstTxWarp prst="textNoShape">
              <a:avLst/>
            </a:prstTxWarp>
            <a:spAutoFit/>
          </a:bodyPr>
          <a:lstStyle/>
          <a:p>
            <a:pPr algn="ctr"/>
            <a:r>
              <a:rPr lang="en-US">
                <a:sym typeface="Symbol" charset="2"/>
              </a:rPr>
              <a:t></a:t>
            </a:r>
            <a:r>
              <a:rPr lang="en-US" baseline="-25000">
                <a:sym typeface="Symbol" charset="2"/>
              </a:rPr>
              <a:t>res.</a:t>
            </a:r>
            <a:r>
              <a:rPr lang="en-US">
                <a:sym typeface="Symbol" charset="2"/>
              </a:rPr>
              <a:t> </a:t>
            </a:r>
            <a:r>
              <a:rPr lang="en-US" i="0"/>
              <a:t>controls av. # of particles </a:t>
            </a:r>
            <a:r>
              <a:rPr lang="en-US"/>
              <a:t>&lt;N&gt; </a:t>
            </a:r>
            <a:r>
              <a:rPr lang="en-US" i="0"/>
              <a:t>in the syst.</a:t>
            </a:r>
          </a:p>
        </p:txBody>
      </p:sp>
      <p:pic>
        <p:nvPicPr>
          <p:cNvPr id="86086" name="Picture 70"/>
          <p:cNvPicPr>
            <a:picLocks noChangeAspect="1" noChangeArrowheads="1"/>
          </p:cNvPicPr>
          <p:nvPr/>
        </p:nvPicPr>
        <p:blipFill>
          <a:blip r:embed="rId8"/>
          <a:srcRect/>
          <a:stretch>
            <a:fillRect/>
          </a:stretch>
        </p:blipFill>
        <p:spPr bwMode="auto">
          <a:xfrm>
            <a:off x="5346700" y="4343400"/>
            <a:ext cx="3568700" cy="825500"/>
          </a:xfrm>
          <a:prstGeom prst="rect">
            <a:avLst/>
          </a:prstGeom>
          <a:noFill/>
          <a:ln w="12700">
            <a:noFill/>
            <a:miter lim="800000"/>
            <a:headEnd/>
            <a:tailEnd/>
          </a:ln>
        </p:spPr>
      </p:pic>
      <p:sp>
        <p:nvSpPr>
          <p:cNvPr id="86087" name="Text Box 71"/>
          <p:cNvSpPr txBox="1">
            <a:spLocks noChangeArrowheads="1"/>
          </p:cNvSpPr>
          <p:nvPr/>
        </p:nvSpPr>
        <p:spPr bwMode="auto">
          <a:xfrm>
            <a:off x="4724400" y="5073650"/>
            <a:ext cx="1447800" cy="336550"/>
          </a:xfrm>
          <a:prstGeom prst="rect">
            <a:avLst/>
          </a:prstGeom>
          <a:noFill/>
          <a:ln w="12700">
            <a:noFill/>
            <a:miter lim="800000"/>
            <a:headEnd/>
            <a:tailEnd/>
          </a:ln>
        </p:spPr>
        <p:txBody>
          <a:bodyPr>
            <a:prstTxWarp prst="textNoShape">
              <a:avLst/>
            </a:prstTxWarp>
            <a:spAutoFit/>
          </a:bodyPr>
          <a:lstStyle/>
          <a:p>
            <a:r>
              <a:rPr lang="en-US" sz="1600"/>
              <a:t>Gibbs  distr.</a:t>
            </a:r>
          </a:p>
        </p:txBody>
      </p:sp>
      <p:sp>
        <p:nvSpPr>
          <p:cNvPr id="86088" name="AutoShape 72"/>
          <p:cNvSpPr>
            <a:spLocks noChangeArrowheads="1"/>
          </p:cNvSpPr>
          <p:nvPr/>
        </p:nvSpPr>
        <p:spPr bwMode="auto">
          <a:xfrm>
            <a:off x="2806700" y="4495800"/>
            <a:ext cx="304800" cy="152400"/>
          </a:xfrm>
          <a:prstGeom prst="leftArrow">
            <a:avLst>
              <a:gd name="adj1" fmla="val 50000"/>
              <a:gd name="adj2" fmla="val 50000"/>
            </a:avLst>
          </a:prstGeom>
          <a:solidFill>
            <a:srgbClr val="FF6600"/>
          </a:solidFill>
          <a:ln w="12700">
            <a:solidFill>
              <a:schemeClr val="tx1"/>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US"/>
          </a:p>
        </p:txBody>
      </p:sp>
      <p:sp>
        <p:nvSpPr>
          <p:cNvPr id="86089" name="AutoShape 73"/>
          <p:cNvSpPr>
            <a:spLocks noChangeArrowheads="1"/>
          </p:cNvSpPr>
          <p:nvPr/>
        </p:nvSpPr>
        <p:spPr bwMode="auto">
          <a:xfrm rot="9648672">
            <a:off x="5105400" y="4953000"/>
            <a:ext cx="304800" cy="152400"/>
          </a:xfrm>
          <a:prstGeom prst="leftArrow">
            <a:avLst>
              <a:gd name="adj1" fmla="val 50000"/>
              <a:gd name="adj2" fmla="val 50000"/>
            </a:avLst>
          </a:prstGeom>
          <a:solidFill>
            <a:srgbClr val="FF6600"/>
          </a:solidFill>
          <a:ln w="12700">
            <a:solidFill>
              <a:schemeClr val="tx1"/>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US"/>
          </a:p>
        </p:txBody>
      </p:sp>
      <p:pic>
        <p:nvPicPr>
          <p:cNvPr id="86092" name="Picture 76"/>
          <p:cNvPicPr>
            <a:picLocks noChangeAspect="1" noChangeArrowheads="1"/>
          </p:cNvPicPr>
          <p:nvPr/>
        </p:nvPicPr>
        <p:blipFill>
          <a:blip r:embed="rId9"/>
          <a:srcRect/>
          <a:stretch>
            <a:fillRect/>
          </a:stretch>
        </p:blipFill>
        <p:spPr bwMode="auto">
          <a:xfrm>
            <a:off x="76200" y="5715000"/>
            <a:ext cx="1524000" cy="685800"/>
          </a:xfrm>
          <a:prstGeom prst="rect">
            <a:avLst/>
          </a:prstGeom>
          <a:noFill/>
          <a:ln w="12700">
            <a:noFill/>
            <a:miter lim="800000"/>
            <a:headEnd/>
            <a:tailEnd/>
          </a:ln>
        </p:spPr>
      </p:pic>
      <p:pic>
        <p:nvPicPr>
          <p:cNvPr id="86093" name="Picture 77"/>
          <p:cNvPicPr>
            <a:picLocks noChangeAspect="1" noChangeArrowheads="1"/>
          </p:cNvPicPr>
          <p:nvPr/>
        </p:nvPicPr>
        <p:blipFill>
          <a:blip r:embed="rId10"/>
          <a:srcRect/>
          <a:stretch>
            <a:fillRect/>
          </a:stretch>
        </p:blipFill>
        <p:spPr bwMode="auto">
          <a:xfrm>
            <a:off x="1676400" y="5746750"/>
            <a:ext cx="1828800" cy="730250"/>
          </a:xfrm>
          <a:prstGeom prst="rect">
            <a:avLst/>
          </a:prstGeom>
          <a:noFill/>
          <a:ln w="12700">
            <a:noFill/>
            <a:miter lim="800000"/>
            <a:headEnd/>
            <a:tailEnd/>
          </a:ln>
        </p:spPr>
      </p:pic>
      <p:sp>
        <p:nvSpPr>
          <p:cNvPr id="86095" name="AutoShape 79"/>
          <p:cNvSpPr>
            <a:spLocks noChangeArrowheads="1"/>
          </p:cNvSpPr>
          <p:nvPr/>
        </p:nvSpPr>
        <p:spPr bwMode="auto">
          <a:xfrm>
            <a:off x="4648200" y="762000"/>
            <a:ext cx="76200" cy="5943600"/>
          </a:xfrm>
          <a:prstGeom prst="can">
            <a:avLst>
              <a:gd name="adj" fmla="val 87389"/>
            </a:avLst>
          </a:prstGeom>
          <a:solidFill>
            <a:srgbClr val="FF6600"/>
          </a:solidFill>
          <a:ln w="12700">
            <a:solidFill>
              <a:schemeClr val="tx1"/>
            </a:solid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US"/>
          </a:p>
        </p:txBody>
      </p:sp>
      <p:sp>
        <p:nvSpPr>
          <p:cNvPr id="86096" name="Text Box 80"/>
          <p:cNvSpPr txBox="1">
            <a:spLocks noChangeArrowheads="1"/>
          </p:cNvSpPr>
          <p:nvPr/>
        </p:nvSpPr>
        <p:spPr bwMode="auto">
          <a:xfrm>
            <a:off x="4724400" y="3886200"/>
            <a:ext cx="4419600" cy="641350"/>
          </a:xfrm>
          <a:prstGeom prst="rect">
            <a:avLst/>
          </a:prstGeom>
          <a:noFill/>
          <a:ln w="12700">
            <a:noFill/>
            <a:miter lim="800000"/>
            <a:headEnd/>
            <a:tailEnd/>
          </a:ln>
        </p:spPr>
        <p:txBody>
          <a:bodyPr>
            <a:prstTxWarp prst="textNoShape">
              <a:avLst/>
            </a:prstTxWarp>
            <a:spAutoFit/>
          </a:bodyPr>
          <a:lstStyle/>
          <a:p>
            <a:r>
              <a:rPr lang="en-US" i="0"/>
              <a:t>Probability for finding the system in microstate </a:t>
            </a:r>
            <a:r>
              <a:rPr lang="en-US"/>
              <a:t>i:</a:t>
            </a:r>
            <a:endParaRPr lang="en-US" i="0"/>
          </a:p>
        </p:txBody>
      </p:sp>
      <p:pic>
        <p:nvPicPr>
          <p:cNvPr id="86097" name="Picture 81"/>
          <p:cNvPicPr>
            <a:picLocks noChangeAspect="1" noChangeArrowheads="1"/>
          </p:cNvPicPr>
          <p:nvPr/>
        </p:nvPicPr>
        <p:blipFill>
          <a:blip r:embed="rId11"/>
          <a:srcRect/>
          <a:stretch>
            <a:fillRect/>
          </a:stretch>
        </p:blipFill>
        <p:spPr bwMode="auto">
          <a:xfrm>
            <a:off x="6553200" y="5262563"/>
            <a:ext cx="2209800" cy="604837"/>
          </a:xfrm>
          <a:prstGeom prst="rect">
            <a:avLst/>
          </a:prstGeom>
          <a:noFill/>
          <a:ln w="12700">
            <a:noFill/>
            <a:miter lim="800000"/>
            <a:headEnd/>
            <a:tailEnd/>
          </a:ln>
        </p:spPr>
      </p:pic>
      <p:sp>
        <p:nvSpPr>
          <p:cNvPr id="86098" name="Text Box 82"/>
          <p:cNvSpPr txBox="1">
            <a:spLocks noChangeArrowheads="1"/>
          </p:cNvSpPr>
          <p:nvPr/>
        </p:nvSpPr>
        <p:spPr bwMode="auto">
          <a:xfrm>
            <a:off x="4495800" y="5414963"/>
            <a:ext cx="2133600" cy="300037"/>
          </a:xfrm>
          <a:prstGeom prst="rect">
            <a:avLst/>
          </a:prstGeom>
          <a:noFill/>
          <a:ln w="12700">
            <a:noFill/>
            <a:miter lim="800000"/>
            <a:headEnd/>
            <a:tailEnd/>
          </a:ln>
        </p:spPr>
        <p:txBody>
          <a:bodyPr>
            <a:prstTxWarp prst="textNoShape">
              <a:avLst/>
            </a:prstTxWarp>
            <a:spAutoFit/>
          </a:bodyPr>
          <a:lstStyle/>
          <a:p>
            <a:pPr algn="ctr">
              <a:lnSpc>
                <a:spcPct val="85000"/>
              </a:lnSpc>
              <a:spcBef>
                <a:spcPct val="0"/>
              </a:spcBef>
            </a:pPr>
            <a:r>
              <a:rPr lang="en-US" sz="1600"/>
              <a:t>grand partition f.</a:t>
            </a:r>
          </a:p>
        </p:txBody>
      </p:sp>
      <p:pic>
        <p:nvPicPr>
          <p:cNvPr id="86100" name="Picture 84"/>
          <p:cNvPicPr>
            <a:picLocks noChangeAspect="1" noChangeArrowheads="1"/>
          </p:cNvPicPr>
          <p:nvPr/>
        </p:nvPicPr>
        <p:blipFill>
          <a:blip r:embed="rId12"/>
          <a:srcRect/>
          <a:stretch>
            <a:fillRect/>
          </a:stretch>
        </p:blipFill>
        <p:spPr bwMode="auto">
          <a:xfrm>
            <a:off x="4953000" y="5715000"/>
            <a:ext cx="2514600" cy="722313"/>
          </a:xfrm>
          <a:prstGeom prst="rect">
            <a:avLst/>
          </a:prstGeom>
          <a:noFill/>
          <a:ln w="12700">
            <a:noFill/>
            <a:miter lim="800000"/>
            <a:headEnd/>
            <a:tailEnd/>
          </a:ln>
        </p:spPr>
      </p:pic>
      <p:pic>
        <p:nvPicPr>
          <p:cNvPr id="86101" name="Picture 85"/>
          <p:cNvPicPr>
            <a:picLocks noChangeAspect="1" noChangeArrowheads="1"/>
          </p:cNvPicPr>
          <p:nvPr/>
        </p:nvPicPr>
        <p:blipFill>
          <a:blip r:embed="rId13"/>
          <a:srcRect/>
          <a:stretch>
            <a:fillRect/>
          </a:stretch>
        </p:blipFill>
        <p:spPr bwMode="auto">
          <a:xfrm>
            <a:off x="7543800" y="5756275"/>
            <a:ext cx="1136650" cy="604838"/>
          </a:xfrm>
          <a:prstGeom prst="rect">
            <a:avLst/>
          </a:prstGeom>
          <a:noFill/>
          <a:ln w="12700">
            <a:noFill/>
            <a:miter lim="800000"/>
            <a:headEnd/>
            <a:tailEnd/>
          </a:ln>
        </p:spPr>
      </p:pic>
      <p:sp>
        <p:nvSpPr>
          <p:cNvPr id="86102" name="Text Box 86"/>
          <p:cNvSpPr txBox="1">
            <a:spLocks noChangeArrowheads="1"/>
          </p:cNvSpPr>
          <p:nvPr/>
        </p:nvSpPr>
        <p:spPr bwMode="auto">
          <a:xfrm>
            <a:off x="76200" y="6415088"/>
            <a:ext cx="4495800" cy="366712"/>
          </a:xfrm>
          <a:prstGeom prst="rect">
            <a:avLst/>
          </a:prstGeom>
          <a:noFill/>
          <a:ln w="12700">
            <a:noFill/>
            <a:miter lim="800000"/>
            <a:headEnd/>
            <a:tailEnd/>
          </a:ln>
        </p:spPr>
        <p:txBody>
          <a:bodyPr>
            <a:prstTxWarp prst="textNoShape">
              <a:avLst/>
            </a:prstTxWarp>
            <a:spAutoFit/>
          </a:bodyPr>
          <a:lstStyle/>
          <a:p>
            <a:pPr algn="ctr"/>
            <a:r>
              <a:rPr lang="en-US">
                <a:sym typeface="Symbol" charset="2"/>
              </a:rPr>
              <a:t>T</a:t>
            </a:r>
            <a:r>
              <a:rPr lang="en-US" baseline="-25000">
                <a:sym typeface="Symbol" charset="2"/>
              </a:rPr>
              <a:t>reservoir</a:t>
            </a:r>
            <a:r>
              <a:rPr lang="en-US">
                <a:sym typeface="Symbol" charset="2"/>
              </a:rPr>
              <a:t> </a:t>
            </a:r>
            <a:r>
              <a:rPr lang="en-US" i="0"/>
              <a:t>controls av.energy </a:t>
            </a:r>
            <a:r>
              <a:rPr lang="en-US"/>
              <a:t>&lt;E&gt; </a:t>
            </a:r>
            <a:r>
              <a:rPr lang="en-US" i="0"/>
              <a:t>of the system</a:t>
            </a:r>
          </a:p>
        </p:txBody>
      </p:sp>
      <p:pic>
        <p:nvPicPr>
          <p:cNvPr id="86103" name="Picture 87"/>
          <p:cNvPicPr>
            <a:picLocks noChangeAspect="1" noChangeArrowheads="1"/>
          </p:cNvPicPr>
          <p:nvPr/>
        </p:nvPicPr>
        <p:blipFill>
          <a:blip r:embed="rId14"/>
          <a:srcRect/>
          <a:stretch>
            <a:fillRect/>
          </a:stretch>
        </p:blipFill>
        <p:spPr bwMode="auto">
          <a:xfrm>
            <a:off x="3403600" y="5486400"/>
            <a:ext cx="1168400" cy="282575"/>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119" name="Rectangle 79"/>
          <p:cNvSpPr>
            <a:spLocks noChangeArrowheads="1"/>
          </p:cNvSpPr>
          <p:nvPr/>
        </p:nvSpPr>
        <p:spPr bwMode="auto">
          <a:xfrm>
            <a:off x="0" y="152400"/>
            <a:ext cx="9144000" cy="549275"/>
          </a:xfrm>
          <a:prstGeom prst="rect">
            <a:avLst/>
          </a:prstGeom>
          <a:noFill/>
          <a:ln w="12700">
            <a:noFill/>
            <a:miter lim="800000"/>
            <a:headEnd/>
            <a:tailEnd/>
          </a:ln>
          <a:effectLst>
            <a:outerShdw blurRad="63500" dist="38099" dir="2700000" algn="ctr" rotWithShape="0">
              <a:schemeClr val="bg2">
                <a:alpha val="74998"/>
              </a:schemeClr>
            </a:outerShdw>
          </a:effectLst>
        </p:spPr>
        <p:txBody>
          <a:bodyPr>
            <a:prstTxWarp prst="textNoShape">
              <a:avLst/>
            </a:prstTxWarp>
            <a:spAutoFit/>
          </a:bodyPr>
          <a:lstStyle/>
          <a:p>
            <a:pPr>
              <a:defRPr/>
            </a:pPr>
            <a:r>
              <a:rPr lang="en-US" sz="3000" i="0">
                <a:solidFill>
                  <a:srgbClr val="FF6600"/>
                </a:solidFill>
                <a:latin typeface="Herculanum" charset="0"/>
              </a:rPr>
              <a:t>ligand-receptor binding: </a:t>
            </a:r>
            <a:r>
              <a:rPr lang="en-US" sz="2000" i="0">
                <a:solidFill>
                  <a:srgbClr val="FF6600"/>
                </a:solidFill>
                <a:latin typeface="Herculanum" charset="0"/>
              </a:rPr>
              <a:t>State variable description </a:t>
            </a:r>
          </a:p>
        </p:txBody>
      </p:sp>
      <p:pic>
        <p:nvPicPr>
          <p:cNvPr id="87120" name="Picture 80"/>
          <p:cNvPicPr>
            <a:picLocks noChangeAspect="1" noChangeArrowheads="1"/>
          </p:cNvPicPr>
          <p:nvPr/>
        </p:nvPicPr>
        <p:blipFill>
          <a:blip r:embed="rId3"/>
          <a:srcRect/>
          <a:stretch>
            <a:fillRect/>
          </a:stretch>
        </p:blipFill>
        <p:spPr bwMode="auto">
          <a:xfrm>
            <a:off x="5900738" y="762000"/>
            <a:ext cx="1414462" cy="3011488"/>
          </a:xfrm>
          <a:prstGeom prst="rect">
            <a:avLst/>
          </a:prstGeom>
          <a:noFill/>
          <a:ln w="12700">
            <a:noFill/>
            <a:miter lim="800000"/>
            <a:headEnd/>
            <a:tailEnd/>
          </a:ln>
        </p:spPr>
      </p:pic>
      <p:sp>
        <p:nvSpPr>
          <p:cNvPr id="87121" name="Text Box 81"/>
          <p:cNvSpPr txBox="1">
            <a:spLocks noChangeArrowheads="1"/>
          </p:cNvSpPr>
          <p:nvPr/>
        </p:nvSpPr>
        <p:spPr bwMode="auto">
          <a:xfrm>
            <a:off x="152400" y="762000"/>
            <a:ext cx="5638800" cy="2292350"/>
          </a:xfrm>
          <a:prstGeom prst="rect">
            <a:avLst/>
          </a:prstGeom>
          <a:noFill/>
          <a:ln w="12700">
            <a:noFill/>
            <a:miter lim="800000"/>
            <a:headEnd/>
            <a:tailEnd/>
          </a:ln>
        </p:spPr>
        <p:txBody>
          <a:bodyPr>
            <a:prstTxWarp prst="textNoShape">
              <a:avLst/>
            </a:prstTxWarp>
            <a:spAutoFit/>
          </a:bodyPr>
          <a:lstStyle/>
          <a:p>
            <a:pPr>
              <a:buClr>
                <a:srgbClr val="FF6600"/>
              </a:buClr>
              <a:buSzPct val="150000"/>
              <a:buFont typeface="Times" charset="0"/>
              <a:buChar char="•"/>
            </a:pPr>
            <a:r>
              <a:rPr lang="en-US" i="0"/>
              <a:t> Consider a single receptor in contact with the surrounding heat bath and particle reservoir. </a:t>
            </a:r>
          </a:p>
          <a:p>
            <a:pPr>
              <a:buClr>
                <a:srgbClr val="FF6600"/>
              </a:buClr>
              <a:buSzPct val="150000"/>
              <a:buFont typeface="Times" charset="0"/>
              <a:buChar char="•"/>
            </a:pPr>
            <a:r>
              <a:rPr lang="en-US" i="0"/>
              <a:t> Two-state (b/u), </a:t>
            </a:r>
            <a:r>
              <a:rPr lang="en-US" i="0">
                <a:sym typeface="Symbol" charset="2"/>
              </a:rPr>
              <a:t> is an indicator of the state of binding</a:t>
            </a:r>
          </a:p>
          <a:p>
            <a:pPr>
              <a:buClr>
                <a:srgbClr val="FF6600"/>
              </a:buClr>
              <a:buSzPct val="150000"/>
              <a:buFont typeface="Times" charset="0"/>
              <a:buChar char="•"/>
            </a:pPr>
            <a:r>
              <a:rPr lang="en-US" i="0">
                <a:sym typeface="Symbol" charset="2"/>
              </a:rPr>
              <a:t> The energy is</a:t>
            </a:r>
          </a:p>
          <a:p>
            <a:pPr>
              <a:buClr>
                <a:srgbClr val="FF6600"/>
              </a:buClr>
              <a:buSzPct val="150000"/>
              <a:buFont typeface="Times" charset="0"/>
              <a:buChar char="•"/>
            </a:pPr>
            <a:endParaRPr lang="en-US" i="0">
              <a:sym typeface="Symbol" charset="2"/>
            </a:endParaRPr>
          </a:p>
          <a:p>
            <a:pPr>
              <a:buClr>
                <a:srgbClr val="FF6600"/>
              </a:buClr>
              <a:buSzPct val="150000"/>
              <a:buFont typeface="Times" charset="0"/>
              <a:buChar char="•"/>
            </a:pPr>
            <a:r>
              <a:rPr lang="en-US" i="0">
                <a:sym typeface="Symbol" charset="2"/>
              </a:rPr>
              <a:t> Evaluate aver. # of ligands bound, &lt;N&gt;: </a:t>
            </a:r>
            <a:endParaRPr lang="en-US" i="0"/>
          </a:p>
        </p:txBody>
      </p:sp>
      <p:pic>
        <p:nvPicPr>
          <p:cNvPr id="87122" name="Picture 82"/>
          <p:cNvPicPr>
            <a:picLocks noChangeAspect="1" noChangeArrowheads="1"/>
          </p:cNvPicPr>
          <p:nvPr/>
        </p:nvPicPr>
        <p:blipFill>
          <a:blip r:embed="rId4"/>
          <a:srcRect/>
          <a:stretch>
            <a:fillRect/>
          </a:stretch>
        </p:blipFill>
        <p:spPr bwMode="auto">
          <a:xfrm>
            <a:off x="2133600" y="2209800"/>
            <a:ext cx="965200" cy="330200"/>
          </a:xfrm>
          <a:prstGeom prst="rect">
            <a:avLst/>
          </a:prstGeom>
          <a:noFill/>
          <a:ln w="12700">
            <a:noFill/>
            <a:miter lim="800000"/>
            <a:headEnd/>
            <a:tailEnd/>
          </a:ln>
        </p:spPr>
      </p:pic>
      <p:pic>
        <p:nvPicPr>
          <p:cNvPr id="87123" name="Picture 83"/>
          <p:cNvPicPr>
            <a:picLocks noChangeAspect="1" noChangeArrowheads="1"/>
          </p:cNvPicPr>
          <p:nvPr/>
        </p:nvPicPr>
        <p:blipFill>
          <a:blip r:embed="rId5"/>
          <a:srcRect/>
          <a:stretch>
            <a:fillRect/>
          </a:stretch>
        </p:blipFill>
        <p:spPr bwMode="auto">
          <a:xfrm>
            <a:off x="4343400" y="2209800"/>
            <a:ext cx="762000" cy="317500"/>
          </a:xfrm>
          <a:prstGeom prst="rect">
            <a:avLst/>
          </a:prstGeom>
          <a:noFill/>
          <a:ln w="12700">
            <a:noFill/>
            <a:miter lim="800000"/>
            <a:headEnd/>
            <a:tailEnd/>
          </a:ln>
        </p:spPr>
      </p:pic>
      <p:sp>
        <p:nvSpPr>
          <p:cNvPr id="87124" name="Text Box 84"/>
          <p:cNvSpPr txBox="1">
            <a:spLocks noChangeArrowheads="1"/>
          </p:cNvSpPr>
          <p:nvPr/>
        </p:nvSpPr>
        <p:spPr bwMode="auto">
          <a:xfrm>
            <a:off x="4114800" y="2590800"/>
            <a:ext cx="1981200" cy="454025"/>
          </a:xfrm>
          <a:prstGeom prst="rect">
            <a:avLst/>
          </a:prstGeom>
          <a:noFill/>
          <a:ln w="12700">
            <a:noFill/>
            <a:miter lim="800000"/>
            <a:headEnd/>
            <a:tailEnd/>
          </a:ln>
        </p:spPr>
        <p:txBody>
          <a:bodyPr>
            <a:prstTxWarp prst="textNoShape">
              <a:avLst/>
            </a:prstTxWarp>
            <a:spAutoFit/>
          </a:bodyPr>
          <a:lstStyle/>
          <a:p>
            <a:pPr algn="ctr">
              <a:lnSpc>
                <a:spcPct val="85000"/>
              </a:lnSpc>
            </a:pPr>
            <a:r>
              <a:rPr lang="en-US" sz="1400"/>
              <a:t>favorable interaction btw L and R</a:t>
            </a:r>
          </a:p>
        </p:txBody>
      </p:sp>
      <p:sp>
        <p:nvSpPr>
          <p:cNvPr id="87125" name="AutoShape 85"/>
          <p:cNvSpPr>
            <a:spLocks/>
          </p:cNvSpPr>
          <p:nvPr/>
        </p:nvSpPr>
        <p:spPr bwMode="auto">
          <a:xfrm rot="-5358582">
            <a:off x="4648200" y="2209800"/>
            <a:ext cx="152400" cy="762000"/>
          </a:xfrm>
          <a:prstGeom prst="leftBrace">
            <a:avLst>
              <a:gd name="adj1" fmla="val 41667"/>
              <a:gd name="adj2" fmla="val 50481"/>
            </a:avLst>
          </a:prstGeom>
          <a:noFill/>
          <a:ln w="12700">
            <a:solidFill>
              <a:srgbClr val="FF6600"/>
            </a:solid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US"/>
          </a:p>
        </p:txBody>
      </p:sp>
      <p:pic>
        <p:nvPicPr>
          <p:cNvPr id="87126" name="Picture 86"/>
          <p:cNvPicPr>
            <a:picLocks noChangeAspect="1" noChangeArrowheads="1"/>
          </p:cNvPicPr>
          <p:nvPr/>
        </p:nvPicPr>
        <p:blipFill>
          <a:blip r:embed="rId6"/>
          <a:srcRect/>
          <a:stretch>
            <a:fillRect/>
          </a:stretch>
        </p:blipFill>
        <p:spPr bwMode="auto">
          <a:xfrm>
            <a:off x="7467600" y="774700"/>
            <a:ext cx="1389063" cy="2425700"/>
          </a:xfrm>
          <a:prstGeom prst="rect">
            <a:avLst/>
          </a:prstGeom>
          <a:noFill/>
          <a:ln w="12700">
            <a:noFill/>
            <a:miter lim="800000"/>
            <a:headEnd/>
            <a:tailEnd/>
          </a:ln>
        </p:spPr>
      </p:pic>
      <p:pic>
        <p:nvPicPr>
          <p:cNvPr id="87127" name="Picture 87"/>
          <p:cNvPicPr>
            <a:picLocks noChangeAspect="1" noChangeArrowheads="1"/>
          </p:cNvPicPr>
          <p:nvPr/>
        </p:nvPicPr>
        <p:blipFill>
          <a:blip r:embed="rId7"/>
          <a:srcRect/>
          <a:stretch>
            <a:fillRect/>
          </a:stretch>
        </p:blipFill>
        <p:spPr bwMode="auto">
          <a:xfrm>
            <a:off x="6248400" y="3886200"/>
            <a:ext cx="2667000" cy="617538"/>
          </a:xfrm>
          <a:prstGeom prst="rect">
            <a:avLst/>
          </a:prstGeom>
          <a:noFill/>
          <a:ln w="12700">
            <a:noFill/>
            <a:miter lim="800000"/>
            <a:headEnd/>
            <a:tailEnd/>
          </a:ln>
        </p:spPr>
      </p:pic>
      <p:sp>
        <p:nvSpPr>
          <p:cNvPr id="87128" name="Line 88"/>
          <p:cNvSpPr>
            <a:spLocks noChangeShapeType="1"/>
          </p:cNvSpPr>
          <p:nvPr/>
        </p:nvSpPr>
        <p:spPr bwMode="auto">
          <a:xfrm flipV="1">
            <a:off x="8153400" y="3505200"/>
            <a:ext cx="0" cy="381000"/>
          </a:xfrm>
          <a:prstGeom prst="line">
            <a:avLst/>
          </a:prstGeom>
          <a:noFill/>
          <a:ln w="12700">
            <a:solidFill>
              <a:srgbClr val="FF6600"/>
            </a:solidFill>
            <a:round/>
            <a:headEnd/>
            <a:tailEnd type="triangle" w="med" len="me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US"/>
          </a:p>
        </p:txBody>
      </p:sp>
      <p:pic>
        <p:nvPicPr>
          <p:cNvPr id="87129" name="Picture 89"/>
          <p:cNvPicPr>
            <a:picLocks noChangeAspect="1" noChangeArrowheads="1"/>
          </p:cNvPicPr>
          <p:nvPr/>
        </p:nvPicPr>
        <p:blipFill>
          <a:blip r:embed="rId8"/>
          <a:srcRect/>
          <a:stretch>
            <a:fillRect/>
          </a:stretch>
        </p:blipFill>
        <p:spPr bwMode="auto">
          <a:xfrm>
            <a:off x="1447800" y="3048000"/>
            <a:ext cx="2514600" cy="722313"/>
          </a:xfrm>
          <a:prstGeom prst="rect">
            <a:avLst/>
          </a:prstGeom>
          <a:noFill/>
          <a:ln w="12700">
            <a:noFill/>
            <a:miter lim="800000"/>
            <a:headEnd/>
            <a:tailEnd/>
          </a:ln>
        </p:spPr>
      </p:pic>
      <p:sp>
        <p:nvSpPr>
          <p:cNvPr id="87130" name="Line 90"/>
          <p:cNvSpPr>
            <a:spLocks noChangeShapeType="1"/>
          </p:cNvSpPr>
          <p:nvPr/>
        </p:nvSpPr>
        <p:spPr bwMode="auto">
          <a:xfrm flipH="1" flipV="1">
            <a:off x="3124200" y="3352800"/>
            <a:ext cx="152400" cy="228600"/>
          </a:xfrm>
          <a:prstGeom prst="line">
            <a:avLst/>
          </a:prstGeom>
          <a:noFill/>
          <a:ln w="12700">
            <a:solidFill>
              <a:srgbClr val="FF6600"/>
            </a:solidFill>
            <a:round/>
            <a:headEnd/>
            <a:tailEnd type="triangle" w="sm" len="sm"/>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US"/>
          </a:p>
        </p:txBody>
      </p:sp>
      <p:sp>
        <p:nvSpPr>
          <p:cNvPr id="87131" name="Line 91"/>
          <p:cNvSpPr>
            <a:spLocks noChangeShapeType="1"/>
          </p:cNvSpPr>
          <p:nvPr/>
        </p:nvSpPr>
        <p:spPr bwMode="auto">
          <a:xfrm flipH="1" flipV="1">
            <a:off x="3810000" y="3352800"/>
            <a:ext cx="152400" cy="228600"/>
          </a:xfrm>
          <a:prstGeom prst="line">
            <a:avLst/>
          </a:prstGeom>
          <a:noFill/>
          <a:ln w="12700">
            <a:solidFill>
              <a:srgbClr val="FF6600"/>
            </a:solidFill>
            <a:round/>
            <a:headEnd/>
            <a:tailEnd type="triangle" w="sm" len="sm"/>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US"/>
          </a:p>
        </p:txBody>
      </p:sp>
      <p:sp>
        <p:nvSpPr>
          <p:cNvPr id="87132" name="Text Box 92"/>
          <p:cNvSpPr txBox="1">
            <a:spLocks noChangeArrowheads="1"/>
          </p:cNvSpPr>
          <p:nvPr/>
        </p:nvSpPr>
        <p:spPr bwMode="auto">
          <a:xfrm>
            <a:off x="2438400" y="3556000"/>
            <a:ext cx="1524000" cy="558800"/>
          </a:xfrm>
          <a:prstGeom prst="rect">
            <a:avLst/>
          </a:prstGeom>
          <a:noFill/>
          <a:ln w="12700">
            <a:noFill/>
            <a:miter lim="800000"/>
            <a:headEnd/>
            <a:tailEnd/>
          </a:ln>
        </p:spPr>
        <p:txBody>
          <a:bodyPr>
            <a:prstTxWarp prst="textNoShape">
              <a:avLst/>
            </a:prstTxWarp>
            <a:spAutoFit/>
          </a:bodyPr>
          <a:lstStyle/>
          <a:p>
            <a:pPr algn="ctr">
              <a:lnSpc>
                <a:spcPct val="85000"/>
              </a:lnSpc>
            </a:pPr>
            <a:r>
              <a:rPr lang="en-US" sz="1200"/>
              <a:t>Contact of the system with a thermal reservoir </a:t>
            </a:r>
          </a:p>
        </p:txBody>
      </p:sp>
      <p:sp>
        <p:nvSpPr>
          <p:cNvPr id="87133" name="Text Box 93"/>
          <p:cNvSpPr txBox="1">
            <a:spLocks noChangeArrowheads="1"/>
          </p:cNvSpPr>
          <p:nvPr/>
        </p:nvSpPr>
        <p:spPr bwMode="auto">
          <a:xfrm>
            <a:off x="3733800" y="3505200"/>
            <a:ext cx="1524000" cy="403225"/>
          </a:xfrm>
          <a:prstGeom prst="rect">
            <a:avLst/>
          </a:prstGeom>
          <a:noFill/>
          <a:ln w="12700">
            <a:noFill/>
            <a:miter lim="800000"/>
            <a:headEnd/>
            <a:tailEnd/>
          </a:ln>
        </p:spPr>
        <p:txBody>
          <a:bodyPr>
            <a:prstTxWarp prst="textNoShape">
              <a:avLst/>
            </a:prstTxWarp>
            <a:spAutoFit/>
          </a:bodyPr>
          <a:lstStyle/>
          <a:p>
            <a:pPr algn="ctr">
              <a:lnSpc>
                <a:spcPct val="85000"/>
              </a:lnSpc>
            </a:pPr>
            <a:r>
              <a:rPr lang="en-US" sz="1200"/>
              <a:t>Contact with a particle reservoir </a:t>
            </a:r>
          </a:p>
        </p:txBody>
      </p:sp>
      <p:pic>
        <p:nvPicPr>
          <p:cNvPr id="87134" name="Picture 94"/>
          <p:cNvPicPr>
            <a:picLocks noChangeAspect="1" noChangeArrowheads="1"/>
          </p:cNvPicPr>
          <p:nvPr/>
        </p:nvPicPr>
        <p:blipFill>
          <a:blip r:embed="rId9"/>
          <a:srcRect/>
          <a:stretch>
            <a:fillRect/>
          </a:stretch>
        </p:blipFill>
        <p:spPr bwMode="auto">
          <a:xfrm>
            <a:off x="165100" y="4178300"/>
            <a:ext cx="2197100" cy="850900"/>
          </a:xfrm>
          <a:prstGeom prst="rect">
            <a:avLst/>
          </a:prstGeom>
          <a:noFill/>
          <a:ln w="12700">
            <a:noFill/>
            <a:miter lim="800000"/>
            <a:headEnd/>
            <a:tailEnd/>
          </a:ln>
        </p:spPr>
      </p:pic>
      <p:pic>
        <p:nvPicPr>
          <p:cNvPr id="87135" name="Picture 95"/>
          <p:cNvPicPr>
            <a:picLocks noChangeAspect="1" noChangeArrowheads="1"/>
          </p:cNvPicPr>
          <p:nvPr/>
        </p:nvPicPr>
        <p:blipFill>
          <a:blip r:embed="rId10"/>
          <a:srcRect/>
          <a:stretch>
            <a:fillRect/>
          </a:stretch>
        </p:blipFill>
        <p:spPr bwMode="auto">
          <a:xfrm>
            <a:off x="2362200" y="4343400"/>
            <a:ext cx="1651000" cy="558800"/>
          </a:xfrm>
          <a:prstGeom prst="rect">
            <a:avLst/>
          </a:prstGeom>
          <a:noFill/>
          <a:ln w="12700">
            <a:noFill/>
            <a:miter lim="800000"/>
            <a:headEnd/>
            <a:tailEnd/>
          </a:ln>
        </p:spPr>
      </p:pic>
      <p:pic>
        <p:nvPicPr>
          <p:cNvPr id="87137" name="Picture 97"/>
          <p:cNvPicPr>
            <a:picLocks noChangeAspect="1" noChangeArrowheads="1"/>
          </p:cNvPicPr>
          <p:nvPr/>
        </p:nvPicPr>
        <p:blipFill>
          <a:blip r:embed="rId11"/>
          <a:srcRect/>
          <a:stretch>
            <a:fillRect/>
          </a:stretch>
        </p:blipFill>
        <p:spPr bwMode="auto">
          <a:xfrm>
            <a:off x="1384300" y="5308600"/>
            <a:ext cx="2273300" cy="787400"/>
          </a:xfrm>
          <a:prstGeom prst="rect">
            <a:avLst/>
          </a:prstGeom>
          <a:noFill/>
          <a:ln w="12700">
            <a:noFill/>
            <a:miter lim="800000"/>
            <a:headEnd/>
            <a:tailEnd/>
          </a:ln>
        </p:spPr>
      </p:pic>
      <p:sp>
        <p:nvSpPr>
          <p:cNvPr id="87138" name="AutoShape 98"/>
          <p:cNvSpPr>
            <a:spLocks/>
          </p:cNvSpPr>
          <p:nvPr/>
        </p:nvSpPr>
        <p:spPr bwMode="auto">
          <a:xfrm>
            <a:off x="152400" y="3352800"/>
            <a:ext cx="381000" cy="2133600"/>
          </a:xfrm>
          <a:prstGeom prst="leftBracket">
            <a:avLst>
              <a:gd name="adj" fmla="val 6663"/>
            </a:avLst>
          </a:prstGeom>
          <a:noFill/>
          <a:ln w="12700">
            <a:solidFill>
              <a:srgbClr val="FF6600"/>
            </a:solidFill>
            <a:round/>
            <a:headEnd/>
            <a:tailEnd type="arrow" w="med" len="me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US"/>
          </a:p>
        </p:txBody>
      </p:sp>
      <p:pic>
        <p:nvPicPr>
          <p:cNvPr id="87140" name="Picture 100"/>
          <p:cNvPicPr>
            <a:picLocks noChangeAspect="1" noChangeArrowheads="1"/>
          </p:cNvPicPr>
          <p:nvPr/>
        </p:nvPicPr>
        <p:blipFill>
          <a:blip r:embed="rId12"/>
          <a:srcRect/>
          <a:stretch>
            <a:fillRect/>
          </a:stretch>
        </p:blipFill>
        <p:spPr bwMode="auto">
          <a:xfrm>
            <a:off x="1981200" y="6357938"/>
            <a:ext cx="609600" cy="423862"/>
          </a:xfrm>
          <a:prstGeom prst="rect">
            <a:avLst/>
          </a:prstGeom>
          <a:noFill/>
          <a:ln w="12700">
            <a:noFill/>
            <a:miter lim="800000"/>
            <a:headEnd/>
            <a:tailEnd/>
          </a:ln>
        </p:spPr>
      </p:pic>
      <p:sp>
        <p:nvSpPr>
          <p:cNvPr id="87141" name="Text Box 101"/>
          <p:cNvSpPr txBox="1">
            <a:spLocks noChangeArrowheads="1"/>
          </p:cNvSpPr>
          <p:nvPr/>
        </p:nvSpPr>
        <p:spPr bwMode="auto">
          <a:xfrm>
            <a:off x="76200" y="6357938"/>
            <a:ext cx="2057400" cy="304800"/>
          </a:xfrm>
          <a:prstGeom prst="rect">
            <a:avLst/>
          </a:prstGeom>
          <a:noFill/>
          <a:ln w="12700">
            <a:noFill/>
            <a:miter lim="800000"/>
            <a:headEnd/>
            <a:tailEnd/>
          </a:ln>
        </p:spPr>
        <p:txBody>
          <a:bodyPr>
            <a:prstTxWarp prst="textNoShape">
              <a:avLst/>
            </a:prstTxWarp>
            <a:spAutoFit/>
          </a:bodyPr>
          <a:lstStyle/>
          <a:p>
            <a:r>
              <a:rPr lang="en-US" sz="1400"/>
              <a:t>can also be computed as</a:t>
            </a:r>
          </a:p>
        </p:txBody>
      </p:sp>
      <p:sp>
        <p:nvSpPr>
          <p:cNvPr id="87142" name="Line 102"/>
          <p:cNvSpPr>
            <a:spLocks noChangeShapeType="1"/>
          </p:cNvSpPr>
          <p:nvPr/>
        </p:nvSpPr>
        <p:spPr bwMode="auto">
          <a:xfrm flipV="1">
            <a:off x="1066800" y="6205538"/>
            <a:ext cx="228600" cy="228600"/>
          </a:xfrm>
          <a:prstGeom prst="line">
            <a:avLst/>
          </a:prstGeom>
          <a:noFill/>
          <a:ln w="12700">
            <a:solidFill>
              <a:srgbClr val="FF6600"/>
            </a:solidFill>
            <a:round/>
            <a:headEnd/>
            <a:tailEnd type="triangle" w="sm" len="sm"/>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US"/>
          </a:p>
        </p:txBody>
      </p:sp>
      <p:sp>
        <p:nvSpPr>
          <p:cNvPr id="87143" name="Rectangle 103"/>
          <p:cNvSpPr>
            <a:spLocks noChangeArrowheads="1"/>
          </p:cNvSpPr>
          <p:nvPr/>
        </p:nvSpPr>
        <p:spPr bwMode="auto">
          <a:xfrm>
            <a:off x="1371600" y="5257800"/>
            <a:ext cx="2362200" cy="914400"/>
          </a:xfrm>
          <a:prstGeom prst="rect">
            <a:avLst/>
          </a:prstGeom>
          <a:noFill/>
          <a:ln w="19050">
            <a:solidFill>
              <a:srgbClr val="FF6600"/>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US"/>
          </a:p>
        </p:txBody>
      </p:sp>
      <p:sp>
        <p:nvSpPr>
          <p:cNvPr id="87144" name="Text Box 104"/>
          <p:cNvSpPr txBox="1">
            <a:spLocks noChangeArrowheads="1"/>
          </p:cNvSpPr>
          <p:nvPr/>
        </p:nvSpPr>
        <p:spPr bwMode="auto">
          <a:xfrm>
            <a:off x="4419600" y="4572000"/>
            <a:ext cx="4648200" cy="1466850"/>
          </a:xfrm>
          <a:prstGeom prst="rect">
            <a:avLst/>
          </a:prstGeom>
          <a:noFill/>
          <a:ln w="12700">
            <a:noFill/>
            <a:miter lim="800000"/>
            <a:headEnd/>
            <a:tailEnd/>
          </a:ln>
        </p:spPr>
        <p:txBody>
          <a:bodyPr>
            <a:prstTxWarp prst="textNoShape">
              <a:avLst/>
            </a:prstTxWarp>
            <a:spAutoFit/>
          </a:bodyPr>
          <a:lstStyle/>
          <a:p>
            <a:pPr>
              <a:buClr>
                <a:srgbClr val="FF6600"/>
              </a:buClr>
              <a:buSzPct val="150000"/>
              <a:buFont typeface="Times" charset="0"/>
              <a:buChar char="•"/>
            </a:pPr>
            <a:r>
              <a:rPr lang="en-US" i="0"/>
              <a:t> Recall that the chem.potential of an ideal solution is</a:t>
            </a:r>
          </a:p>
          <a:p>
            <a:pPr>
              <a:buClr>
                <a:srgbClr val="FF6600"/>
              </a:buClr>
              <a:buSzPct val="150000"/>
              <a:buFont typeface="Times" charset="0"/>
              <a:buChar char="•"/>
            </a:pPr>
            <a:endParaRPr lang="en-US" i="0"/>
          </a:p>
          <a:p>
            <a:pPr>
              <a:buClr>
                <a:srgbClr val="FF6600"/>
              </a:buClr>
              <a:buSzPct val="150000"/>
              <a:buFont typeface="Times" charset="0"/>
              <a:buNone/>
            </a:pPr>
            <a:r>
              <a:rPr lang="en-US" i="0"/>
              <a:t>=&gt;</a:t>
            </a:r>
          </a:p>
        </p:txBody>
      </p:sp>
      <p:pic>
        <p:nvPicPr>
          <p:cNvPr id="87145" name="Picture 105"/>
          <p:cNvPicPr>
            <a:picLocks noChangeAspect="1" noChangeArrowheads="1"/>
          </p:cNvPicPr>
          <p:nvPr/>
        </p:nvPicPr>
        <p:blipFill>
          <a:blip r:embed="rId13"/>
          <a:srcRect/>
          <a:stretch>
            <a:fillRect/>
          </a:stretch>
        </p:blipFill>
        <p:spPr bwMode="auto">
          <a:xfrm>
            <a:off x="5638800" y="5003800"/>
            <a:ext cx="2565400" cy="330200"/>
          </a:xfrm>
          <a:prstGeom prst="rect">
            <a:avLst/>
          </a:prstGeom>
          <a:noFill/>
          <a:ln w="12700">
            <a:noFill/>
            <a:miter lim="800000"/>
            <a:headEnd/>
            <a:tailEnd/>
          </a:ln>
        </p:spPr>
      </p:pic>
      <p:pic>
        <p:nvPicPr>
          <p:cNvPr id="87146" name="Picture 106"/>
          <p:cNvPicPr>
            <a:picLocks noChangeAspect="1" noChangeArrowheads="1"/>
          </p:cNvPicPr>
          <p:nvPr/>
        </p:nvPicPr>
        <p:blipFill>
          <a:blip r:embed="rId14"/>
          <a:srcRect/>
          <a:stretch>
            <a:fillRect/>
          </a:stretch>
        </p:blipFill>
        <p:spPr bwMode="auto">
          <a:xfrm>
            <a:off x="5181600" y="5410200"/>
            <a:ext cx="2184400" cy="838200"/>
          </a:xfrm>
          <a:prstGeom prst="rect">
            <a:avLst/>
          </a:prstGeom>
          <a:noFill/>
          <a:ln w="12700">
            <a:noFill/>
            <a:miter lim="800000"/>
            <a:headEnd/>
            <a:tailEnd/>
          </a:ln>
        </p:spPr>
      </p:pic>
      <p:sp>
        <p:nvSpPr>
          <p:cNvPr id="87147" name="Rectangle 107"/>
          <p:cNvSpPr>
            <a:spLocks noChangeArrowheads="1"/>
          </p:cNvSpPr>
          <p:nvPr/>
        </p:nvSpPr>
        <p:spPr bwMode="auto">
          <a:xfrm>
            <a:off x="5181600" y="5410200"/>
            <a:ext cx="2362200" cy="838200"/>
          </a:xfrm>
          <a:prstGeom prst="rect">
            <a:avLst/>
          </a:prstGeom>
          <a:noFill/>
          <a:ln w="19050">
            <a:solidFill>
              <a:srgbClr val="99CC00"/>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US"/>
          </a:p>
        </p:txBody>
      </p:sp>
      <p:sp>
        <p:nvSpPr>
          <p:cNvPr id="87148" name="Text Box 108"/>
          <p:cNvSpPr txBox="1">
            <a:spLocks noChangeArrowheads="1"/>
          </p:cNvSpPr>
          <p:nvPr/>
        </p:nvSpPr>
        <p:spPr bwMode="auto">
          <a:xfrm>
            <a:off x="5638800" y="6264275"/>
            <a:ext cx="3581400" cy="517525"/>
          </a:xfrm>
          <a:prstGeom prst="rect">
            <a:avLst/>
          </a:prstGeom>
          <a:noFill/>
          <a:ln w="12700">
            <a:noFill/>
            <a:miter lim="800000"/>
            <a:headEnd/>
            <a:tailEnd/>
          </a:ln>
        </p:spPr>
        <p:txBody>
          <a:bodyPr>
            <a:prstTxWarp prst="textNoShape">
              <a:avLst/>
            </a:prstTxWarp>
            <a:spAutoFit/>
          </a:bodyPr>
          <a:lstStyle/>
          <a:p>
            <a:r>
              <a:rPr lang="en-US" sz="1400"/>
              <a:t>is the energy difference upon taking the ligand from solution and placing it on the receptor</a:t>
            </a:r>
          </a:p>
        </p:txBody>
      </p:sp>
      <p:pic>
        <p:nvPicPr>
          <p:cNvPr id="87149" name="Picture 109"/>
          <p:cNvPicPr>
            <a:picLocks noChangeAspect="1" noChangeArrowheads="1"/>
          </p:cNvPicPr>
          <p:nvPr/>
        </p:nvPicPr>
        <p:blipFill>
          <a:blip r:embed="rId15"/>
          <a:srcRect/>
          <a:stretch>
            <a:fillRect/>
          </a:stretch>
        </p:blipFill>
        <p:spPr bwMode="auto">
          <a:xfrm>
            <a:off x="4559300" y="6303963"/>
            <a:ext cx="1079500" cy="249237"/>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6" name="Text Box 6"/>
          <p:cNvSpPr txBox="1">
            <a:spLocks noChangeArrowheads="1"/>
          </p:cNvSpPr>
          <p:nvPr/>
        </p:nvSpPr>
        <p:spPr bwMode="auto">
          <a:xfrm>
            <a:off x="762000" y="0"/>
            <a:ext cx="7772400" cy="553998"/>
          </a:xfrm>
          <a:prstGeom prst="rect">
            <a:avLst/>
          </a:prstGeom>
          <a:noFill/>
          <a:ln w="9525">
            <a:noFill/>
            <a:miter lim="800000"/>
            <a:headEnd/>
            <a:tailEnd/>
          </a:ln>
          <a:effectLst>
            <a:outerShdw blurRad="63500" dist="38099" dir="2700000" algn="ctr" rotWithShape="0">
              <a:schemeClr val="bg2">
                <a:alpha val="74998"/>
              </a:schemeClr>
            </a:outerShdw>
          </a:effectLst>
        </p:spPr>
        <p:txBody>
          <a:bodyPr wrap="square">
            <a:prstTxWarp prst="textNoShape">
              <a:avLst/>
            </a:prstTxWarp>
            <a:spAutoFit/>
          </a:bodyPr>
          <a:lstStyle/>
          <a:p>
            <a:pPr algn="ctr">
              <a:defRPr/>
            </a:pPr>
            <a:r>
              <a:rPr lang="en-US" sz="3000" i="0" dirty="0" err="1" smtClean="0">
                <a:solidFill>
                  <a:srgbClr val="FF6600"/>
                </a:solidFill>
                <a:latin typeface="Herculanum" charset="0"/>
              </a:rPr>
              <a:t>Cooperativity</a:t>
            </a:r>
            <a:r>
              <a:rPr lang="en-US" sz="3000" i="0" dirty="0" smtClean="0">
                <a:solidFill>
                  <a:srgbClr val="FF6600"/>
                </a:solidFill>
                <a:latin typeface="Herculanum" charset="0"/>
              </a:rPr>
              <a:t> and binding</a:t>
            </a:r>
            <a:endParaRPr lang="en-US" sz="2000" i="0" dirty="0">
              <a:solidFill>
                <a:srgbClr val="FF6600"/>
              </a:solidFill>
              <a:latin typeface="Herculanum" charset="0"/>
            </a:endParaRPr>
          </a:p>
        </p:txBody>
      </p:sp>
      <p:sp>
        <p:nvSpPr>
          <p:cNvPr id="117809" name="Text Box 49"/>
          <p:cNvSpPr txBox="1">
            <a:spLocks noChangeArrowheads="1"/>
          </p:cNvSpPr>
          <p:nvPr/>
        </p:nvSpPr>
        <p:spPr bwMode="auto">
          <a:xfrm>
            <a:off x="76200" y="685800"/>
            <a:ext cx="8839200" cy="1338828"/>
          </a:xfrm>
          <a:prstGeom prst="rect">
            <a:avLst/>
          </a:prstGeom>
          <a:noFill/>
          <a:ln w="12700">
            <a:noFill/>
            <a:miter lim="800000"/>
            <a:headEnd/>
            <a:tailEnd/>
          </a:ln>
        </p:spPr>
        <p:txBody>
          <a:bodyPr wrap="square">
            <a:prstTxWarp prst="textNoShape">
              <a:avLst/>
            </a:prstTxWarp>
            <a:spAutoFit/>
          </a:bodyPr>
          <a:lstStyle/>
          <a:p>
            <a:pPr>
              <a:buClr>
                <a:srgbClr val="FF6600"/>
              </a:buClr>
              <a:buSzPct val="150000"/>
              <a:buFont typeface="Times" charset="0"/>
              <a:buChar char="•"/>
            </a:pPr>
            <a:r>
              <a:rPr lang="en-US" i="0" dirty="0" smtClean="0"/>
              <a:t> Interestingly, many (if not most) of the real world binding problems we care about in biology do not satisfy the simple binding model (sometimes called the Langmuir adsorption isotherm) we have worked out so far.  </a:t>
            </a:r>
          </a:p>
          <a:p>
            <a:pPr>
              <a:buClr>
                <a:srgbClr val="FF6600"/>
              </a:buClr>
              <a:buSzPct val="150000"/>
              <a:buFont typeface="Times" charset="0"/>
              <a:buChar char="•"/>
            </a:pPr>
            <a:r>
              <a:rPr lang="en-US" i="0" dirty="0" smtClean="0"/>
              <a:t> The classic example (i.e. the hydrogen atom of binding problems) is hemoglobin.</a:t>
            </a:r>
          </a:p>
        </p:txBody>
      </p:sp>
      <p:pic>
        <p:nvPicPr>
          <p:cNvPr id="5" name="Picture 2" descr="figure_04_04"/>
          <p:cNvPicPr>
            <a:picLocks noChangeAspect="1" noChangeArrowheads="1"/>
          </p:cNvPicPr>
          <p:nvPr/>
        </p:nvPicPr>
        <p:blipFill>
          <a:blip r:embed="rId3"/>
          <a:srcRect/>
          <a:stretch>
            <a:fillRect/>
          </a:stretch>
        </p:blipFill>
        <p:spPr bwMode="auto">
          <a:xfrm>
            <a:off x="228600" y="2438400"/>
            <a:ext cx="8531225" cy="405288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7766"/>
                                        </p:tgtEl>
                                        <p:attrNameLst>
                                          <p:attrName>style.visibility</p:attrName>
                                        </p:attrNameLst>
                                      </p:cBhvr>
                                      <p:to>
                                        <p:strVal val="visible"/>
                                      </p:to>
                                    </p:set>
                                    <p:animEffect transition="in" filter="dissolve">
                                      <p:cBhvr>
                                        <p:cTn id="7" dur="1000"/>
                                        <p:tgtEl>
                                          <p:spTgt spid="1177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7809"/>
                                        </p:tgtEl>
                                        <p:attrNameLst>
                                          <p:attrName>style.visibility</p:attrName>
                                        </p:attrNameLst>
                                      </p:cBhvr>
                                      <p:to>
                                        <p:strVal val="visible"/>
                                      </p:to>
                                    </p:set>
                                    <p:animEffect transition="in" filter="wipe(left)">
                                      <p:cBhvr>
                                        <p:cTn id="12" dur="500"/>
                                        <p:tgtEl>
                                          <p:spTgt spid="117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6" grpId="0"/>
      <p:bldP spid="117809"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52" name="Rectangle 28"/>
          <p:cNvSpPr>
            <a:spLocks noChangeArrowheads="1"/>
          </p:cNvSpPr>
          <p:nvPr/>
        </p:nvSpPr>
        <p:spPr bwMode="auto">
          <a:xfrm>
            <a:off x="0" y="136525"/>
            <a:ext cx="9144000" cy="549275"/>
          </a:xfrm>
          <a:prstGeom prst="rect">
            <a:avLst/>
          </a:prstGeom>
          <a:noFill/>
          <a:ln w="12700">
            <a:noFill/>
            <a:miter lim="800000"/>
            <a:headEnd/>
            <a:tailEnd/>
          </a:ln>
          <a:effectLst>
            <a:outerShdw blurRad="63500" dist="38099" dir="2700000" algn="ctr" rotWithShape="0">
              <a:schemeClr val="bg2">
                <a:alpha val="74998"/>
              </a:schemeClr>
            </a:outerShdw>
          </a:effectLst>
        </p:spPr>
        <p:txBody>
          <a:bodyPr>
            <a:prstTxWarp prst="textNoShape">
              <a:avLst/>
            </a:prstTxWarp>
            <a:spAutoFit/>
          </a:bodyPr>
          <a:lstStyle/>
          <a:p>
            <a:pPr algn="ctr">
              <a:defRPr/>
            </a:pPr>
            <a:r>
              <a:rPr lang="en-US" sz="3000" i="0">
                <a:solidFill>
                  <a:srgbClr val="FF6600"/>
                </a:solidFill>
                <a:latin typeface="Herculanum" charset="0"/>
              </a:rPr>
              <a:t>Hemoglobin </a:t>
            </a:r>
            <a:r>
              <a:rPr lang="en-US" sz="2000" i="0">
                <a:solidFill>
                  <a:srgbClr val="FF6600"/>
                </a:solidFill>
                <a:latin typeface="Herculanum" charset="0"/>
              </a:rPr>
              <a:t>as a case study in</a:t>
            </a:r>
            <a:r>
              <a:rPr lang="en-US" sz="3000" i="0">
                <a:solidFill>
                  <a:srgbClr val="FF6600"/>
                </a:solidFill>
                <a:latin typeface="Herculanum" charset="0"/>
              </a:rPr>
              <a:t> cooperativity</a:t>
            </a:r>
            <a:endParaRPr lang="en-US" sz="2000" i="0">
              <a:solidFill>
                <a:srgbClr val="FF6600"/>
              </a:solidFill>
              <a:latin typeface="Herculanum" charset="0"/>
            </a:endParaRPr>
          </a:p>
        </p:txBody>
      </p:sp>
      <p:pic>
        <p:nvPicPr>
          <p:cNvPr id="129053" name="Picture 29"/>
          <p:cNvPicPr>
            <a:picLocks noChangeAspect="1" noChangeArrowheads="1"/>
          </p:cNvPicPr>
          <p:nvPr/>
        </p:nvPicPr>
        <p:blipFill>
          <a:blip r:embed="rId3"/>
          <a:srcRect/>
          <a:stretch>
            <a:fillRect/>
          </a:stretch>
        </p:blipFill>
        <p:spPr bwMode="auto">
          <a:xfrm>
            <a:off x="152400" y="2757488"/>
            <a:ext cx="4495800" cy="3024187"/>
          </a:xfrm>
          <a:prstGeom prst="rect">
            <a:avLst/>
          </a:prstGeom>
          <a:noFill/>
          <a:ln w="12700">
            <a:noFill/>
            <a:miter lim="800000"/>
            <a:headEnd/>
            <a:tailEnd/>
          </a:ln>
        </p:spPr>
      </p:pic>
      <p:sp>
        <p:nvSpPr>
          <p:cNvPr id="129054" name="Text Box 30"/>
          <p:cNvSpPr txBox="1">
            <a:spLocks noChangeArrowheads="1"/>
          </p:cNvSpPr>
          <p:nvPr/>
        </p:nvSpPr>
        <p:spPr bwMode="auto">
          <a:xfrm>
            <a:off x="304800" y="5029200"/>
            <a:ext cx="1371600" cy="825500"/>
          </a:xfrm>
          <a:prstGeom prst="rect">
            <a:avLst/>
          </a:prstGeom>
          <a:noFill/>
          <a:ln w="12700">
            <a:noFill/>
            <a:miter lim="800000"/>
            <a:headEnd/>
            <a:tailEnd/>
          </a:ln>
        </p:spPr>
        <p:txBody>
          <a:bodyPr>
            <a:prstTxWarp prst="textNoShape">
              <a:avLst/>
            </a:prstTxWarp>
            <a:spAutoFit/>
          </a:bodyPr>
          <a:lstStyle/>
          <a:p>
            <a:pPr algn="ctr"/>
            <a:r>
              <a:rPr lang="en-US" sz="1600"/>
              <a:t>several 100s hemoglobin molecules</a:t>
            </a:r>
          </a:p>
        </p:txBody>
      </p:sp>
      <p:sp>
        <p:nvSpPr>
          <p:cNvPr id="129055" name="Line 31"/>
          <p:cNvSpPr>
            <a:spLocks noChangeShapeType="1"/>
          </p:cNvSpPr>
          <p:nvPr/>
        </p:nvSpPr>
        <p:spPr bwMode="auto">
          <a:xfrm flipV="1">
            <a:off x="1066800" y="4802188"/>
            <a:ext cx="304800" cy="227012"/>
          </a:xfrm>
          <a:prstGeom prst="line">
            <a:avLst/>
          </a:prstGeom>
          <a:noFill/>
          <a:ln w="12700">
            <a:solidFill>
              <a:schemeClr val="tx1"/>
            </a:solid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US"/>
          </a:p>
        </p:txBody>
      </p:sp>
      <p:sp>
        <p:nvSpPr>
          <p:cNvPr id="129056" name="Text Box 32"/>
          <p:cNvSpPr txBox="1">
            <a:spLocks noChangeArrowheads="1"/>
          </p:cNvSpPr>
          <p:nvPr/>
        </p:nvSpPr>
        <p:spPr bwMode="auto">
          <a:xfrm>
            <a:off x="2438400" y="5591175"/>
            <a:ext cx="2362200" cy="581025"/>
          </a:xfrm>
          <a:prstGeom prst="rect">
            <a:avLst/>
          </a:prstGeom>
          <a:noFill/>
          <a:ln w="12700">
            <a:noFill/>
            <a:miter lim="800000"/>
            <a:headEnd/>
            <a:tailEnd/>
          </a:ln>
        </p:spPr>
        <p:txBody>
          <a:bodyPr>
            <a:prstTxWarp prst="textNoShape">
              <a:avLst/>
            </a:prstTxWarp>
            <a:spAutoFit/>
          </a:bodyPr>
          <a:lstStyle/>
          <a:p>
            <a:pPr algn="ctr"/>
            <a:r>
              <a:rPr lang="en-US" sz="1600"/>
              <a:t>Oxygen binds to heme on the hemoglobin molecules</a:t>
            </a:r>
          </a:p>
        </p:txBody>
      </p:sp>
      <p:sp>
        <p:nvSpPr>
          <p:cNvPr id="129057" name="Text Box 33"/>
          <p:cNvSpPr txBox="1">
            <a:spLocks noChangeArrowheads="1"/>
          </p:cNvSpPr>
          <p:nvPr/>
        </p:nvSpPr>
        <p:spPr bwMode="auto">
          <a:xfrm>
            <a:off x="76200" y="849313"/>
            <a:ext cx="6172200" cy="1741487"/>
          </a:xfrm>
          <a:prstGeom prst="rect">
            <a:avLst/>
          </a:prstGeom>
          <a:noFill/>
          <a:ln w="12700">
            <a:noFill/>
            <a:miter lim="800000"/>
            <a:headEnd/>
            <a:tailEnd/>
          </a:ln>
        </p:spPr>
        <p:txBody>
          <a:bodyPr>
            <a:prstTxWarp prst="textNoShape">
              <a:avLst/>
            </a:prstTxWarp>
            <a:spAutoFit/>
          </a:bodyPr>
          <a:lstStyle/>
          <a:p>
            <a:pPr>
              <a:buClr>
                <a:srgbClr val="FF6600"/>
              </a:buClr>
              <a:buSzPct val="150000"/>
              <a:buFont typeface="Times" charset="0"/>
              <a:buChar char="•"/>
            </a:pPr>
            <a:r>
              <a:rPr lang="en-US" i="0"/>
              <a:t> Hemoglobin - the classic example of ligand-receptor binding</a:t>
            </a:r>
          </a:p>
          <a:p>
            <a:pPr>
              <a:buClr>
                <a:srgbClr val="FF6600"/>
              </a:buClr>
              <a:buSzPct val="150000"/>
              <a:buFont typeface="Times" charset="0"/>
              <a:buChar char="•"/>
            </a:pPr>
            <a:r>
              <a:rPr lang="en-US" i="0"/>
              <a:t> Cooperativity: the binding energy for a given ligand depends upon the # of ligands that are already bound to the receptor</a:t>
            </a:r>
          </a:p>
          <a:p>
            <a:pPr>
              <a:buClr>
                <a:srgbClr val="FF6600"/>
              </a:buClr>
              <a:buSzPct val="150000"/>
              <a:buFont typeface="Times" charset="0"/>
              <a:buChar char="•"/>
            </a:pPr>
            <a:r>
              <a:rPr lang="en-US" i="0"/>
              <a:t> Intuitively: conformational change upon binding =&gt; the next ligand experiences a different binding energy</a:t>
            </a:r>
          </a:p>
        </p:txBody>
      </p:sp>
      <p:sp>
        <p:nvSpPr>
          <p:cNvPr id="129058" name="Rectangle 34"/>
          <p:cNvSpPr>
            <a:spLocks noChangeArrowheads="1"/>
          </p:cNvSpPr>
          <p:nvPr/>
        </p:nvSpPr>
        <p:spPr bwMode="auto">
          <a:xfrm>
            <a:off x="3854450" y="5043488"/>
            <a:ext cx="933450" cy="214312"/>
          </a:xfrm>
          <a:prstGeom prst="rect">
            <a:avLst/>
          </a:prstGeom>
          <a:noFill/>
          <a:ln w="12700">
            <a:noFill/>
            <a:miter lim="800000"/>
            <a:headEnd/>
            <a:tailEnd/>
          </a:ln>
        </p:spPr>
        <p:txBody>
          <a:bodyPr wrap="none">
            <a:prstTxWarp prst="textNoShape">
              <a:avLst/>
            </a:prstTxWarp>
            <a:spAutoFit/>
          </a:bodyPr>
          <a:lstStyle/>
          <a:p>
            <a:r>
              <a:rPr lang="en-US" sz="800"/>
              <a:t>apps.uwhealth.org</a:t>
            </a:r>
          </a:p>
        </p:txBody>
      </p:sp>
      <p:pic>
        <p:nvPicPr>
          <p:cNvPr id="129059" name="Picture 35"/>
          <p:cNvPicPr>
            <a:picLocks noChangeAspect="1" noChangeArrowheads="1"/>
          </p:cNvPicPr>
          <p:nvPr/>
        </p:nvPicPr>
        <p:blipFill>
          <a:blip r:embed="rId4"/>
          <a:srcRect/>
          <a:stretch>
            <a:fillRect/>
          </a:stretch>
        </p:blipFill>
        <p:spPr bwMode="auto">
          <a:xfrm>
            <a:off x="6661150" y="4114800"/>
            <a:ext cx="2330450" cy="2743200"/>
          </a:xfrm>
          <a:prstGeom prst="rect">
            <a:avLst/>
          </a:prstGeom>
          <a:noFill/>
          <a:ln w="12700">
            <a:noFill/>
            <a:miter lim="800000"/>
            <a:headEnd/>
            <a:tailEnd/>
          </a:ln>
        </p:spPr>
      </p:pic>
      <p:pic>
        <p:nvPicPr>
          <p:cNvPr id="129060" name="Picture 36"/>
          <p:cNvPicPr>
            <a:picLocks noChangeAspect="1" noChangeArrowheads="1"/>
          </p:cNvPicPr>
          <p:nvPr/>
        </p:nvPicPr>
        <p:blipFill>
          <a:blip r:embed="rId5"/>
          <a:srcRect/>
          <a:stretch>
            <a:fillRect/>
          </a:stretch>
        </p:blipFill>
        <p:spPr bwMode="auto">
          <a:xfrm>
            <a:off x="6362700" y="685800"/>
            <a:ext cx="2781300" cy="2895600"/>
          </a:xfrm>
          <a:prstGeom prst="rect">
            <a:avLst/>
          </a:prstGeom>
          <a:noFill/>
          <a:ln w="12700">
            <a:noFill/>
            <a:miter lim="800000"/>
            <a:headEnd/>
            <a:tailEnd/>
          </a:ln>
        </p:spPr>
      </p:pic>
      <p:sp>
        <p:nvSpPr>
          <p:cNvPr id="129061" name="Text Box 37"/>
          <p:cNvSpPr txBox="1">
            <a:spLocks noChangeArrowheads="1"/>
          </p:cNvSpPr>
          <p:nvPr/>
        </p:nvSpPr>
        <p:spPr bwMode="auto">
          <a:xfrm>
            <a:off x="2743200" y="6477000"/>
            <a:ext cx="5486400" cy="336550"/>
          </a:xfrm>
          <a:prstGeom prst="rect">
            <a:avLst/>
          </a:prstGeom>
          <a:noFill/>
          <a:ln w="12700">
            <a:noFill/>
            <a:miter lim="800000"/>
            <a:headEnd/>
            <a:tailEnd/>
          </a:ln>
        </p:spPr>
        <p:txBody>
          <a:bodyPr>
            <a:prstTxWarp prst="textNoShape">
              <a:avLst/>
            </a:prstTxWarp>
            <a:spAutoFit/>
          </a:bodyPr>
          <a:lstStyle/>
          <a:p>
            <a:r>
              <a:rPr lang="en-US" sz="1600"/>
              <a:t>The heme group includes a porphyrin ring (gray line) + iron</a:t>
            </a:r>
          </a:p>
        </p:txBody>
      </p:sp>
      <p:sp>
        <p:nvSpPr>
          <p:cNvPr id="129062" name="Text Box 38"/>
          <p:cNvSpPr txBox="1">
            <a:spLocks noChangeArrowheads="1"/>
          </p:cNvSpPr>
          <p:nvPr/>
        </p:nvSpPr>
        <p:spPr bwMode="auto">
          <a:xfrm>
            <a:off x="5257800" y="2819400"/>
            <a:ext cx="1981200" cy="1755775"/>
          </a:xfrm>
          <a:prstGeom prst="rect">
            <a:avLst/>
          </a:prstGeom>
          <a:noFill/>
          <a:ln w="12700">
            <a:noFill/>
            <a:miter lim="800000"/>
            <a:headEnd/>
            <a:tailEnd/>
          </a:ln>
        </p:spPr>
        <p:txBody>
          <a:bodyPr>
            <a:prstTxWarp prst="textNoShape">
              <a:avLst/>
            </a:prstTxWarp>
            <a:spAutoFit/>
          </a:bodyPr>
          <a:lstStyle/>
          <a:p>
            <a:pPr>
              <a:lnSpc>
                <a:spcPct val="85000"/>
              </a:lnSpc>
            </a:pPr>
            <a:r>
              <a:rPr lang="en-US" sz="1600"/>
              <a:t>The protein hemoglobin: 4 polypeptide chains (2 </a:t>
            </a:r>
            <a:r>
              <a:rPr lang="en-US" sz="1600">
                <a:sym typeface="Symbol" charset="2"/>
              </a:rPr>
              <a:t>-chains, 2 -chains</a:t>
            </a:r>
            <a:r>
              <a:rPr lang="en-US" sz="1600"/>
              <a:t>), each carries a heme group =&gt; protein can bind up to 4 molecules of O</a:t>
            </a:r>
            <a:r>
              <a:rPr lang="en-US" sz="1600" baseline="-25000"/>
              <a:t>2</a:t>
            </a:r>
            <a:endParaRPr lang="en-US" sz="16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6" name="Text Box 6"/>
          <p:cNvSpPr txBox="1">
            <a:spLocks noChangeArrowheads="1"/>
          </p:cNvSpPr>
          <p:nvPr/>
        </p:nvSpPr>
        <p:spPr bwMode="auto">
          <a:xfrm>
            <a:off x="762000" y="136525"/>
            <a:ext cx="7772400" cy="553998"/>
          </a:xfrm>
          <a:prstGeom prst="rect">
            <a:avLst/>
          </a:prstGeom>
          <a:noFill/>
          <a:ln w="9525">
            <a:noFill/>
            <a:miter lim="800000"/>
            <a:headEnd/>
            <a:tailEnd/>
          </a:ln>
          <a:effectLst>
            <a:outerShdw blurRad="63500" dist="38099" dir="2700000" algn="ctr" rotWithShape="0">
              <a:schemeClr val="bg2">
                <a:alpha val="74998"/>
              </a:schemeClr>
            </a:outerShdw>
          </a:effectLst>
        </p:spPr>
        <p:txBody>
          <a:bodyPr wrap="square">
            <a:prstTxWarp prst="textNoShape">
              <a:avLst/>
            </a:prstTxWarp>
            <a:spAutoFit/>
          </a:bodyPr>
          <a:lstStyle/>
          <a:p>
            <a:pPr algn="ctr">
              <a:defRPr/>
            </a:pPr>
            <a:r>
              <a:rPr lang="en-US" sz="3000" i="0" dirty="0" smtClean="0">
                <a:solidFill>
                  <a:srgbClr val="FF6600"/>
                </a:solidFill>
                <a:latin typeface="Herculanum" charset="0"/>
              </a:rPr>
              <a:t>The nature of the Hill function</a:t>
            </a:r>
            <a:endParaRPr lang="en-US" sz="2000" i="0" dirty="0">
              <a:solidFill>
                <a:srgbClr val="FF6600"/>
              </a:solidFill>
              <a:latin typeface="Herculanum" charset="0"/>
            </a:endParaRPr>
          </a:p>
        </p:txBody>
      </p:sp>
      <p:pic>
        <p:nvPicPr>
          <p:cNvPr id="5" name="Picture 2" descr="figure_06_27"/>
          <p:cNvPicPr>
            <a:picLocks noChangeAspect="1" noChangeArrowheads="1"/>
          </p:cNvPicPr>
          <p:nvPr/>
        </p:nvPicPr>
        <p:blipFill>
          <a:blip r:embed="rId3"/>
          <a:srcRect/>
          <a:stretch>
            <a:fillRect/>
          </a:stretch>
        </p:blipFill>
        <p:spPr bwMode="auto">
          <a:xfrm>
            <a:off x="1143000" y="1066800"/>
            <a:ext cx="6454326" cy="5321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62" name="Rectangle 14"/>
          <p:cNvSpPr>
            <a:spLocks noChangeArrowheads="1"/>
          </p:cNvSpPr>
          <p:nvPr/>
        </p:nvSpPr>
        <p:spPr bwMode="auto">
          <a:xfrm>
            <a:off x="0" y="136525"/>
            <a:ext cx="9144000" cy="549275"/>
          </a:xfrm>
          <a:prstGeom prst="rect">
            <a:avLst/>
          </a:prstGeom>
          <a:noFill/>
          <a:ln w="12700">
            <a:noFill/>
            <a:miter lim="800000"/>
            <a:headEnd/>
            <a:tailEnd/>
          </a:ln>
          <a:effectLst>
            <a:outerShdw blurRad="63500" dist="38099" dir="2700000" algn="ctr" rotWithShape="0">
              <a:schemeClr val="bg2">
                <a:alpha val="74998"/>
              </a:schemeClr>
            </a:outerShdw>
          </a:effectLst>
        </p:spPr>
        <p:txBody>
          <a:bodyPr>
            <a:prstTxWarp prst="textNoShape">
              <a:avLst/>
            </a:prstTxWarp>
            <a:spAutoFit/>
          </a:bodyPr>
          <a:lstStyle/>
          <a:p>
            <a:pPr algn="ctr">
              <a:defRPr/>
            </a:pPr>
            <a:r>
              <a:rPr lang="en-US" sz="3000" i="0">
                <a:solidFill>
                  <a:srgbClr val="FF6600"/>
                </a:solidFill>
                <a:latin typeface="Herculanum" charset="0"/>
              </a:rPr>
              <a:t>Hemoglobin </a:t>
            </a:r>
            <a:r>
              <a:rPr lang="en-US" sz="2000" i="0">
                <a:solidFill>
                  <a:srgbClr val="FF6600"/>
                </a:solidFill>
                <a:latin typeface="Herculanum" charset="0"/>
              </a:rPr>
              <a:t>as a case study in</a:t>
            </a:r>
            <a:r>
              <a:rPr lang="en-US" sz="3000" i="0">
                <a:solidFill>
                  <a:srgbClr val="FF6600"/>
                </a:solidFill>
                <a:latin typeface="Herculanum" charset="0"/>
              </a:rPr>
              <a:t> cooperativity</a:t>
            </a:r>
            <a:endParaRPr lang="en-US" sz="2000" i="0">
              <a:solidFill>
                <a:srgbClr val="FF6600"/>
              </a:solidFill>
              <a:latin typeface="Herculanum" charset="0"/>
            </a:endParaRPr>
          </a:p>
        </p:txBody>
      </p:sp>
      <p:sp>
        <p:nvSpPr>
          <p:cNvPr id="130063" name="Text Box 15"/>
          <p:cNvSpPr txBox="1">
            <a:spLocks noChangeArrowheads="1"/>
          </p:cNvSpPr>
          <p:nvPr/>
        </p:nvSpPr>
        <p:spPr bwMode="auto">
          <a:xfrm>
            <a:off x="76200" y="838200"/>
            <a:ext cx="8839200" cy="2154238"/>
          </a:xfrm>
          <a:prstGeom prst="rect">
            <a:avLst/>
          </a:prstGeom>
          <a:noFill/>
          <a:ln w="12700">
            <a:noFill/>
            <a:miter lim="800000"/>
            <a:headEnd/>
            <a:tailEnd/>
          </a:ln>
        </p:spPr>
        <p:txBody>
          <a:bodyPr>
            <a:prstTxWarp prst="textNoShape">
              <a:avLst/>
            </a:prstTxWarp>
            <a:spAutoFit/>
          </a:bodyPr>
          <a:lstStyle/>
          <a:p>
            <a:pPr>
              <a:buClr>
                <a:srgbClr val="FF6600"/>
              </a:buClr>
              <a:buSzPct val="150000"/>
              <a:buFont typeface="Times" charset="0"/>
              <a:buChar char="•"/>
            </a:pPr>
            <a:r>
              <a:rPr lang="en-US" i="0"/>
              <a:t> Hemoglobin-oxygen binding: language of  two-states occupation variables. State of system is described with the vector</a:t>
            </a:r>
          </a:p>
          <a:p>
            <a:pPr>
              <a:buClr>
                <a:srgbClr val="FF6600"/>
              </a:buClr>
              <a:buSzPct val="150000"/>
              <a:buFont typeface="Times" charset="0"/>
              <a:buChar char="•"/>
            </a:pPr>
            <a:endParaRPr lang="en-US" i="0"/>
          </a:p>
          <a:p>
            <a:pPr>
              <a:buClr>
                <a:srgbClr val="FF6600"/>
              </a:buClr>
              <a:buSzPct val="150000"/>
              <a:buFont typeface="Times" charset="0"/>
              <a:buNone/>
            </a:pPr>
            <a:r>
              <a:rPr lang="en-US" i="0"/>
              <a:t>where </a:t>
            </a:r>
            <a:r>
              <a:rPr lang="en-US">
                <a:sym typeface="Symbol" charset="2"/>
              </a:rPr>
              <a:t></a:t>
            </a:r>
            <a:r>
              <a:rPr lang="en-US" baseline="-25000">
                <a:sym typeface="Symbol" charset="2"/>
              </a:rPr>
              <a:t>i</a:t>
            </a:r>
            <a:r>
              <a:rPr lang="en-US" i="0"/>
              <a:t>: </a:t>
            </a:r>
            <a:r>
              <a:rPr lang="en-US">
                <a:sym typeface="Symbol" charset="2"/>
              </a:rPr>
              <a:t></a:t>
            </a:r>
            <a:r>
              <a:rPr lang="en-US" baseline="-25000">
                <a:sym typeface="Symbol" charset="2"/>
              </a:rPr>
              <a:t>i</a:t>
            </a:r>
            <a:r>
              <a:rPr lang="en-US" i="0">
                <a:sym typeface="Symbol" charset="2"/>
              </a:rPr>
              <a:t> = 0 (unbound), </a:t>
            </a:r>
            <a:r>
              <a:rPr lang="en-US">
                <a:sym typeface="Symbol" charset="2"/>
              </a:rPr>
              <a:t></a:t>
            </a:r>
            <a:r>
              <a:rPr lang="en-US" baseline="-25000">
                <a:sym typeface="Symbol" charset="2"/>
              </a:rPr>
              <a:t>i</a:t>
            </a:r>
            <a:r>
              <a:rPr lang="en-US" i="0">
                <a:sym typeface="Symbol" charset="2"/>
              </a:rPr>
              <a:t> = 1 (bound)</a:t>
            </a:r>
          </a:p>
          <a:p>
            <a:pPr>
              <a:buClr>
                <a:srgbClr val="FF6600"/>
              </a:buClr>
              <a:buSzPct val="150000"/>
              <a:buFont typeface="Times" charset="0"/>
              <a:buChar char="•"/>
            </a:pPr>
            <a:r>
              <a:rPr lang="en-US" i="0">
                <a:sym typeface="Symbol" charset="2"/>
              </a:rPr>
              <a:t> Q.: what is the average # of bound O</a:t>
            </a:r>
            <a:r>
              <a:rPr lang="en-US" i="0" baseline="-25000">
                <a:sym typeface="Symbol" charset="2"/>
              </a:rPr>
              <a:t>2</a:t>
            </a:r>
            <a:r>
              <a:rPr lang="en-US" i="0">
                <a:sym typeface="Symbol" charset="2"/>
              </a:rPr>
              <a:t> molecules 				    as a function of the O</a:t>
            </a:r>
            <a:r>
              <a:rPr lang="en-US" i="0" baseline="-25000">
                <a:sym typeface="Symbol" charset="2"/>
              </a:rPr>
              <a:t>2</a:t>
            </a:r>
            <a:r>
              <a:rPr lang="en-US" i="0">
                <a:sym typeface="Symbol" charset="2"/>
              </a:rPr>
              <a:t> concentration</a:t>
            </a:r>
            <a:r>
              <a:rPr lang="en-US">
                <a:sym typeface="Symbol" charset="2"/>
              </a:rPr>
              <a:t> </a:t>
            </a:r>
            <a:r>
              <a:rPr lang="en-US" i="0">
                <a:sym typeface="Symbol" charset="2"/>
              </a:rPr>
              <a:t>(or partial pressure)? </a:t>
            </a:r>
            <a:r>
              <a:rPr lang="en-US" i="0"/>
              <a:t> </a:t>
            </a:r>
            <a:r>
              <a:rPr lang="en-US" i="0">
                <a:sym typeface="Symbol" charset="2"/>
              </a:rPr>
              <a:t> </a:t>
            </a:r>
            <a:r>
              <a:rPr lang="en-US" i="0"/>
              <a:t> </a:t>
            </a:r>
          </a:p>
        </p:txBody>
      </p:sp>
      <p:pic>
        <p:nvPicPr>
          <p:cNvPr id="130064" name="Picture 16"/>
          <p:cNvPicPr>
            <a:picLocks noChangeAspect="1" noChangeArrowheads="1"/>
          </p:cNvPicPr>
          <p:nvPr/>
        </p:nvPicPr>
        <p:blipFill>
          <a:blip r:embed="rId3"/>
          <a:srcRect/>
          <a:stretch>
            <a:fillRect/>
          </a:stretch>
        </p:blipFill>
        <p:spPr bwMode="auto">
          <a:xfrm>
            <a:off x="3429000" y="1447800"/>
            <a:ext cx="1498600" cy="330200"/>
          </a:xfrm>
          <a:prstGeom prst="rect">
            <a:avLst/>
          </a:prstGeom>
          <a:noFill/>
          <a:ln w="12700">
            <a:noFill/>
            <a:miter lim="800000"/>
            <a:headEnd/>
            <a:tailEnd/>
          </a:ln>
        </p:spPr>
      </p:pic>
      <p:sp>
        <p:nvSpPr>
          <p:cNvPr id="130065" name="Rectangle 17"/>
          <p:cNvSpPr>
            <a:spLocks noChangeArrowheads="1"/>
          </p:cNvSpPr>
          <p:nvPr/>
        </p:nvSpPr>
        <p:spPr bwMode="auto">
          <a:xfrm>
            <a:off x="0" y="3214688"/>
            <a:ext cx="9144000" cy="519112"/>
          </a:xfrm>
          <a:prstGeom prst="rect">
            <a:avLst/>
          </a:prstGeom>
          <a:noFill/>
          <a:ln w="12700">
            <a:noFill/>
            <a:miter lim="800000"/>
            <a:headEnd/>
            <a:tailEnd/>
          </a:ln>
          <a:effectLst>
            <a:outerShdw blurRad="63500" dist="38099" dir="2700000" algn="ctr" rotWithShape="0">
              <a:schemeClr val="bg2">
                <a:alpha val="74998"/>
              </a:schemeClr>
            </a:outerShdw>
          </a:effectLst>
        </p:spPr>
        <p:txBody>
          <a:bodyPr>
            <a:prstTxWarp prst="textNoShape">
              <a:avLst/>
            </a:prstTxWarp>
            <a:spAutoFit/>
          </a:bodyPr>
          <a:lstStyle/>
          <a:p>
            <a:pPr>
              <a:defRPr/>
            </a:pPr>
            <a:r>
              <a:rPr lang="en-US" sz="2800" i="0">
                <a:solidFill>
                  <a:srgbClr val="FF6600"/>
                </a:solidFill>
                <a:latin typeface="Herculanum" charset="0"/>
              </a:rPr>
              <a:t>	A toy model of a dimoglobin</a:t>
            </a:r>
          </a:p>
        </p:txBody>
      </p:sp>
      <p:sp>
        <p:nvSpPr>
          <p:cNvPr id="130066" name="Text Box 18"/>
          <p:cNvSpPr txBox="1">
            <a:spLocks noChangeArrowheads="1"/>
          </p:cNvSpPr>
          <p:nvPr/>
        </p:nvSpPr>
        <p:spPr bwMode="auto">
          <a:xfrm>
            <a:off x="76200" y="3778250"/>
            <a:ext cx="6477000" cy="2154238"/>
          </a:xfrm>
          <a:prstGeom prst="rect">
            <a:avLst/>
          </a:prstGeom>
          <a:noFill/>
          <a:ln w="12700">
            <a:noFill/>
            <a:miter lim="800000"/>
            <a:headEnd/>
            <a:tailEnd/>
          </a:ln>
        </p:spPr>
        <p:txBody>
          <a:bodyPr>
            <a:prstTxWarp prst="textNoShape">
              <a:avLst/>
            </a:prstTxWarp>
            <a:spAutoFit/>
          </a:bodyPr>
          <a:lstStyle/>
          <a:p>
            <a:pPr>
              <a:buClr>
                <a:srgbClr val="FF6600"/>
              </a:buClr>
              <a:buSzPct val="150000"/>
              <a:buFont typeface="Times" charset="0"/>
              <a:buChar char="•"/>
            </a:pPr>
            <a:r>
              <a:rPr lang="en-US" i="0"/>
              <a:t> To illustrate the idea of cooperativity: imagine a fictitious dimoglobin [=dimeric hemoglobin] molecule which has 2 </a:t>
            </a:r>
            <a:r>
              <a:rPr lang="en-US" i="0">
                <a:sym typeface="Symbol" charset="2"/>
              </a:rPr>
              <a:t>O</a:t>
            </a:r>
            <a:r>
              <a:rPr lang="en-US" i="0" baseline="-25000">
                <a:sym typeface="Symbol" charset="2"/>
              </a:rPr>
              <a:t>2</a:t>
            </a:r>
            <a:r>
              <a:rPr lang="en-US" i="0"/>
              <a:t> binding sites (</a:t>
            </a:r>
            <a:r>
              <a:rPr lang="en-US"/>
              <a:t>e.g., clams</a:t>
            </a:r>
            <a:r>
              <a:rPr lang="en-US" i="0"/>
              <a:t>)</a:t>
            </a:r>
          </a:p>
          <a:p>
            <a:pPr>
              <a:buClr>
                <a:srgbClr val="FF6600"/>
              </a:buClr>
              <a:buSzPct val="150000"/>
              <a:buFont typeface="Times" charset="0"/>
              <a:buChar char="•"/>
            </a:pPr>
            <a:r>
              <a:rPr lang="en-US" i="0"/>
              <a:t> 	     =&gt; 4 distinct states </a:t>
            </a:r>
          </a:p>
          <a:p>
            <a:pPr>
              <a:buClr>
                <a:srgbClr val="FF6600"/>
              </a:buClr>
              <a:buSzPct val="150000"/>
              <a:buFont typeface="Times" charset="0"/>
              <a:buChar char="•"/>
            </a:pPr>
            <a:r>
              <a:rPr lang="en-US" i="0"/>
              <a:t> The energy of the system:</a:t>
            </a:r>
          </a:p>
          <a:p>
            <a:pPr>
              <a:buClr>
                <a:srgbClr val="FF6600"/>
              </a:buClr>
              <a:buSzPct val="150000"/>
              <a:buFont typeface="Times" charset="0"/>
              <a:buNone/>
            </a:pPr>
            <a:endParaRPr lang="en-US" i="0"/>
          </a:p>
        </p:txBody>
      </p:sp>
      <p:pic>
        <p:nvPicPr>
          <p:cNvPr id="130068" name="Picture 20"/>
          <p:cNvPicPr>
            <a:picLocks noChangeAspect="1" noChangeArrowheads="1"/>
          </p:cNvPicPr>
          <p:nvPr/>
        </p:nvPicPr>
        <p:blipFill>
          <a:blip r:embed="rId4"/>
          <a:srcRect t="23225"/>
          <a:stretch>
            <a:fillRect/>
          </a:stretch>
        </p:blipFill>
        <p:spPr bwMode="auto">
          <a:xfrm>
            <a:off x="381000" y="4803775"/>
            <a:ext cx="838200" cy="301625"/>
          </a:xfrm>
          <a:prstGeom prst="rect">
            <a:avLst/>
          </a:prstGeom>
          <a:noFill/>
          <a:ln w="12700">
            <a:noFill/>
            <a:miter lim="800000"/>
            <a:headEnd/>
            <a:tailEnd/>
          </a:ln>
        </p:spPr>
      </p:pic>
      <p:pic>
        <p:nvPicPr>
          <p:cNvPr id="130069" name="Picture 21"/>
          <p:cNvPicPr>
            <a:picLocks noChangeAspect="1" noChangeArrowheads="1"/>
          </p:cNvPicPr>
          <p:nvPr/>
        </p:nvPicPr>
        <p:blipFill>
          <a:blip r:embed="rId5"/>
          <a:srcRect/>
          <a:stretch>
            <a:fillRect/>
          </a:stretch>
        </p:blipFill>
        <p:spPr bwMode="auto">
          <a:xfrm>
            <a:off x="1981200" y="5486400"/>
            <a:ext cx="2628900" cy="495300"/>
          </a:xfrm>
          <a:prstGeom prst="rect">
            <a:avLst/>
          </a:prstGeom>
          <a:noFill/>
          <a:ln w="12700">
            <a:noFill/>
            <a:miter lim="800000"/>
            <a:headEnd/>
            <a:tailEnd/>
          </a:ln>
        </p:spPr>
      </p:pic>
      <p:sp>
        <p:nvSpPr>
          <p:cNvPr id="130070" name="Text Box 22"/>
          <p:cNvSpPr txBox="1">
            <a:spLocks noChangeArrowheads="1"/>
          </p:cNvSpPr>
          <p:nvPr/>
        </p:nvSpPr>
        <p:spPr bwMode="auto">
          <a:xfrm>
            <a:off x="762000" y="5883275"/>
            <a:ext cx="2895600" cy="517525"/>
          </a:xfrm>
          <a:prstGeom prst="rect">
            <a:avLst/>
          </a:prstGeom>
          <a:noFill/>
          <a:ln w="12700">
            <a:noFill/>
            <a:miter lim="800000"/>
            <a:headEnd/>
            <a:tailEnd/>
          </a:ln>
        </p:spPr>
        <p:txBody>
          <a:bodyPr>
            <a:prstTxWarp prst="textNoShape">
              <a:avLst/>
            </a:prstTxWarp>
            <a:spAutoFit/>
          </a:bodyPr>
          <a:lstStyle/>
          <a:p>
            <a:pPr algn="ctr"/>
            <a:r>
              <a:rPr lang="en-US" sz="1400"/>
              <a:t>Energy associated with O</a:t>
            </a:r>
            <a:r>
              <a:rPr lang="en-US" sz="1400" baseline="-25000"/>
              <a:t>2</a:t>
            </a:r>
            <a:r>
              <a:rPr lang="en-US" sz="1400"/>
              <a:t> being bound to one of the 2 sites</a:t>
            </a:r>
          </a:p>
        </p:txBody>
      </p:sp>
      <p:sp>
        <p:nvSpPr>
          <p:cNvPr id="130071" name="AutoShape 23"/>
          <p:cNvSpPr>
            <a:spLocks/>
          </p:cNvSpPr>
          <p:nvPr/>
        </p:nvSpPr>
        <p:spPr bwMode="auto">
          <a:xfrm rot="-5213193">
            <a:off x="2590800" y="5715000"/>
            <a:ext cx="76200" cy="228600"/>
          </a:xfrm>
          <a:prstGeom prst="leftBrace">
            <a:avLst>
              <a:gd name="adj1" fmla="val 25000"/>
              <a:gd name="adj2" fmla="val 50000"/>
            </a:avLst>
          </a:prstGeom>
          <a:noFill/>
          <a:ln w="12700">
            <a:solidFill>
              <a:srgbClr val="FF6600"/>
            </a:solid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US"/>
          </a:p>
        </p:txBody>
      </p:sp>
      <p:sp>
        <p:nvSpPr>
          <p:cNvPr id="130072" name="AutoShape 24"/>
          <p:cNvSpPr>
            <a:spLocks/>
          </p:cNvSpPr>
          <p:nvPr/>
        </p:nvSpPr>
        <p:spPr bwMode="auto">
          <a:xfrm rot="-5213193">
            <a:off x="3962400" y="5715000"/>
            <a:ext cx="76200" cy="228600"/>
          </a:xfrm>
          <a:prstGeom prst="leftBrace">
            <a:avLst>
              <a:gd name="adj1" fmla="val 25000"/>
              <a:gd name="adj2" fmla="val 50000"/>
            </a:avLst>
          </a:prstGeom>
          <a:noFill/>
          <a:ln w="12700">
            <a:solidFill>
              <a:srgbClr val="FF6600"/>
            </a:solid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US"/>
          </a:p>
        </p:txBody>
      </p:sp>
      <p:sp>
        <p:nvSpPr>
          <p:cNvPr id="130073" name="Text Box 25"/>
          <p:cNvSpPr txBox="1">
            <a:spLocks noChangeArrowheads="1"/>
          </p:cNvSpPr>
          <p:nvPr/>
        </p:nvSpPr>
        <p:spPr bwMode="auto">
          <a:xfrm>
            <a:off x="3581400" y="5867400"/>
            <a:ext cx="1524000" cy="517525"/>
          </a:xfrm>
          <a:prstGeom prst="rect">
            <a:avLst/>
          </a:prstGeom>
          <a:noFill/>
          <a:ln w="12700">
            <a:noFill/>
            <a:miter lim="800000"/>
            <a:headEnd/>
            <a:tailEnd/>
          </a:ln>
        </p:spPr>
        <p:txBody>
          <a:bodyPr>
            <a:prstTxWarp prst="textNoShape">
              <a:avLst/>
            </a:prstTxWarp>
            <a:spAutoFit/>
          </a:bodyPr>
          <a:lstStyle/>
          <a:p>
            <a:pPr algn="ctr"/>
            <a:r>
              <a:rPr lang="en-US" sz="1400"/>
              <a:t>measure of the cooperativity</a:t>
            </a:r>
          </a:p>
        </p:txBody>
      </p:sp>
      <p:pic>
        <p:nvPicPr>
          <p:cNvPr id="130074" name="Picture 26"/>
          <p:cNvPicPr>
            <a:picLocks noChangeAspect="1" noChangeArrowheads="1"/>
          </p:cNvPicPr>
          <p:nvPr/>
        </p:nvPicPr>
        <p:blipFill>
          <a:blip r:embed="rId6"/>
          <a:srcRect/>
          <a:stretch>
            <a:fillRect/>
          </a:stretch>
        </p:blipFill>
        <p:spPr bwMode="auto">
          <a:xfrm>
            <a:off x="6316663" y="1524000"/>
            <a:ext cx="1150937" cy="5227638"/>
          </a:xfrm>
          <a:prstGeom prst="rect">
            <a:avLst/>
          </a:prstGeom>
          <a:noFill/>
          <a:ln w="12700">
            <a:noFill/>
            <a:miter lim="800000"/>
            <a:headEnd/>
            <a:tailEnd/>
          </a:ln>
        </p:spPr>
      </p:pic>
      <p:pic>
        <p:nvPicPr>
          <p:cNvPr id="130075" name="Picture 27"/>
          <p:cNvPicPr>
            <a:picLocks noChangeAspect="1" noChangeArrowheads="1"/>
          </p:cNvPicPr>
          <p:nvPr/>
        </p:nvPicPr>
        <p:blipFill>
          <a:blip r:embed="rId7"/>
          <a:srcRect/>
          <a:stretch>
            <a:fillRect/>
          </a:stretch>
        </p:blipFill>
        <p:spPr bwMode="auto">
          <a:xfrm>
            <a:off x="7661275" y="1524000"/>
            <a:ext cx="1254125" cy="4999038"/>
          </a:xfrm>
          <a:prstGeom prst="rect">
            <a:avLst/>
          </a:prstGeom>
          <a:noFill/>
          <a:ln w="127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0062"/>
                                        </p:tgtEl>
                                        <p:attrNameLst>
                                          <p:attrName>style.visibility</p:attrName>
                                        </p:attrNameLst>
                                      </p:cBhvr>
                                      <p:to>
                                        <p:strVal val="visible"/>
                                      </p:to>
                                    </p:set>
                                    <p:animEffect transition="in" filter="dissolve">
                                      <p:cBhvr>
                                        <p:cTn id="7" dur="1000"/>
                                        <p:tgtEl>
                                          <p:spTgt spid="13006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30063">
                                            <p:txEl>
                                              <p:pRg st="0" end="0"/>
                                            </p:txEl>
                                          </p:spTgt>
                                        </p:tgtEl>
                                        <p:attrNameLst>
                                          <p:attrName>style.visibility</p:attrName>
                                        </p:attrNameLst>
                                      </p:cBhvr>
                                      <p:to>
                                        <p:strVal val="visible"/>
                                      </p:to>
                                    </p:set>
                                    <p:animEffect transition="in" filter="wipe(left)">
                                      <p:cBhvr>
                                        <p:cTn id="11" dur="500"/>
                                        <p:tgtEl>
                                          <p:spTgt spid="130063">
                                            <p:txEl>
                                              <p:pRg st="0" end="0"/>
                                            </p:txEl>
                                          </p:spTgt>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30064"/>
                                        </p:tgtEl>
                                        <p:attrNameLst>
                                          <p:attrName>style.visibility</p:attrName>
                                        </p:attrNameLst>
                                      </p:cBhvr>
                                      <p:to>
                                        <p:strVal val="visible"/>
                                      </p:to>
                                    </p:set>
                                    <p:animEffect transition="in" filter="wipe(left)">
                                      <p:cBhvr>
                                        <p:cTn id="15" dur="500"/>
                                        <p:tgtEl>
                                          <p:spTgt spid="130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2" grpId="0"/>
      <p:bldP spid="130063"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5652" name="Rectangle 4"/>
          <p:cNvSpPr>
            <a:spLocks noChangeArrowheads="1"/>
          </p:cNvSpPr>
          <p:nvPr/>
        </p:nvSpPr>
        <p:spPr bwMode="auto">
          <a:xfrm>
            <a:off x="0" y="152400"/>
            <a:ext cx="9144000" cy="519113"/>
          </a:xfrm>
          <a:prstGeom prst="rect">
            <a:avLst/>
          </a:prstGeom>
          <a:noFill/>
          <a:ln w="12700">
            <a:noFill/>
            <a:miter lim="800000"/>
            <a:headEnd/>
            <a:tailEnd/>
          </a:ln>
          <a:effectLst>
            <a:outerShdw blurRad="63500" dist="38099" dir="2700000" algn="ctr" rotWithShape="0">
              <a:schemeClr val="bg2">
                <a:alpha val="74998"/>
              </a:schemeClr>
            </a:outerShdw>
          </a:effectLst>
        </p:spPr>
        <p:txBody>
          <a:bodyPr>
            <a:prstTxWarp prst="textNoShape">
              <a:avLst/>
            </a:prstTxWarp>
            <a:spAutoFit/>
          </a:bodyPr>
          <a:lstStyle/>
          <a:p>
            <a:pPr algn="ctr">
              <a:defRPr/>
            </a:pPr>
            <a:r>
              <a:rPr lang="en-US" sz="2800" i="0">
                <a:solidFill>
                  <a:srgbClr val="FF6600"/>
                </a:solidFill>
                <a:latin typeface="Herculanum" charset="0"/>
              </a:rPr>
              <a:t>A toy model of a dimoglobin</a:t>
            </a:r>
          </a:p>
        </p:txBody>
      </p:sp>
      <p:pic>
        <p:nvPicPr>
          <p:cNvPr id="155653" name="Picture 5"/>
          <p:cNvPicPr>
            <a:picLocks noChangeAspect="1" noChangeArrowheads="1"/>
          </p:cNvPicPr>
          <p:nvPr/>
        </p:nvPicPr>
        <p:blipFill>
          <a:blip r:embed="rId2"/>
          <a:srcRect/>
          <a:stretch>
            <a:fillRect/>
          </a:stretch>
        </p:blipFill>
        <p:spPr bwMode="auto">
          <a:xfrm>
            <a:off x="6697663" y="868363"/>
            <a:ext cx="1150937" cy="5227637"/>
          </a:xfrm>
          <a:prstGeom prst="rect">
            <a:avLst/>
          </a:prstGeom>
          <a:noFill/>
          <a:ln w="12700">
            <a:noFill/>
            <a:miter lim="800000"/>
            <a:headEnd/>
            <a:tailEnd/>
          </a:ln>
        </p:spPr>
      </p:pic>
      <p:pic>
        <p:nvPicPr>
          <p:cNvPr id="155654" name="Picture 6"/>
          <p:cNvPicPr>
            <a:picLocks noChangeAspect="1" noChangeArrowheads="1"/>
          </p:cNvPicPr>
          <p:nvPr/>
        </p:nvPicPr>
        <p:blipFill>
          <a:blip r:embed="rId3"/>
          <a:srcRect/>
          <a:stretch>
            <a:fillRect/>
          </a:stretch>
        </p:blipFill>
        <p:spPr bwMode="auto">
          <a:xfrm>
            <a:off x="7848600" y="868363"/>
            <a:ext cx="1254125" cy="4999037"/>
          </a:xfrm>
          <a:prstGeom prst="rect">
            <a:avLst/>
          </a:prstGeom>
          <a:noFill/>
          <a:ln w="12700">
            <a:noFill/>
            <a:miter lim="800000"/>
            <a:headEnd/>
            <a:tailEnd/>
          </a:ln>
        </p:spPr>
      </p:pic>
      <p:sp>
        <p:nvSpPr>
          <p:cNvPr id="155655" name="Text Box 7"/>
          <p:cNvSpPr txBox="1">
            <a:spLocks noChangeArrowheads="1"/>
          </p:cNvSpPr>
          <p:nvPr/>
        </p:nvSpPr>
        <p:spPr bwMode="auto">
          <a:xfrm>
            <a:off x="228600" y="762000"/>
            <a:ext cx="6172200" cy="1879600"/>
          </a:xfrm>
          <a:prstGeom prst="rect">
            <a:avLst/>
          </a:prstGeom>
          <a:noFill/>
          <a:ln w="12700">
            <a:noFill/>
            <a:miter lim="800000"/>
            <a:headEnd/>
            <a:tailEnd/>
          </a:ln>
        </p:spPr>
        <p:txBody>
          <a:bodyPr>
            <a:prstTxWarp prst="textNoShape">
              <a:avLst/>
            </a:prstTxWarp>
            <a:spAutoFit/>
          </a:bodyPr>
          <a:lstStyle/>
          <a:p>
            <a:pPr>
              <a:buClr>
                <a:srgbClr val="FF6600"/>
              </a:buClr>
              <a:buSzPct val="150000"/>
              <a:buFont typeface="Times" charset="0"/>
              <a:buChar char="•"/>
            </a:pPr>
            <a:r>
              <a:rPr lang="en-US" i="0"/>
              <a:t> The grand partition function (sum over the 4 states):</a:t>
            </a:r>
          </a:p>
          <a:p>
            <a:pPr>
              <a:buClr>
                <a:srgbClr val="FF6600"/>
              </a:buClr>
              <a:buSzPct val="150000"/>
              <a:buFont typeface="Times" charset="0"/>
              <a:buChar char="•"/>
            </a:pPr>
            <a:endParaRPr lang="en-US" i="0"/>
          </a:p>
          <a:p>
            <a:pPr>
              <a:buClr>
                <a:srgbClr val="FF6600"/>
              </a:buClr>
              <a:buSzPct val="150000"/>
              <a:buFont typeface="Times" charset="0"/>
              <a:buChar char="•"/>
            </a:pPr>
            <a:endParaRPr lang="en-US" i="0"/>
          </a:p>
          <a:p>
            <a:pPr>
              <a:buClr>
                <a:srgbClr val="FF6600"/>
              </a:buClr>
              <a:buSzPct val="150000"/>
              <a:buFont typeface="Times" charset="0"/>
              <a:buChar char="•"/>
            </a:pPr>
            <a:r>
              <a:rPr lang="en-US" i="0"/>
              <a:t> =&gt; compute the probabilities for each classes of states: unoccupied, single occupancy, double occupancy</a:t>
            </a:r>
          </a:p>
        </p:txBody>
      </p:sp>
      <p:pic>
        <p:nvPicPr>
          <p:cNvPr id="155656" name="Picture 8"/>
          <p:cNvPicPr>
            <a:picLocks noChangeAspect="1" noChangeArrowheads="1"/>
          </p:cNvPicPr>
          <p:nvPr/>
        </p:nvPicPr>
        <p:blipFill>
          <a:blip r:embed="rId4"/>
          <a:srcRect/>
          <a:stretch>
            <a:fillRect/>
          </a:stretch>
        </p:blipFill>
        <p:spPr bwMode="auto">
          <a:xfrm>
            <a:off x="914400" y="1181100"/>
            <a:ext cx="5054600" cy="342900"/>
          </a:xfrm>
          <a:prstGeom prst="rect">
            <a:avLst/>
          </a:prstGeom>
          <a:noFill/>
          <a:ln w="12700">
            <a:noFill/>
            <a:miter lim="800000"/>
            <a:headEnd/>
            <a:tailEnd/>
          </a:ln>
        </p:spPr>
      </p:pic>
      <p:sp>
        <p:nvSpPr>
          <p:cNvPr id="155657" name="AutoShape 9"/>
          <p:cNvSpPr>
            <a:spLocks/>
          </p:cNvSpPr>
          <p:nvPr/>
        </p:nvSpPr>
        <p:spPr bwMode="auto">
          <a:xfrm rot="-5400000">
            <a:off x="2857500" y="571500"/>
            <a:ext cx="152400" cy="2057400"/>
          </a:xfrm>
          <a:prstGeom prst="leftBrace">
            <a:avLst>
              <a:gd name="adj1" fmla="val 112500"/>
              <a:gd name="adj2" fmla="val 50000"/>
            </a:avLst>
          </a:prstGeom>
          <a:noFill/>
          <a:ln w="12700">
            <a:solidFill>
              <a:srgbClr val="FF6600"/>
            </a:solid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US"/>
          </a:p>
        </p:txBody>
      </p:sp>
      <p:sp>
        <p:nvSpPr>
          <p:cNvPr id="155658" name="AutoShape 10"/>
          <p:cNvSpPr>
            <a:spLocks/>
          </p:cNvSpPr>
          <p:nvPr/>
        </p:nvSpPr>
        <p:spPr bwMode="auto">
          <a:xfrm rot="-5400000">
            <a:off x="5105400" y="914400"/>
            <a:ext cx="152400" cy="1371600"/>
          </a:xfrm>
          <a:prstGeom prst="leftBrace">
            <a:avLst>
              <a:gd name="adj1" fmla="val 75000"/>
              <a:gd name="adj2" fmla="val 50000"/>
            </a:avLst>
          </a:prstGeom>
          <a:noFill/>
          <a:ln w="12700">
            <a:solidFill>
              <a:srgbClr val="FF6600"/>
            </a:solid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US"/>
          </a:p>
        </p:txBody>
      </p:sp>
      <p:sp>
        <p:nvSpPr>
          <p:cNvPr id="155659" name="Text Box 11"/>
          <p:cNvSpPr txBox="1">
            <a:spLocks noChangeArrowheads="1"/>
          </p:cNvSpPr>
          <p:nvPr/>
        </p:nvSpPr>
        <p:spPr bwMode="auto">
          <a:xfrm>
            <a:off x="2209800" y="1676400"/>
            <a:ext cx="1524000" cy="304800"/>
          </a:xfrm>
          <a:prstGeom prst="rect">
            <a:avLst/>
          </a:prstGeom>
          <a:noFill/>
          <a:ln w="12700">
            <a:noFill/>
            <a:miter lim="800000"/>
            <a:headEnd/>
            <a:tailEnd/>
          </a:ln>
        </p:spPr>
        <p:txBody>
          <a:bodyPr>
            <a:prstTxWarp prst="textNoShape">
              <a:avLst/>
            </a:prstTxWarp>
            <a:spAutoFit/>
          </a:bodyPr>
          <a:lstStyle/>
          <a:p>
            <a:r>
              <a:rPr lang="en-US" sz="1400"/>
              <a:t>Single occupancy</a:t>
            </a:r>
          </a:p>
        </p:txBody>
      </p:sp>
      <p:sp>
        <p:nvSpPr>
          <p:cNvPr id="155660" name="Text Box 12"/>
          <p:cNvSpPr txBox="1">
            <a:spLocks noChangeArrowheads="1"/>
          </p:cNvSpPr>
          <p:nvPr/>
        </p:nvSpPr>
        <p:spPr bwMode="auto">
          <a:xfrm>
            <a:off x="4419600" y="1676400"/>
            <a:ext cx="1828800" cy="304800"/>
          </a:xfrm>
          <a:prstGeom prst="rect">
            <a:avLst/>
          </a:prstGeom>
          <a:noFill/>
          <a:ln w="12700">
            <a:noFill/>
            <a:miter lim="800000"/>
            <a:headEnd/>
            <a:tailEnd/>
          </a:ln>
        </p:spPr>
        <p:txBody>
          <a:bodyPr>
            <a:prstTxWarp prst="textNoShape">
              <a:avLst/>
            </a:prstTxWarp>
            <a:spAutoFit/>
          </a:bodyPr>
          <a:lstStyle/>
          <a:p>
            <a:r>
              <a:rPr lang="en-US" sz="1400"/>
              <a:t>Both sites occupied</a:t>
            </a:r>
          </a:p>
        </p:txBody>
      </p:sp>
      <p:pic>
        <p:nvPicPr>
          <p:cNvPr id="155661" name="Picture 13"/>
          <p:cNvPicPr>
            <a:picLocks noChangeAspect="1" noChangeArrowheads="1"/>
          </p:cNvPicPr>
          <p:nvPr/>
        </p:nvPicPr>
        <p:blipFill>
          <a:blip r:embed="rId5"/>
          <a:srcRect/>
          <a:stretch>
            <a:fillRect/>
          </a:stretch>
        </p:blipFill>
        <p:spPr bwMode="auto">
          <a:xfrm>
            <a:off x="152400" y="2814638"/>
            <a:ext cx="6400800" cy="3586162"/>
          </a:xfrm>
          <a:prstGeom prst="rect">
            <a:avLst/>
          </a:prstGeom>
          <a:noFill/>
          <a:ln w="12700">
            <a:noFill/>
            <a:miter lim="800000"/>
            <a:headEnd/>
            <a:tailEnd/>
          </a:ln>
        </p:spPr>
      </p:pic>
      <p:sp>
        <p:nvSpPr>
          <p:cNvPr id="155662" name="AutoShape 14"/>
          <p:cNvSpPr>
            <a:spLocks noChangeArrowheads="1"/>
          </p:cNvSpPr>
          <p:nvPr/>
        </p:nvSpPr>
        <p:spPr bwMode="auto">
          <a:xfrm>
            <a:off x="2667000" y="2667000"/>
            <a:ext cx="152400" cy="228600"/>
          </a:xfrm>
          <a:prstGeom prst="downArrow">
            <a:avLst>
              <a:gd name="adj1" fmla="val 50000"/>
              <a:gd name="adj2" fmla="val 37500"/>
            </a:avLst>
          </a:prstGeom>
          <a:solidFill>
            <a:srgbClr val="FF6600"/>
          </a:solidFill>
          <a:ln w="12700">
            <a:solidFill>
              <a:schemeClr val="tx1"/>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US"/>
          </a:p>
        </p:txBody>
      </p:sp>
      <p:sp>
        <p:nvSpPr>
          <p:cNvPr id="155663" name="Text Box 15"/>
          <p:cNvSpPr txBox="1">
            <a:spLocks noChangeArrowheads="1"/>
          </p:cNvSpPr>
          <p:nvPr/>
        </p:nvSpPr>
        <p:spPr bwMode="auto">
          <a:xfrm>
            <a:off x="152400" y="6445250"/>
            <a:ext cx="5257800" cy="336550"/>
          </a:xfrm>
          <a:prstGeom prst="rect">
            <a:avLst/>
          </a:prstGeom>
          <a:noFill/>
          <a:ln w="12700">
            <a:noFill/>
            <a:miter lim="800000"/>
            <a:headEnd/>
            <a:tailEnd/>
          </a:ln>
        </p:spPr>
        <p:txBody>
          <a:bodyPr>
            <a:prstTxWarp prst="textNoShape">
              <a:avLst/>
            </a:prstTxWarp>
            <a:spAutoFit/>
          </a:bodyPr>
          <a:lstStyle/>
          <a:p>
            <a:r>
              <a:rPr lang="en-US" sz="1600"/>
              <a:t>Parameters used: </a:t>
            </a:r>
            <a:r>
              <a:rPr lang="en-US" sz="1600">
                <a:sym typeface="Symbol" charset="2"/>
              </a:rPr>
              <a:t> =–5 k</a:t>
            </a:r>
            <a:r>
              <a:rPr lang="en-US" sz="1600" baseline="-25000">
                <a:sym typeface="Symbol" charset="2"/>
              </a:rPr>
              <a:t>B</a:t>
            </a:r>
            <a:r>
              <a:rPr lang="en-US" sz="1600">
                <a:sym typeface="Symbol" charset="2"/>
              </a:rPr>
              <a:t>T, J= –2.5 k</a:t>
            </a:r>
            <a:r>
              <a:rPr lang="en-US" sz="1600" baseline="-25000">
                <a:sym typeface="Symbol" charset="2"/>
              </a:rPr>
              <a:t>B</a:t>
            </a:r>
            <a:r>
              <a:rPr lang="en-US" sz="1600">
                <a:sym typeface="Symbol" charset="2"/>
              </a:rPr>
              <a:t>T, c</a:t>
            </a:r>
            <a:r>
              <a:rPr lang="en-US" sz="1600" baseline="-25000">
                <a:sym typeface="Symbol" charset="2"/>
              </a:rPr>
              <a:t>0</a:t>
            </a:r>
            <a:r>
              <a:rPr lang="en-US" sz="1600">
                <a:sym typeface="Symbol" charset="2"/>
              </a:rPr>
              <a:t> = 760 mmHg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6" name="Text Box 6"/>
          <p:cNvSpPr txBox="1">
            <a:spLocks noChangeArrowheads="1"/>
          </p:cNvSpPr>
          <p:nvPr/>
        </p:nvSpPr>
        <p:spPr bwMode="auto">
          <a:xfrm>
            <a:off x="762000" y="136525"/>
            <a:ext cx="7772400" cy="553998"/>
          </a:xfrm>
          <a:prstGeom prst="rect">
            <a:avLst/>
          </a:prstGeom>
          <a:noFill/>
          <a:ln w="9525">
            <a:noFill/>
            <a:miter lim="800000"/>
            <a:headEnd/>
            <a:tailEnd/>
          </a:ln>
          <a:effectLst>
            <a:outerShdw blurRad="63500" dist="38099" dir="2700000" algn="ctr" rotWithShape="0">
              <a:schemeClr val="bg2">
                <a:alpha val="74998"/>
              </a:schemeClr>
            </a:outerShdw>
          </a:effectLst>
        </p:spPr>
        <p:txBody>
          <a:bodyPr wrap="square">
            <a:prstTxWarp prst="textNoShape">
              <a:avLst/>
            </a:prstTxWarp>
            <a:spAutoFit/>
          </a:bodyPr>
          <a:lstStyle/>
          <a:p>
            <a:pPr algn="ctr">
              <a:defRPr/>
            </a:pPr>
            <a:r>
              <a:rPr lang="en-US" sz="3000" i="0" dirty="0" smtClean="0">
                <a:solidFill>
                  <a:srgbClr val="FF6600"/>
                </a:solidFill>
                <a:latin typeface="Herculanum" charset="0"/>
              </a:rPr>
              <a:t>Ion gating driven by </a:t>
            </a:r>
            <a:r>
              <a:rPr lang="en-US" sz="3000" i="0" dirty="0" err="1" smtClean="0">
                <a:solidFill>
                  <a:srgbClr val="FF6600"/>
                </a:solidFill>
                <a:latin typeface="Herculanum" charset="0"/>
              </a:rPr>
              <a:t>ligands</a:t>
            </a:r>
            <a:endParaRPr lang="en-US" sz="2000" i="0" dirty="0">
              <a:solidFill>
                <a:srgbClr val="FF6600"/>
              </a:solidFill>
              <a:latin typeface="Herculanum" charset="0"/>
            </a:endParaRPr>
          </a:p>
        </p:txBody>
      </p:sp>
      <p:sp>
        <p:nvSpPr>
          <p:cNvPr id="117809" name="Text Box 49"/>
          <p:cNvSpPr txBox="1">
            <a:spLocks noChangeArrowheads="1"/>
          </p:cNvSpPr>
          <p:nvPr/>
        </p:nvSpPr>
        <p:spPr bwMode="auto">
          <a:xfrm>
            <a:off x="76200" y="762000"/>
            <a:ext cx="8610600" cy="369332"/>
          </a:xfrm>
          <a:prstGeom prst="rect">
            <a:avLst/>
          </a:prstGeom>
          <a:noFill/>
          <a:ln w="12700">
            <a:noFill/>
            <a:miter lim="800000"/>
            <a:headEnd/>
            <a:tailEnd/>
          </a:ln>
        </p:spPr>
        <p:txBody>
          <a:bodyPr wrap="square">
            <a:prstTxWarp prst="textNoShape">
              <a:avLst/>
            </a:prstTxWarp>
            <a:spAutoFit/>
          </a:bodyPr>
          <a:lstStyle/>
          <a:p>
            <a:pPr>
              <a:buClr>
                <a:srgbClr val="FF6600"/>
              </a:buClr>
              <a:buSzPct val="150000"/>
              <a:buFont typeface="Times" charset="0"/>
              <a:buChar char="•"/>
            </a:pPr>
            <a:r>
              <a:rPr lang="en-US" i="0" dirty="0" smtClean="0"/>
              <a:t> </a:t>
            </a:r>
            <a:r>
              <a:rPr lang="en-US" i="0" dirty="0" err="1" smtClean="0"/>
              <a:t>Ligand</a:t>
            </a:r>
            <a:r>
              <a:rPr lang="en-US" i="0" dirty="0" smtClean="0"/>
              <a:t>-gated channels.</a:t>
            </a:r>
          </a:p>
        </p:txBody>
      </p:sp>
      <p:pic>
        <p:nvPicPr>
          <p:cNvPr id="4" name="Picture 3" descr="ThreeClasses1.jpg"/>
          <p:cNvPicPr>
            <a:picLocks noChangeAspect="1"/>
          </p:cNvPicPr>
          <p:nvPr/>
        </p:nvPicPr>
        <p:blipFill>
          <a:blip r:embed="rId3"/>
          <a:stretch>
            <a:fillRect/>
          </a:stretch>
        </p:blipFill>
        <p:spPr>
          <a:xfrm>
            <a:off x="304800" y="1688592"/>
            <a:ext cx="8534400" cy="348081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6" name="Text Box 6"/>
          <p:cNvSpPr txBox="1">
            <a:spLocks noChangeArrowheads="1"/>
          </p:cNvSpPr>
          <p:nvPr/>
        </p:nvSpPr>
        <p:spPr bwMode="auto">
          <a:xfrm>
            <a:off x="762000" y="0"/>
            <a:ext cx="7772400" cy="553998"/>
          </a:xfrm>
          <a:prstGeom prst="rect">
            <a:avLst/>
          </a:prstGeom>
          <a:noFill/>
          <a:ln w="9525">
            <a:noFill/>
            <a:miter lim="800000"/>
            <a:headEnd/>
            <a:tailEnd/>
          </a:ln>
          <a:effectLst>
            <a:outerShdw blurRad="63500" dist="38099" dir="2700000" algn="ctr" rotWithShape="0">
              <a:schemeClr val="bg2">
                <a:alpha val="74998"/>
              </a:schemeClr>
            </a:outerShdw>
          </a:effectLst>
        </p:spPr>
        <p:txBody>
          <a:bodyPr wrap="square">
            <a:prstTxWarp prst="textNoShape">
              <a:avLst/>
            </a:prstTxWarp>
            <a:spAutoFit/>
          </a:bodyPr>
          <a:lstStyle/>
          <a:p>
            <a:pPr algn="ctr">
              <a:defRPr/>
            </a:pPr>
            <a:r>
              <a:rPr lang="en-US" sz="3000" i="0" dirty="0" smtClean="0">
                <a:solidFill>
                  <a:srgbClr val="FF6600"/>
                </a:solidFill>
                <a:latin typeface="Herculanum" charset="0"/>
              </a:rPr>
              <a:t>Talking across the membrane</a:t>
            </a:r>
            <a:endParaRPr lang="en-US" sz="2000" i="0" dirty="0">
              <a:solidFill>
                <a:srgbClr val="FF6600"/>
              </a:solidFill>
              <a:latin typeface="Herculanum" charset="0"/>
            </a:endParaRPr>
          </a:p>
        </p:txBody>
      </p:sp>
      <p:sp>
        <p:nvSpPr>
          <p:cNvPr id="117809" name="Text Box 49"/>
          <p:cNvSpPr txBox="1">
            <a:spLocks noChangeArrowheads="1"/>
          </p:cNvSpPr>
          <p:nvPr/>
        </p:nvSpPr>
        <p:spPr bwMode="auto">
          <a:xfrm>
            <a:off x="76200" y="685800"/>
            <a:ext cx="8839200" cy="646331"/>
          </a:xfrm>
          <a:prstGeom prst="rect">
            <a:avLst/>
          </a:prstGeom>
          <a:noFill/>
          <a:ln w="12700">
            <a:noFill/>
            <a:miter lim="800000"/>
            <a:headEnd/>
            <a:tailEnd/>
          </a:ln>
        </p:spPr>
        <p:txBody>
          <a:bodyPr wrap="square">
            <a:prstTxWarp prst="textNoShape">
              <a:avLst/>
            </a:prstTxWarp>
            <a:spAutoFit/>
          </a:bodyPr>
          <a:lstStyle/>
          <a:p>
            <a:pPr>
              <a:buClr>
                <a:srgbClr val="FF6600"/>
              </a:buClr>
              <a:buSzPct val="150000"/>
              <a:buFont typeface="Times" charset="0"/>
              <a:buChar char="•"/>
            </a:pPr>
            <a:r>
              <a:rPr lang="en-US" i="0" dirty="0" smtClean="0"/>
              <a:t> Membrane proteins are characterized in some cases by </a:t>
            </a:r>
            <a:r>
              <a:rPr lang="en-US" i="0" dirty="0" err="1" smtClean="0"/>
              <a:t>transmembrane</a:t>
            </a:r>
            <a:r>
              <a:rPr lang="en-US" i="0" dirty="0" smtClean="0"/>
              <a:t> alpha helices and </a:t>
            </a:r>
            <a:r>
              <a:rPr lang="en-US" i="0" dirty="0" err="1" smtClean="0"/>
              <a:t>cytosolic</a:t>
            </a:r>
            <a:r>
              <a:rPr lang="en-US" i="0" dirty="0" smtClean="0"/>
              <a:t> domain that passes along the signal.</a:t>
            </a:r>
          </a:p>
        </p:txBody>
      </p:sp>
      <p:pic>
        <p:nvPicPr>
          <p:cNvPr id="4" name="Picture 3" descr="GPCR.jpg"/>
          <p:cNvPicPr>
            <a:picLocks noChangeAspect="1"/>
          </p:cNvPicPr>
          <p:nvPr/>
        </p:nvPicPr>
        <p:blipFill>
          <a:blip r:embed="rId3"/>
          <a:stretch>
            <a:fillRect/>
          </a:stretch>
        </p:blipFill>
        <p:spPr>
          <a:xfrm>
            <a:off x="1066800" y="1295400"/>
            <a:ext cx="7467600" cy="53233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7766"/>
                                        </p:tgtEl>
                                        <p:attrNameLst>
                                          <p:attrName>style.visibility</p:attrName>
                                        </p:attrNameLst>
                                      </p:cBhvr>
                                      <p:to>
                                        <p:strVal val="visible"/>
                                      </p:to>
                                    </p:set>
                                    <p:animEffect transition="in" filter="dissolve">
                                      <p:cBhvr>
                                        <p:cTn id="7" dur="1000"/>
                                        <p:tgtEl>
                                          <p:spTgt spid="1177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7809"/>
                                        </p:tgtEl>
                                        <p:attrNameLst>
                                          <p:attrName>style.visibility</p:attrName>
                                        </p:attrNameLst>
                                      </p:cBhvr>
                                      <p:to>
                                        <p:strVal val="visible"/>
                                      </p:to>
                                    </p:set>
                                    <p:animEffect transition="in" filter="wipe(left)">
                                      <p:cBhvr>
                                        <p:cTn id="12" dur="500"/>
                                        <p:tgtEl>
                                          <p:spTgt spid="117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6" grpId="0"/>
      <p:bldP spid="117809"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6" name="Text Box 6"/>
          <p:cNvSpPr txBox="1">
            <a:spLocks noChangeArrowheads="1"/>
          </p:cNvSpPr>
          <p:nvPr/>
        </p:nvSpPr>
        <p:spPr bwMode="auto">
          <a:xfrm>
            <a:off x="762000" y="136525"/>
            <a:ext cx="7772400" cy="553998"/>
          </a:xfrm>
          <a:prstGeom prst="rect">
            <a:avLst/>
          </a:prstGeom>
          <a:noFill/>
          <a:ln w="9525">
            <a:noFill/>
            <a:miter lim="800000"/>
            <a:headEnd/>
            <a:tailEnd/>
          </a:ln>
          <a:effectLst>
            <a:outerShdw blurRad="63500" dist="38099" dir="2700000" algn="ctr" rotWithShape="0">
              <a:schemeClr val="bg2">
                <a:alpha val="74998"/>
              </a:schemeClr>
            </a:outerShdw>
          </a:effectLst>
        </p:spPr>
        <p:txBody>
          <a:bodyPr wrap="square">
            <a:prstTxWarp prst="textNoShape">
              <a:avLst/>
            </a:prstTxWarp>
            <a:spAutoFit/>
          </a:bodyPr>
          <a:lstStyle/>
          <a:p>
            <a:pPr algn="ctr">
              <a:defRPr/>
            </a:pPr>
            <a:r>
              <a:rPr lang="en-US" sz="3000" i="0" dirty="0" smtClean="0">
                <a:solidFill>
                  <a:srgbClr val="FF6600"/>
                </a:solidFill>
                <a:latin typeface="Herculanum" charset="0"/>
              </a:rPr>
              <a:t>Coupling receptors to enzyme action</a:t>
            </a:r>
            <a:endParaRPr lang="en-US" sz="2000" i="0" dirty="0">
              <a:solidFill>
                <a:srgbClr val="FF6600"/>
              </a:solidFill>
              <a:latin typeface="Herculanum" charset="0"/>
            </a:endParaRPr>
          </a:p>
        </p:txBody>
      </p:sp>
      <p:sp>
        <p:nvSpPr>
          <p:cNvPr id="117809" name="Text Box 49"/>
          <p:cNvSpPr txBox="1">
            <a:spLocks noChangeArrowheads="1"/>
          </p:cNvSpPr>
          <p:nvPr/>
        </p:nvSpPr>
        <p:spPr bwMode="auto">
          <a:xfrm>
            <a:off x="76200" y="762000"/>
            <a:ext cx="8686800" cy="369332"/>
          </a:xfrm>
          <a:prstGeom prst="rect">
            <a:avLst/>
          </a:prstGeom>
          <a:noFill/>
          <a:ln w="12700">
            <a:noFill/>
            <a:miter lim="800000"/>
            <a:headEnd/>
            <a:tailEnd/>
          </a:ln>
        </p:spPr>
        <p:txBody>
          <a:bodyPr wrap="square">
            <a:prstTxWarp prst="textNoShape">
              <a:avLst/>
            </a:prstTxWarp>
            <a:spAutoFit/>
          </a:bodyPr>
          <a:lstStyle/>
          <a:p>
            <a:pPr>
              <a:buClr>
                <a:srgbClr val="FF6600"/>
              </a:buClr>
              <a:buSzPct val="150000"/>
              <a:buFont typeface="Times" charset="0"/>
              <a:buChar char="•"/>
            </a:pPr>
            <a:r>
              <a:rPr lang="en-US" i="0" dirty="0" smtClean="0"/>
              <a:t> Receptor binding changes the probability of the “active” state.</a:t>
            </a:r>
          </a:p>
        </p:txBody>
      </p:sp>
      <p:pic>
        <p:nvPicPr>
          <p:cNvPr id="4" name="Picture 3" descr="ThreeClasses3.jpg"/>
          <p:cNvPicPr>
            <a:picLocks noChangeAspect="1"/>
          </p:cNvPicPr>
          <p:nvPr/>
        </p:nvPicPr>
        <p:blipFill>
          <a:blip r:embed="rId3"/>
          <a:stretch>
            <a:fillRect/>
          </a:stretch>
        </p:blipFill>
        <p:spPr>
          <a:xfrm>
            <a:off x="228600" y="2057400"/>
            <a:ext cx="8534400" cy="330403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6" name="Text Box 6"/>
          <p:cNvSpPr txBox="1">
            <a:spLocks noChangeArrowheads="1"/>
          </p:cNvSpPr>
          <p:nvPr/>
        </p:nvSpPr>
        <p:spPr bwMode="auto">
          <a:xfrm>
            <a:off x="762000" y="136525"/>
            <a:ext cx="8153400" cy="553998"/>
          </a:xfrm>
          <a:prstGeom prst="rect">
            <a:avLst/>
          </a:prstGeom>
          <a:noFill/>
          <a:ln w="9525">
            <a:noFill/>
            <a:miter lim="800000"/>
            <a:headEnd/>
            <a:tailEnd/>
          </a:ln>
          <a:effectLst>
            <a:outerShdw blurRad="63500" dist="38099" dir="2700000" algn="ctr" rotWithShape="0">
              <a:schemeClr val="bg2">
                <a:alpha val="74998"/>
              </a:schemeClr>
            </a:outerShdw>
          </a:effectLst>
        </p:spPr>
        <p:txBody>
          <a:bodyPr wrap="square">
            <a:prstTxWarp prst="textNoShape">
              <a:avLst/>
            </a:prstTxWarp>
            <a:spAutoFit/>
          </a:bodyPr>
          <a:lstStyle/>
          <a:p>
            <a:pPr algn="ctr">
              <a:defRPr/>
            </a:pPr>
            <a:r>
              <a:rPr lang="en-US" sz="3000" i="0" dirty="0" smtClean="0">
                <a:solidFill>
                  <a:srgbClr val="FF6600"/>
                </a:solidFill>
                <a:latin typeface="Herculanum" charset="0"/>
              </a:rPr>
              <a:t>Doing work to change the protein state</a:t>
            </a:r>
            <a:endParaRPr lang="en-US" sz="2000" i="0" dirty="0">
              <a:solidFill>
                <a:srgbClr val="FF6600"/>
              </a:solidFill>
              <a:latin typeface="Herculanum" charset="0"/>
            </a:endParaRPr>
          </a:p>
        </p:txBody>
      </p:sp>
      <p:sp>
        <p:nvSpPr>
          <p:cNvPr id="117809" name="Text Box 49"/>
          <p:cNvSpPr txBox="1">
            <a:spLocks noChangeArrowheads="1"/>
          </p:cNvSpPr>
          <p:nvPr/>
        </p:nvSpPr>
        <p:spPr bwMode="auto">
          <a:xfrm>
            <a:off x="76200" y="762000"/>
            <a:ext cx="8839200" cy="1338828"/>
          </a:xfrm>
          <a:prstGeom prst="rect">
            <a:avLst/>
          </a:prstGeom>
          <a:noFill/>
          <a:ln w="12700">
            <a:noFill/>
            <a:miter lim="800000"/>
            <a:headEnd/>
            <a:tailEnd/>
          </a:ln>
        </p:spPr>
        <p:txBody>
          <a:bodyPr wrap="square">
            <a:prstTxWarp prst="textNoShape">
              <a:avLst/>
            </a:prstTxWarp>
            <a:spAutoFit/>
          </a:bodyPr>
          <a:lstStyle/>
          <a:p>
            <a:pPr>
              <a:buClr>
                <a:srgbClr val="FF6600"/>
              </a:buClr>
              <a:buSzPct val="150000"/>
              <a:buFont typeface="Times" charset="0"/>
              <a:buChar char="•"/>
            </a:pPr>
            <a:r>
              <a:rPr lang="en-US" i="0" dirty="0" smtClean="0"/>
              <a:t> A wonderful and important topic for our consideration is that of posttranslational modifications.</a:t>
            </a:r>
          </a:p>
          <a:p>
            <a:pPr>
              <a:buClr>
                <a:srgbClr val="FF6600"/>
              </a:buClr>
              <a:buSzPct val="150000"/>
              <a:buFont typeface="Times" charset="0"/>
              <a:buChar char="•"/>
            </a:pPr>
            <a:r>
              <a:rPr lang="en-US" i="0" dirty="0" smtClean="0"/>
              <a:t> One of the tricks performed by the </a:t>
            </a:r>
            <a:r>
              <a:rPr lang="en-US" i="0" dirty="0" err="1" smtClean="0"/>
              <a:t>cytoplasmic</a:t>
            </a:r>
            <a:r>
              <a:rPr lang="en-US" i="0" dirty="0" smtClean="0"/>
              <a:t> side of a receptor (or its partners) is to do some posttranslational modification.</a:t>
            </a:r>
          </a:p>
        </p:txBody>
      </p:sp>
      <p:pic>
        <p:nvPicPr>
          <p:cNvPr id="4" name="Picture 3" descr="GTPPhosphorylation2Mechanisms.jpg"/>
          <p:cNvPicPr>
            <a:picLocks noChangeAspect="1"/>
          </p:cNvPicPr>
          <p:nvPr/>
        </p:nvPicPr>
        <p:blipFill>
          <a:blip r:embed="rId3"/>
          <a:stretch>
            <a:fillRect/>
          </a:stretch>
        </p:blipFill>
        <p:spPr>
          <a:xfrm>
            <a:off x="457200" y="2240280"/>
            <a:ext cx="8534400" cy="454152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105" name="Rectangle 41"/>
          <p:cNvSpPr>
            <a:spLocks noChangeArrowheads="1"/>
          </p:cNvSpPr>
          <p:nvPr/>
        </p:nvSpPr>
        <p:spPr bwMode="auto">
          <a:xfrm>
            <a:off x="0" y="152400"/>
            <a:ext cx="9144000" cy="549275"/>
          </a:xfrm>
          <a:prstGeom prst="rect">
            <a:avLst/>
          </a:prstGeom>
          <a:noFill/>
          <a:ln w="12700">
            <a:noFill/>
            <a:miter lim="800000"/>
            <a:headEnd/>
            <a:tailEnd/>
          </a:ln>
          <a:effectLst>
            <a:outerShdw blurRad="63500" dist="38099" dir="2700000" algn="ctr" rotWithShape="0">
              <a:schemeClr val="bg2">
                <a:alpha val="74998"/>
              </a:schemeClr>
            </a:outerShdw>
          </a:effectLst>
        </p:spPr>
        <p:txBody>
          <a:bodyPr>
            <a:prstTxWarp prst="textNoShape">
              <a:avLst/>
            </a:prstTxWarp>
            <a:spAutoFit/>
          </a:bodyPr>
          <a:lstStyle/>
          <a:p>
            <a:pPr algn="ctr">
              <a:defRPr/>
            </a:pPr>
            <a:r>
              <a:rPr lang="en-US" sz="3000" i="0">
                <a:solidFill>
                  <a:srgbClr val="FF6600"/>
                </a:solidFill>
                <a:latin typeface="Herculanum" charset="0"/>
              </a:rPr>
              <a:t>phosphorylation</a:t>
            </a:r>
            <a:endParaRPr lang="en-US" sz="2000" i="0">
              <a:solidFill>
                <a:srgbClr val="FF6600"/>
              </a:solidFill>
              <a:latin typeface="Herculanum" charset="0"/>
            </a:endParaRPr>
          </a:p>
        </p:txBody>
      </p:sp>
      <p:pic>
        <p:nvPicPr>
          <p:cNvPr id="88106" name="Picture 42"/>
          <p:cNvPicPr>
            <a:picLocks noChangeAspect="1" noChangeArrowheads="1"/>
          </p:cNvPicPr>
          <p:nvPr/>
        </p:nvPicPr>
        <p:blipFill>
          <a:blip r:embed="rId3"/>
          <a:srcRect/>
          <a:stretch>
            <a:fillRect/>
          </a:stretch>
        </p:blipFill>
        <p:spPr bwMode="auto">
          <a:xfrm>
            <a:off x="5029200" y="609600"/>
            <a:ext cx="3733800" cy="3179763"/>
          </a:xfrm>
          <a:prstGeom prst="rect">
            <a:avLst/>
          </a:prstGeom>
          <a:noFill/>
          <a:ln w="12700">
            <a:noFill/>
            <a:miter lim="800000"/>
            <a:headEnd/>
            <a:tailEnd/>
          </a:ln>
        </p:spPr>
      </p:pic>
      <p:pic>
        <p:nvPicPr>
          <p:cNvPr id="88107" name="Picture 43"/>
          <p:cNvPicPr>
            <a:picLocks noChangeAspect="1" noChangeArrowheads="1"/>
          </p:cNvPicPr>
          <p:nvPr/>
        </p:nvPicPr>
        <p:blipFill>
          <a:blip r:embed="rId4"/>
          <a:srcRect/>
          <a:stretch>
            <a:fillRect/>
          </a:stretch>
        </p:blipFill>
        <p:spPr bwMode="auto">
          <a:xfrm>
            <a:off x="5105400" y="4343400"/>
            <a:ext cx="3886200" cy="2292350"/>
          </a:xfrm>
          <a:prstGeom prst="rect">
            <a:avLst/>
          </a:prstGeom>
          <a:noFill/>
          <a:ln w="12700">
            <a:noFill/>
            <a:miter lim="800000"/>
            <a:headEnd/>
            <a:tailEnd/>
          </a:ln>
        </p:spPr>
      </p:pic>
      <p:sp>
        <p:nvSpPr>
          <p:cNvPr id="88108" name="Text Box 44"/>
          <p:cNvSpPr txBox="1">
            <a:spLocks noChangeArrowheads="1"/>
          </p:cNvSpPr>
          <p:nvPr/>
        </p:nvSpPr>
        <p:spPr bwMode="auto">
          <a:xfrm>
            <a:off x="76200" y="685800"/>
            <a:ext cx="4800600" cy="5910263"/>
          </a:xfrm>
          <a:prstGeom prst="rect">
            <a:avLst/>
          </a:prstGeom>
          <a:noFill/>
          <a:ln w="12700">
            <a:noFill/>
            <a:miter lim="800000"/>
            <a:headEnd/>
            <a:tailEnd/>
          </a:ln>
        </p:spPr>
        <p:txBody>
          <a:bodyPr>
            <a:prstTxWarp prst="textNoShape">
              <a:avLst/>
            </a:prstTxWarp>
            <a:spAutoFit/>
          </a:bodyPr>
          <a:lstStyle/>
          <a:p>
            <a:pPr>
              <a:buClr>
                <a:srgbClr val="FF6600"/>
              </a:buClr>
              <a:buSzPct val="150000"/>
              <a:buFont typeface="Times" charset="0"/>
              <a:buChar char="•"/>
            </a:pPr>
            <a:r>
              <a:rPr lang="en-US" i="0"/>
              <a:t> In bio systems, changes in envir.conditions =&gt; the activity of an enzyme must be rapidly altered </a:t>
            </a:r>
          </a:p>
          <a:p>
            <a:pPr>
              <a:buClr>
                <a:srgbClr val="FF6600"/>
              </a:buClr>
              <a:buSzPct val="150000"/>
              <a:buFont typeface="Times" charset="0"/>
              <a:buChar char="•"/>
            </a:pPr>
            <a:r>
              <a:rPr lang="en-US" i="0"/>
              <a:t> One of the most important regulatory modes in all of biology: regulation of protein activity by covalent attachment of phosphate groups</a:t>
            </a:r>
          </a:p>
          <a:p>
            <a:pPr>
              <a:buClr>
                <a:srgbClr val="FF6600"/>
              </a:buClr>
              <a:buSzPct val="150000"/>
              <a:buFont typeface="Times" charset="0"/>
              <a:buChar char="•"/>
            </a:pPr>
            <a:endParaRPr lang="en-US" sz="1600" i="0"/>
          </a:p>
          <a:p>
            <a:pPr>
              <a:buClr>
                <a:srgbClr val="FF6600"/>
              </a:buClr>
              <a:buSzPct val="150000"/>
              <a:buFont typeface="Times" charset="0"/>
              <a:buChar char="•"/>
            </a:pPr>
            <a:r>
              <a:rPr lang="en-US" i="0"/>
              <a:t> The substrate for protein phosphorylation: 	target protein and ATP</a:t>
            </a:r>
          </a:p>
          <a:p>
            <a:pPr>
              <a:buClr>
                <a:srgbClr val="FF6600"/>
              </a:buClr>
              <a:buSzPct val="150000"/>
              <a:buFont typeface="Times" charset="0"/>
              <a:buChar char="•"/>
            </a:pPr>
            <a:r>
              <a:rPr lang="en-US" i="0"/>
              <a:t> The enzyme: protein kinase 		(transfers the terminal phosphate group from ATP to a chemical group on a protein) </a:t>
            </a:r>
          </a:p>
          <a:p>
            <a:pPr>
              <a:buClr>
                <a:srgbClr val="FF6600"/>
              </a:buClr>
              <a:buSzPct val="150000"/>
              <a:buFont typeface="Times" charset="0"/>
              <a:buChar char="•"/>
            </a:pPr>
            <a:endParaRPr lang="en-US" sz="1600" i="0"/>
          </a:p>
          <a:p>
            <a:pPr>
              <a:buClr>
                <a:srgbClr val="FF6600"/>
              </a:buClr>
              <a:buSzPct val="150000"/>
              <a:buFont typeface="Times" charset="0"/>
              <a:buChar char="•"/>
            </a:pPr>
            <a:r>
              <a:rPr lang="en-US" i="0"/>
              <a:t> A phosphate group carried 2 “-” charges       	=&gt; causes a dramatic change in the local charge distribution on the surface of the protein            =&gt; drastic, large scale effect on protein structure and ability to bind</a:t>
            </a:r>
          </a:p>
          <a:p>
            <a:pPr>
              <a:buClr>
                <a:srgbClr val="FF6600"/>
              </a:buClr>
              <a:buSzPct val="150000"/>
              <a:buFont typeface="Times" charset="0"/>
              <a:buChar char="•"/>
            </a:pPr>
            <a:r>
              <a:rPr lang="en-US" i="0"/>
              <a:t> This alteration is reversible: protein phosphatase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6" name="Text Box 6"/>
          <p:cNvSpPr txBox="1">
            <a:spLocks noChangeArrowheads="1"/>
          </p:cNvSpPr>
          <p:nvPr/>
        </p:nvSpPr>
        <p:spPr bwMode="auto">
          <a:xfrm>
            <a:off x="762000" y="136525"/>
            <a:ext cx="7772400" cy="553998"/>
          </a:xfrm>
          <a:prstGeom prst="rect">
            <a:avLst/>
          </a:prstGeom>
          <a:noFill/>
          <a:ln w="9525">
            <a:noFill/>
            <a:miter lim="800000"/>
            <a:headEnd/>
            <a:tailEnd/>
          </a:ln>
          <a:effectLst>
            <a:outerShdw blurRad="63500" dist="38099" dir="2700000" algn="ctr" rotWithShape="0">
              <a:schemeClr val="bg2">
                <a:alpha val="74998"/>
              </a:schemeClr>
            </a:outerShdw>
          </a:effectLst>
        </p:spPr>
        <p:txBody>
          <a:bodyPr wrap="square">
            <a:prstTxWarp prst="textNoShape">
              <a:avLst/>
            </a:prstTxWarp>
            <a:spAutoFit/>
          </a:bodyPr>
          <a:lstStyle/>
          <a:p>
            <a:pPr algn="ctr">
              <a:defRPr/>
            </a:pPr>
            <a:r>
              <a:rPr lang="en-US" sz="3000" i="0" dirty="0" smtClean="0">
                <a:solidFill>
                  <a:srgbClr val="FF6600"/>
                </a:solidFill>
                <a:latin typeface="Herculanum" charset="0"/>
              </a:rPr>
              <a:t>The diversity of </a:t>
            </a:r>
            <a:r>
              <a:rPr lang="en-US" sz="3000" i="0" dirty="0" err="1" smtClean="0">
                <a:solidFill>
                  <a:srgbClr val="FF6600"/>
                </a:solidFill>
                <a:latin typeface="Herculanum" charset="0"/>
              </a:rPr>
              <a:t>kinases</a:t>
            </a:r>
            <a:endParaRPr lang="en-US" sz="2000" i="0" dirty="0">
              <a:solidFill>
                <a:srgbClr val="FF6600"/>
              </a:solidFill>
              <a:latin typeface="Herculanum" charset="0"/>
            </a:endParaRPr>
          </a:p>
        </p:txBody>
      </p:sp>
      <p:sp>
        <p:nvSpPr>
          <p:cNvPr id="117809" name="Text Box 49"/>
          <p:cNvSpPr txBox="1">
            <a:spLocks noChangeArrowheads="1"/>
          </p:cNvSpPr>
          <p:nvPr/>
        </p:nvSpPr>
        <p:spPr bwMode="auto">
          <a:xfrm>
            <a:off x="76200" y="762000"/>
            <a:ext cx="8686800" cy="1338828"/>
          </a:xfrm>
          <a:prstGeom prst="rect">
            <a:avLst/>
          </a:prstGeom>
          <a:noFill/>
          <a:ln w="12700">
            <a:noFill/>
            <a:miter lim="800000"/>
            <a:headEnd/>
            <a:tailEnd/>
          </a:ln>
        </p:spPr>
        <p:txBody>
          <a:bodyPr wrap="square">
            <a:prstTxWarp prst="textNoShape">
              <a:avLst/>
            </a:prstTxWarp>
            <a:spAutoFit/>
          </a:bodyPr>
          <a:lstStyle/>
          <a:p>
            <a:pPr>
              <a:buClr>
                <a:srgbClr val="FF6600"/>
              </a:buClr>
              <a:buSzPct val="150000"/>
              <a:buFont typeface="Times" charset="0"/>
              <a:buChar char="•"/>
            </a:pPr>
            <a:r>
              <a:rPr lang="en-US" i="0" dirty="0" smtClean="0"/>
              <a:t> “The whole molecular control network, leading from the receptors at the cell surface to the genes in the nucleus, can be viewed as a computing device; and, like that other computing device, the brain, it presents one of the hardest problems in biology.”</a:t>
            </a:r>
          </a:p>
          <a:p>
            <a:pPr>
              <a:buClr>
                <a:srgbClr val="FF6600"/>
              </a:buClr>
              <a:buSzPct val="150000"/>
              <a:buFont typeface="Times" charset="0"/>
              <a:buChar char="•"/>
            </a:pPr>
            <a:r>
              <a:rPr lang="en-US" i="0" dirty="0" smtClean="0"/>
              <a:t> Catalytic domains shown in green   Roughly 250 </a:t>
            </a:r>
            <a:r>
              <a:rPr lang="en-US" i="0" dirty="0" err="1" smtClean="0"/>
              <a:t>aa</a:t>
            </a:r>
            <a:r>
              <a:rPr lang="en-US" i="0" dirty="0" smtClean="0"/>
              <a:t> long.</a:t>
            </a:r>
          </a:p>
        </p:txBody>
      </p:sp>
      <p:pic>
        <p:nvPicPr>
          <p:cNvPr id="4" name="Picture 3" descr="Kinases.jpg"/>
          <p:cNvPicPr>
            <a:picLocks noChangeAspect="1"/>
          </p:cNvPicPr>
          <p:nvPr/>
        </p:nvPicPr>
        <p:blipFill>
          <a:blip r:embed="rId3"/>
          <a:stretch>
            <a:fillRect/>
          </a:stretch>
        </p:blipFill>
        <p:spPr>
          <a:xfrm>
            <a:off x="1905000" y="2057400"/>
            <a:ext cx="5601444" cy="46482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125" name="Rectangle 37"/>
          <p:cNvSpPr>
            <a:spLocks noChangeArrowheads="1"/>
          </p:cNvSpPr>
          <p:nvPr/>
        </p:nvSpPr>
        <p:spPr bwMode="auto">
          <a:xfrm>
            <a:off x="0" y="152400"/>
            <a:ext cx="9144000" cy="549275"/>
          </a:xfrm>
          <a:prstGeom prst="rect">
            <a:avLst/>
          </a:prstGeom>
          <a:noFill/>
          <a:ln w="12700">
            <a:noFill/>
            <a:miter lim="800000"/>
            <a:headEnd/>
            <a:tailEnd/>
          </a:ln>
          <a:effectLst>
            <a:outerShdw blurRad="63500" dist="38099" dir="2700000" algn="ctr" rotWithShape="0">
              <a:schemeClr val="bg2">
                <a:alpha val="74998"/>
              </a:schemeClr>
            </a:outerShdw>
          </a:effectLst>
        </p:spPr>
        <p:txBody>
          <a:bodyPr>
            <a:prstTxWarp prst="textNoShape">
              <a:avLst/>
            </a:prstTxWarp>
            <a:spAutoFit/>
          </a:bodyPr>
          <a:lstStyle/>
          <a:p>
            <a:pPr algn="ctr">
              <a:defRPr/>
            </a:pPr>
            <a:r>
              <a:rPr lang="en-US" sz="3000" i="0">
                <a:solidFill>
                  <a:srgbClr val="FF6600"/>
                </a:solidFill>
                <a:latin typeface="Herculanum" charset="0"/>
              </a:rPr>
              <a:t>phosphorylation: </a:t>
            </a:r>
            <a:r>
              <a:rPr lang="en-US" sz="2000" i="0">
                <a:solidFill>
                  <a:srgbClr val="FF6600"/>
                </a:solidFill>
                <a:latin typeface="Herculanum" charset="0"/>
              </a:rPr>
              <a:t>two internal state variables</a:t>
            </a:r>
          </a:p>
        </p:txBody>
      </p:sp>
      <p:sp>
        <p:nvSpPr>
          <p:cNvPr id="89126" name="Text Box 38"/>
          <p:cNvSpPr txBox="1">
            <a:spLocks noChangeArrowheads="1"/>
          </p:cNvSpPr>
          <p:nvPr/>
        </p:nvSpPr>
        <p:spPr bwMode="auto">
          <a:xfrm>
            <a:off x="76200" y="838200"/>
            <a:ext cx="9067800" cy="366713"/>
          </a:xfrm>
          <a:prstGeom prst="rect">
            <a:avLst/>
          </a:prstGeom>
          <a:noFill/>
          <a:ln w="12700">
            <a:noFill/>
            <a:miter lim="800000"/>
            <a:headEnd/>
            <a:tailEnd/>
          </a:ln>
        </p:spPr>
        <p:txBody>
          <a:bodyPr>
            <a:prstTxWarp prst="textNoShape">
              <a:avLst/>
            </a:prstTxWarp>
            <a:spAutoFit/>
          </a:bodyPr>
          <a:lstStyle/>
          <a:p>
            <a:pPr>
              <a:buClr>
                <a:srgbClr val="FF6600"/>
              </a:buClr>
              <a:buSzPct val="150000"/>
              <a:buFont typeface="Times" charset="0"/>
              <a:buChar char="•"/>
            </a:pPr>
            <a:r>
              <a:rPr lang="en-US" i="0"/>
              <a:t> What is the fraction of activated proteins? How does it depend on the state of phosphorylation?</a:t>
            </a:r>
          </a:p>
        </p:txBody>
      </p:sp>
      <p:pic>
        <p:nvPicPr>
          <p:cNvPr id="89127" name="Picture 39"/>
          <p:cNvPicPr>
            <a:picLocks noChangeAspect="1" noChangeArrowheads="1"/>
          </p:cNvPicPr>
          <p:nvPr/>
        </p:nvPicPr>
        <p:blipFill>
          <a:blip r:embed="rId3"/>
          <a:srcRect/>
          <a:stretch>
            <a:fillRect/>
          </a:stretch>
        </p:blipFill>
        <p:spPr bwMode="auto">
          <a:xfrm>
            <a:off x="5264150" y="1295400"/>
            <a:ext cx="3727450" cy="5407025"/>
          </a:xfrm>
          <a:prstGeom prst="rect">
            <a:avLst/>
          </a:prstGeom>
          <a:noFill/>
          <a:ln w="12700">
            <a:noFill/>
            <a:miter lim="800000"/>
            <a:headEnd/>
            <a:tailEnd/>
          </a:ln>
        </p:spPr>
      </p:pic>
      <p:sp>
        <p:nvSpPr>
          <p:cNvPr id="89128" name="Text Box 40"/>
          <p:cNvSpPr txBox="1">
            <a:spLocks noChangeArrowheads="1"/>
          </p:cNvSpPr>
          <p:nvPr/>
        </p:nvSpPr>
        <p:spPr bwMode="auto">
          <a:xfrm>
            <a:off x="76200" y="1295400"/>
            <a:ext cx="5105400" cy="4903788"/>
          </a:xfrm>
          <a:prstGeom prst="rect">
            <a:avLst/>
          </a:prstGeom>
          <a:noFill/>
          <a:ln w="12700">
            <a:noFill/>
            <a:miter lim="800000"/>
            <a:headEnd/>
            <a:tailEnd/>
          </a:ln>
        </p:spPr>
        <p:txBody>
          <a:bodyPr>
            <a:prstTxWarp prst="textNoShape">
              <a:avLst/>
            </a:prstTxWarp>
            <a:spAutoFit/>
          </a:bodyPr>
          <a:lstStyle/>
          <a:p>
            <a:pPr>
              <a:buClr>
                <a:srgbClr val="FF6600"/>
              </a:buClr>
              <a:buSzPct val="150000"/>
              <a:buFont typeface="Times" charset="0"/>
              <a:buChar char="•"/>
            </a:pPr>
            <a:r>
              <a:rPr lang="en-US" i="0"/>
              <a:t> Model: </a:t>
            </a:r>
          </a:p>
          <a:p>
            <a:pPr>
              <a:buClr>
                <a:srgbClr val="FF6600"/>
              </a:buClr>
              <a:buSzPct val="150000"/>
              <a:buFont typeface="Times" charset="0"/>
              <a:buNone/>
            </a:pPr>
            <a:r>
              <a:rPr lang="en-US" i="0"/>
              <a:t>The “structural” state of the protein (active/inactive):</a:t>
            </a:r>
          </a:p>
          <a:p>
            <a:pPr>
              <a:buClr>
                <a:srgbClr val="FF6600"/>
              </a:buClr>
              <a:buSzPct val="150000"/>
              <a:buFont typeface="Times" charset="0"/>
              <a:buNone/>
            </a:pPr>
            <a:r>
              <a:rPr lang="en-US">
                <a:sym typeface="Symbol" charset="2"/>
              </a:rPr>
              <a:t></a:t>
            </a:r>
            <a:r>
              <a:rPr lang="en-US" baseline="-25000">
                <a:sym typeface="Symbol" charset="2"/>
              </a:rPr>
              <a:t>s</a:t>
            </a:r>
            <a:r>
              <a:rPr lang="en-US" i="0">
                <a:sym typeface="Symbol" charset="2"/>
              </a:rPr>
              <a:t>: 	</a:t>
            </a:r>
            <a:r>
              <a:rPr lang="en-US">
                <a:sym typeface="Symbol" charset="2"/>
              </a:rPr>
              <a:t></a:t>
            </a:r>
            <a:r>
              <a:rPr lang="en-US" baseline="-25000">
                <a:sym typeface="Symbol" charset="2"/>
              </a:rPr>
              <a:t>s</a:t>
            </a:r>
            <a:r>
              <a:rPr lang="en-US" i="0">
                <a:sym typeface="Symbol" charset="2"/>
              </a:rPr>
              <a:t> =</a:t>
            </a:r>
            <a:r>
              <a:rPr lang="en-US" i="0"/>
              <a:t> 0 =&gt; inactive, 			     	 </a:t>
            </a:r>
            <a:r>
              <a:rPr lang="en-US">
                <a:sym typeface="Symbol" charset="2"/>
              </a:rPr>
              <a:t></a:t>
            </a:r>
            <a:r>
              <a:rPr lang="en-US" baseline="-25000">
                <a:sym typeface="Symbol" charset="2"/>
              </a:rPr>
              <a:t>s</a:t>
            </a:r>
            <a:r>
              <a:rPr lang="en-US" i="0">
                <a:sym typeface="Symbol" charset="2"/>
              </a:rPr>
              <a:t> =</a:t>
            </a:r>
            <a:r>
              <a:rPr lang="en-US" i="0"/>
              <a:t> 1 =&gt; active</a:t>
            </a:r>
          </a:p>
          <a:p>
            <a:pPr>
              <a:buClr>
                <a:srgbClr val="FF6600"/>
              </a:buClr>
              <a:buSzPct val="150000"/>
              <a:buFont typeface="Times" charset="0"/>
              <a:buNone/>
            </a:pPr>
            <a:r>
              <a:rPr lang="en-US" i="0"/>
              <a:t>The state of phosphorylation of the protein: </a:t>
            </a:r>
          </a:p>
          <a:p>
            <a:pPr>
              <a:buClr>
                <a:srgbClr val="FF6600"/>
              </a:buClr>
              <a:buSzPct val="150000"/>
              <a:buFont typeface="Times" charset="0"/>
              <a:buNone/>
            </a:pPr>
            <a:r>
              <a:rPr lang="en-US">
                <a:sym typeface="Symbol" charset="2"/>
              </a:rPr>
              <a:t></a:t>
            </a:r>
            <a:r>
              <a:rPr lang="en-US" baseline="-25000">
                <a:sym typeface="Symbol" charset="2"/>
              </a:rPr>
              <a:t>p</a:t>
            </a:r>
            <a:r>
              <a:rPr lang="en-US" i="0">
                <a:sym typeface="Symbol" charset="2"/>
              </a:rPr>
              <a:t>:           </a:t>
            </a:r>
            <a:r>
              <a:rPr lang="en-US">
                <a:sym typeface="Symbol" charset="2"/>
              </a:rPr>
              <a:t></a:t>
            </a:r>
            <a:r>
              <a:rPr lang="en-US" baseline="-25000">
                <a:sym typeface="Symbol" charset="2"/>
              </a:rPr>
              <a:t>p</a:t>
            </a:r>
            <a:r>
              <a:rPr lang="en-US" i="0">
                <a:sym typeface="Symbol" charset="2"/>
              </a:rPr>
              <a:t> =</a:t>
            </a:r>
            <a:r>
              <a:rPr lang="en-US" i="0"/>
              <a:t> 0 =&gt; unphosphorylated, 			 </a:t>
            </a:r>
            <a:r>
              <a:rPr lang="en-US">
                <a:sym typeface="Symbol" charset="2"/>
              </a:rPr>
              <a:t></a:t>
            </a:r>
            <a:r>
              <a:rPr lang="en-US" baseline="-25000">
                <a:sym typeface="Symbol" charset="2"/>
              </a:rPr>
              <a:t>p</a:t>
            </a:r>
            <a:r>
              <a:rPr lang="en-US" i="0">
                <a:sym typeface="Symbol" charset="2"/>
              </a:rPr>
              <a:t> =</a:t>
            </a:r>
            <a:r>
              <a:rPr lang="en-US" i="0"/>
              <a:t> 1 =&gt; phosphorylated</a:t>
            </a:r>
          </a:p>
          <a:p>
            <a:pPr>
              <a:buClr>
                <a:srgbClr val="FF6600"/>
              </a:buClr>
              <a:buSzPct val="150000"/>
              <a:buFont typeface="Times" charset="0"/>
              <a:buNone/>
            </a:pPr>
            <a:endParaRPr lang="en-US" i="0"/>
          </a:p>
          <a:p>
            <a:pPr>
              <a:buClr>
                <a:srgbClr val="FF6600"/>
              </a:buClr>
              <a:buSzPct val="150000"/>
              <a:buFont typeface="Times" charset="0"/>
              <a:buChar char="•"/>
            </a:pPr>
            <a:r>
              <a:rPr lang="en-US" i="0"/>
              <a:t> The state of phosphorylation can alter the relative energies of the active and inactive states 	  =&gt; at equilibrium, most of the phosphorylated molecules will be in active form</a:t>
            </a:r>
          </a:p>
          <a:p>
            <a:pPr>
              <a:buClr>
                <a:srgbClr val="FF6600"/>
              </a:buClr>
              <a:buSzPct val="150000"/>
              <a:buFont typeface="Times" charset="0"/>
              <a:buChar char="•"/>
            </a:pPr>
            <a:r>
              <a:rPr lang="en-US" i="0"/>
              <a:t> </a:t>
            </a:r>
            <a:r>
              <a:rPr lang="en-US"/>
              <a:t>I</a:t>
            </a:r>
            <a:r>
              <a:rPr lang="en-US" i="0" baseline="-25000"/>
              <a:t>1</a:t>
            </a:r>
            <a:r>
              <a:rPr lang="en-US" i="0"/>
              <a:t> and </a:t>
            </a:r>
            <a:r>
              <a:rPr lang="en-US"/>
              <a:t>I</a:t>
            </a:r>
            <a:r>
              <a:rPr lang="en-US" i="0" baseline="-25000"/>
              <a:t>2</a:t>
            </a:r>
            <a:r>
              <a:rPr lang="en-US" i="0"/>
              <a:t> are the electrostatic interaction energies btw the two charges in the active and inactive states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0179" name="Picture 67"/>
          <p:cNvPicPr>
            <a:picLocks noChangeAspect="1" noChangeArrowheads="1"/>
          </p:cNvPicPr>
          <p:nvPr/>
        </p:nvPicPr>
        <p:blipFill>
          <a:blip r:embed="rId3"/>
          <a:srcRect/>
          <a:stretch>
            <a:fillRect/>
          </a:stretch>
        </p:blipFill>
        <p:spPr bwMode="auto">
          <a:xfrm>
            <a:off x="1143000" y="1998663"/>
            <a:ext cx="3886200" cy="515937"/>
          </a:xfrm>
          <a:prstGeom prst="rect">
            <a:avLst/>
          </a:prstGeom>
          <a:noFill/>
          <a:ln w="12700">
            <a:noFill/>
            <a:miter lim="800000"/>
            <a:headEnd/>
            <a:tailEnd/>
          </a:ln>
        </p:spPr>
      </p:pic>
      <p:sp>
        <p:nvSpPr>
          <p:cNvPr id="90174" name="Rectangle 62"/>
          <p:cNvSpPr>
            <a:spLocks noChangeArrowheads="1"/>
          </p:cNvSpPr>
          <p:nvPr/>
        </p:nvSpPr>
        <p:spPr bwMode="auto">
          <a:xfrm>
            <a:off x="0" y="152400"/>
            <a:ext cx="9144000" cy="549275"/>
          </a:xfrm>
          <a:prstGeom prst="rect">
            <a:avLst/>
          </a:prstGeom>
          <a:noFill/>
          <a:ln w="12700">
            <a:noFill/>
            <a:miter lim="800000"/>
            <a:headEnd/>
            <a:tailEnd/>
          </a:ln>
          <a:effectLst>
            <a:outerShdw blurRad="63500" dist="38099" dir="2700000" algn="ctr" rotWithShape="0">
              <a:schemeClr val="bg2">
                <a:alpha val="74998"/>
              </a:schemeClr>
            </a:outerShdw>
          </a:effectLst>
        </p:spPr>
        <p:txBody>
          <a:bodyPr>
            <a:prstTxWarp prst="textNoShape">
              <a:avLst/>
            </a:prstTxWarp>
            <a:spAutoFit/>
          </a:bodyPr>
          <a:lstStyle/>
          <a:p>
            <a:pPr algn="ctr">
              <a:defRPr/>
            </a:pPr>
            <a:r>
              <a:rPr lang="en-US" sz="3000" i="0">
                <a:solidFill>
                  <a:srgbClr val="FF6600"/>
                </a:solidFill>
                <a:latin typeface="Herculanum" charset="0"/>
              </a:rPr>
              <a:t>phosphorylation: </a:t>
            </a:r>
            <a:r>
              <a:rPr lang="en-US" sz="2000" i="0">
                <a:solidFill>
                  <a:srgbClr val="FF6600"/>
                </a:solidFill>
                <a:latin typeface="Herculanum" charset="0"/>
              </a:rPr>
              <a:t>two internal state variables</a:t>
            </a:r>
          </a:p>
        </p:txBody>
      </p:sp>
      <p:pic>
        <p:nvPicPr>
          <p:cNvPr id="90175" name="Picture 63"/>
          <p:cNvPicPr>
            <a:picLocks noChangeAspect="1" noChangeArrowheads="1"/>
          </p:cNvPicPr>
          <p:nvPr/>
        </p:nvPicPr>
        <p:blipFill>
          <a:blip r:embed="rId4"/>
          <a:srcRect/>
          <a:stretch>
            <a:fillRect/>
          </a:stretch>
        </p:blipFill>
        <p:spPr bwMode="auto">
          <a:xfrm>
            <a:off x="5715000" y="609600"/>
            <a:ext cx="3346450" cy="6242050"/>
          </a:xfrm>
          <a:prstGeom prst="rect">
            <a:avLst/>
          </a:prstGeom>
          <a:noFill/>
          <a:ln w="12700">
            <a:noFill/>
            <a:miter lim="800000"/>
            <a:headEnd/>
            <a:tailEnd/>
          </a:ln>
        </p:spPr>
      </p:pic>
      <p:pic>
        <p:nvPicPr>
          <p:cNvPr id="90176" name="Picture 64"/>
          <p:cNvPicPr>
            <a:picLocks noChangeAspect="1" noChangeArrowheads="1"/>
          </p:cNvPicPr>
          <p:nvPr/>
        </p:nvPicPr>
        <p:blipFill>
          <a:blip r:embed="rId5"/>
          <a:srcRect/>
          <a:stretch>
            <a:fillRect/>
          </a:stretch>
        </p:blipFill>
        <p:spPr bwMode="auto">
          <a:xfrm>
            <a:off x="152400" y="2517775"/>
            <a:ext cx="2992438" cy="4340225"/>
          </a:xfrm>
          <a:prstGeom prst="rect">
            <a:avLst/>
          </a:prstGeom>
          <a:noFill/>
          <a:ln w="12700">
            <a:noFill/>
            <a:miter lim="800000"/>
            <a:headEnd/>
            <a:tailEnd/>
          </a:ln>
        </p:spPr>
      </p:pic>
      <p:sp>
        <p:nvSpPr>
          <p:cNvPr id="90177" name="Text Box 65"/>
          <p:cNvSpPr txBox="1">
            <a:spLocks noChangeArrowheads="1"/>
          </p:cNvSpPr>
          <p:nvPr/>
        </p:nvSpPr>
        <p:spPr bwMode="auto">
          <a:xfrm>
            <a:off x="152400" y="838200"/>
            <a:ext cx="5486400" cy="2017713"/>
          </a:xfrm>
          <a:prstGeom prst="rect">
            <a:avLst/>
          </a:prstGeom>
          <a:noFill/>
          <a:ln w="12700">
            <a:noFill/>
            <a:miter lim="800000"/>
            <a:headEnd/>
            <a:tailEnd/>
          </a:ln>
        </p:spPr>
        <p:txBody>
          <a:bodyPr>
            <a:prstTxWarp prst="textNoShape">
              <a:avLst/>
            </a:prstTxWarp>
            <a:spAutoFit/>
          </a:bodyPr>
          <a:lstStyle/>
          <a:p>
            <a:pPr>
              <a:buClr>
                <a:srgbClr val="FF6600"/>
              </a:buClr>
              <a:buSzPct val="150000"/>
              <a:buFont typeface="Times" charset="0"/>
              <a:buChar char="•"/>
            </a:pPr>
            <a:r>
              <a:rPr lang="en-US" i="0"/>
              <a:t> Using the </a:t>
            </a:r>
            <a:r>
              <a:rPr lang="en-US">
                <a:sym typeface="Symbol" charset="2"/>
              </a:rPr>
              <a:t></a:t>
            </a:r>
            <a:r>
              <a:rPr lang="en-US" i="0">
                <a:sym typeface="Symbol" charset="2"/>
              </a:rPr>
              <a:t> variables, the free energy of the protein is</a:t>
            </a:r>
          </a:p>
          <a:p>
            <a:pPr>
              <a:buClr>
                <a:srgbClr val="FF6600"/>
              </a:buClr>
              <a:buSzPct val="150000"/>
              <a:buFont typeface="Times" charset="0"/>
              <a:buNone/>
            </a:pPr>
            <a:endParaRPr lang="en-US" i="0"/>
          </a:p>
          <a:p>
            <a:pPr>
              <a:buClr>
                <a:srgbClr val="FF6600"/>
              </a:buClr>
              <a:buSzPct val="150000"/>
              <a:buFont typeface="Times" charset="0"/>
              <a:buNone/>
            </a:pPr>
            <a:r>
              <a:rPr lang="en-US" i="0"/>
              <a:t>which simplifies to</a:t>
            </a:r>
          </a:p>
          <a:p>
            <a:pPr>
              <a:buClr>
                <a:srgbClr val="FF6600"/>
              </a:buClr>
              <a:buSzPct val="150000"/>
              <a:buFont typeface="Times" charset="0"/>
              <a:buNone/>
            </a:pPr>
            <a:endParaRPr lang="en-US" i="0"/>
          </a:p>
          <a:p>
            <a:pPr>
              <a:buClr>
                <a:srgbClr val="FF6600"/>
              </a:buClr>
              <a:buSzPct val="150000"/>
              <a:buFont typeface="Times" charset="0"/>
              <a:buNone/>
            </a:pPr>
            <a:r>
              <a:rPr lang="en-US" i="0"/>
              <a:t>			          =&gt; states&amp;weights:</a:t>
            </a:r>
          </a:p>
        </p:txBody>
      </p:sp>
      <p:pic>
        <p:nvPicPr>
          <p:cNvPr id="90178" name="Picture 66"/>
          <p:cNvPicPr>
            <a:picLocks noChangeAspect="1" noChangeArrowheads="1"/>
          </p:cNvPicPr>
          <p:nvPr/>
        </p:nvPicPr>
        <p:blipFill>
          <a:blip r:embed="rId6"/>
          <a:srcRect/>
          <a:stretch>
            <a:fillRect/>
          </a:stretch>
        </p:blipFill>
        <p:spPr bwMode="auto">
          <a:xfrm>
            <a:off x="76200" y="1262063"/>
            <a:ext cx="5638800" cy="414337"/>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90" name="Rectangle 14"/>
          <p:cNvSpPr>
            <a:spLocks noChangeArrowheads="1"/>
          </p:cNvSpPr>
          <p:nvPr/>
        </p:nvSpPr>
        <p:spPr bwMode="auto">
          <a:xfrm>
            <a:off x="0" y="152400"/>
            <a:ext cx="9144000" cy="549275"/>
          </a:xfrm>
          <a:prstGeom prst="rect">
            <a:avLst/>
          </a:prstGeom>
          <a:noFill/>
          <a:ln w="12700">
            <a:noFill/>
            <a:miter lim="800000"/>
            <a:headEnd/>
            <a:tailEnd/>
          </a:ln>
          <a:effectLst>
            <a:outerShdw blurRad="63500" dist="38099" dir="2700000" algn="ctr" rotWithShape="0">
              <a:schemeClr val="bg2">
                <a:alpha val="74998"/>
              </a:schemeClr>
            </a:outerShdw>
          </a:effectLst>
        </p:spPr>
        <p:txBody>
          <a:bodyPr>
            <a:prstTxWarp prst="textNoShape">
              <a:avLst/>
            </a:prstTxWarp>
            <a:spAutoFit/>
          </a:bodyPr>
          <a:lstStyle/>
          <a:p>
            <a:pPr algn="ctr">
              <a:defRPr/>
            </a:pPr>
            <a:r>
              <a:rPr lang="en-US" sz="3000" i="0">
                <a:solidFill>
                  <a:srgbClr val="FF6600"/>
                </a:solidFill>
                <a:latin typeface="Herculanum" charset="0"/>
              </a:rPr>
              <a:t>phosphorylation: </a:t>
            </a:r>
            <a:r>
              <a:rPr lang="en-US" sz="2000" i="0">
                <a:solidFill>
                  <a:srgbClr val="FF6600"/>
                </a:solidFill>
                <a:latin typeface="Herculanum" charset="0"/>
              </a:rPr>
              <a:t>two internal state variables</a:t>
            </a:r>
          </a:p>
        </p:txBody>
      </p:sp>
      <p:pic>
        <p:nvPicPr>
          <p:cNvPr id="126991" name="Picture 15"/>
          <p:cNvPicPr>
            <a:picLocks noChangeAspect="1" noChangeArrowheads="1"/>
          </p:cNvPicPr>
          <p:nvPr/>
        </p:nvPicPr>
        <p:blipFill>
          <a:blip r:embed="rId3"/>
          <a:srcRect/>
          <a:stretch>
            <a:fillRect/>
          </a:stretch>
        </p:blipFill>
        <p:spPr bwMode="auto">
          <a:xfrm>
            <a:off x="5715000" y="609600"/>
            <a:ext cx="3346450" cy="6242050"/>
          </a:xfrm>
          <a:prstGeom prst="rect">
            <a:avLst/>
          </a:prstGeom>
          <a:noFill/>
          <a:ln w="12700">
            <a:noFill/>
            <a:miter lim="800000"/>
            <a:headEnd/>
            <a:tailEnd/>
          </a:ln>
        </p:spPr>
      </p:pic>
      <p:sp>
        <p:nvSpPr>
          <p:cNvPr id="126992" name="Text Box 16"/>
          <p:cNvSpPr txBox="1">
            <a:spLocks noChangeArrowheads="1"/>
          </p:cNvSpPr>
          <p:nvPr/>
        </p:nvSpPr>
        <p:spPr bwMode="auto">
          <a:xfrm>
            <a:off x="152400" y="838200"/>
            <a:ext cx="5410200" cy="366713"/>
          </a:xfrm>
          <a:prstGeom prst="rect">
            <a:avLst/>
          </a:prstGeom>
          <a:noFill/>
          <a:ln w="12700">
            <a:noFill/>
            <a:miter lim="800000"/>
            <a:headEnd/>
            <a:tailEnd/>
          </a:ln>
        </p:spPr>
        <p:txBody>
          <a:bodyPr>
            <a:prstTxWarp prst="textNoShape">
              <a:avLst/>
            </a:prstTxWarp>
            <a:spAutoFit/>
          </a:bodyPr>
          <a:lstStyle/>
          <a:p>
            <a:pPr>
              <a:buClr>
                <a:srgbClr val="FF6600"/>
              </a:buClr>
              <a:buSzPct val="150000"/>
              <a:buFont typeface="Times" charset="0"/>
              <a:buChar char="•"/>
            </a:pPr>
            <a:r>
              <a:rPr lang="en-US" i="0"/>
              <a:t> From the states and weights: </a:t>
            </a:r>
          </a:p>
        </p:txBody>
      </p:sp>
      <p:sp>
        <p:nvSpPr>
          <p:cNvPr id="126993" name="Text Box 17"/>
          <p:cNvSpPr txBox="1">
            <a:spLocks noChangeArrowheads="1"/>
          </p:cNvSpPr>
          <p:nvPr/>
        </p:nvSpPr>
        <p:spPr bwMode="auto">
          <a:xfrm>
            <a:off x="1143000" y="2390775"/>
            <a:ext cx="3505200" cy="581025"/>
          </a:xfrm>
          <a:prstGeom prst="rect">
            <a:avLst/>
          </a:prstGeom>
          <a:noFill/>
          <a:ln w="12700">
            <a:noFill/>
            <a:miter lim="800000"/>
            <a:headEnd/>
            <a:tailEnd/>
          </a:ln>
        </p:spPr>
        <p:txBody>
          <a:bodyPr>
            <a:prstTxWarp prst="textNoShape">
              <a:avLst/>
            </a:prstTxWarp>
            <a:spAutoFit/>
          </a:bodyPr>
          <a:lstStyle/>
          <a:p>
            <a:pPr algn="ctr"/>
            <a:r>
              <a:rPr lang="en-US" sz="1600"/>
              <a:t>Probability of the protein being in the </a:t>
            </a:r>
            <a:r>
              <a:rPr lang="en-US" sz="1600" b="1"/>
              <a:t>active</a:t>
            </a:r>
            <a:r>
              <a:rPr lang="en-US" sz="1600"/>
              <a:t> state, if it is </a:t>
            </a:r>
            <a:r>
              <a:rPr lang="en-US" sz="1600" b="1"/>
              <a:t>not</a:t>
            </a:r>
            <a:r>
              <a:rPr lang="en-US" sz="1600"/>
              <a:t> </a:t>
            </a:r>
            <a:r>
              <a:rPr lang="en-US" sz="1600" b="1"/>
              <a:t>phosphorylated</a:t>
            </a:r>
          </a:p>
        </p:txBody>
      </p:sp>
      <p:pic>
        <p:nvPicPr>
          <p:cNvPr id="126994" name="Picture 18"/>
          <p:cNvPicPr>
            <a:picLocks noChangeAspect="1" noChangeArrowheads="1"/>
          </p:cNvPicPr>
          <p:nvPr/>
        </p:nvPicPr>
        <p:blipFill>
          <a:blip r:embed="rId4"/>
          <a:srcRect/>
          <a:stretch>
            <a:fillRect/>
          </a:stretch>
        </p:blipFill>
        <p:spPr bwMode="auto">
          <a:xfrm>
            <a:off x="88900" y="1323975"/>
            <a:ext cx="3568700" cy="939800"/>
          </a:xfrm>
          <a:prstGeom prst="rect">
            <a:avLst/>
          </a:prstGeom>
          <a:noFill/>
          <a:ln w="12700">
            <a:noFill/>
            <a:miter lim="800000"/>
            <a:headEnd/>
            <a:tailEnd/>
          </a:ln>
        </p:spPr>
      </p:pic>
      <p:sp>
        <p:nvSpPr>
          <p:cNvPr id="126995" name="AutoShape 19"/>
          <p:cNvSpPr>
            <a:spLocks noChangeArrowheads="1"/>
          </p:cNvSpPr>
          <p:nvPr/>
        </p:nvSpPr>
        <p:spPr bwMode="auto">
          <a:xfrm>
            <a:off x="2819400" y="2162175"/>
            <a:ext cx="152400" cy="228600"/>
          </a:xfrm>
          <a:prstGeom prst="upArrow">
            <a:avLst>
              <a:gd name="adj1" fmla="val 50000"/>
              <a:gd name="adj2" fmla="val 37500"/>
            </a:avLst>
          </a:prstGeom>
          <a:solidFill>
            <a:srgbClr val="FF6600"/>
          </a:solidFill>
          <a:ln w="12700">
            <a:solidFill>
              <a:schemeClr val="tx1"/>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US"/>
          </a:p>
        </p:txBody>
      </p:sp>
      <p:pic>
        <p:nvPicPr>
          <p:cNvPr id="126996" name="Picture 20"/>
          <p:cNvPicPr>
            <a:picLocks noChangeAspect="1" noChangeArrowheads="1"/>
          </p:cNvPicPr>
          <p:nvPr/>
        </p:nvPicPr>
        <p:blipFill>
          <a:blip r:embed="rId5"/>
          <a:srcRect/>
          <a:stretch>
            <a:fillRect/>
          </a:stretch>
        </p:blipFill>
        <p:spPr bwMode="auto">
          <a:xfrm>
            <a:off x="3733800" y="1476375"/>
            <a:ext cx="1320800" cy="685800"/>
          </a:xfrm>
          <a:prstGeom prst="rect">
            <a:avLst/>
          </a:prstGeom>
          <a:noFill/>
          <a:ln w="12700">
            <a:noFill/>
            <a:miter lim="800000"/>
            <a:headEnd/>
            <a:tailEnd/>
          </a:ln>
        </p:spPr>
      </p:pic>
      <p:pic>
        <p:nvPicPr>
          <p:cNvPr id="126997" name="Picture 21"/>
          <p:cNvPicPr>
            <a:picLocks noChangeAspect="1" noChangeArrowheads="1"/>
          </p:cNvPicPr>
          <p:nvPr/>
        </p:nvPicPr>
        <p:blipFill>
          <a:blip r:embed="rId6"/>
          <a:srcRect/>
          <a:stretch>
            <a:fillRect/>
          </a:stretch>
        </p:blipFill>
        <p:spPr bwMode="auto">
          <a:xfrm>
            <a:off x="76200" y="3276600"/>
            <a:ext cx="3505200" cy="850900"/>
          </a:xfrm>
          <a:prstGeom prst="rect">
            <a:avLst/>
          </a:prstGeom>
          <a:noFill/>
          <a:ln w="12700">
            <a:noFill/>
            <a:miter lim="800000"/>
            <a:headEnd/>
            <a:tailEnd/>
          </a:ln>
        </p:spPr>
      </p:pic>
      <p:pic>
        <p:nvPicPr>
          <p:cNvPr id="126998" name="Picture 22"/>
          <p:cNvPicPr>
            <a:picLocks noChangeAspect="1" noChangeArrowheads="1"/>
          </p:cNvPicPr>
          <p:nvPr/>
        </p:nvPicPr>
        <p:blipFill>
          <a:blip r:embed="rId7"/>
          <a:srcRect/>
          <a:stretch>
            <a:fillRect/>
          </a:stretch>
        </p:blipFill>
        <p:spPr bwMode="auto">
          <a:xfrm>
            <a:off x="3581400" y="3276600"/>
            <a:ext cx="2082800" cy="838200"/>
          </a:xfrm>
          <a:prstGeom prst="rect">
            <a:avLst/>
          </a:prstGeom>
          <a:noFill/>
          <a:ln w="12700">
            <a:noFill/>
            <a:miter lim="800000"/>
            <a:headEnd/>
            <a:tailEnd/>
          </a:ln>
        </p:spPr>
      </p:pic>
      <p:sp>
        <p:nvSpPr>
          <p:cNvPr id="126999" name="Text Box 23"/>
          <p:cNvSpPr txBox="1">
            <a:spLocks noChangeArrowheads="1"/>
          </p:cNvSpPr>
          <p:nvPr/>
        </p:nvSpPr>
        <p:spPr bwMode="auto">
          <a:xfrm>
            <a:off x="1143000" y="4295775"/>
            <a:ext cx="3505200" cy="581025"/>
          </a:xfrm>
          <a:prstGeom prst="rect">
            <a:avLst/>
          </a:prstGeom>
          <a:noFill/>
          <a:ln w="12700">
            <a:noFill/>
            <a:miter lim="800000"/>
            <a:headEnd/>
            <a:tailEnd/>
          </a:ln>
        </p:spPr>
        <p:txBody>
          <a:bodyPr>
            <a:prstTxWarp prst="textNoShape">
              <a:avLst/>
            </a:prstTxWarp>
            <a:spAutoFit/>
          </a:bodyPr>
          <a:lstStyle/>
          <a:p>
            <a:pPr algn="ctr"/>
            <a:r>
              <a:rPr lang="en-US" sz="1600"/>
              <a:t>Probability of the protein being in the </a:t>
            </a:r>
            <a:r>
              <a:rPr lang="en-US" sz="1600" b="1"/>
              <a:t>active</a:t>
            </a:r>
            <a:r>
              <a:rPr lang="en-US" sz="1600"/>
              <a:t> state, if it is </a:t>
            </a:r>
            <a:r>
              <a:rPr lang="en-US" sz="1600" b="1"/>
              <a:t>phosphorylated</a:t>
            </a:r>
          </a:p>
        </p:txBody>
      </p:sp>
      <p:sp>
        <p:nvSpPr>
          <p:cNvPr id="127000" name="AutoShape 24"/>
          <p:cNvSpPr>
            <a:spLocks noChangeArrowheads="1"/>
          </p:cNvSpPr>
          <p:nvPr/>
        </p:nvSpPr>
        <p:spPr bwMode="auto">
          <a:xfrm>
            <a:off x="2819400" y="4067175"/>
            <a:ext cx="152400" cy="228600"/>
          </a:xfrm>
          <a:prstGeom prst="upArrow">
            <a:avLst>
              <a:gd name="adj1" fmla="val 50000"/>
              <a:gd name="adj2" fmla="val 37500"/>
            </a:avLst>
          </a:prstGeom>
          <a:solidFill>
            <a:srgbClr val="FF6600"/>
          </a:solidFill>
          <a:ln w="12700">
            <a:solidFill>
              <a:schemeClr val="tx1"/>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US"/>
          </a:p>
        </p:txBody>
      </p:sp>
      <p:sp>
        <p:nvSpPr>
          <p:cNvPr id="127001" name="Text Box 25"/>
          <p:cNvSpPr txBox="1">
            <a:spLocks noChangeArrowheads="1"/>
          </p:cNvSpPr>
          <p:nvPr/>
        </p:nvSpPr>
        <p:spPr bwMode="auto">
          <a:xfrm>
            <a:off x="76200" y="4953000"/>
            <a:ext cx="5410200" cy="366713"/>
          </a:xfrm>
          <a:prstGeom prst="rect">
            <a:avLst/>
          </a:prstGeom>
          <a:noFill/>
          <a:ln w="12700">
            <a:noFill/>
            <a:miter lim="800000"/>
            <a:headEnd/>
            <a:tailEnd/>
          </a:ln>
        </p:spPr>
        <p:txBody>
          <a:bodyPr>
            <a:prstTxWarp prst="textNoShape">
              <a:avLst/>
            </a:prstTxWarp>
            <a:spAutoFit/>
          </a:bodyPr>
          <a:lstStyle/>
          <a:p>
            <a:pPr>
              <a:buClr>
                <a:srgbClr val="FF6600"/>
              </a:buClr>
              <a:buSzPct val="150000"/>
              <a:buFont typeface="Times" charset="0"/>
              <a:buChar char="•"/>
            </a:pPr>
            <a:r>
              <a:rPr lang="en-US" i="0"/>
              <a:t> The change in activity due to phosphorylation:</a:t>
            </a:r>
          </a:p>
        </p:txBody>
      </p:sp>
      <p:pic>
        <p:nvPicPr>
          <p:cNvPr id="127002" name="Picture 26"/>
          <p:cNvPicPr>
            <a:picLocks noChangeAspect="1" noChangeArrowheads="1"/>
          </p:cNvPicPr>
          <p:nvPr/>
        </p:nvPicPr>
        <p:blipFill>
          <a:blip r:embed="rId8"/>
          <a:srcRect/>
          <a:stretch>
            <a:fillRect/>
          </a:stretch>
        </p:blipFill>
        <p:spPr bwMode="auto">
          <a:xfrm>
            <a:off x="1371600" y="5562600"/>
            <a:ext cx="850900" cy="685800"/>
          </a:xfrm>
          <a:prstGeom prst="rect">
            <a:avLst/>
          </a:prstGeom>
          <a:noFill/>
          <a:ln w="12700">
            <a:noFill/>
            <a:miter lim="800000"/>
            <a:headEnd/>
            <a:tailEnd/>
          </a:ln>
        </p:spPr>
      </p:pic>
      <p:pic>
        <p:nvPicPr>
          <p:cNvPr id="127003" name="Picture 27"/>
          <p:cNvPicPr>
            <a:picLocks noChangeAspect="1" noChangeArrowheads="1"/>
          </p:cNvPicPr>
          <p:nvPr/>
        </p:nvPicPr>
        <p:blipFill>
          <a:blip r:embed="rId9"/>
          <a:srcRect/>
          <a:stretch>
            <a:fillRect/>
          </a:stretch>
        </p:blipFill>
        <p:spPr bwMode="auto">
          <a:xfrm>
            <a:off x="2298700" y="5562600"/>
            <a:ext cx="1968500" cy="749300"/>
          </a:xfrm>
          <a:prstGeom prst="rect">
            <a:avLst/>
          </a:prstGeom>
          <a:noFill/>
          <a:ln w="12700">
            <a:noFill/>
            <a:miter lim="800000"/>
            <a:headEnd/>
            <a:tailEnd/>
          </a:ln>
        </p:spPr>
      </p:pic>
      <p:sp>
        <p:nvSpPr>
          <p:cNvPr id="127004" name="Rectangle 28"/>
          <p:cNvSpPr>
            <a:spLocks noChangeArrowheads="1"/>
          </p:cNvSpPr>
          <p:nvPr/>
        </p:nvSpPr>
        <p:spPr bwMode="auto">
          <a:xfrm>
            <a:off x="1295400" y="5486400"/>
            <a:ext cx="3048000" cy="914400"/>
          </a:xfrm>
          <a:prstGeom prst="rect">
            <a:avLst/>
          </a:prstGeom>
          <a:noFill/>
          <a:ln w="19050">
            <a:solidFill>
              <a:srgbClr val="FF6600"/>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21" name="Rectangle 21"/>
          <p:cNvSpPr>
            <a:spLocks noChangeArrowheads="1"/>
          </p:cNvSpPr>
          <p:nvPr/>
        </p:nvSpPr>
        <p:spPr bwMode="auto">
          <a:xfrm>
            <a:off x="0" y="152400"/>
            <a:ext cx="9144000" cy="549275"/>
          </a:xfrm>
          <a:prstGeom prst="rect">
            <a:avLst/>
          </a:prstGeom>
          <a:noFill/>
          <a:ln w="12700">
            <a:noFill/>
            <a:miter lim="800000"/>
            <a:headEnd/>
            <a:tailEnd/>
          </a:ln>
          <a:effectLst>
            <a:outerShdw blurRad="63500" dist="38099" dir="2700000" algn="ctr" rotWithShape="0">
              <a:schemeClr val="bg2">
                <a:alpha val="74998"/>
              </a:schemeClr>
            </a:outerShdw>
          </a:effectLst>
        </p:spPr>
        <p:txBody>
          <a:bodyPr>
            <a:prstTxWarp prst="textNoShape">
              <a:avLst/>
            </a:prstTxWarp>
            <a:spAutoFit/>
          </a:bodyPr>
          <a:lstStyle/>
          <a:p>
            <a:pPr algn="ctr">
              <a:defRPr/>
            </a:pPr>
            <a:r>
              <a:rPr lang="en-US" sz="3000" i="0">
                <a:solidFill>
                  <a:srgbClr val="FF6600"/>
                </a:solidFill>
                <a:latin typeface="Herculanum" charset="0"/>
              </a:rPr>
              <a:t>phosphorylation: </a:t>
            </a:r>
            <a:r>
              <a:rPr lang="en-US" sz="2000" i="0">
                <a:solidFill>
                  <a:srgbClr val="FF6600"/>
                </a:solidFill>
                <a:latin typeface="Herculanum" charset="0"/>
              </a:rPr>
              <a:t>two internal state variables</a:t>
            </a:r>
          </a:p>
        </p:txBody>
      </p:sp>
      <p:pic>
        <p:nvPicPr>
          <p:cNvPr id="128022" name="Picture 22"/>
          <p:cNvPicPr>
            <a:picLocks noChangeAspect="1" noChangeArrowheads="1"/>
          </p:cNvPicPr>
          <p:nvPr/>
        </p:nvPicPr>
        <p:blipFill>
          <a:blip r:embed="rId3"/>
          <a:srcRect/>
          <a:stretch>
            <a:fillRect/>
          </a:stretch>
        </p:blipFill>
        <p:spPr bwMode="auto">
          <a:xfrm>
            <a:off x="4654550" y="838200"/>
            <a:ext cx="3727450" cy="5407025"/>
          </a:xfrm>
          <a:prstGeom prst="rect">
            <a:avLst/>
          </a:prstGeom>
          <a:noFill/>
          <a:ln w="12700">
            <a:noFill/>
            <a:miter lim="800000"/>
            <a:headEnd/>
            <a:tailEnd/>
          </a:ln>
        </p:spPr>
      </p:pic>
      <p:pic>
        <p:nvPicPr>
          <p:cNvPr id="128023" name="Picture 23"/>
          <p:cNvPicPr>
            <a:picLocks noChangeAspect="1" noChangeArrowheads="1"/>
          </p:cNvPicPr>
          <p:nvPr/>
        </p:nvPicPr>
        <p:blipFill>
          <a:blip r:embed="rId4"/>
          <a:srcRect/>
          <a:stretch>
            <a:fillRect/>
          </a:stretch>
        </p:blipFill>
        <p:spPr bwMode="auto">
          <a:xfrm>
            <a:off x="990600" y="990600"/>
            <a:ext cx="850900" cy="685800"/>
          </a:xfrm>
          <a:prstGeom prst="rect">
            <a:avLst/>
          </a:prstGeom>
          <a:noFill/>
          <a:ln w="12700">
            <a:noFill/>
            <a:miter lim="800000"/>
            <a:headEnd/>
            <a:tailEnd/>
          </a:ln>
        </p:spPr>
      </p:pic>
      <p:pic>
        <p:nvPicPr>
          <p:cNvPr id="128024" name="Picture 24"/>
          <p:cNvPicPr>
            <a:picLocks noChangeAspect="1" noChangeArrowheads="1"/>
          </p:cNvPicPr>
          <p:nvPr/>
        </p:nvPicPr>
        <p:blipFill>
          <a:blip r:embed="rId5"/>
          <a:srcRect/>
          <a:stretch>
            <a:fillRect/>
          </a:stretch>
        </p:blipFill>
        <p:spPr bwMode="auto">
          <a:xfrm>
            <a:off x="1917700" y="990600"/>
            <a:ext cx="1968500" cy="749300"/>
          </a:xfrm>
          <a:prstGeom prst="rect">
            <a:avLst/>
          </a:prstGeom>
          <a:noFill/>
          <a:ln w="12700">
            <a:noFill/>
            <a:miter lim="800000"/>
            <a:headEnd/>
            <a:tailEnd/>
          </a:ln>
        </p:spPr>
      </p:pic>
      <p:sp>
        <p:nvSpPr>
          <p:cNvPr id="128025" name="Text Box 25"/>
          <p:cNvSpPr txBox="1">
            <a:spLocks noChangeArrowheads="1"/>
          </p:cNvSpPr>
          <p:nvPr/>
        </p:nvSpPr>
        <p:spPr bwMode="auto">
          <a:xfrm>
            <a:off x="152400" y="1905000"/>
            <a:ext cx="4191000" cy="3805238"/>
          </a:xfrm>
          <a:prstGeom prst="rect">
            <a:avLst/>
          </a:prstGeom>
          <a:noFill/>
          <a:ln w="12700">
            <a:noFill/>
            <a:miter lim="800000"/>
            <a:headEnd/>
            <a:tailEnd/>
          </a:ln>
        </p:spPr>
        <p:txBody>
          <a:bodyPr>
            <a:prstTxWarp prst="textNoShape">
              <a:avLst/>
            </a:prstTxWarp>
            <a:spAutoFit/>
          </a:bodyPr>
          <a:lstStyle/>
          <a:p>
            <a:pPr>
              <a:buClr>
                <a:srgbClr val="FF6600"/>
              </a:buClr>
              <a:buSzPct val="150000"/>
              <a:buFont typeface="Times" charset="0"/>
              <a:buChar char="•"/>
            </a:pPr>
            <a:r>
              <a:rPr lang="en-US" i="0"/>
              <a:t> In the toy model in the figure,</a:t>
            </a:r>
          </a:p>
          <a:p>
            <a:pPr>
              <a:buClr>
                <a:srgbClr val="FF6600"/>
              </a:buClr>
              <a:buSzPct val="150000"/>
              <a:buFont typeface="Times" charset="0"/>
              <a:buChar char="•"/>
            </a:pPr>
            <a:endParaRPr lang="en-US" i="0"/>
          </a:p>
          <a:p>
            <a:pPr>
              <a:buClr>
                <a:srgbClr val="FF6600"/>
              </a:buClr>
              <a:buSzPct val="150000"/>
              <a:buFont typeface="Times" charset="0"/>
              <a:buChar char="•"/>
            </a:pPr>
            <a:endParaRPr lang="en-US" i="0"/>
          </a:p>
          <a:p>
            <a:pPr>
              <a:buClr>
                <a:srgbClr val="FF6600"/>
              </a:buClr>
              <a:buSzPct val="150000"/>
              <a:buFont typeface="Times" charset="0"/>
              <a:buChar char="•"/>
            </a:pPr>
            <a:endParaRPr lang="en-US" i="0"/>
          </a:p>
          <a:p>
            <a:pPr>
              <a:buClr>
                <a:srgbClr val="FF6600"/>
              </a:buClr>
              <a:buSzPct val="150000"/>
              <a:buFont typeface="Times" charset="0"/>
              <a:buNone/>
            </a:pPr>
            <a:r>
              <a:rPr lang="en-US" i="0"/>
              <a:t>=&gt;</a:t>
            </a:r>
          </a:p>
          <a:p>
            <a:pPr>
              <a:buClr>
                <a:srgbClr val="FF6600"/>
              </a:buClr>
              <a:buSzPct val="150000"/>
              <a:buFont typeface="Times" charset="0"/>
              <a:buNone/>
            </a:pPr>
            <a:r>
              <a:rPr lang="en-US" i="0"/>
              <a:t>-increase in activity upon phosphorylation</a:t>
            </a:r>
          </a:p>
          <a:p>
            <a:pPr>
              <a:buClr>
                <a:srgbClr val="FF6600"/>
              </a:buClr>
              <a:buSzPct val="150000"/>
            </a:pPr>
            <a:endParaRPr lang="en-US" i="0"/>
          </a:p>
          <a:p>
            <a:pPr>
              <a:buClr>
                <a:srgbClr val="FF6600"/>
              </a:buClr>
              <a:buSzPct val="150000"/>
              <a:buFont typeface="Times" charset="0"/>
              <a:buChar char="•"/>
            </a:pPr>
            <a:r>
              <a:rPr lang="en-US" i="0"/>
              <a:t> In the cell, the increase in activity upon phosphorylation spans from factors of 2 to 1000. </a:t>
            </a:r>
          </a:p>
        </p:txBody>
      </p:sp>
      <p:pic>
        <p:nvPicPr>
          <p:cNvPr id="128026" name="Picture 26"/>
          <p:cNvPicPr>
            <a:picLocks noChangeAspect="1" noChangeArrowheads="1"/>
          </p:cNvPicPr>
          <p:nvPr/>
        </p:nvPicPr>
        <p:blipFill>
          <a:blip r:embed="rId6"/>
          <a:srcRect/>
          <a:stretch>
            <a:fillRect/>
          </a:stretch>
        </p:blipFill>
        <p:spPr bwMode="auto">
          <a:xfrm>
            <a:off x="304800" y="2514600"/>
            <a:ext cx="1244600" cy="317500"/>
          </a:xfrm>
          <a:prstGeom prst="rect">
            <a:avLst/>
          </a:prstGeom>
          <a:noFill/>
          <a:ln w="12700">
            <a:noFill/>
            <a:miter lim="800000"/>
            <a:headEnd/>
            <a:tailEnd/>
          </a:ln>
        </p:spPr>
      </p:pic>
      <p:pic>
        <p:nvPicPr>
          <p:cNvPr id="128027" name="Picture 27"/>
          <p:cNvPicPr>
            <a:picLocks noChangeAspect="1" noChangeArrowheads="1"/>
          </p:cNvPicPr>
          <p:nvPr/>
        </p:nvPicPr>
        <p:blipFill>
          <a:blip r:embed="rId7"/>
          <a:srcRect/>
          <a:stretch>
            <a:fillRect/>
          </a:stretch>
        </p:blipFill>
        <p:spPr bwMode="auto">
          <a:xfrm>
            <a:off x="393700" y="2971800"/>
            <a:ext cx="2044700" cy="304800"/>
          </a:xfrm>
          <a:prstGeom prst="rect">
            <a:avLst/>
          </a:prstGeom>
          <a:noFill/>
          <a:ln w="12700">
            <a:noFill/>
            <a:miter lim="800000"/>
            <a:headEnd/>
            <a:tailEnd/>
          </a:ln>
        </p:spPr>
      </p:pic>
      <p:pic>
        <p:nvPicPr>
          <p:cNvPr id="128028" name="Picture 28"/>
          <p:cNvPicPr>
            <a:picLocks noChangeAspect="1" noChangeArrowheads="1"/>
          </p:cNvPicPr>
          <p:nvPr/>
        </p:nvPicPr>
        <p:blipFill>
          <a:blip r:embed="rId8"/>
          <a:srcRect/>
          <a:stretch>
            <a:fillRect/>
          </a:stretch>
        </p:blipFill>
        <p:spPr bwMode="auto">
          <a:xfrm>
            <a:off x="914400" y="3632200"/>
            <a:ext cx="2133600" cy="33020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6" name="Text Box 6"/>
          <p:cNvSpPr txBox="1">
            <a:spLocks noChangeArrowheads="1"/>
          </p:cNvSpPr>
          <p:nvPr/>
        </p:nvSpPr>
        <p:spPr bwMode="auto">
          <a:xfrm>
            <a:off x="762000" y="136525"/>
            <a:ext cx="7772400" cy="553998"/>
          </a:xfrm>
          <a:prstGeom prst="rect">
            <a:avLst/>
          </a:prstGeom>
          <a:noFill/>
          <a:ln w="9525">
            <a:noFill/>
            <a:miter lim="800000"/>
            <a:headEnd/>
            <a:tailEnd/>
          </a:ln>
          <a:effectLst>
            <a:outerShdw blurRad="63500" dist="38099" dir="2700000" algn="ctr" rotWithShape="0">
              <a:schemeClr val="bg2">
                <a:alpha val="74998"/>
              </a:schemeClr>
            </a:outerShdw>
          </a:effectLst>
        </p:spPr>
        <p:txBody>
          <a:bodyPr wrap="square">
            <a:prstTxWarp prst="textNoShape">
              <a:avLst/>
            </a:prstTxWarp>
            <a:spAutoFit/>
          </a:bodyPr>
          <a:lstStyle/>
          <a:p>
            <a:pPr algn="ctr">
              <a:defRPr/>
            </a:pPr>
            <a:r>
              <a:rPr lang="en-US" sz="3000" i="0" dirty="0" smtClean="0">
                <a:solidFill>
                  <a:srgbClr val="FF6600"/>
                </a:solidFill>
                <a:latin typeface="Herculanum" charset="0"/>
              </a:rPr>
              <a:t>Eukaryotic signal transduction</a:t>
            </a:r>
            <a:endParaRPr lang="en-US" sz="2000" i="0" dirty="0">
              <a:solidFill>
                <a:srgbClr val="FF6600"/>
              </a:solidFill>
              <a:latin typeface="Herculanum" charset="0"/>
            </a:endParaRPr>
          </a:p>
        </p:txBody>
      </p:sp>
      <p:sp>
        <p:nvSpPr>
          <p:cNvPr id="117809" name="Text Box 49"/>
          <p:cNvSpPr txBox="1">
            <a:spLocks noChangeArrowheads="1"/>
          </p:cNvSpPr>
          <p:nvPr/>
        </p:nvSpPr>
        <p:spPr bwMode="auto">
          <a:xfrm>
            <a:off x="76200" y="762000"/>
            <a:ext cx="8915400" cy="1061829"/>
          </a:xfrm>
          <a:prstGeom prst="rect">
            <a:avLst/>
          </a:prstGeom>
          <a:noFill/>
          <a:ln w="12700">
            <a:noFill/>
            <a:miter lim="800000"/>
            <a:headEnd/>
            <a:tailEnd/>
          </a:ln>
        </p:spPr>
        <p:txBody>
          <a:bodyPr wrap="square">
            <a:prstTxWarp prst="textNoShape">
              <a:avLst/>
            </a:prstTxWarp>
            <a:spAutoFit/>
          </a:bodyPr>
          <a:lstStyle/>
          <a:p>
            <a:pPr>
              <a:buClr>
                <a:srgbClr val="FF6600"/>
              </a:buClr>
              <a:buSzPct val="150000"/>
              <a:buFont typeface="Times" charset="0"/>
              <a:buChar char="•"/>
            </a:pPr>
            <a:r>
              <a:rPr lang="en-US" i="0" dirty="0" smtClean="0"/>
              <a:t>  A more precise realization of the implementation of signaling. </a:t>
            </a:r>
          </a:p>
          <a:p>
            <a:pPr>
              <a:buClr>
                <a:srgbClr val="FF6600"/>
              </a:buClr>
              <a:buSzPct val="150000"/>
              <a:buFont typeface="Times" charset="0"/>
              <a:buChar char="•"/>
            </a:pPr>
            <a:r>
              <a:rPr lang="en-US" i="0" dirty="0" smtClean="0"/>
              <a:t> We begin with an example that is simple both conceptually and mathematically, namely, prokaryotic two-component signal transduction..</a:t>
            </a:r>
          </a:p>
        </p:txBody>
      </p:sp>
      <p:pic>
        <p:nvPicPr>
          <p:cNvPr id="4" name="Picture 3" descr="SignalPathway.jpg"/>
          <p:cNvPicPr>
            <a:picLocks noChangeAspect="1"/>
          </p:cNvPicPr>
          <p:nvPr/>
        </p:nvPicPr>
        <p:blipFill>
          <a:blip r:embed="rId3"/>
          <a:stretch>
            <a:fillRect/>
          </a:stretch>
        </p:blipFill>
        <p:spPr>
          <a:xfrm>
            <a:off x="3241608" y="2057400"/>
            <a:ext cx="3263800" cy="4572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6" name="Text Box 6"/>
          <p:cNvSpPr txBox="1">
            <a:spLocks noChangeArrowheads="1"/>
          </p:cNvSpPr>
          <p:nvPr/>
        </p:nvSpPr>
        <p:spPr bwMode="auto">
          <a:xfrm>
            <a:off x="762000" y="136525"/>
            <a:ext cx="7772400" cy="553998"/>
          </a:xfrm>
          <a:prstGeom prst="rect">
            <a:avLst/>
          </a:prstGeom>
          <a:noFill/>
          <a:ln w="9525">
            <a:noFill/>
            <a:miter lim="800000"/>
            <a:headEnd/>
            <a:tailEnd/>
          </a:ln>
          <a:effectLst>
            <a:outerShdw blurRad="63500" dist="38099" dir="2700000" algn="ctr" rotWithShape="0">
              <a:schemeClr val="bg2">
                <a:alpha val="74998"/>
              </a:schemeClr>
            </a:outerShdw>
          </a:effectLst>
        </p:spPr>
        <p:txBody>
          <a:bodyPr wrap="square">
            <a:prstTxWarp prst="textNoShape">
              <a:avLst/>
            </a:prstTxWarp>
            <a:spAutoFit/>
          </a:bodyPr>
          <a:lstStyle/>
          <a:p>
            <a:pPr algn="ctr">
              <a:defRPr/>
            </a:pPr>
            <a:r>
              <a:rPr lang="en-US" sz="3000" i="0" dirty="0" smtClean="0">
                <a:solidFill>
                  <a:srgbClr val="FF6600"/>
                </a:solidFill>
                <a:latin typeface="Herculanum" charset="0"/>
              </a:rPr>
              <a:t>Ion gated channels: Acetylcholine </a:t>
            </a:r>
            <a:endParaRPr lang="en-US" sz="2000" i="0" dirty="0">
              <a:solidFill>
                <a:srgbClr val="FF6600"/>
              </a:solidFill>
              <a:latin typeface="Herculanum" charset="0"/>
            </a:endParaRPr>
          </a:p>
        </p:txBody>
      </p:sp>
      <p:pic>
        <p:nvPicPr>
          <p:cNvPr id="4" name="Picture 3" descr="acetylcholineResponse.jpg"/>
          <p:cNvPicPr>
            <a:picLocks noChangeAspect="1"/>
          </p:cNvPicPr>
          <p:nvPr/>
        </p:nvPicPr>
        <p:blipFill>
          <a:blip r:embed="rId3"/>
          <a:stretch>
            <a:fillRect/>
          </a:stretch>
        </p:blipFill>
        <p:spPr>
          <a:xfrm>
            <a:off x="1828800" y="1447800"/>
            <a:ext cx="6085927" cy="494995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371600" y="207963"/>
            <a:ext cx="6734123" cy="492443"/>
          </a:xfrm>
          <a:prstGeom prst="rect">
            <a:avLst/>
          </a:prstGeom>
          <a:noFill/>
          <a:ln w="9525">
            <a:noFill/>
            <a:miter lim="800000"/>
            <a:headEnd/>
            <a:tailEnd/>
          </a:ln>
        </p:spPr>
        <p:txBody>
          <a:bodyPr wrap="none">
            <a:prstTxWarp prst="textNoShape">
              <a:avLst/>
            </a:prstTxWarp>
            <a:spAutoFit/>
          </a:bodyPr>
          <a:lstStyle/>
          <a:p>
            <a:r>
              <a:rPr lang="en-US" sz="2600" i="0" dirty="0">
                <a:solidFill>
                  <a:srgbClr val="FF6600"/>
                </a:solidFill>
                <a:latin typeface="Herculanum"/>
                <a:cs typeface="Herculanum"/>
              </a:rPr>
              <a:t>Two-Component Signal Transduction</a:t>
            </a:r>
          </a:p>
        </p:txBody>
      </p:sp>
      <p:pic>
        <p:nvPicPr>
          <p:cNvPr id="19459" name="Picture 7" descr="signaling_intro3a"/>
          <p:cNvPicPr>
            <a:picLocks noChangeAspect="1" noChangeArrowheads="1"/>
          </p:cNvPicPr>
          <p:nvPr/>
        </p:nvPicPr>
        <p:blipFill>
          <a:blip r:embed="rId3"/>
          <a:srcRect/>
          <a:stretch>
            <a:fillRect/>
          </a:stretch>
        </p:blipFill>
        <p:spPr bwMode="auto">
          <a:xfrm>
            <a:off x="506413" y="2133600"/>
            <a:ext cx="8059737" cy="3886200"/>
          </a:xfrm>
          <a:prstGeom prst="rect">
            <a:avLst/>
          </a:prstGeom>
          <a:noFill/>
          <a:ln w="9525">
            <a:noFill/>
            <a:miter lim="800000"/>
            <a:headEnd/>
            <a:tailEnd/>
          </a:ln>
        </p:spPr>
      </p:pic>
      <p:sp>
        <p:nvSpPr>
          <p:cNvPr id="4" name="Text Box 49"/>
          <p:cNvSpPr txBox="1">
            <a:spLocks noChangeArrowheads="1"/>
          </p:cNvSpPr>
          <p:nvPr/>
        </p:nvSpPr>
        <p:spPr bwMode="auto">
          <a:xfrm>
            <a:off x="76200" y="762000"/>
            <a:ext cx="8915400" cy="1061829"/>
          </a:xfrm>
          <a:prstGeom prst="rect">
            <a:avLst/>
          </a:prstGeom>
          <a:noFill/>
          <a:ln w="12700">
            <a:noFill/>
            <a:miter lim="800000"/>
            <a:headEnd/>
            <a:tailEnd/>
          </a:ln>
        </p:spPr>
        <p:txBody>
          <a:bodyPr wrap="square">
            <a:prstTxWarp prst="textNoShape">
              <a:avLst/>
            </a:prstTxWarp>
            <a:spAutoFit/>
          </a:bodyPr>
          <a:lstStyle/>
          <a:p>
            <a:pPr>
              <a:buClr>
                <a:srgbClr val="FF6600"/>
              </a:buClr>
              <a:buSzPct val="150000"/>
              <a:buFont typeface="Times" charset="0"/>
              <a:buChar char="•"/>
            </a:pPr>
            <a:r>
              <a:rPr lang="en-US" i="0" dirty="0" smtClean="0"/>
              <a:t>  Next few slides are courtesy of Michael </a:t>
            </a:r>
            <a:r>
              <a:rPr lang="en-US" i="0" dirty="0" err="1" smtClean="0"/>
              <a:t>Laub</a:t>
            </a:r>
            <a:r>
              <a:rPr lang="en-US" i="0" dirty="0" smtClean="0"/>
              <a:t> (MIT) and Mark </a:t>
            </a:r>
            <a:r>
              <a:rPr lang="en-US" i="0" dirty="0" err="1" smtClean="0"/>
              <a:t>Goulian</a:t>
            </a:r>
            <a:r>
              <a:rPr lang="en-US" i="0" dirty="0" smtClean="0"/>
              <a:t> (</a:t>
            </a:r>
            <a:r>
              <a:rPr lang="en-US" i="0" dirty="0" err="1" smtClean="0"/>
              <a:t>Upenn</a:t>
            </a:r>
            <a:r>
              <a:rPr lang="en-US" i="0" dirty="0" smtClean="0"/>
              <a:t>) – experts in the quantitative dissection of signaling networks.</a:t>
            </a:r>
          </a:p>
          <a:p>
            <a:pPr>
              <a:buClr>
                <a:srgbClr val="FF6600"/>
              </a:buClr>
              <a:buSzPct val="150000"/>
              <a:buFont typeface="Times" charset="0"/>
              <a:buChar char="•"/>
            </a:pPr>
            <a:r>
              <a:rPr lang="en-US" i="0" dirty="0" smtClean="0"/>
              <a:t> This figure shows the generic features of the two-component signal transduction systems.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Oval 2"/>
          <p:cNvSpPr>
            <a:spLocks noChangeArrowheads="1"/>
          </p:cNvSpPr>
          <p:nvPr/>
        </p:nvSpPr>
        <p:spPr bwMode="auto">
          <a:xfrm>
            <a:off x="85725" y="1120775"/>
            <a:ext cx="8943975" cy="4619625"/>
          </a:xfrm>
          <a:prstGeom prst="ellipse">
            <a:avLst/>
          </a:prstGeom>
          <a:noFill/>
          <a:ln w="9525">
            <a:solidFill>
              <a:schemeClr val="tx1"/>
            </a:solidFill>
            <a:round/>
            <a:headEnd/>
            <a:tailEnd/>
          </a:ln>
        </p:spPr>
        <p:txBody>
          <a:bodyPr wrap="none" anchor="ctr">
            <a:prstTxWarp prst="textNoShape">
              <a:avLst/>
            </a:prstTxWarp>
          </a:bodyPr>
          <a:lstStyle/>
          <a:p>
            <a:endParaRPr lang="en-US">
              <a:latin typeface="Comic Sans MS" pitchFamily="-109" charset="0"/>
            </a:endParaRPr>
          </a:p>
        </p:txBody>
      </p:sp>
      <p:grpSp>
        <p:nvGrpSpPr>
          <p:cNvPr id="2" name="Group 3"/>
          <p:cNvGrpSpPr>
            <a:grpSpLocks/>
          </p:cNvGrpSpPr>
          <p:nvPr/>
        </p:nvGrpSpPr>
        <p:grpSpPr bwMode="auto">
          <a:xfrm>
            <a:off x="1870075" y="3960813"/>
            <a:ext cx="509588" cy="277812"/>
            <a:chOff x="4238" y="247"/>
            <a:chExt cx="321" cy="175"/>
          </a:xfrm>
        </p:grpSpPr>
        <p:sp>
          <p:nvSpPr>
            <p:cNvPr id="132227" name="Oval 4"/>
            <p:cNvSpPr>
              <a:spLocks noChangeAspect="1" noChangeArrowheads="1"/>
            </p:cNvSpPr>
            <p:nvPr/>
          </p:nvSpPr>
          <p:spPr bwMode="auto">
            <a:xfrm>
              <a:off x="4271" y="247"/>
              <a:ext cx="288" cy="173"/>
            </a:xfrm>
            <a:prstGeom prst="ellipse">
              <a:avLst/>
            </a:prstGeom>
            <a:solidFill>
              <a:srgbClr val="99FF66"/>
            </a:solidFill>
            <a:ln w="9525">
              <a:solidFill>
                <a:schemeClr val="tx1"/>
              </a:solidFill>
              <a:round/>
              <a:headEnd/>
              <a:tailEnd/>
            </a:ln>
          </p:spPr>
          <p:txBody>
            <a:bodyPr wrap="none" anchor="ctr">
              <a:prstTxWarp prst="textNoShape">
                <a:avLst/>
              </a:prstTxWarp>
            </a:bodyPr>
            <a:lstStyle/>
            <a:p>
              <a:endParaRPr lang="en-US">
                <a:latin typeface="Comic Sans MS" pitchFamily="-109" charset="0"/>
              </a:endParaRPr>
            </a:p>
          </p:txBody>
        </p:sp>
        <p:sp>
          <p:nvSpPr>
            <p:cNvPr id="132228" name="Text Box 5"/>
            <p:cNvSpPr txBox="1">
              <a:spLocks noChangeArrowheads="1"/>
            </p:cNvSpPr>
            <p:nvPr/>
          </p:nvSpPr>
          <p:spPr bwMode="auto">
            <a:xfrm>
              <a:off x="4238" y="249"/>
              <a:ext cx="290" cy="173"/>
            </a:xfrm>
            <a:prstGeom prst="rect">
              <a:avLst/>
            </a:prstGeom>
            <a:noFill/>
            <a:ln w="9525">
              <a:noFill/>
              <a:miter lim="800000"/>
              <a:headEnd/>
              <a:tailEnd/>
            </a:ln>
          </p:spPr>
          <p:txBody>
            <a:bodyPr wrap="none">
              <a:prstTxWarp prst="textNoShape">
                <a:avLst/>
              </a:prstTxWarp>
              <a:spAutoFit/>
            </a:bodyPr>
            <a:lstStyle/>
            <a:p>
              <a:r>
                <a:rPr lang="en-US" sz="1200"/>
                <a:t>SprE</a:t>
              </a:r>
            </a:p>
          </p:txBody>
        </p:sp>
      </p:grpSp>
      <p:grpSp>
        <p:nvGrpSpPr>
          <p:cNvPr id="3" name="Group 6"/>
          <p:cNvGrpSpPr>
            <a:grpSpLocks/>
          </p:cNvGrpSpPr>
          <p:nvPr/>
        </p:nvGrpSpPr>
        <p:grpSpPr bwMode="auto">
          <a:xfrm>
            <a:off x="3913188" y="898525"/>
            <a:ext cx="579437" cy="1012825"/>
            <a:chOff x="2582" y="466"/>
            <a:chExt cx="365" cy="638"/>
          </a:xfrm>
        </p:grpSpPr>
        <p:grpSp>
          <p:nvGrpSpPr>
            <p:cNvPr id="4" name="Group 7"/>
            <p:cNvGrpSpPr>
              <a:grpSpLocks/>
            </p:cNvGrpSpPr>
            <p:nvPr/>
          </p:nvGrpSpPr>
          <p:grpSpPr bwMode="auto">
            <a:xfrm>
              <a:off x="2582" y="466"/>
              <a:ext cx="365" cy="638"/>
              <a:chOff x="2582" y="466"/>
              <a:chExt cx="365" cy="638"/>
            </a:xfrm>
          </p:grpSpPr>
          <p:grpSp>
            <p:nvGrpSpPr>
              <p:cNvPr id="5" name="Group 8"/>
              <p:cNvGrpSpPr>
                <a:grpSpLocks/>
              </p:cNvGrpSpPr>
              <p:nvPr/>
            </p:nvGrpSpPr>
            <p:grpSpPr bwMode="auto">
              <a:xfrm>
                <a:off x="2582" y="927"/>
                <a:ext cx="365" cy="177"/>
                <a:chOff x="2582" y="1161"/>
                <a:chExt cx="365" cy="177"/>
              </a:xfrm>
            </p:grpSpPr>
            <p:sp>
              <p:nvSpPr>
                <p:cNvPr id="132225" name="Oval 9"/>
                <p:cNvSpPr>
                  <a:spLocks noChangeAspect="1" noChangeArrowheads="1"/>
                </p:cNvSpPr>
                <p:nvPr/>
              </p:nvSpPr>
              <p:spPr bwMode="auto">
                <a:xfrm>
                  <a:off x="2612" y="1165"/>
                  <a:ext cx="288" cy="173"/>
                </a:xfrm>
                <a:prstGeom prst="ellipse">
                  <a:avLst/>
                </a:prstGeom>
                <a:solidFill>
                  <a:srgbClr val="99FF66"/>
                </a:solidFill>
                <a:ln w="9525">
                  <a:solidFill>
                    <a:schemeClr val="tx1"/>
                  </a:solidFill>
                  <a:round/>
                  <a:headEnd/>
                  <a:tailEnd/>
                </a:ln>
              </p:spPr>
              <p:txBody>
                <a:bodyPr wrap="none" anchor="ctr">
                  <a:prstTxWarp prst="textNoShape">
                    <a:avLst/>
                  </a:prstTxWarp>
                </a:bodyPr>
                <a:lstStyle/>
                <a:p>
                  <a:endParaRPr lang="en-US">
                    <a:latin typeface="Comic Sans MS" pitchFamily="-109" charset="0"/>
                  </a:endParaRPr>
                </a:p>
              </p:txBody>
            </p:sp>
            <p:sp>
              <p:nvSpPr>
                <p:cNvPr id="132226" name="Text Box 10"/>
                <p:cNvSpPr txBox="1">
                  <a:spLocks noChangeArrowheads="1"/>
                </p:cNvSpPr>
                <p:nvPr/>
              </p:nvSpPr>
              <p:spPr bwMode="auto">
                <a:xfrm>
                  <a:off x="2582" y="1161"/>
                  <a:ext cx="365" cy="173"/>
                </a:xfrm>
                <a:prstGeom prst="rect">
                  <a:avLst/>
                </a:prstGeom>
                <a:noFill/>
                <a:ln w="9525">
                  <a:noFill/>
                  <a:miter lim="800000"/>
                  <a:headEnd/>
                  <a:tailEnd/>
                </a:ln>
              </p:spPr>
              <p:txBody>
                <a:bodyPr wrap="none">
                  <a:prstTxWarp prst="textNoShape">
                    <a:avLst/>
                  </a:prstTxWarp>
                  <a:spAutoFit/>
                </a:bodyPr>
                <a:lstStyle/>
                <a:p>
                  <a:r>
                    <a:rPr lang="en-US" sz="1200" b="1"/>
                    <a:t>OmpR</a:t>
                  </a:r>
                </a:p>
              </p:txBody>
            </p:sp>
          </p:grpSp>
          <p:grpSp>
            <p:nvGrpSpPr>
              <p:cNvPr id="6" name="Group 11"/>
              <p:cNvGrpSpPr>
                <a:grpSpLocks/>
              </p:cNvGrpSpPr>
              <p:nvPr/>
            </p:nvGrpSpPr>
            <p:grpSpPr bwMode="auto">
              <a:xfrm>
                <a:off x="2665" y="466"/>
                <a:ext cx="177" cy="317"/>
                <a:chOff x="2643" y="700"/>
                <a:chExt cx="177" cy="317"/>
              </a:xfrm>
            </p:grpSpPr>
            <p:sp>
              <p:nvSpPr>
                <p:cNvPr id="132223" name="Rectangle 12"/>
                <p:cNvSpPr>
                  <a:spLocks noChangeAspect="1" noChangeArrowheads="1"/>
                </p:cNvSpPr>
                <p:nvPr/>
              </p:nvSpPr>
              <p:spPr bwMode="auto">
                <a:xfrm>
                  <a:off x="2647" y="700"/>
                  <a:ext cx="173" cy="288"/>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latin typeface="Comic Sans MS" pitchFamily="-109" charset="0"/>
                  </a:endParaRPr>
                </a:p>
              </p:txBody>
            </p:sp>
            <p:sp>
              <p:nvSpPr>
                <p:cNvPr id="132224" name="Text Box 13"/>
                <p:cNvSpPr txBox="1">
                  <a:spLocks noChangeArrowheads="1"/>
                </p:cNvSpPr>
                <p:nvPr/>
              </p:nvSpPr>
              <p:spPr bwMode="auto">
                <a:xfrm rot="-5400000">
                  <a:off x="2577" y="777"/>
                  <a:ext cx="306" cy="173"/>
                </a:xfrm>
                <a:prstGeom prst="rect">
                  <a:avLst/>
                </a:prstGeom>
                <a:noFill/>
                <a:ln w="9525">
                  <a:noFill/>
                  <a:miter lim="800000"/>
                  <a:headEnd/>
                  <a:tailEnd/>
                </a:ln>
              </p:spPr>
              <p:txBody>
                <a:bodyPr wrap="none">
                  <a:prstTxWarp prst="textNoShape">
                    <a:avLst/>
                  </a:prstTxWarp>
                  <a:spAutoFit/>
                </a:bodyPr>
                <a:lstStyle/>
                <a:p>
                  <a:r>
                    <a:rPr lang="en-US" sz="1200" b="1"/>
                    <a:t>EnvZ</a:t>
                  </a:r>
                </a:p>
              </p:txBody>
            </p:sp>
          </p:grpSp>
        </p:grpSp>
        <p:sp>
          <p:nvSpPr>
            <p:cNvPr id="132220" name="Line 14"/>
            <p:cNvSpPr>
              <a:spLocks noChangeShapeType="1"/>
            </p:cNvSpPr>
            <p:nvPr/>
          </p:nvSpPr>
          <p:spPr bwMode="auto">
            <a:xfrm>
              <a:off x="2748" y="774"/>
              <a:ext cx="0" cy="13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nvGrpSpPr>
          <p:cNvPr id="7" name="Group 15"/>
          <p:cNvGrpSpPr>
            <a:grpSpLocks/>
          </p:cNvGrpSpPr>
          <p:nvPr/>
        </p:nvGrpSpPr>
        <p:grpSpPr bwMode="auto">
          <a:xfrm rot="-494854">
            <a:off x="3265488" y="933450"/>
            <a:ext cx="515937" cy="1028700"/>
            <a:chOff x="2581" y="456"/>
            <a:chExt cx="325" cy="648"/>
          </a:xfrm>
        </p:grpSpPr>
        <p:grpSp>
          <p:nvGrpSpPr>
            <p:cNvPr id="8" name="Group 16"/>
            <p:cNvGrpSpPr>
              <a:grpSpLocks/>
            </p:cNvGrpSpPr>
            <p:nvPr/>
          </p:nvGrpSpPr>
          <p:grpSpPr bwMode="auto">
            <a:xfrm>
              <a:off x="2581" y="456"/>
              <a:ext cx="325" cy="648"/>
              <a:chOff x="2581" y="456"/>
              <a:chExt cx="325" cy="648"/>
            </a:xfrm>
          </p:grpSpPr>
          <p:grpSp>
            <p:nvGrpSpPr>
              <p:cNvPr id="9" name="Group 17"/>
              <p:cNvGrpSpPr>
                <a:grpSpLocks/>
              </p:cNvGrpSpPr>
              <p:nvPr/>
            </p:nvGrpSpPr>
            <p:grpSpPr bwMode="auto">
              <a:xfrm>
                <a:off x="2581" y="924"/>
                <a:ext cx="325" cy="180"/>
                <a:chOff x="2581" y="1158"/>
                <a:chExt cx="325" cy="180"/>
              </a:xfrm>
            </p:grpSpPr>
            <p:sp>
              <p:nvSpPr>
                <p:cNvPr id="132217" name="Oval 18"/>
                <p:cNvSpPr>
                  <a:spLocks noChangeAspect="1" noChangeArrowheads="1"/>
                </p:cNvSpPr>
                <p:nvPr/>
              </p:nvSpPr>
              <p:spPr bwMode="auto">
                <a:xfrm>
                  <a:off x="2612" y="1165"/>
                  <a:ext cx="288" cy="173"/>
                </a:xfrm>
                <a:prstGeom prst="ellipse">
                  <a:avLst/>
                </a:prstGeom>
                <a:solidFill>
                  <a:srgbClr val="99FF66"/>
                </a:solidFill>
                <a:ln w="9525">
                  <a:solidFill>
                    <a:schemeClr val="tx1"/>
                  </a:solidFill>
                  <a:round/>
                  <a:headEnd/>
                  <a:tailEnd/>
                </a:ln>
              </p:spPr>
              <p:txBody>
                <a:bodyPr wrap="none" anchor="ctr">
                  <a:prstTxWarp prst="textNoShape">
                    <a:avLst/>
                  </a:prstTxWarp>
                </a:bodyPr>
                <a:lstStyle/>
                <a:p>
                  <a:endParaRPr lang="en-US">
                    <a:latin typeface="Comic Sans MS" pitchFamily="-109" charset="0"/>
                  </a:endParaRPr>
                </a:p>
              </p:txBody>
            </p:sp>
            <p:sp>
              <p:nvSpPr>
                <p:cNvPr id="132218" name="Text Box 19"/>
                <p:cNvSpPr txBox="1">
                  <a:spLocks noChangeArrowheads="1"/>
                </p:cNvSpPr>
                <p:nvPr/>
              </p:nvSpPr>
              <p:spPr bwMode="auto">
                <a:xfrm>
                  <a:off x="2581" y="1158"/>
                  <a:ext cx="325" cy="173"/>
                </a:xfrm>
                <a:prstGeom prst="rect">
                  <a:avLst/>
                </a:prstGeom>
                <a:noFill/>
                <a:ln w="9525">
                  <a:noFill/>
                  <a:miter lim="800000"/>
                  <a:headEnd/>
                  <a:tailEnd/>
                </a:ln>
              </p:spPr>
              <p:txBody>
                <a:bodyPr wrap="none">
                  <a:prstTxWarp prst="textNoShape">
                    <a:avLst/>
                  </a:prstTxWarp>
                  <a:spAutoFit/>
                </a:bodyPr>
                <a:lstStyle/>
                <a:p>
                  <a:r>
                    <a:rPr lang="en-US" sz="1200" b="1"/>
                    <a:t>PhoB</a:t>
                  </a:r>
                </a:p>
              </p:txBody>
            </p:sp>
          </p:grpSp>
          <p:grpSp>
            <p:nvGrpSpPr>
              <p:cNvPr id="10" name="Group 20"/>
              <p:cNvGrpSpPr>
                <a:grpSpLocks/>
              </p:cNvGrpSpPr>
              <p:nvPr/>
            </p:nvGrpSpPr>
            <p:grpSpPr bwMode="auto">
              <a:xfrm>
                <a:off x="2663" y="456"/>
                <a:ext cx="179" cy="325"/>
                <a:chOff x="2641" y="690"/>
                <a:chExt cx="179" cy="325"/>
              </a:xfrm>
            </p:grpSpPr>
            <p:sp>
              <p:nvSpPr>
                <p:cNvPr id="132215" name="Rectangle 21"/>
                <p:cNvSpPr>
                  <a:spLocks noChangeAspect="1" noChangeArrowheads="1"/>
                </p:cNvSpPr>
                <p:nvPr/>
              </p:nvSpPr>
              <p:spPr bwMode="auto">
                <a:xfrm>
                  <a:off x="2647" y="700"/>
                  <a:ext cx="173" cy="288"/>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latin typeface="Comic Sans MS" pitchFamily="-109" charset="0"/>
                  </a:endParaRPr>
                </a:p>
              </p:txBody>
            </p:sp>
            <p:sp>
              <p:nvSpPr>
                <p:cNvPr id="132216" name="Text Box 22"/>
                <p:cNvSpPr txBox="1">
                  <a:spLocks noChangeArrowheads="1"/>
                </p:cNvSpPr>
                <p:nvPr/>
              </p:nvSpPr>
              <p:spPr bwMode="auto">
                <a:xfrm rot="-5400000">
                  <a:off x="2565" y="766"/>
                  <a:ext cx="325" cy="173"/>
                </a:xfrm>
                <a:prstGeom prst="rect">
                  <a:avLst/>
                </a:prstGeom>
                <a:noFill/>
                <a:ln w="9525">
                  <a:noFill/>
                  <a:miter lim="800000"/>
                  <a:headEnd/>
                  <a:tailEnd/>
                </a:ln>
              </p:spPr>
              <p:txBody>
                <a:bodyPr wrap="none">
                  <a:prstTxWarp prst="textNoShape">
                    <a:avLst/>
                  </a:prstTxWarp>
                  <a:spAutoFit/>
                </a:bodyPr>
                <a:lstStyle/>
                <a:p>
                  <a:r>
                    <a:rPr lang="en-US" sz="1200" b="1"/>
                    <a:t>PhoR</a:t>
                  </a:r>
                </a:p>
              </p:txBody>
            </p:sp>
          </p:grpSp>
        </p:grpSp>
        <p:sp>
          <p:nvSpPr>
            <p:cNvPr id="132212" name="Line 23"/>
            <p:cNvSpPr>
              <a:spLocks noChangeShapeType="1"/>
            </p:cNvSpPr>
            <p:nvPr/>
          </p:nvSpPr>
          <p:spPr bwMode="auto">
            <a:xfrm>
              <a:off x="2748" y="774"/>
              <a:ext cx="0" cy="13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nvGrpSpPr>
          <p:cNvPr id="11" name="Group 24"/>
          <p:cNvGrpSpPr>
            <a:grpSpLocks/>
          </p:cNvGrpSpPr>
          <p:nvPr/>
        </p:nvGrpSpPr>
        <p:grpSpPr bwMode="auto">
          <a:xfrm rot="-693255">
            <a:off x="2651125" y="1055688"/>
            <a:ext cx="504825" cy="1012825"/>
            <a:chOff x="2582" y="466"/>
            <a:chExt cx="318" cy="638"/>
          </a:xfrm>
        </p:grpSpPr>
        <p:grpSp>
          <p:nvGrpSpPr>
            <p:cNvPr id="12" name="Group 25"/>
            <p:cNvGrpSpPr>
              <a:grpSpLocks/>
            </p:cNvGrpSpPr>
            <p:nvPr/>
          </p:nvGrpSpPr>
          <p:grpSpPr bwMode="auto">
            <a:xfrm>
              <a:off x="2582" y="466"/>
              <a:ext cx="318" cy="638"/>
              <a:chOff x="2582" y="466"/>
              <a:chExt cx="318" cy="638"/>
            </a:xfrm>
          </p:grpSpPr>
          <p:grpSp>
            <p:nvGrpSpPr>
              <p:cNvPr id="13" name="Group 26"/>
              <p:cNvGrpSpPr>
                <a:grpSpLocks/>
              </p:cNvGrpSpPr>
              <p:nvPr/>
            </p:nvGrpSpPr>
            <p:grpSpPr bwMode="auto">
              <a:xfrm>
                <a:off x="2582" y="925"/>
                <a:ext cx="318" cy="179"/>
                <a:chOff x="2582" y="1159"/>
                <a:chExt cx="318" cy="179"/>
              </a:xfrm>
            </p:grpSpPr>
            <p:sp>
              <p:nvSpPr>
                <p:cNvPr id="132209" name="Oval 27"/>
                <p:cNvSpPr>
                  <a:spLocks noChangeAspect="1" noChangeArrowheads="1"/>
                </p:cNvSpPr>
                <p:nvPr/>
              </p:nvSpPr>
              <p:spPr bwMode="auto">
                <a:xfrm>
                  <a:off x="2612" y="1165"/>
                  <a:ext cx="288" cy="173"/>
                </a:xfrm>
                <a:prstGeom prst="ellipse">
                  <a:avLst/>
                </a:prstGeom>
                <a:solidFill>
                  <a:srgbClr val="99FF66"/>
                </a:solidFill>
                <a:ln w="9525">
                  <a:solidFill>
                    <a:schemeClr val="tx1"/>
                  </a:solidFill>
                  <a:round/>
                  <a:headEnd/>
                  <a:tailEnd/>
                </a:ln>
              </p:spPr>
              <p:txBody>
                <a:bodyPr wrap="none" anchor="ctr">
                  <a:prstTxWarp prst="textNoShape">
                    <a:avLst/>
                  </a:prstTxWarp>
                </a:bodyPr>
                <a:lstStyle/>
                <a:p>
                  <a:endParaRPr lang="en-US">
                    <a:latin typeface="Comic Sans MS" pitchFamily="-109" charset="0"/>
                  </a:endParaRPr>
                </a:p>
              </p:txBody>
            </p:sp>
            <p:sp>
              <p:nvSpPr>
                <p:cNvPr id="132210" name="Text Box 28"/>
                <p:cNvSpPr txBox="1">
                  <a:spLocks noChangeArrowheads="1"/>
                </p:cNvSpPr>
                <p:nvPr/>
              </p:nvSpPr>
              <p:spPr bwMode="auto">
                <a:xfrm>
                  <a:off x="2582" y="1159"/>
                  <a:ext cx="311" cy="173"/>
                </a:xfrm>
                <a:prstGeom prst="rect">
                  <a:avLst/>
                </a:prstGeom>
                <a:noFill/>
                <a:ln w="9525">
                  <a:noFill/>
                  <a:miter lim="800000"/>
                  <a:headEnd/>
                  <a:tailEnd/>
                </a:ln>
              </p:spPr>
              <p:txBody>
                <a:bodyPr wrap="none">
                  <a:prstTxWarp prst="textNoShape">
                    <a:avLst/>
                  </a:prstTxWarp>
                  <a:spAutoFit/>
                </a:bodyPr>
                <a:lstStyle/>
                <a:p>
                  <a:r>
                    <a:rPr lang="en-US" sz="1200" b="1"/>
                    <a:t>CusR</a:t>
                  </a:r>
                </a:p>
              </p:txBody>
            </p:sp>
          </p:grpSp>
          <p:grpSp>
            <p:nvGrpSpPr>
              <p:cNvPr id="14" name="Group 29"/>
              <p:cNvGrpSpPr>
                <a:grpSpLocks/>
              </p:cNvGrpSpPr>
              <p:nvPr/>
            </p:nvGrpSpPr>
            <p:grpSpPr bwMode="auto">
              <a:xfrm>
                <a:off x="2663" y="466"/>
                <a:ext cx="179" cy="314"/>
                <a:chOff x="2641" y="700"/>
                <a:chExt cx="179" cy="314"/>
              </a:xfrm>
            </p:grpSpPr>
            <p:sp>
              <p:nvSpPr>
                <p:cNvPr id="132207" name="Rectangle 30"/>
                <p:cNvSpPr>
                  <a:spLocks noChangeAspect="1" noChangeArrowheads="1"/>
                </p:cNvSpPr>
                <p:nvPr/>
              </p:nvSpPr>
              <p:spPr bwMode="auto">
                <a:xfrm>
                  <a:off x="2647" y="700"/>
                  <a:ext cx="173" cy="288"/>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latin typeface="Comic Sans MS" pitchFamily="-109" charset="0"/>
                  </a:endParaRPr>
                </a:p>
              </p:txBody>
            </p:sp>
            <p:sp>
              <p:nvSpPr>
                <p:cNvPr id="132208" name="Text Box 31"/>
                <p:cNvSpPr txBox="1">
                  <a:spLocks noChangeArrowheads="1"/>
                </p:cNvSpPr>
                <p:nvPr/>
              </p:nvSpPr>
              <p:spPr bwMode="auto">
                <a:xfrm rot="-5400000">
                  <a:off x="2577" y="776"/>
                  <a:ext cx="302" cy="173"/>
                </a:xfrm>
                <a:prstGeom prst="rect">
                  <a:avLst/>
                </a:prstGeom>
                <a:noFill/>
                <a:ln w="9525">
                  <a:noFill/>
                  <a:miter lim="800000"/>
                  <a:headEnd/>
                  <a:tailEnd/>
                </a:ln>
              </p:spPr>
              <p:txBody>
                <a:bodyPr wrap="none">
                  <a:prstTxWarp prst="textNoShape">
                    <a:avLst/>
                  </a:prstTxWarp>
                  <a:spAutoFit/>
                </a:bodyPr>
                <a:lstStyle/>
                <a:p>
                  <a:r>
                    <a:rPr lang="en-US" sz="1200" b="1"/>
                    <a:t>CusS</a:t>
                  </a:r>
                </a:p>
              </p:txBody>
            </p:sp>
          </p:grpSp>
        </p:grpSp>
        <p:sp>
          <p:nvSpPr>
            <p:cNvPr id="132204" name="Line 32"/>
            <p:cNvSpPr>
              <a:spLocks noChangeShapeType="1"/>
            </p:cNvSpPr>
            <p:nvPr/>
          </p:nvSpPr>
          <p:spPr bwMode="auto">
            <a:xfrm>
              <a:off x="2748" y="774"/>
              <a:ext cx="0" cy="13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nvGrpSpPr>
          <p:cNvPr id="15" name="Group 33"/>
          <p:cNvGrpSpPr>
            <a:grpSpLocks/>
          </p:cNvGrpSpPr>
          <p:nvPr/>
        </p:nvGrpSpPr>
        <p:grpSpPr bwMode="auto">
          <a:xfrm rot="-1179350">
            <a:off x="2012950" y="1227138"/>
            <a:ext cx="512763" cy="1012825"/>
            <a:chOff x="2579" y="466"/>
            <a:chExt cx="323" cy="638"/>
          </a:xfrm>
        </p:grpSpPr>
        <p:grpSp>
          <p:nvGrpSpPr>
            <p:cNvPr id="16" name="Group 34"/>
            <p:cNvGrpSpPr>
              <a:grpSpLocks/>
            </p:cNvGrpSpPr>
            <p:nvPr/>
          </p:nvGrpSpPr>
          <p:grpSpPr bwMode="auto">
            <a:xfrm>
              <a:off x="2579" y="466"/>
              <a:ext cx="323" cy="638"/>
              <a:chOff x="2579" y="466"/>
              <a:chExt cx="323" cy="638"/>
            </a:xfrm>
          </p:grpSpPr>
          <p:grpSp>
            <p:nvGrpSpPr>
              <p:cNvPr id="17" name="Group 35"/>
              <p:cNvGrpSpPr>
                <a:grpSpLocks/>
              </p:cNvGrpSpPr>
              <p:nvPr/>
            </p:nvGrpSpPr>
            <p:grpSpPr bwMode="auto">
              <a:xfrm>
                <a:off x="2579" y="926"/>
                <a:ext cx="323" cy="178"/>
                <a:chOff x="2579" y="1160"/>
                <a:chExt cx="323" cy="178"/>
              </a:xfrm>
            </p:grpSpPr>
            <p:sp>
              <p:nvSpPr>
                <p:cNvPr id="132201" name="Oval 36"/>
                <p:cNvSpPr>
                  <a:spLocks noChangeAspect="1" noChangeArrowheads="1"/>
                </p:cNvSpPr>
                <p:nvPr/>
              </p:nvSpPr>
              <p:spPr bwMode="auto">
                <a:xfrm>
                  <a:off x="2612" y="1165"/>
                  <a:ext cx="288" cy="173"/>
                </a:xfrm>
                <a:prstGeom prst="ellipse">
                  <a:avLst/>
                </a:prstGeom>
                <a:solidFill>
                  <a:srgbClr val="99FF66"/>
                </a:solidFill>
                <a:ln w="9525">
                  <a:solidFill>
                    <a:schemeClr val="tx1"/>
                  </a:solidFill>
                  <a:round/>
                  <a:headEnd/>
                  <a:tailEnd/>
                </a:ln>
              </p:spPr>
              <p:txBody>
                <a:bodyPr wrap="none" anchor="ctr">
                  <a:prstTxWarp prst="textNoShape">
                    <a:avLst/>
                  </a:prstTxWarp>
                </a:bodyPr>
                <a:lstStyle/>
                <a:p>
                  <a:endParaRPr lang="en-US">
                    <a:latin typeface="Comic Sans MS" pitchFamily="-109" charset="0"/>
                  </a:endParaRPr>
                </a:p>
              </p:txBody>
            </p:sp>
            <p:sp>
              <p:nvSpPr>
                <p:cNvPr id="132202" name="Text Box 37"/>
                <p:cNvSpPr txBox="1">
                  <a:spLocks noChangeArrowheads="1"/>
                </p:cNvSpPr>
                <p:nvPr/>
              </p:nvSpPr>
              <p:spPr bwMode="auto">
                <a:xfrm>
                  <a:off x="2579" y="1160"/>
                  <a:ext cx="323" cy="173"/>
                </a:xfrm>
                <a:prstGeom prst="rect">
                  <a:avLst/>
                </a:prstGeom>
                <a:noFill/>
                <a:ln w="9525">
                  <a:noFill/>
                  <a:miter lim="800000"/>
                  <a:headEnd/>
                  <a:tailEnd/>
                </a:ln>
              </p:spPr>
              <p:txBody>
                <a:bodyPr wrap="none">
                  <a:prstTxWarp prst="textNoShape">
                    <a:avLst/>
                  </a:prstTxWarp>
                  <a:spAutoFit/>
                </a:bodyPr>
                <a:lstStyle/>
                <a:p>
                  <a:r>
                    <a:rPr lang="en-US" sz="1200" b="1"/>
                    <a:t>DcuR</a:t>
                  </a:r>
                </a:p>
              </p:txBody>
            </p:sp>
          </p:grpSp>
          <p:grpSp>
            <p:nvGrpSpPr>
              <p:cNvPr id="18" name="Group 38"/>
              <p:cNvGrpSpPr>
                <a:grpSpLocks/>
              </p:cNvGrpSpPr>
              <p:nvPr/>
            </p:nvGrpSpPr>
            <p:grpSpPr bwMode="auto">
              <a:xfrm>
                <a:off x="2664" y="466"/>
                <a:ext cx="178" cy="316"/>
                <a:chOff x="2642" y="700"/>
                <a:chExt cx="178" cy="316"/>
              </a:xfrm>
            </p:grpSpPr>
            <p:sp>
              <p:nvSpPr>
                <p:cNvPr id="132199" name="Rectangle 39"/>
                <p:cNvSpPr>
                  <a:spLocks noChangeAspect="1" noChangeArrowheads="1"/>
                </p:cNvSpPr>
                <p:nvPr/>
              </p:nvSpPr>
              <p:spPr bwMode="auto">
                <a:xfrm>
                  <a:off x="2647" y="700"/>
                  <a:ext cx="173" cy="288"/>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latin typeface="Comic Sans MS" pitchFamily="-109" charset="0"/>
                  </a:endParaRPr>
                </a:p>
              </p:txBody>
            </p:sp>
            <p:sp>
              <p:nvSpPr>
                <p:cNvPr id="132200" name="Text Box 40"/>
                <p:cNvSpPr txBox="1">
                  <a:spLocks noChangeArrowheads="1"/>
                </p:cNvSpPr>
                <p:nvPr/>
              </p:nvSpPr>
              <p:spPr bwMode="auto">
                <a:xfrm rot="-5400000">
                  <a:off x="2572" y="772"/>
                  <a:ext cx="314" cy="173"/>
                </a:xfrm>
                <a:prstGeom prst="rect">
                  <a:avLst/>
                </a:prstGeom>
                <a:noFill/>
                <a:ln w="9525">
                  <a:noFill/>
                  <a:miter lim="800000"/>
                  <a:headEnd/>
                  <a:tailEnd/>
                </a:ln>
              </p:spPr>
              <p:txBody>
                <a:bodyPr wrap="none">
                  <a:prstTxWarp prst="textNoShape">
                    <a:avLst/>
                  </a:prstTxWarp>
                  <a:spAutoFit/>
                </a:bodyPr>
                <a:lstStyle/>
                <a:p>
                  <a:r>
                    <a:rPr lang="en-US" sz="1200" b="1"/>
                    <a:t>DcuS</a:t>
                  </a:r>
                </a:p>
              </p:txBody>
            </p:sp>
          </p:grpSp>
        </p:grpSp>
        <p:sp>
          <p:nvSpPr>
            <p:cNvPr id="132196" name="Line 41"/>
            <p:cNvSpPr>
              <a:spLocks noChangeShapeType="1"/>
            </p:cNvSpPr>
            <p:nvPr/>
          </p:nvSpPr>
          <p:spPr bwMode="auto">
            <a:xfrm>
              <a:off x="2748" y="774"/>
              <a:ext cx="0" cy="13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nvGrpSpPr>
          <p:cNvPr id="19" name="Group 42"/>
          <p:cNvGrpSpPr>
            <a:grpSpLocks/>
          </p:cNvGrpSpPr>
          <p:nvPr/>
        </p:nvGrpSpPr>
        <p:grpSpPr bwMode="auto">
          <a:xfrm rot="-1520540">
            <a:off x="1366838" y="1479550"/>
            <a:ext cx="508000" cy="1012825"/>
            <a:chOff x="2580" y="466"/>
            <a:chExt cx="320" cy="638"/>
          </a:xfrm>
        </p:grpSpPr>
        <p:grpSp>
          <p:nvGrpSpPr>
            <p:cNvPr id="20" name="Group 43"/>
            <p:cNvGrpSpPr>
              <a:grpSpLocks/>
            </p:cNvGrpSpPr>
            <p:nvPr/>
          </p:nvGrpSpPr>
          <p:grpSpPr bwMode="auto">
            <a:xfrm>
              <a:off x="2580" y="466"/>
              <a:ext cx="320" cy="638"/>
              <a:chOff x="2580" y="466"/>
              <a:chExt cx="320" cy="638"/>
            </a:xfrm>
          </p:grpSpPr>
          <p:grpSp>
            <p:nvGrpSpPr>
              <p:cNvPr id="21" name="Group 44"/>
              <p:cNvGrpSpPr>
                <a:grpSpLocks/>
              </p:cNvGrpSpPr>
              <p:nvPr/>
            </p:nvGrpSpPr>
            <p:grpSpPr bwMode="auto">
              <a:xfrm>
                <a:off x="2580" y="925"/>
                <a:ext cx="320" cy="179"/>
                <a:chOff x="2580" y="1159"/>
                <a:chExt cx="320" cy="179"/>
              </a:xfrm>
            </p:grpSpPr>
            <p:sp>
              <p:nvSpPr>
                <p:cNvPr id="132193" name="Oval 45"/>
                <p:cNvSpPr>
                  <a:spLocks noChangeAspect="1" noChangeArrowheads="1"/>
                </p:cNvSpPr>
                <p:nvPr/>
              </p:nvSpPr>
              <p:spPr bwMode="auto">
                <a:xfrm>
                  <a:off x="2612" y="1165"/>
                  <a:ext cx="288" cy="173"/>
                </a:xfrm>
                <a:prstGeom prst="ellipse">
                  <a:avLst/>
                </a:prstGeom>
                <a:solidFill>
                  <a:srgbClr val="99FF66"/>
                </a:solidFill>
                <a:ln w="9525">
                  <a:solidFill>
                    <a:schemeClr val="tx1"/>
                  </a:solidFill>
                  <a:round/>
                  <a:headEnd/>
                  <a:tailEnd/>
                </a:ln>
              </p:spPr>
              <p:txBody>
                <a:bodyPr wrap="none" anchor="ctr">
                  <a:prstTxWarp prst="textNoShape">
                    <a:avLst/>
                  </a:prstTxWarp>
                </a:bodyPr>
                <a:lstStyle/>
                <a:p>
                  <a:endParaRPr lang="en-US">
                    <a:latin typeface="Comic Sans MS" pitchFamily="-109" charset="0"/>
                  </a:endParaRPr>
                </a:p>
              </p:txBody>
            </p:sp>
            <p:sp>
              <p:nvSpPr>
                <p:cNvPr id="132194" name="Text Box 46"/>
                <p:cNvSpPr txBox="1">
                  <a:spLocks noChangeArrowheads="1"/>
                </p:cNvSpPr>
                <p:nvPr/>
              </p:nvSpPr>
              <p:spPr bwMode="auto">
                <a:xfrm>
                  <a:off x="2580" y="1159"/>
                  <a:ext cx="301" cy="173"/>
                </a:xfrm>
                <a:prstGeom prst="rect">
                  <a:avLst/>
                </a:prstGeom>
                <a:noFill/>
                <a:ln w="9525">
                  <a:noFill/>
                  <a:miter lim="800000"/>
                  <a:headEnd/>
                  <a:tailEnd/>
                </a:ln>
              </p:spPr>
              <p:txBody>
                <a:bodyPr wrap="none">
                  <a:prstTxWarp prst="textNoShape">
                    <a:avLst/>
                  </a:prstTxWarp>
                  <a:spAutoFit/>
                </a:bodyPr>
                <a:lstStyle/>
                <a:p>
                  <a:r>
                    <a:rPr lang="en-US" sz="1200" b="1"/>
                    <a:t>NarL</a:t>
                  </a:r>
                </a:p>
              </p:txBody>
            </p:sp>
          </p:grpSp>
          <p:grpSp>
            <p:nvGrpSpPr>
              <p:cNvPr id="22" name="Group 47"/>
              <p:cNvGrpSpPr>
                <a:grpSpLocks/>
              </p:cNvGrpSpPr>
              <p:nvPr/>
            </p:nvGrpSpPr>
            <p:grpSpPr bwMode="auto">
              <a:xfrm>
                <a:off x="2665" y="466"/>
                <a:ext cx="177" cy="316"/>
                <a:chOff x="2643" y="700"/>
                <a:chExt cx="177" cy="316"/>
              </a:xfrm>
            </p:grpSpPr>
            <p:sp>
              <p:nvSpPr>
                <p:cNvPr id="132191" name="Rectangle 48"/>
                <p:cNvSpPr>
                  <a:spLocks noChangeAspect="1" noChangeArrowheads="1"/>
                </p:cNvSpPr>
                <p:nvPr/>
              </p:nvSpPr>
              <p:spPr bwMode="auto">
                <a:xfrm>
                  <a:off x="2647" y="700"/>
                  <a:ext cx="173" cy="288"/>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latin typeface="Comic Sans MS" pitchFamily="-109" charset="0"/>
                  </a:endParaRPr>
                </a:p>
              </p:txBody>
            </p:sp>
            <p:sp>
              <p:nvSpPr>
                <p:cNvPr id="132192" name="Text Box 49"/>
                <p:cNvSpPr txBox="1">
                  <a:spLocks noChangeArrowheads="1"/>
                </p:cNvSpPr>
                <p:nvPr/>
              </p:nvSpPr>
              <p:spPr bwMode="auto">
                <a:xfrm rot="-5400000">
                  <a:off x="2573" y="773"/>
                  <a:ext cx="313" cy="173"/>
                </a:xfrm>
                <a:prstGeom prst="rect">
                  <a:avLst/>
                </a:prstGeom>
                <a:noFill/>
                <a:ln w="9525">
                  <a:noFill/>
                  <a:miter lim="800000"/>
                  <a:headEnd/>
                  <a:tailEnd/>
                </a:ln>
              </p:spPr>
              <p:txBody>
                <a:bodyPr wrap="none">
                  <a:prstTxWarp prst="textNoShape">
                    <a:avLst/>
                  </a:prstTxWarp>
                  <a:spAutoFit/>
                </a:bodyPr>
                <a:lstStyle/>
                <a:p>
                  <a:r>
                    <a:rPr lang="en-US" sz="1200" b="1"/>
                    <a:t>NarX</a:t>
                  </a:r>
                </a:p>
              </p:txBody>
            </p:sp>
          </p:grpSp>
        </p:grpSp>
        <p:sp>
          <p:nvSpPr>
            <p:cNvPr id="132188" name="Line 50"/>
            <p:cNvSpPr>
              <a:spLocks noChangeShapeType="1"/>
            </p:cNvSpPr>
            <p:nvPr/>
          </p:nvSpPr>
          <p:spPr bwMode="auto">
            <a:xfrm>
              <a:off x="2748" y="774"/>
              <a:ext cx="0" cy="13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nvGrpSpPr>
          <p:cNvPr id="23" name="Group 51"/>
          <p:cNvGrpSpPr>
            <a:grpSpLocks/>
          </p:cNvGrpSpPr>
          <p:nvPr/>
        </p:nvGrpSpPr>
        <p:grpSpPr bwMode="auto">
          <a:xfrm rot="-2225728">
            <a:off x="781050" y="1835150"/>
            <a:ext cx="506413" cy="1030288"/>
            <a:chOff x="2581" y="455"/>
            <a:chExt cx="319" cy="649"/>
          </a:xfrm>
        </p:grpSpPr>
        <p:grpSp>
          <p:nvGrpSpPr>
            <p:cNvPr id="24" name="Group 52"/>
            <p:cNvGrpSpPr>
              <a:grpSpLocks/>
            </p:cNvGrpSpPr>
            <p:nvPr/>
          </p:nvGrpSpPr>
          <p:grpSpPr bwMode="auto">
            <a:xfrm>
              <a:off x="2581" y="455"/>
              <a:ext cx="319" cy="649"/>
              <a:chOff x="2581" y="455"/>
              <a:chExt cx="319" cy="649"/>
            </a:xfrm>
          </p:grpSpPr>
          <p:grpSp>
            <p:nvGrpSpPr>
              <p:cNvPr id="25" name="Group 53"/>
              <p:cNvGrpSpPr>
                <a:grpSpLocks/>
              </p:cNvGrpSpPr>
              <p:nvPr/>
            </p:nvGrpSpPr>
            <p:grpSpPr bwMode="auto">
              <a:xfrm>
                <a:off x="2581" y="926"/>
                <a:ext cx="319" cy="178"/>
                <a:chOff x="2581" y="1160"/>
                <a:chExt cx="319" cy="178"/>
              </a:xfrm>
            </p:grpSpPr>
            <p:sp>
              <p:nvSpPr>
                <p:cNvPr id="132185" name="Oval 54"/>
                <p:cNvSpPr>
                  <a:spLocks noChangeAspect="1" noChangeArrowheads="1"/>
                </p:cNvSpPr>
                <p:nvPr/>
              </p:nvSpPr>
              <p:spPr bwMode="auto">
                <a:xfrm>
                  <a:off x="2612" y="1165"/>
                  <a:ext cx="288" cy="173"/>
                </a:xfrm>
                <a:prstGeom prst="ellipse">
                  <a:avLst/>
                </a:prstGeom>
                <a:solidFill>
                  <a:srgbClr val="99FF66"/>
                </a:solidFill>
                <a:ln w="9525">
                  <a:solidFill>
                    <a:schemeClr val="tx1"/>
                  </a:solidFill>
                  <a:round/>
                  <a:headEnd/>
                  <a:tailEnd/>
                </a:ln>
              </p:spPr>
              <p:txBody>
                <a:bodyPr wrap="none" anchor="ctr">
                  <a:prstTxWarp prst="textNoShape">
                    <a:avLst/>
                  </a:prstTxWarp>
                </a:bodyPr>
                <a:lstStyle/>
                <a:p>
                  <a:endParaRPr lang="en-US">
                    <a:latin typeface="Comic Sans MS" pitchFamily="-109" charset="0"/>
                  </a:endParaRPr>
                </a:p>
              </p:txBody>
            </p:sp>
            <p:sp>
              <p:nvSpPr>
                <p:cNvPr id="132186" name="Text Box 55"/>
                <p:cNvSpPr txBox="1">
                  <a:spLocks noChangeArrowheads="1"/>
                </p:cNvSpPr>
                <p:nvPr/>
              </p:nvSpPr>
              <p:spPr bwMode="auto">
                <a:xfrm>
                  <a:off x="2581" y="1160"/>
                  <a:ext cx="311" cy="173"/>
                </a:xfrm>
                <a:prstGeom prst="rect">
                  <a:avLst/>
                </a:prstGeom>
                <a:noFill/>
                <a:ln w="9525">
                  <a:noFill/>
                  <a:miter lim="800000"/>
                  <a:headEnd/>
                  <a:tailEnd/>
                </a:ln>
              </p:spPr>
              <p:txBody>
                <a:bodyPr wrap="none">
                  <a:prstTxWarp prst="textNoShape">
                    <a:avLst/>
                  </a:prstTxWarp>
                  <a:spAutoFit/>
                </a:bodyPr>
                <a:lstStyle/>
                <a:p>
                  <a:r>
                    <a:rPr lang="en-US" sz="1200" b="1"/>
                    <a:t>NarP</a:t>
                  </a:r>
                </a:p>
              </p:txBody>
            </p:sp>
          </p:grpSp>
          <p:grpSp>
            <p:nvGrpSpPr>
              <p:cNvPr id="26" name="Group 56"/>
              <p:cNvGrpSpPr>
                <a:grpSpLocks/>
              </p:cNvGrpSpPr>
              <p:nvPr/>
            </p:nvGrpSpPr>
            <p:grpSpPr bwMode="auto">
              <a:xfrm>
                <a:off x="2662" y="455"/>
                <a:ext cx="180" cy="326"/>
                <a:chOff x="2640" y="689"/>
                <a:chExt cx="180" cy="326"/>
              </a:xfrm>
            </p:grpSpPr>
            <p:sp>
              <p:nvSpPr>
                <p:cNvPr id="132183" name="Rectangle 57"/>
                <p:cNvSpPr>
                  <a:spLocks noChangeAspect="1" noChangeArrowheads="1"/>
                </p:cNvSpPr>
                <p:nvPr/>
              </p:nvSpPr>
              <p:spPr bwMode="auto">
                <a:xfrm>
                  <a:off x="2647" y="700"/>
                  <a:ext cx="173" cy="288"/>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latin typeface="Comic Sans MS" pitchFamily="-109" charset="0"/>
                  </a:endParaRPr>
                </a:p>
              </p:txBody>
            </p:sp>
            <p:sp>
              <p:nvSpPr>
                <p:cNvPr id="132184" name="Text Box 58"/>
                <p:cNvSpPr txBox="1">
                  <a:spLocks noChangeArrowheads="1"/>
                </p:cNvSpPr>
                <p:nvPr/>
              </p:nvSpPr>
              <p:spPr bwMode="auto">
                <a:xfrm rot="-5400000">
                  <a:off x="2564" y="765"/>
                  <a:ext cx="326" cy="173"/>
                </a:xfrm>
                <a:prstGeom prst="rect">
                  <a:avLst/>
                </a:prstGeom>
                <a:noFill/>
                <a:ln w="9525">
                  <a:noFill/>
                  <a:miter lim="800000"/>
                  <a:headEnd/>
                  <a:tailEnd/>
                </a:ln>
              </p:spPr>
              <p:txBody>
                <a:bodyPr wrap="none">
                  <a:prstTxWarp prst="textNoShape">
                    <a:avLst/>
                  </a:prstTxWarp>
                  <a:spAutoFit/>
                </a:bodyPr>
                <a:lstStyle/>
                <a:p>
                  <a:r>
                    <a:rPr lang="en-US" sz="1200" b="1"/>
                    <a:t>NarQ</a:t>
                  </a:r>
                </a:p>
              </p:txBody>
            </p:sp>
          </p:grpSp>
        </p:grpSp>
        <p:sp>
          <p:nvSpPr>
            <p:cNvPr id="132180" name="Line 59"/>
            <p:cNvSpPr>
              <a:spLocks noChangeShapeType="1"/>
            </p:cNvSpPr>
            <p:nvPr/>
          </p:nvSpPr>
          <p:spPr bwMode="auto">
            <a:xfrm>
              <a:off x="2748" y="774"/>
              <a:ext cx="0" cy="13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nvGrpSpPr>
          <p:cNvPr id="27" name="Group 60"/>
          <p:cNvGrpSpPr>
            <a:grpSpLocks/>
          </p:cNvGrpSpPr>
          <p:nvPr/>
        </p:nvGrpSpPr>
        <p:grpSpPr bwMode="auto">
          <a:xfrm rot="-3350786">
            <a:off x="323851" y="2271712"/>
            <a:ext cx="508000" cy="1044575"/>
            <a:chOff x="2582" y="446"/>
            <a:chExt cx="320" cy="658"/>
          </a:xfrm>
        </p:grpSpPr>
        <p:grpSp>
          <p:nvGrpSpPr>
            <p:cNvPr id="28" name="Group 61"/>
            <p:cNvGrpSpPr>
              <a:grpSpLocks/>
            </p:cNvGrpSpPr>
            <p:nvPr/>
          </p:nvGrpSpPr>
          <p:grpSpPr bwMode="auto">
            <a:xfrm>
              <a:off x="2582" y="446"/>
              <a:ext cx="320" cy="658"/>
              <a:chOff x="2582" y="446"/>
              <a:chExt cx="320" cy="658"/>
            </a:xfrm>
          </p:grpSpPr>
          <p:grpSp>
            <p:nvGrpSpPr>
              <p:cNvPr id="29" name="Group 62"/>
              <p:cNvGrpSpPr>
                <a:grpSpLocks/>
              </p:cNvGrpSpPr>
              <p:nvPr/>
            </p:nvGrpSpPr>
            <p:grpSpPr bwMode="auto">
              <a:xfrm>
                <a:off x="2582" y="924"/>
                <a:ext cx="320" cy="180"/>
                <a:chOff x="2582" y="1158"/>
                <a:chExt cx="320" cy="180"/>
              </a:xfrm>
            </p:grpSpPr>
            <p:sp>
              <p:nvSpPr>
                <p:cNvPr id="132177" name="Oval 63"/>
                <p:cNvSpPr>
                  <a:spLocks noChangeAspect="1" noChangeArrowheads="1"/>
                </p:cNvSpPr>
                <p:nvPr/>
              </p:nvSpPr>
              <p:spPr bwMode="auto">
                <a:xfrm>
                  <a:off x="2612" y="1165"/>
                  <a:ext cx="288" cy="173"/>
                </a:xfrm>
                <a:prstGeom prst="ellipse">
                  <a:avLst/>
                </a:prstGeom>
                <a:solidFill>
                  <a:srgbClr val="99FF66"/>
                </a:solidFill>
                <a:ln w="9525">
                  <a:solidFill>
                    <a:schemeClr val="tx1"/>
                  </a:solidFill>
                  <a:round/>
                  <a:headEnd/>
                  <a:tailEnd/>
                </a:ln>
              </p:spPr>
              <p:txBody>
                <a:bodyPr vert="eaVert" wrap="none" anchor="ctr">
                  <a:prstTxWarp prst="textNoShape">
                    <a:avLst/>
                  </a:prstTxWarp>
                </a:bodyPr>
                <a:lstStyle/>
                <a:p>
                  <a:endParaRPr lang="en-US">
                    <a:latin typeface="Comic Sans MS" pitchFamily="-109" charset="0"/>
                  </a:endParaRPr>
                </a:p>
              </p:txBody>
            </p:sp>
            <p:sp>
              <p:nvSpPr>
                <p:cNvPr id="132178" name="Text Box 64"/>
                <p:cNvSpPr txBox="1">
                  <a:spLocks noChangeArrowheads="1"/>
                </p:cNvSpPr>
                <p:nvPr/>
              </p:nvSpPr>
              <p:spPr bwMode="auto">
                <a:xfrm>
                  <a:off x="2582" y="1158"/>
                  <a:ext cx="320" cy="173"/>
                </a:xfrm>
                <a:prstGeom prst="rect">
                  <a:avLst/>
                </a:prstGeom>
                <a:noFill/>
                <a:ln w="9525">
                  <a:noFill/>
                  <a:miter lim="800000"/>
                  <a:headEnd/>
                  <a:tailEnd/>
                </a:ln>
              </p:spPr>
              <p:txBody>
                <a:bodyPr wrap="none">
                  <a:prstTxWarp prst="textNoShape">
                    <a:avLst/>
                  </a:prstTxWarp>
                  <a:spAutoFit/>
                </a:bodyPr>
                <a:lstStyle/>
                <a:p>
                  <a:r>
                    <a:rPr lang="en-US" sz="1200" b="1"/>
                    <a:t>KdpE</a:t>
                  </a:r>
                </a:p>
              </p:txBody>
            </p:sp>
          </p:grpSp>
          <p:grpSp>
            <p:nvGrpSpPr>
              <p:cNvPr id="30" name="Group 65"/>
              <p:cNvGrpSpPr>
                <a:grpSpLocks/>
              </p:cNvGrpSpPr>
              <p:nvPr/>
            </p:nvGrpSpPr>
            <p:grpSpPr bwMode="auto">
              <a:xfrm>
                <a:off x="2662" y="446"/>
                <a:ext cx="180" cy="334"/>
                <a:chOff x="2640" y="680"/>
                <a:chExt cx="180" cy="334"/>
              </a:xfrm>
            </p:grpSpPr>
            <p:sp>
              <p:nvSpPr>
                <p:cNvPr id="132175" name="Rectangle 66"/>
                <p:cNvSpPr>
                  <a:spLocks noChangeAspect="1" noChangeArrowheads="1"/>
                </p:cNvSpPr>
                <p:nvPr/>
              </p:nvSpPr>
              <p:spPr bwMode="auto">
                <a:xfrm>
                  <a:off x="2647" y="700"/>
                  <a:ext cx="173" cy="288"/>
                </a:xfrm>
                <a:prstGeom prst="rect">
                  <a:avLst/>
                </a:prstGeom>
                <a:solidFill>
                  <a:srgbClr val="FFFF00"/>
                </a:solidFill>
                <a:ln w="9525">
                  <a:solidFill>
                    <a:schemeClr val="tx1"/>
                  </a:solidFill>
                  <a:miter lim="800000"/>
                  <a:headEnd/>
                  <a:tailEnd/>
                </a:ln>
              </p:spPr>
              <p:txBody>
                <a:bodyPr vert="eaVert" wrap="none" anchor="ctr">
                  <a:prstTxWarp prst="textNoShape">
                    <a:avLst/>
                  </a:prstTxWarp>
                </a:bodyPr>
                <a:lstStyle/>
                <a:p>
                  <a:endParaRPr lang="en-US">
                    <a:latin typeface="Comic Sans MS" pitchFamily="-109" charset="0"/>
                  </a:endParaRPr>
                </a:p>
              </p:txBody>
            </p:sp>
            <p:sp>
              <p:nvSpPr>
                <p:cNvPr id="132176" name="Text Box 67"/>
                <p:cNvSpPr txBox="1">
                  <a:spLocks noChangeArrowheads="1"/>
                </p:cNvSpPr>
                <p:nvPr/>
              </p:nvSpPr>
              <p:spPr bwMode="auto">
                <a:xfrm rot="-5400000">
                  <a:off x="2560" y="760"/>
                  <a:ext cx="334" cy="173"/>
                </a:xfrm>
                <a:prstGeom prst="rect">
                  <a:avLst/>
                </a:prstGeom>
                <a:noFill/>
                <a:ln w="9525">
                  <a:noFill/>
                  <a:miter lim="800000"/>
                  <a:headEnd/>
                  <a:tailEnd/>
                </a:ln>
              </p:spPr>
              <p:txBody>
                <a:bodyPr wrap="none">
                  <a:prstTxWarp prst="textNoShape">
                    <a:avLst/>
                  </a:prstTxWarp>
                  <a:spAutoFit/>
                </a:bodyPr>
                <a:lstStyle/>
                <a:p>
                  <a:r>
                    <a:rPr lang="en-US" sz="1200" b="1"/>
                    <a:t>KdpD</a:t>
                  </a:r>
                </a:p>
              </p:txBody>
            </p:sp>
          </p:grpSp>
        </p:grpSp>
        <p:sp>
          <p:nvSpPr>
            <p:cNvPr id="132172" name="Line 68"/>
            <p:cNvSpPr>
              <a:spLocks noChangeShapeType="1"/>
            </p:cNvSpPr>
            <p:nvPr/>
          </p:nvSpPr>
          <p:spPr bwMode="auto">
            <a:xfrm>
              <a:off x="2748" y="774"/>
              <a:ext cx="0" cy="13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nvGrpSpPr>
          <p:cNvPr id="31" name="Group 69"/>
          <p:cNvGrpSpPr>
            <a:grpSpLocks/>
          </p:cNvGrpSpPr>
          <p:nvPr/>
        </p:nvGrpSpPr>
        <p:grpSpPr bwMode="auto">
          <a:xfrm flipH="1" flipV="1">
            <a:off x="4691063" y="4941888"/>
            <a:ext cx="511175" cy="1077912"/>
            <a:chOff x="2608" y="431"/>
            <a:chExt cx="322" cy="679"/>
          </a:xfrm>
        </p:grpSpPr>
        <p:grpSp>
          <p:nvGrpSpPr>
            <p:cNvPr id="23616" name="Group 70"/>
            <p:cNvGrpSpPr>
              <a:grpSpLocks/>
            </p:cNvGrpSpPr>
            <p:nvPr/>
          </p:nvGrpSpPr>
          <p:grpSpPr bwMode="auto">
            <a:xfrm>
              <a:off x="2608" y="431"/>
              <a:ext cx="322" cy="679"/>
              <a:chOff x="2608" y="431"/>
              <a:chExt cx="322" cy="679"/>
            </a:xfrm>
          </p:grpSpPr>
          <p:grpSp>
            <p:nvGrpSpPr>
              <p:cNvPr id="23617" name="Group 71"/>
              <p:cNvGrpSpPr>
                <a:grpSpLocks/>
              </p:cNvGrpSpPr>
              <p:nvPr/>
            </p:nvGrpSpPr>
            <p:grpSpPr bwMode="auto">
              <a:xfrm>
                <a:off x="2608" y="931"/>
                <a:ext cx="322" cy="179"/>
                <a:chOff x="2608" y="1165"/>
                <a:chExt cx="322" cy="179"/>
              </a:xfrm>
            </p:grpSpPr>
            <p:sp>
              <p:nvSpPr>
                <p:cNvPr id="132169" name="Oval 72"/>
                <p:cNvSpPr>
                  <a:spLocks noChangeAspect="1" noChangeArrowheads="1"/>
                </p:cNvSpPr>
                <p:nvPr/>
              </p:nvSpPr>
              <p:spPr bwMode="auto">
                <a:xfrm>
                  <a:off x="2612" y="1165"/>
                  <a:ext cx="288" cy="173"/>
                </a:xfrm>
                <a:prstGeom prst="ellipse">
                  <a:avLst/>
                </a:prstGeom>
                <a:solidFill>
                  <a:srgbClr val="99FF66"/>
                </a:solidFill>
                <a:ln w="9525">
                  <a:solidFill>
                    <a:schemeClr val="tx1"/>
                  </a:solidFill>
                  <a:round/>
                  <a:headEnd/>
                  <a:tailEnd/>
                </a:ln>
              </p:spPr>
              <p:txBody>
                <a:bodyPr rot="10800000" wrap="none" anchor="ctr">
                  <a:prstTxWarp prst="textNoShape">
                    <a:avLst/>
                  </a:prstTxWarp>
                </a:bodyPr>
                <a:lstStyle/>
                <a:p>
                  <a:endParaRPr lang="en-US">
                    <a:latin typeface="Comic Sans MS" pitchFamily="-109" charset="0"/>
                  </a:endParaRPr>
                </a:p>
              </p:txBody>
            </p:sp>
            <p:sp>
              <p:nvSpPr>
                <p:cNvPr id="132170" name="Text Box 73"/>
                <p:cNvSpPr txBox="1">
                  <a:spLocks noChangeArrowheads="1"/>
                </p:cNvSpPr>
                <p:nvPr/>
              </p:nvSpPr>
              <p:spPr bwMode="auto">
                <a:xfrm>
                  <a:off x="2608" y="1171"/>
                  <a:ext cx="322" cy="173"/>
                </a:xfrm>
                <a:prstGeom prst="rect">
                  <a:avLst/>
                </a:prstGeom>
                <a:noFill/>
                <a:ln w="9525">
                  <a:noFill/>
                  <a:miter lim="800000"/>
                  <a:headEnd/>
                  <a:tailEnd/>
                </a:ln>
              </p:spPr>
              <p:txBody>
                <a:bodyPr wrap="none">
                  <a:prstTxWarp prst="textNoShape">
                    <a:avLst/>
                  </a:prstTxWarp>
                  <a:spAutoFit/>
                </a:bodyPr>
                <a:lstStyle/>
                <a:p>
                  <a:r>
                    <a:rPr lang="en-US" sz="1200" b="1"/>
                    <a:t>QseB</a:t>
                  </a:r>
                </a:p>
              </p:txBody>
            </p:sp>
          </p:grpSp>
          <p:grpSp>
            <p:nvGrpSpPr>
              <p:cNvPr id="23618" name="Group 74"/>
              <p:cNvGrpSpPr>
                <a:grpSpLocks/>
              </p:cNvGrpSpPr>
              <p:nvPr/>
            </p:nvGrpSpPr>
            <p:grpSpPr bwMode="auto">
              <a:xfrm>
                <a:off x="2648" y="431"/>
                <a:ext cx="194" cy="323"/>
                <a:chOff x="2626" y="665"/>
                <a:chExt cx="194" cy="323"/>
              </a:xfrm>
            </p:grpSpPr>
            <p:sp>
              <p:nvSpPr>
                <p:cNvPr id="132167" name="Rectangle 75"/>
                <p:cNvSpPr>
                  <a:spLocks noChangeAspect="1" noChangeArrowheads="1"/>
                </p:cNvSpPr>
                <p:nvPr/>
              </p:nvSpPr>
              <p:spPr bwMode="auto">
                <a:xfrm>
                  <a:off x="2647" y="700"/>
                  <a:ext cx="173" cy="288"/>
                </a:xfrm>
                <a:prstGeom prst="rect">
                  <a:avLst/>
                </a:prstGeom>
                <a:solidFill>
                  <a:srgbClr val="FFFF00"/>
                </a:solidFill>
                <a:ln w="9525">
                  <a:solidFill>
                    <a:schemeClr val="tx1"/>
                  </a:solidFill>
                  <a:miter lim="800000"/>
                  <a:headEnd/>
                  <a:tailEnd/>
                </a:ln>
              </p:spPr>
              <p:txBody>
                <a:bodyPr rot="10800000" wrap="none" anchor="ctr">
                  <a:prstTxWarp prst="textNoShape">
                    <a:avLst/>
                  </a:prstTxWarp>
                </a:bodyPr>
                <a:lstStyle/>
                <a:p>
                  <a:endParaRPr lang="en-US">
                    <a:latin typeface="Comic Sans MS" pitchFamily="-109" charset="0"/>
                  </a:endParaRPr>
                </a:p>
              </p:txBody>
            </p:sp>
            <p:sp>
              <p:nvSpPr>
                <p:cNvPr id="132168" name="Text Box 76"/>
                <p:cNvSpPr txBox="1">
                  <a:spLocks noChangeArrowheads="1"/>
                </p:cNvSpPr>
                <p:nvPr/>
              </p:nvSpPr>
              <p:spPr bwMode="auto">
                <a:xfrm rot="-5400000">
                  <a:off x="2553" y="738"/>
                  <a:ext cx="319" cy="173"/>
                </a:xfrm>
                <a:prstGeom prst="rect">
                  <a:avLst/>
                </a:prstGeom>
                <a:noFill/>
                <a:ln w="9525">
                  <a:noFill/>
                  <a:miter lim="800000"/>
                  <a:headEnd/>
                  <a:tailEnd/>
                </a:ln>
              </p:spPr>
              <p:txBody>
                <a:bodyPr wrap="none">
                  <a:prstTxWarp prst="textNoShape">
                    <a:avLst/>
                  </a:prstTxWarp>
                  <a:spAutoFit/>
                </a:bodyPr>
                <a:lstStyle/>
                <a:p>
                  <a:r>
                    <a:rPr lang="en-US" sz="1200" b="1"/>
                    <a:t>QseC</a:t>
                  </a:r>
                </a:p>
              </p:txBody>
            </p:sp>
          </p:grpSp>
        </p:grpSp>
        <p:sp>
          <p:nvSpPr>
            <p:cNvPr id="132164" name="Line 77"/>
            <p:cNvSpPr>
              <a:spLocks noChangeShapeType="1"/>
            </p:cNvSpPr>
            <p:nvPr/>
          </p:nvSpPr>
          <p:spPr bwMode="auto">
            <a:xfrm>
              <a:off x="2748" y="774"/>
              <a:ext cx="0" cy="13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nvGrpSpPr>
          <p:cNvPr id="23619" name="Group 80"/>
          <p:cNvGrpSpPr>
            <a:grpSpLocks/>
          </p:cNvGrpSpPr>
          <p:nvPr/>
        </p:nvGrpSpPr>
        <p:grpSpPr bwMode="auto">
          <a:xfrm rot="-494854" flipH="1" flipV="1">
            <a:off x="5224463" y="4856163"/>
            <a:ext cx="560387" cy="284162"/>
            <a:chOff x="2576" y="1165"/>
            <a:chExt cx="353" cy="179"/>
          </a:xfrm>
        </p:grpSpPr>
        <p:sp>
          <p:nvSpPr>
            <p:cNvPr id="132161" name="Oval 81"/>
            <p:cNvSpPr>
              <a:spLocks noChangeAspect="1" noChangeArrowheads="1"/>
            </p:cNvSpPr>
            <p:nvPr/>
          </p:nvSpPr>
          <p:spPr bwMode="auto">
            <a:xfrm>
              <a:off x="2612" y="1165"/>
              <a:ext cx="288" cy="173"/>
            </a:xfrm>
            <a:prstGeom prst="ellipse">
              <a:avLst/>
            </a:prstGeom>
            <a:solidFill>
              <a:srgbClr val="99FF66"/>
            </a:solidFill>
            <a:ln w="9525">
              <a:solidFill>
                <a:schemeClr val="tx1"/>
              </a:solidFill>
              <a:round/>
              <a:headEnd/>
              <a:tailEnd/>
            </a:ln>
          </p:spPr>
          <p:txBody>
            <a:bodyPr rot="10800000" wrap="none" anchor="ctr">
              <a:prstTxWarp prst="textNoShape">
                <a:avLst/>
              </a:prstTxWarp>
            </a:bodyPr>
            <a:lstStyle/>
            <a:p>
              <a:endParaRPr lang="en-US">
                <a:latin typeface="Comic Sans MS" pitchFamily="-109" charset="0"/>
              </a:endParaRPr>
            </a:p>
          </p:txBody>
        </p:sp>
        <p:sp>
          <p:nvSpPr>
            <p:cNvPr id="132162" name="Text Box 82"/>
            <p:cNvSpPr txBox="1">
              <a:spLocks noChangeArrowheads="1"/>
            </p:cNvSpPr>
            <p:nvPr/>
          </p:nvSpPr>
          <p:spPr bwMode="auto">
            <a:xfrm>
              <a:off x="2576" y="1171"/>
              <a:ext cx="353" cy="173"/>
            </a:xfrm>
            <a:prstGeom prst="rect">
              <a:avLst/>
            </a:prstGeom>
            <a:noFill/>
            <a:ln w="9525">
              <a:noFill/>
              <a:miter lim="800000"/>
              <a:headEnd/>
              <a:tailEnd/>
            </a:ln>
          </p:spPr>
          <p:txBody>
            <a:bodyPr wrap="none">
              <a:prstTxWarp prst="textNoShape">
                <a:avLst/>
              </a:prstTxWarp>
              <a:spAutoFit/>
            </a:bodyPr>
            <a:lstStyle/>
            <a:p>
              <a:r>
                <a:rPr lang="en-US" sz="1200" b="1"/>
                <a:t>YedW</a:t>
              </a:r>
            </a:p>
          </p:txBody>
        </p:sp>
      </p:grpSp>
      <p:sp>
        <p:nvSpPr>
          <p:cNvPr id="23565" name="Rectangle 84"/>
          <p:cNvSpPr>
            <a:spLocks noChangeAspect="1" noChangeArrowheads="1"/>
          </p:cNvSpPr>
          <p:nvPr/>
        </p:nvSpPr>
        <p:spPr bwMode="auto">
          <a:xfrm rot="-494854" flipH="1" flipV="1">
            <a:off x="5454650" y="5459413"/>
            <a:ext cx="274638" cy="457200"/>
          </a:xfrm>
          <a:prstGeom prst="rect">
            <a:avLst/>
          </a:prstGeom>
          <a:solidFill>
            <a:srgbClr val="FFFF00"/>
          </a:solidFill>
          <a:ln w="9525">
            <a:solidFill>
              <a:schemeClr val="tx1"/>
            </a:solidFill>
            <a:miter lim="800000"/>
            <a:headEnd/>
            <a:tailEnd/>
          </a:ln>
        </p:spPr>
        <p:txBody>
          <a:bodyPr rot="10800000" wrap="none" anchor="ctr">
            <a:prstTxWarp prst="textNoShape">
              <a:avLst/>
            </a:prstTxWarp>
          </a:bodyPr>
          <a:lstStyle/>
          <a:p>
            <a:endParaRPr lang="en-US">
              <a:latin typeface="Comic Sans MS" pitchFamily="-109" charset="0"/>
            </a:endParaRPr>
          </a:p>
        </p:txBody>
      </p:sp>
      <p:sp>
        <p:nvSpPr>
          <p:cNvPr id="23566" name="Text Box 85"/>
          <p:cNvSpPr txBox="1">
            <a:spLocks noChangeArrowheads="1"/>
          </p:cNvSpPr>
          <p:nvPr/>
        </p:nvSpPr>
        <p:spPr bwMode="auto">
          <a:xfrm rot="-5894854" flipH="1" flipV="1">
            <a:off x="5354638" y="5537200"/>
            <a:ext cx="512762" cy="274638"/>
          </a:xfrm>
          <a:prstGeom prst="rect">
            <a:avLst/>
          </a:prstGeom>
          <a:noFill/>
          <a:ln w="9525">
            <a:noFill/>
            <a:miter lim="800000"/>
            <a:headEnd/>
            <a:tailEnd/>
          </a:ln>
        </p:spPr>
        <p:txBody>
          <a:bodyPr wrap="none">
            <a:prstTxWarp prst="textNoShape">
              <a:avLst/>
            </a:prstTxWarp>
            <a:spAutoFit/>
          </a:bodyPr>
          <a:lstStyle/>
          <a:p>
            <a:r>
              <a:rPr lang="en-US" sz="1200" b="1"/>
              <a:t>YedV</a:t>
            </a:r>
          </a:p>
        </p:txBody>
      </p:sp>
      <p:sp>
        <p:nvSpPr>
          <p:cNvPr id="23567" name="Line 86"/>
          <p:cNvSpPr>
            <a:spLocks noChangeShapeType="1"/>
          </p:cNvSpPr>
          <p:nvPr/>
        </p:nvSpPr>
        <p:spPr bwMode="auto">
          <a:xfrm rot="-494854" flipH="1" flipV="1">
            <a:off x="5551488" y="5167313"/>
            <a:ext cx="0" cy="219075"/>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nvGrpSpPr>
          <p:cNvPr id="23620" name="Group 1250"/>
          <p:cNvGrpSpPr>
            <a:grpSpLocks/>
          </p:cNvGrpSpPr>
          <p:nvPr/>
        </p:nvGrpSpPr>
        <p:grpSpPr bwMode="auto">
          <a:xfrm>
            <a:off x="5870575" y="4732338"/>
            <a:ext cx="568325" cy="1039812"/>
            <a:chOff x="3698" y="2887"/>
            <a:chExt cx="358" cy="655"/>
          </a:xfrm>
        </p:grpSpPr>
        <p:grpSp>
          <p:nvGrpSpPr>
            <p:cNvPr id="23749" name="Group 89"/>
            <p:cNvGrpSpPr>
              <a:grpSpLocks/>
            </p:cNvGrpSpPr>
            <p:nvPr/>
          </p:nvGrpSpPr>
          <p:grpSpPr bwMode="auto">
            <a:xfrm rot="-693255" flipH="1" flipV="1">
              <a:off x="3698" y="2887"/>
              <a:ext cx="316" cy="185"/>
              <a:chOff x="2612" y="1165"/>
              <a:chExt cx="316" cy="185"/>
            </a:xfrm>
          </p:grpSpPr>
          <p:sp>
            <p:nvSpPr>
              <p:cNvPr id="132159" name="Oval 90"/>
              <p:cNvSpPr>
                <a:spLocks noChangeAspect="1" noChangeArrowheads="1"/>
              </p:cNvSpPr>
              <p:nvPr/>
            </p:nvSpPr>
            <p:spPr bwMode="auto">
              <a:xfrm>
                <a:off x="2612" y="1165"/>
                <a:ext cx="288" cy="173"/>
              </a:xfrm>
              <a:prstGeom prst="ellipse">
                <a:avLst/>
              </a:prstGeom>
              <a:solidFill>
                <a:srgbClr val="99FF66"/>
              </a:solidFill>
              <a:ln w="9525">
                <a:solidFill>
                  <a:schemeClr val="tx1"/>
                </a:solidFill>
                <a:round/>
                <a:headEnd/>
                <a:tailEnd/>
              </a:ln>
            </p:spPr>
            <p:txBody>
              <a:bodyPr rot="10800000" wrap="none" anchor="ctr">
                <a:prstTxWarp prst="textNoShape">
                  <a:avLst/>
                </a:prstTxWarp>
              </a:bodyPr>
              <a:lstStyle/>
              <a:p>
                <a:endParaRPr lang="en-US">
                  <a:latin typeface="Comic Sans MS" pitchFamily="-109" charset="0"/>
                </a:endParaRPr>
              </a:p>
            </p:txBody>
          </p:sp>
          <p:sp>
            <p:nvSpPr>
              <p:cNvPr id="132160" name="Text Box 91"/>
              <p:cNvSpPr txBox="1">
                <a:spLocks noChangeArrowheads="1"/>
              </p:cNvSpPr>
              <p:nvPr/>
            </p:nvSpPr>
            <p:spPr bwMode="auto">
              <a:xfrm>
                <a:off x="2646" y="1177"/>
                <a:ext cx="282" cy="173"/>
              </a:xfrm>
              <a:prstGeom prst="rect">
                <a:avLst/>
              </a:prstGeom>
              <a:noFill/>
              <a:ln w="9525">
                <a:noFill/>
                <a:miter lim="800000"/>
                <a:headEnd/>
                <a:tailEnd/>
              </a:ln>
            </p:spPr>
            <p:txBody>
              <a:bodyPr wrap="none">
                <a:prstTxWarp prst="textNoShape">
                  <a:avLst/>
                </a:prstTxWarp>
                <a:spAutoFit/>
              </a:bodyPr>
              <a:lstStyle/>
              <a:p>
                <a:r>
                  <a:rPr lang="en-US" sz="1200" b="1"/>
                  <a:t>YfJR</a:t>
                </a:r>
              </a:p>
            </p:txBody>
          </p:sp>
        </p:grpSp>
        <p:sp>
          <p:nvSpPr>
            <p:cNvPr id="132156" name="Rectangle 93"/>
            <p:cNvSpPr>
              <a:spLocks noChangeAspect="1" noChangeArrowheads="1"/>
            </p:cNvSpPr>
            <p:nvPr/>
          </p:nvSpPr>
          <p:spPr bwMode="auto">
            <a:xfrm rot="-693255" flipH="1" flipV="1">
              <a:off x="3866" y="3237"/>
              <a:ext cx="173" cy="288"/>
            </a:xfrm>
            <a:prstGeom prst="rect">
              <a:avLst/>
            </a:prstGeom>
            <a:solidFill>
              <a:srgbClr val="FFFF00"/>
            </a:solidFill>
            <a:ln w="9525">
              <a:solidFill>
                <a:schemeClr val="tx1"/>
              </a:solidFill>
              <a:miter lim="800000"/>
              <a:headEnd/>
              <a:tailEnd/>
            </a:ln>
          </p:spPr>
          <p:txBody>
            <a:bodyPr rot="10800000" wrap="none" anchor="ctr">
              <a:prstTxWarp prst="textNoShape">
                <a:avLst/>
              </a:prstTxWarp>
            </a:bodyPr>
            <a:lstStyle/>
            <a:p>
              <a:endParaRPr lang="en-US">
                <a:latin typeface="Comic Sans MS" pitchFamily="-109" charset="0"/>
              </a:endParaRPr>
            </a:p>
          </p:txBody>
        </p:sp>
        <p:sp>
          <p:nvSpPr>
            <p:cNvPr id="132157" name="Text Box 94"/>
            <p:cNvSpPr txBox="1">
              <a:spLocks noChangeArrowheads="1"/>
            </p:cNvSpPr>
            <p:nvPr/>
          </p:nvSpPr>
          <p:spPr bwMode="auto">
            <a:xfrm rot="-6093255" flipH="1" flipV="1">
              <a:off x="3819" y="3305"/>
              <a:ext cx="301" cy="173"/>
            </a:xfrm>
            <a:prstGeom prst="rect">
              <a:avLst/>
            </a:prstGeom>
            <a:noFill/>
            <a:ln w="9525">
              <a:noFill/>
              <a:miter lim="800000"/>
              <a:headEnd/>
              <a:tailEnd/>
            </a:ln>
          </p:spPr>
          <p:txBody>
            <a:bodyPr wrap="none">
              <a:prstTxWarp prst="textNoShape">
                <a:avLst/>
              </a:prstTxWarp>
              <a:spAutoFit/>
            </a:bodyPr>
            <a:lstStyle/>
            <a:p>
              <a:r>
                <a:rPr lang="en-US" sz="1200" b="1"/>
                <a:t>YfhK</a:t>
              </a:r>
            </a:p>
          </p:txBody>
        </p:sp>
        <p:sp>
          <p:nvSpPr>
            <p:cNvPr id="132158" name="Line 95"/>
            <p:cNvSpPr>
              <a:spLocks noChangeShapeType="1"/>
            </p:cNvSpPr>
            <p:nvPr/>
          </p:nvSpPr>
          <p:spPr bwMode="auto">
            <a:xfrm rot="-693255" flipH="1" flipV="1">
              <a:off x="3914" y="3076"/>
              <a:ext cx="0" cy="13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nvGrpSpPr>
          <p:cNvPr id="23779" name="Group 1257"/>
          <p:cNvGrpSpPr>
            <a:grpSpLocks/>
          </p:cNvGrpSpPr>
          <p:nvPr/>
        </p:nvGrpSpPr>
        <p:grpSpPr bwMode="auto">
          <a:xfrm>
            <a:off x="6445250" y="4576763"/>
            <a:ext cx="631825" cy="982662"/>
            <a:chOff x="4060" y="2789"/>
            <a:chExt cx="398" cy="619"/>
          </a:xfrm>
        </p:grpSpPr>
        <p:grpSp>
          <p:nvGrpSpPr>
            <p:cNvPr id="23838" name="Group 98"/>
            <p:cNvGrpSpPr>
              <a:grpSpLocks/>
            </p:cNvGrpSpPr>
            <p:nvPr/>
          </p:nvGrpSpPr>
          <p:grpSpPr bwMode="auto">
            <a:xfrm rot="-1179350" flipH="1" flipV="1">
              <a:off x="4060" y="2789"/>
              <a:ext cx="314" cy="179"/>
              <a:chOff x="2611" y="1165"/>
              <a:chExt cx="314" cy="179"/>
            </a:xfrm>
          </p:grpSpPr>
          <p:sp>
            <p:nvSpPr>
              <p:cNvPr id="132153" name="Oval 99"/>
              <p:cNvSpPr>
                <a:spLocks noChangeAspect="1" noChangeArrowheads="1"/>
              </p:cNvSpPr>
              <p:nvPr/>
            </p:nvSpPr>
            <p:spPr bwMode="auto">
              <a:xfrm>
                <a:off x="2612" y="1165"/>
                <a:ext cx="288" cy="173"/>
              </a:xfrm>
              <a:prstGeom prst="ellipse">
                <a:avLst/>
              </a:prstGeom>
              <a:solidFill>
                <a:srgbClr val="99FF66"/>
              </a:solidFill>
              <a:ln w="9525">
                <a:solidFill>
                  <a:schemeClr val="tx1"/>
                </a:solidFill>
                <a:round/>
                <a:headEnd/>
                <a:tailEnd/>
              </a:ln>
            </p:spPr>
            <p:txBody>
              <a:bodyPr rot="10800000" wrap="none" anchor="ctr">
                <a:prstTxWarp prst="textNoShape">
                  <a:avLst/>
                </a:prstTxWarp>
              </a:bodyPr>
              <a:lstStyle/>
              <a:p>
                <a:endParaRPr lang="en-US">
                  <a:latin typeface="Comic Sans MS" pitchFamily="-109" charset="0"/>
                </a:endParaRPr>
              </a:p>
            </p:txBody>
          </p:sp>
          <p:sp>
            <p:nvSpPr>
              <p:cNvPr id="132154" name="Text Box 100"/>
              <p:cNvSpPr txBox="1">
                <a:spLocks noChangeArrowheads="1"/>
              </p:cNvSpPr>
              <p:nvPr/>
            </p:nvSpPr>
            <p:spPr bwMode="auto">
              <a:xfrm>
                <a:off x="2611" y="1171"/>
                <a:ext cx="314" cy="173"/>
              </a:xfrm>
              <a:prstGeom prst="rect">
                <a:avLst/>
              </a:prstGeom>
              <a:noFill/>
              <a:ln w="9525">
                <a:noFill/>
                <a:miter lim="800000"/>
                <a:headEnd/>
                <a:tailEnd/>
              </a:ln>
            </p:spPr>
            <p:txBody>
              <a:bodyPr wrap="none">
                <a:prstTxWarp prst="textNoShape">
                  <a:avLst/>
                </a:prstTxWarp>
                <a:spAutoFit/>
              </a:bodyPr>
              <a:lstStyle/>
              <a:p>
                <a:r>
                  <a:rPr lang="en-US" sz="1200" b="1"/>
                  <a:t>YehT</a:t>
                </a:r>
              </a:p>
            </p:txBody>
          </p:sp>
        </p:grpSp>
        <p:sp>
          <p:nvSpPr>
            <p:cNvPr id="132150" name="Rectangle 102"/>
            <p:cNvSpPr>
              <a:spLocks noChangeAspect="1" noChangeArrowheads="1"/>
            </p:cNvSpPr>
            <p:nvPr/>
          </p:nvSpPr>
          <p:spPr bwMode="auto">
            <a:xfrm rot="-1179350" flipH="1" flipV="1">
              <a:off x="4280" y="3102"/>
              <a:ext cx="173" cy="288"/>
            </a:xfrm>
            <a:prstGeom prst="rect">
              <a:avLst/>
            </a:prstGeom>
            <a:solidFill>
              <a:srgbClr val="FFFF00"/>
            </a:solidFill>
            <a:ln w="9525">
              <a:solidFill>
                <a:schemeClr val="tx1"/>
              </a:solidFill>
              <a:miter lim="800000"/>
              <a:headEnd/>
              <a:tailEnd/>
            </a:ln>
          </p:spPr>
          <p:txBody>
            <a:bodyPr rot="10800000" wrap="none" anchor="ctr">
              <a:prstTxWarp prst="textNoShape">
                <a:avLst/>
              </a:prstTxWarp>
            </a:bodyPr>
            <a:lstStyle/>
            <a:p>
              <a:endParaRPr lang="en-US">
                <a:latin typeface="Comic Sans MS" pitchFamily="-109" charset="0"/>
              </a:endParaRPr>
            </a:p>
          </p:txBody>
        </p:sp>
        <p:sp>
          <p:nvSpPr>
            <p:cNvPr id="132151" name="Text Box 103"/>
            <p:cNvSpPr txBox="1">
              <a:spLocks noChangeArrowheads="1"/>
            </p:cNvSpPr>
            <p:nvPr/>
          </p:nvSpPr>
          <p:spPr bwMode="auto">
            <a:xfrm rot="-6579350" flipH="1" flipV="1">
              <a:off x="4207" y="3157"/>
              <a:ext cx="329" cy="173"/>
            </a:xfrm>
            <a:prstGeom prst="rect">
              <a:avLst/>
            </a:prstGeom>
            <a:noFill/>
            <a:ln w="9525">
              <a:noFill/>
              <a:miter lim="800000"/>
              <a:headEnd/>
              <a:tailEnd/>
            </a:ln>
          </p:spPr>
          <p:txBody>
            <a:bodyPr wrap="none">
              <a:prstTxWarp prst="textNoShape">
                <a:avLst/>
              </a:prstTxWarp>
              <a:spAutoFit/>
            </a:bodyPr>
            <a:lstStyle/>
            <a:p>
              <a:r>
                <a:rPr lang="en-US" sz="1200" b="1"/>
                <a:t>YehU</a:t>
              </a:r>
            </a:p>
          </p:txBody>
        </p:sp>
        <p:sp>
          <p:nvSpPr>
            <p:cNvPr id="132152" name="Line 104"/>
            <p:cNvSpPr>
              <a:spLocks noChangeShapeType="1"/>
            </p:cNvSpPr>
            <p:nvPr/>
          </p:nvSpPr>
          <p:spPr bwMode="auto">
            <a:xfrm rot="-1179350" flipH="1" flipV="1">
              <a:off x="4295" y="2970"/>
              <a:ext cx="0" cy="13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nvGrpSpPr>
          <p:cNvPr id="23839" name="Group 114"/>
          <p:cNvGrpSpPr>
            <a:grpSpLocks/>
          </p:cNvGrpSpPr>
          <p:nvPr/>
        </p:nvGrpSpPr>
        <p:grpSpPr bwMode="auto">
          <a:xfrm rot="-3741387" flipH="1" flipV="1">
            <a:off x="8023225" y="3627438"/>
            <a:ext cx="496887" cy="280988"/>
            <a:chOff x="2612" y="1161"/>
            <a:chExt cx="313" cy="177"/>
          </a:xfrm>
        </p:grpSpPr>
        <p:sp>
          <p:nvSpPr>
            <p:cNvPr id="132147" name="Oval 115"/>
            <p:cNvSpPr>
              <a:spLocks noChangeAspect="1" noChangeArrowheads="1"/>
            </p:cNvSpPr>
            <p:nvPr/>
          </p:nvSpPr>
          <p:spPr bwMode="auto">
            <a:xfrm>
              <a:off x="2612" y="1165"/>
              <a:ext cx="288" cy="173"/>
            </a:xfrm>
            <a:prstGeom prst="ellipse">
              <a:avLst/>
            </a:prstGeom>
            <a:solidFill>
              <a:srgbClr val="99FF66"/>
            </a:solidFill>
            <a:ln w="9525">
              <a:solidFill>
                <a:schemeClr val="tx1"/>
              </a:solidFill>
              <a:round/>
              <a:headEnd/>
              <a:tailEnd/>
            </a:ln>
          </p:spPr>
          <p:txBody>
            <a:bodyPr rot="10800000" vert="eaVert" wrap="none" anchor="ctr">
              <a:prstTxWarp prst="textNoShape">
                <a:avLst/>
              </a:prstTxWarp>
            </a:bodyPr>
            <a:lstStyle/>
            <a:p>
              <a:endParaRPr lang="en-US">
                <a:latin typeface="Comic Sans MS" pitchFamily="-109" charset="0"/>
              </a:endParaRPr>
            </a:p>
          </p:txBody>
        </p:sp>
        <p:sp>
          <p:nvSpPr>
            <p:cNvPr id="132148" name="Text Box 116"/>
            <p:cNvSpPr txBox="1">
              <a:spLocks noChangeArrowheads="1"/>
            </p:cNvSpPr>
            <p:nvPr/>
          </p:nvSpPr>
          <p:spPr bwMode="auto">
            <a:xfrm>
              <a:off x="2623" y="1161"/>
              <a:ext cx="302" cy="173"/>
            </a:xfrm>
            <a:prstGeom prst="rect">
              <a:avLst/>
            </a:prstGeom>
            <a:noFill/>
            <a:ln w="9525">
              <a:noFill/>
              <a:miter lim="800000"/>
              <a:headEnd/>
              <a:tailEnd/>
            </a:ln>
          </p:spPr>
          <p:txBody>
            <a:bodyPr wrap="none">
              <a:prstTxWarp prst="textNoShape">
                <a:avLst/>
              </a:prstTxWarp>
              <a:spAutoFit/>
            </a:bodyPr>
            <a:lstStyle/>
            <a:p>
              <a:r>
                <a:rPr lang="en-US" sz="1200" b="1"/>
                <a:t>RcsB</a:t>
              </a:r>
            </a:p>
          </p:txBody>
        </p:sp>
      </p:grpSp>
      <p:grpSp>
        <p:nvGrpSpPr>
          <p:cNvPr id="23840" name="Group 117"/>
          <p:cNvGrpSpPr>
            <a:grpSpLocks/>
          </p:cNvGrpSpPr>
          <p:nvPr/>
        </p:nvGrpSpPr>
        <p:grpSpPr bwMode="auto">
          <a:xfrm rot="-3741387" flipH="1" flipV="1">
            <a:off x="8673307" y="3831431"/>
            <a:ext cx="279400" cy="503237"/>
            <a:chOff x="2644" y="671"/>
            <a:chExt cx="176" cy="317"/>
          </a:xfrm>
        </p:grpSpPr>
        <p:sp>
          <p:nvSpPr>
            <p:cNvPr id="132145" name="Rectangle 118"/>
            <p:cNvSpPr>
              <a:spLocks noChangeAspect="1" noChangeArrowheads="1"/>
            </p:cNvSpPr>
            <p:nvPr/>
          </p:nvSpPr>
          <p:spPr bwMode="auto">
            <a:xfrm>
              <a:off x="2647" y="700"/>
              <a:ext cx="173" cy="288"/>
            </a:xfrm>
            <a:prstGeom prst="rect">
              <a:avLst/>
            </a:prstGeom>
            <a:solidFill>
              <a:srgbClr val="FFFF00"/>
            </a:solidFill>
            <a:ln w="9525">
              <a:solidFill>
                <a:schemeClr val="tx1"/>
              </a:solidFill>
              <a:miter lim="800000"/>
              <a:headEnd/>
              <a:tailEnd/>
            </a:ln>
          </p:spPr>
          <p:txBody>
            <a:bodyPr rot="10800000" vert="eaVert" wrap="none" anchor="ctr">
              <a:prstTxWarp prst="textNoShape">
                <a:avLst/>
              </a:prstTxWarp>
            </a:bodyPr>
            <a:lstStyle/>
            <a:p>
              <a:endParaRPr lang="en-US">
                <a:latin typeface="Comic Sans MS" pitchFamily="-109" charset="0"/>
              </a:endParaRPr>
            </a:p>
          </p:txBody>
        </p:sp>
        <p:sp>
          <p:nvSpPr>
            <p:cNvPr id="132146" name="Text Box 119"/>
            <p:cNvSpPr txBox="1">
              <a:spLocks noChangeArrowheads="1"/>
            </p:cNvSpPr>
            <p:nvPr/>
          </p:nvSpPr>
          <p:spPr bwMode="auto">
            <a:xfrm rot="-5400000">
              <a:off x="2581" y="734"/>
              <a:ext cx="299" cy="173"/>
            </a:xfrm>
            <a:prstGeom prst="rect">
              <a:avLst/>
            </a:prstGeom>
            <a:noFill/>
            <a:ln w="9525">
              <a:noFill/>
              <a:miter lim="800000"/>
              <a:headEnd/>
              <a:tailEnd/>
            </a:ln>
          </p:spPr>
          <p:txBody>
            <a:bodyPr wrap="none">
              <a:prstTxWarp prst="textNoShape">
                <a:avLst/>
              </a:prstTxWarp>
              <a:spAutoFit/>
            </a:bodyPr>
            <a:lstStyle/>
            <a:p>
              <a:r>
                <a:rPr lang="en-US" sz="1200" b="1"/>
                <a:t>RcsC</a:t>
              </a:r>
            </a:p>
          </p:txBody>
        </p:sp>
      </p:grpSp>
      <p:sp>
        <p:nvSpPr>
          <p:cNvPr id="23572" name="Line 120"/>
          <p:cNvSpPr>
            <a:spLocks noChangeShapeType="1"/>
          </p:cNvSpPr>
          <p:nvPr/>
        </p:nvSpPr>
        <p:spPr bwMode="auto">
          <a:xfrm rot="-3741387" flipH="1" flipV="1">
            <a:off x="8516938" y="3800475"/>
            <a:ext cx="0" cy="219075"/>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nvGrpSpPr>
          <p:cNvPr id="23841" name="Group 121"/>
          <p:cNvGrpSpPr>
            <a:grpSpLocks/>
          </p:cNvGrpSpPr>
          <p:nvPr/>
        </p:nvGrpSpPr>
        <p:grpSpPr bwMode="auto">
          <a:xfrm rot="3508263">
            <a:off x="8328819" y="2431256"/>
            <a:ext cx="579438" cy="1012825"/>
            <a:chOff x="2579" y="466"/>
            <a:chExt cx="365" cy="638"/>
          </a:xfrm>
        </p:grpSpPr>
        <p:grpSp>
          <p:nvGrpSpPr>
            <p:cNvPr id="23842" name="Group 122"/>
            <p:cNvGrpSpPr>
              <a:grpSpLocks/>
            </p:cNvGrpSpPr>
            <p:nvPr/>
          </p:nvGrpSpPr>
          <p:grpSpPr bwMode="auto">
            <a:xfrm>
              <a:off x="2579" y="466"/>
              <a:ext cx="365" cy="638"/>
              <a:chOff x="2579" y="466"/>
              <a:chExt cx="365" cy="638"/>
            </a:xfrm>
          </p:grpSpPr>
          <p:grpSp>
            <p:nvGrpSpPr>
              <p:cNvPr id="23843" name="Group 123"/>
              <p:cNvGrpSpPr>
                <a:grpSpLocks/>
              </p:cNvGrpSpPr>
              <p:nvPr/>
            </p:nvGrpSpPr>
            <p:grpSpPr bwMode="auto">
              <a:xfrm>
                <a:off x="2579" y="928"/>
                <a:ext cx="365" cy="176"/>
                <a:chOff x="2579" y="1162"/>
                <a:chExt cx="365" cy="176"/>
              </a:xfrm>
            </p:grpSpPr>
            <p:sp>
              <p:nvSpPr>
                <p:cNvPr id="132143" name="Oval 124"/>
                <p:cNvSpPr>
                  <a:spLocks noChangeAspect="1" noChangeArrowheads="1"/>
                </p:cNvSpPr>
                <p:nvPr/>
              </p:nvSpPr>
              <p:spPr bwMode="auto">
                <a:xfrm>
                  <a:off x="2612" y="1165"/>
                  <a:ext cx="288" cy="173"/>
                </a:xfrm>
                <a:prstGeom prst="ellipse">
                  <a:avLst/>
                </a:prstGeom>
                <a:solidFill>
                  <a:srgbClr val="99FF66"/>
                </a:solidFill>
                <a:ln w="9525">
                  <a:solidFill>
                    <a:schemeClr val="tx1"/>
                  </a:solidFill>
                  <a:round/>
                  <a:headEnd/>
                  <a:tailEnd/>
                </a:ln>
              </p:spPr>
              <p:txBody>
                <a:bodyPr rot="10800000" vert="eaVert" wrap="none" anchor="ctr">
                  <a:prstTxWarp prst="textNoShape">
                    <a:avLst/>
                  </a:prstTxWarp>
                </a:bodyPr>
                <a:lstStyle/>
                <a:p>
                  <a:endParaRPr lang="en-US">
                    <a:latin typeface="Comic Sans MS" pitchFamily="-109" charset="0"/>
                  </a:endParaRPr>
                </a:p>
              </p:txBody>
            </p:sp>
            <p:sp>
              <p:nvSpPr>
                <p:cNvPr id="132144" name="Text Box 125"/>
                <p:cNvSpPr txBox="1">
                  <a:spLocks noChangeArrowheads="1"/>
                </p:cNvSpPr>
                <p:nvPr/>
              </p:nvSpPr>
              <p:spPr bwMode="auto">
                <a:xfrm>
                  <a:off x="2579" y="1162"/>
                  <a:ext cx="365" cy="173"/>
                </a:xfrm>
                <a:prstGeom prst="rect">
                  <a:avLst/>
                </a:prstGeom>
                <a:noFill/>
                <a:ln w="9525">
                  <a:noFill/>
                  <a:miter lim="800000"/>
                  <a:headEnd/>
                  <a:tailEnd/>
                </a:ln>
              </p:spPr>
              <p:txBody>
                <a:bodyPr wrap="none">
                  <a:prstTxWarp prst="textNoShape">
                    <a:avLst/>
                  </a:prstTxWarp>
                  <a:spAutoFit/>
                </a:bodyPr>
                <a:lstStyle/>
                <a:p>
                  <a:r>
                    <a:rPr lang="en-US" sz="1200" b="1"/>
                    <a:t>OmpR</a:t>
                  </a:r>
                </a:p>
              </p:txBody>
            </p:sp>
          </p:grpSp>
          <p:grpSp>
            <p:nvGrpSpPr>
              <p:cNvPr id="23844" name="Group 126"/>
              <p:cNvGrpSpPr>
                <a:grpSpLocks/>
              </p:cNvGrpSpPr>
              <p:nvPr/>
            </p:nvGrpSpPr>
            <p:grpSpPr bwMode="auto">
              <a:xfrm>
                <a:off x="2662" y="466"/>
                <a:ext cx="180" cy="317"/>
                <a:chOff x="2640" y="700"/>
                <a:chExt cx="180" cy="317"/>
              </a:xfrm>
            </p:grpSpPr>
            <p:sp>
              <p:nvSpPr>
                <p:cNvPr id="132141" name="Rectangle 127"/>
                <p:cNvSpPr>
                  <a:spLocks noChangeAspect="1" noChangeArrowheads="1"/>
                </p:cNvSpPr>
                <p:nvPr/>
              </p:nvSpPr>
              <p:spPr bwMode="auto">
                <a:xfrm>
                  <a:off x="2647" y="700"/>
                  <a:ext cx="173" cy="288"/>
                </a:xfrm>
                <a:prstGeom prst="rect">
                  <a:avLst/>
                </a:prstGeom>
                <a:solidFill>
                  <a:srgbClr val="FFFF00"/>
                </a:solidFill>
                <a:ln w="9525">
                  <a:solidFill>
                    <a:schemeClr val="tx1"/>
                  </a:solidFill>
                  <a:miter lim="800000"/>
                  <a:headEnd/>
                  <a:tailEnd/>
                </a:ln>
              </p:spPr>
              <p:txBody>
                <a:bodyPr rot="10800000" vert="eaVert" wrap="none" anchor="ctr">
                  <a:prstTxWarp prst="textNoShape">
                    <a:avLst/>
                  </a:prstTxWarp>
                </a:bodyPr>
                <a:lstStyle/>
                <a:p>
                  <a:endParaRPr lang="en-US">
                    <a:latin typeface="Comic Sans MS" pitchFamily="-109" charset="0"/>
                  </a:endParaRPr>
                </a:p>
              </p:txBody>
            </p:sp>
            <p:sp>
              <p:nvSpPr>
                <p:cNvPr id="132142" name="Text Box 128"/>
                <p:cNvSpPr txBox="1">
                  <a:spLocks noChangeArrowheads="1"/>
                </p:cNvSpPr>
                <p:nvPr/>
              </p:nvSpPr>
              <p:spPr bwMode="auto">
                <a:xfrm rot="-5400000">
                  <a:off x="2576" y="779"/>
                  <a:ext cx="302" cy="173"/>
                </a:xfrm>
                <a:prstGeom prst="rect">
                  <a:avLst/>
                </a:prstGeom>
                <a:noFill/>
                <a:ln w="9525">
                  <a:noFill/>
                  <a:miter lim="800000"/>
                  <a:headEnd/>
                  <a:tailEnd/>
                </a:ln>
              </p:spPr>
              <p:txBody>
                <a:bodyPr wrap="none">
                  <a:prstTxWarp prst="textNoShape">
                    <a:avLst/>
                  </a:prstTxWarp>
                  <a:spAutoFit/>
                </a:bodyPr>
                <a:lstStyle/>
                <a:p>
                  <a:r>
                    <a:rPr lang="en-US" sz="1200" b="1"/>
                    <a:t>ArcB</a:t>
                  </a:r>
                </a:p>
              </p:txBody>
            </p:sp>
          </p:grpSp>
        </p:grpSp>
        <p:sp>
          <p:nvSpPr>
            <p:cNvPr id="132138" name="Line 129"/>
            <p:cNvSpPr>
              <a:spLocks noChangeShapeType="1"/>
            </p:cNvSpPr>
            <p:nvPr/>
          </p:nvSpPr>
          <p:spPr bwMode="auto">
            <a:xfrm>
              <a:off x="2748" y="774"/>
              <a:ext cx="0" cy="13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nvGrpSpPr>
          <p:cNvPr id="23845" name="Group 130"/>
          <p:cNvGrpSpPr>
            <a:grpSpLocks/>
          </p:cNvGrpSpPr>
          <p:nvPr/>
        </p:nvGrpSpPr>
        <p:grpSpPr bwMode="auto">
          <a:xfrm rot="2363290">
            <a:off x="7907338" y="1892300"/>
            <a:ext cx="509587" cy="1012825"/>
            <a:chOff x="2579" y="466"/>
            <a:chExt cx="321" cy="638"/>
          </a:xfrm>
        </p:grpSpPr>
        <p:grpSp>
          <p:nvGrpSpPr>
            <p:cNvPr id="23974" name="Group 131"/>
            <p:cNvGrpSpPr>
              <a:grpSpLocks/>
            </p:cNvGrpSpPr>
            <p:nvPr/>
          </p:nvGrpSpPr>
          <p:grpSpPr bwMode="auto">
            <a:xfrm>
              <a:off x="2579" y="466"/>
              <a:ext cx="321" cy="638"/>
              <a:chOff x="2579" y="466"/>
              <a:chExt cx="321" cy="638"/>
            </a:xfrm>
          </p:grpSpPr>
          <p:grpSp>
            <p:nvGrpSpPr>
              <p:cNvPr id="24004" name="Group 132"/>
              <p:cNvGrpSpPr>
                <a:grpSpLocks/>
              </p:cNvGrpSpPr>
              <p:nvPr/>
            </p:nvGrpSpPr>
            <p:grpSpPr bwMode="auto">
              <a:xfrm>
                <a:off x="2579" y="924"/>
                <a:ext cx="321" cy="180"/>
                <a:chOff x="2579" y="1158"/>
                <a:chExt cx="321" cy="180"/>
              </a:xfrm>
            </p:grpSpPr>
            <p:sp>
              <p:nvSpPr>
                <p:cNvPr id="132135" name="Oval 133"/>
                <p:cNvSpPr>
                  <a:spLocks noChangeAspect="1" noChangeArrowheads="1"/>
                </p:cNvSpPr>
                <p:nvPr/>
              </p:nvSpPr>
              <p:spPr bwMode="auto">
                <a:xfrm>
                  <a:off x="2612" y="1165"/>
                  <a:ext cx="288" cy="173"/>
                </a:xfrm>
                <a:prstGeom prst="ellipse">
                  <a:avLst/>
                </a:prstGeom>
                <a:solidFill>
                  <a:srgbClr val="99FF66"/>
                </a:solidFill>
                <a:ln w="9525">
                  <a:solidFill>
                    <a:schemeClr val="tx1"/>
                  </a:solidFill>
                  <a:round/>
                  <a:headEnd/>
                  <a:tailEnd/>
                </a:ln>
              </p:spPr>
              <p:txBody>
                <a:bodyPr wrap="none" anchor="ctr">
                  <a:prstTxWarp prst="textNoShape">
                    <a:avLst/>
                  </a:prstTxWarp>
                </a:bodyPr>
                <a:lstStyle/>
                <a:p>
                  <a:endParaRPr lang="en-US">
                    <a:latin typeface="Comic Sans MS" pitchFamily="-109" charset="0"/>
                  </a:endParaRPr>
                </a:p>
              </p:txBody>
            </p:sp>
            <p:sp>
              <p:nvSpPr>
                <p:cNvPr id="132136" name="Text Box 134"/>
                <p:cNvSpPr txBox="1">
                  <a:spLocks noChangeArrowheads="1"/>
                </p:cNvSpPr>
                <p:nvPr/>
              </p:nvSpPr>
              <p:spPr bwMode="auto">
                <a:xfrm>
                  <a:off x="2579" y="1158"/>
                  <a:ext cx="299" cy="173"/>
                </a:xfrm>
                <a:prstGeom prst="rect">
                  <a:avLst/>
                </a:prstGeom>
                <a:noFill/>
                <a:ln w="9525">
                  <a:noFill/>
                  <a:miter lim="800000"/>
                  <a:headEnd/>
                  <a:tailEnd/>
                </a:ln>
              </p:spPr>
              <p:txBody>
                <a:bodyPr wrap="none">
                  <a:prstTxWarp prst="textNoShape">
                    <a:avLst/>
                  </a:prstTxWarp>
                  <a:spAutoFit/>
                </a:bodyPr>
                <a:lstStyle/>
                <a:p>
                  <a:r>
                    <a:rPr lang="en-US" sz="1200" b="1"/>
                    <a:t>RstA</a:t>
                  </a:r>
                </a:p>
              </p:txBody>
            </p:sp>
          </p:grpSp>
          <p:grpSp>
            <p:nvGrpSpPr>
              <p:cNvPr id="24063" name="Group 135"/>
              <p:cNvGrpSpPr>
                <a:grpSpLocks/>
              </p:cNvGrpSpPr>
              <p:nvPr/>
            </p:nvGrpSpPr>
            <p:grpSpPr bwMode="auto">
              <a:xfrm>
                <a:off x="2667" y="466"/>
                <a:ext cx="175" cy="311"/>
                <a:chOff x="2645" y="700"/>
                <a:chExt cx="175" cy="311"/>
              </a:xfrm>
            </p:grpSpPr>
            <p:sp>
              <p:nvSpPr>
                <p:cNvPr id="132133" name="Rectangle 136"/>
                <p:cNvSpPr>
                  <a:spLocks noChangeAspect="1" noChangeArrowheads="1"/>
                </p:cNvSpPr>
                <p:nvPr/>
              </p:nvSpPr>
              <p:spPr bwMode="auto">
                <a:xfrm>
                  <a:off x="2647" y="700"/>
                  <a:ext cx="173" cy="288"/>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latin typeface="Comic Sans MS" pitchFamily="-109" charset="0"/>
                  </a:endParaRPr>
                </a:p>
              </p:txBody>
            </p:sp>
            <p:sp>
              <p:nvSpPr>
                <p:cNvPr id="132134" name="Text Box 137"/>
                <p:cNvSpPr txBox="1">
                  <a:spLocks noChangeArrowheads="1"/>
                </p:cNvSpPr>
                <p:nvPr/>
              </p:nvSpPr>
              <p:spPr bwMode="auto">
                <a:xfrm rot="-5400000">
                  <a:off x="2584" y="777"/>
                  <a:ext cx="295" cy="173"/>
                </a:xfrm>
                <a:prstGeom prst="rect">
                  <a:avLst/>
                </a:prstGeom>
                <a:noFill/>
                <a:ln w="9525">
                  <a:noFill/>
                  <a:miter lim="800000"/>
                  <a:headEnd/>
                  <a:tailEnd/>
                </a:ln>
              </p:spPr>
              <p:txBody>
                <a:bodyPr wrap="none">
                  <a:prstTxWarp prst="textNoShape">
                    <a:avLst/>
                  </a:prstTxWarp>
                  <a:spAutoFit/>
                </a:bodyPr>
                <a:lstStyle/>
                <a:p>
                  <a:r>
                    <a:rPr lang="en-US" sz="1200" b="1"/>
                    <a:t>RstB</a:t>
                  </a:r>
                </a:p>
              </p:txBody>
            </p:sp>
          </p:grpSp>
        </p:grpSp>
        <p:sp>
          <p:nvSpPr>
            <p:cNvPr id="132130" name="Line 138"/>
            <p:cNvSpPr>
              <a:spLocks noChangeShapeType="1"/>
            </p:cNvSpPr>
            <p:nvPr/>
          </p:nvSpPr>
          <p:spPr bwMode="auto">
            <a:xfrm>
              <a:off x="2748" y="774"/>
              <a:ext cx="0" cy="13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nvGrpSpPr>
          <p:cNvPr id="24064" name="Group 139"/>
          <p:cNvGrpSpPr>
            <a:grpSpLocks/>
          </p:cNvGrpSpPr>
          <p:nvPr/>
        </p:nvGrpSpPr>
        <p:grpSpPr bwMode="auto">
          <a:xfrm rot="1775122">
            <a:off x="7342188" y="1509713"/>
            <a:ext cx="530225" cy="1044575"/>
            <a:chOff x="2578" y="446"/>
            <a:chExt cx="334" cy="658"/>
          </a:xfrm>
        </p:grpSpPr>
        <p:grpSp>
          <p:nvGrpSpPr>
            <p:cNvPr id="24065" name="Group 140"/>
            <p:cNvGrpSpPr>
              <a:grpSpLocks/>
            </p:cNvGrpSpPr>
            <p:nvPr/>
          </p:nvGrpSpPr>
          <p:grpSpPr bwMode="auto">
            <a:xfrm>
              <a:off x="2578" y="446"/>
              <a:ext cx="334" cy="658"/>
              <a:chOff x="2578" y="446"/>
              <a:chExt cx="334" cy="658"/>
            </a:xfrm>
          </p:grpSpPr>
          <p:grpSp>
            <p:nvGrpSpPr>
              <p:cNvPr id="24066" name="Group 141"/>
              <p:cNvGrpSpPr>
                <a:grpSpLocks/>
              </p:cNvGrpSpPr>
              <p:nvPr/>
            </p:nvGrpSpPr>
            <p:grpSpPr bwMode="auto">
              <a:xfrm>
                <a:off x="2578" y="926"/>
                <a:ext cx="334" cy="178"/>
                <a:chOff x="2578" y="1160"/>
                <a:chExt cx="334" cy="178"/>
              </a:xfrm>
            </p:grpSpPr>
            <p:sp>
              <p:nvSpPr>
                <p:cNvPr id="132127" name="Oval 142"/>
                <p:cNvSpPr>
                  <a:spLocks noChangeAspect="1" noChangeArrowheads="1"/>
                </p:cNvSpPr>
                <p:nvPr/>
              </p:nvSpPr>
              <p:spPr bwMode="auto">
                <a:xfrm>
                  <a:off x="2612" y="1165"/>
                  <a:ext cx="288" cy="173"/>
                </a:xfrm>
                <a:prstGeom prst="ellipse">
                  <a:avLst/>
                </a:prstGeom>
                <a:solidFill>
                  <a:srgbClr val="99FF66"/>
                </a:solidFill>
                <a:ln w="9525">
                  <a:solidFill>
                    <a:schemeClr val="tx1"/>
                  </a:solidFill>
                  <a:round/>
                  <a:headEnd/>
                  <a:tailEnd/>
                </a:ln>
              </p:spPr>
              <p:txBody>
                <a:bodyPr wrap="none" anchor="ctr">
                  <a:prstTxWarp prst="textNoShape">
                    <a:avLst/>
                  </a:prstTxWarp>
                </a:bodyPr>
                <a:lstStyle/>
                <a:p>
                  <a:endParaRPr lang="en-US">
                    <a:latin typeface="Comic Sans MS" pitchFamily="-109" charset="0"/>
                  </a:endParaRPr>
                </a:p>
              </p:txBody>
            </p:sp>
            <p:sp>
              <p:nvSpPr>
                <p:cNvPr id="132128" name="Text Box 143"/>
                <p:cNvSpPr txBox="1">
                  <a:spLocks noChangeArrowheads="1"/>
                </p:cNvSpPr>
                <p:nvPr/>
              </p:nvSpPr>
              <p:spPr bwMode="auto">
                <a:xfrm>
                  <a:off x="2578" y="1160"/>
                  <a:ext cx="334" cy="173"/>
                </a:xfrm>
                <a:prstGeom prst="rect">
                  <a:avLst/>
                </a:prstGeom>
                <a:noFill/>
                <a:ln w="9525">
                  <a:noFill/>
                  <a:miter lim="800000"/>
                  <a:headEnd/>
                  <a:tailEnd/>
                </a:ln>
              </p:spPr>
              <p:txBody>
                <a:bodyPr wrap="none">
                  <a:prstTxWarp prst="textNoShape">
                    <a:avLst/>
                  </a:prstTxWarp>
                  <a:spAutoFit/>
                </a:bodyPr>
                <a:lstStyle/>
                <a:p>
                  <a:r>
                    <a:rPr lang="en-US" sz="1200" b="1"/>
                    <a:t>UhpC</a:t>
                  </a:r>
                </a:p>
              </p:txBody>
            </p:sp>
          </p:grpSp>
          <p:grpSp>
            <p:nvGrpSpPr>
              <p:cNvPr id="24067" name="Group 144"/>
              <p:cNvGrpSpPr>
                <a:grpSpLocks/>
              </p:cNvGrpSpPr>
              <p:nvPr/>
            </p:nvGrpSpPr>
            <p:grpSpPr bwMode="auto">
              <a:xfrm>
                <a:off x="2666" y="446"/>
                <a:ext cx="176" cy="337"/>
                <a:chOff x="2644" y="680"/>
                <a:chExt cx="176" cy="337"/>
              </a:xfrm>
            </p:grpSpPr>
            <p:sp>
              <p:nvSpPr>
                <p:cNvPr id="132125" name="Rectangle 145"/>
                <p:cNvSpPr>
                  <a:spLocks noChangeAspect="1" noChangeArrowheads="1"/>
                </p:cNvSpPr>
                <p:nvPr/>
              </p:nvSpPr>
              <p:spPr bwMode="auto">
                <a:xfrm>
                  <a:off x="2647" y="700"/>
                  <a:ext cx="173" cy="288"/>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latin typeface="Comic Sans MS" pitchFamily="-109" charset="0"/>
                  </a:endParaRPr>
                </a:p>
              </p:txBody>
            </p:sp>
            <p:sp>
              <p:nvSpPr>
                <p:cNvPr id="132126" name="Text Box 146"/>
                <p:cNvSpPr txBox="1">
                  <a:spLocks noChangeArrowheads="1"/>
                </p:cNvSpPr>
                <p:nvPr/>
              </p:nvSpPr>
              <p:spPr bwMode="auto">
                <a:xfrm rot="-5400000">
                  <a:off x="2562" y="762"/>
                  <a:ext cx="337" cy="173"/>
                </a:xfrm>
                <a:prstGeom prst="rect">
                  <a:avLst/>
                </a:prstGeom>
                <a:noFill/>
                <a:ln w="9525">
                  <a:noFill/>
                  <a:miter lim="800000"/>
                  <a:headEnd/>
                  <a:tailEnd/>
                </a:ln>
              </p:spPr>
              <p:txBody>
                <a:bodyPr wrap="none">
                  <a:prstTxWarp prst="textNoShape">
                    <a:avLst/>
                  </a:prstTxWarp>
                  <a:spAutoFit/>
                </a:bodyPr>
                <a:lstStyle/>
                <a:p>
                  <a:r>
                    <a:rPr lang="en-US" sz="1200" b="1"/>
                    <a:t>UhpB</a:t>
                  </a:r>
                </a:p>
              </p:txBody>
            </p:sp>
          </p:grpSp>
        </p:grpSp>
        <p:sp>
          <p:nvSpPr>
            <p:cNvPr id="132122" name="Line 147"/>
            <p:cNvSpPr>
              <a:spLocks noChangeShapeType="1"/>
            </p:cNvSpPr>
            <p:nvPr/>
          </p:nvSpPr>
          <p:spPr bwMode="auto">
            <a:xfrm>
              <a:off x="2748" y="774"/>
              <a:ext cx="0" cy="13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nvGrpSpPr>
          <p:cNvPr id="24068" name="Group 148"/>
          <p:cNvGrpSpPr>
            <a:grpSpLocks/>
          </p:cNvGrpSpPr>
          <p:nvPr/>
        </p:nvGrpSpPr>
        <p:grpSpPr bwMode="auto">
          <a:xfrm rot="1299355">
            <a:off x="6719888" y="1284288"/>
            <a:ext cx="511175" cy="1012825"/>
            <a:chOff x="2578" y="466"/>
            <a:chExt cx="322" cy="638"/>
          </a:xfrm>
        </p:grpSpPr>
        <p:grpSp>
          <p:nvGrpSpPr>
            <p:cNvPr id="24069" name="Group 149"/>
            <p:cNvGrpSpPr>
              <a:grpSpLocks/>
            </p:cNvGrpSpPr>
            <p:nvPr/>
          </p:nvGrpSpPr>
          <p:grpSpPr bwMode="auto">
            <a:xfrm>
              <a:off x="2578" y="466"/>
              <a:ext cx="322" cy="638"/>
              <a:chOff x="2578" y="466"/>
              <a:chExt cx="322" cy="638"/>
            </a:xfrm>
          </p:grpSpPr>
          <p:grpSp>
            <p:nvGrpSpPr>
              <p:cNvPr id="24070" name="Group 150"/>
              <p:cNvGrpSpPr>
                <a:grpSpLocks/>
              </p:cNvGrpSpPr>
              <p:nvPr/>
            </p:nvGrpSpPr>
            <p:grpSpPr bwMode="auto">
              <a:xfrm>
                <a:off x="2578" y="923"/>
                <a:ext cx="322" cy="181"/>
                <a:chOff x="2578" y="1157"/>
                <a:chExt cx="322" cy="181"/>
              </a:xfrm>
            </p:grpSpPr>
            <p:sp>
              <p:nvSpPr>
                <p:cNvPr id="132119" name="Oval 151"/>
                <p:cNvSpPr>
                  <a:spLocks noChangeAspect="1" noChangeArrowheads="1"/>
                </p:cNvSpPr>
                <p:nvPr/>
              </p:nvSpPr>
              <p:spPr bwMode="auto">
                <a:xfrm>
                  <a:off x="2612" y="1165"/>
                  <a:ext cx="288" cy="173"/>
                </a:xfrm>
                <a:prstGeom prst="ellipse">
                  <a:avLst/>
                </a:prstGeom>
                <a:solidFill>
                  <a:srgbClr val="99FF66"/>
                </a:solidFill>
                <a:ln w="9525">
                  <a:solidFill>
                    <a:schemeClr val="tx1"/>
                  </a:solidFill>
                  <a:round/>
                  <a:headEnd/>
                  <a:tailEnd/>
                </a:ln>
              </p:spPr>
              <p:txBody>
                <a:bodyPr wrap="none" anchor="ctr">
                  <a:prstTxWarp prst="textNoShape">
                    <a:avLst/>
                  </a:prstTxWarp>
                </a:bodyPr>
                <a:lstStyle/>
                <a:p>
                  <a:endParaRPr lang="en-US">
                    <a:latin typeface="Comic Sans MS" pitchFamily="-109" charset="0"/>
                  </a:endParaRPr>
                </a:p>
              </p:txBody>
            </p:sp>
            <p:sp>
              <p:nvSpPr>
                <p:cNvPr id="132120" name="Text Box 152"/>
                <p:cNvSpPr txBox="1">
                  <a:spLocks noChangeArrowheads="1"/>
                </p:cNvSpPr>
                <p:nvPr/>
              </p:nvSpPr>
              <p:spPr bwMode="auto">
                <a:xfrm>
                  <a:off x="2578" y="1157"/>
                  <a:ext cx="304" cy="173"/>
                </a:xfrm>
                <a:prstGeom prst="rect">
                  <a:avLst/>
                </a:prstGeom>
                <a:noFill/>
                <a:ln w="9525">
                  <a:noFill/>
                  <a:miter lim="800000"/>
                  <a:headEnd/>
                  <a:tailEnd/>
                </a:ln>
              </p:spPr>
              <p:txBody>
                <a:bodyPr wrap="none">
                  <a:prstTxWarp prst="textNoShape">
                    <a:avLst/>
                  </a:prstTxWarp>
                  <a:spAutoFit/>
                </a:bodyPr>
                <a:lstStyle/>
                <a:p>
                  <a:r>
                    <a:rPr lang="en-US" sz="1200" b="1"/>
                    <a:t>TorR</a:t>
                  </a:r>
                </a:p>
              </p:txBody>
            </p:sp>
          </p:grpSp>
          <p:grpSp>
            <p:nvGrpSpPr>
              <p:cNvPr id="24199" name="Group 153"/>
              <p:cNvGrpSpPr>
                <a:grpSpLocks/>
              </p:cNvGrpSpPr>
              <p:nvPr/>
            </p:nvGrpSpPr>
            <p:grpSpPr bwMode="auto">
              <a:xfrm>
                <a:off x="2665" y="466"/>
                <a:ext cx="177" cy="313"/>
                <a:chOff x="2643" y="700"/>
                <a:chExt cx="177" cy="313"/>
              </a:xfrm>
            </p:grpSpPr>
            <p:sp>
              <p:nvSpPr>
                <p:cNvPr id="132117" name="Rectangle 154"/>
                <p:cNvSpPr>
                  <a:spLocks noChangeAspect="1" noChangeArrowheads="1"/>
                </p:cNvSpPr>
                <p:nvPr/>
              </p:nvSpPr>
              <p:spPr bwMode="auto">
                <a:xfrm>
                  <a:off x="2647" y="700"/>
                  <a:ext cx="173" cy="288"/>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latin typeface="Comic Sans MS" pitchFamily="-109" charset="0"/>
                  </a:endParaRPr>
                </a:p>
              </p:txBody>
            </p:sp>
            <p:sp>
              <p:nvSpPr>
                <p:cNvPr id="132118" name="Text Box 155"/>
                <p:cNvSpPr txBox="1">
                  <a:spLocks noChangeArrowheads="1"/>
                </p:cNvSpPr>
                <p:nvPr/>
              </p:nvSpPr>
              <p:spPr bwMode="auto">
                <a:xfrm rot="-5400000">
                  <a:off x="2582" y="779"/>
                  <a:ext cx="295" cy="173"/>
                </a:xfrm>
                <a:prstGeom prst="rect">
                  <a:avLst/>
                </a:prstGeom>
                <a:noFill/>
                <a:ln w="9525">
                  <a:noFill/>
                  <a:miter lim="800000"/>
                  <a:headEnd/>
                  <a:tailEnd/>
                </a:ln>
              </p:spPr>
              <p:txBody>
                <a:bodyPr wrap="none">
                  <a:prstTxWarp prst="textNoShape">
                    <a:avLst/>
                  </a:prstTxWarp>
                  <a:spAutoFit/>
                </a:bodyPr>
                <a:lstStyle/>
                <a:p>
                  <a:r>
                    <a:rPr lang="en-US" sz="1200" b="1"/>
                    <a:t>TorS</a:t>
                  </a:r>
                </a:p>
              </p:txBody>
            </p:sp>
          </p:grpSp>
        </p:grpSp>
        <p:sp>
          <p:nvSpPr>
            <p:cNvPr id="132114" name="Line 156"/>
            <p:cNvSpPr>
              <a:spLocks noChangeShapeType="1"/>
            </p:cNvSpPr>
            <p:nvPr/>
          </p:nvSpPr>
          <p:spPr bwMode="auto">
            <a:xfrm>
              <a:off x="2748" y="774"/>
              <a:ext cx="0" cy="13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nvGrpSpPr>
          <p:cNvPr id="24229" name="Group 157"/>
          <p:cNvGrpSpPr>
            <a:grpSpLocks/>
          </p:cNvGrpSpPr>
          <p:nvPr/>
        </p:nvGrpSpPr>
        <p:grpSpPr bwMode="auto">
          <a:xfrm rot="988558">
            <a:off x="6094413" y="1095375"/>
            <a:ext cx="509587" cy="1012825"/>
            <a:chOff x="2579" y="466"/>
            <a:chExt cx="321" cy="638"/>
          </a:xfrm>
        </p:grpSpPr>
        <p:grpSp>
          <p:nvGrpSpPr>
            <p:cNvPr id="24288" name="Group 158"/>
            <p:cNvGrpSpPr>
              <a:grpSpLocks/>
            </p:cNvGrpSpPr>
            <p:nvPr/>
          </p:nvGrpSpPr>
          <p:grpSpPr bwMode="auto">
            <a:xfrm>
              <a:off x="2579" y="466"/>
              <a:ext cx="321" cy="638"/>
              <a:chOff x="2579" y="466"/>
              <a:chExt cx="321" cy="638"/>
            </a:xfrm>
          </p:grpSpPr>
          <p:grpSp>
            <p:nvGrpSpPr>
              <p:cNvPr id="24289" name="Group 159"/>
              <p:cNvGrpSpPr>
                <a:grpSpLocks/>
              </p:cNvGrpSpPr>
              <p:nvPr/>
            </p:nvGrpSpPr>
            <p:grpSpPr bwMode="auto">
              <a:xfrm>
                <a:off x="2579" y="924"/>
                <a:ext cx="321" cy="180"/>
                <a:chOff x="2579" y="1158"/>
                <a:chExt cx="321" cy="180"/>
              </a:xfrm>
            </p:grpSpPr>
            <p:sp>
              <p:nvSpPr>
                <p:cNvPr id="132111" name="Oval 160"/>
                <p:cNvSpPr>
                  <a:spLocks noChangeAspect="1" noChangeArrowheads="1"/>
                </p:cNvSpPr>
                <p:nvPr/>
              </p:nvSpPr>
              <p:spPr bwMode="auto">
                <a:xfrm>
                  <a:off x="2612" y="1165"/>
                  <a:ext cx="288" cy="173"/>
                </a:xfrm>
                <a:prstGeom prst="ellipse">
                  <a:avLst/>
                </a:prstGeom>
                <a:solidFill>
                  <a:srgbClr val="99FF66"/>
                </a:solidFill>
                <a:ln w="9525">
                  <a:solidFill>
                    <a:schemeClr val="tx1"/>
                  </a:solidFill>
                  <a:round/>
                  <a:headEnd/>
                  <a:tailEnd/>
                </a:ln>
              </p:spPr>
              <p:txBody>
                <a:bodyPr wrap="none" anchor="ctr">
                  <a:prstTxWarp prst="textNoShape">
                    <a:avLst/>
                  </a:prstTxWarp>
                </a:bodyPr>
                <a:lstStyle/>
                <a:p>
                  <a:endParaRPr lang="en-US">
                    <a:latin typeface="Comic Sans MS" pitchFamily="-109" charset="0"/>
                  </a:endParaRPr>
                </a:p>
              </p:txBody>
            </p:sp>
            <p:sp>
              <p:nvSpPr>
                <p:cNvPr id="132112" name="Text Box 161"/>
                <p:cNvSpPr txBox="1">
                  <a:spLocks noChangeArrowheads="1"/>
                </p:cNvSpPr>
                <p:nvPr/>
              </p:nvSpPr>
              <p:spPr bwMode="auto">
                <a:xfrm>
                  <a:off x="2579" y="1158"/>
                  <a:ext cx="309" cy="173"/>
                </a:xfrm>
                <a:prstGeom prst="rect">
                  <a:avLst/>
                </a:prstGeom>
                <a:noFill/>
                <a:ln w="9525">
                  <a:noFill/>
                  <a:miter lim="800000"/>
                  <a:headEnd/>
                  <a:tailEnd/>
                </a:ln>
              </p:spPr>
              <p:txBody>
                <a:bodyPr wrap="none">
                  <a:prstTxWarp prst="textNoShape">
                    <a:avLst/>
                  </a:prstTxWarp>
                  <a:spAutoFit/>
                </a:bodyPr>
                <a:lstStyle/>
                <a:p>
                  <a:r>
                    <a:rPr lang="en-US" sz="1200" b="1"/>
                    <a:t>BasR</a:t>
                  </a:r>
                </a:p>
              </p:txBody>
            </p:sp>
          </p:grpSp>
          <p:grpSp>
            <p:nvGrpSpPr>
              <p:cNvPr id="24290" name="Group 162"/>
              <p:cNvGrpSpPr>
                <a:grpSpLocks/>
              </p:cNvGrpSpPr>
              <p:nvPr/>
            </p:nvGrpSpPr>
            <p:grpSpPr bwMode="auto">
              <a:xfrm>
                <a:off x="2663" y="466"/>
                <a:ext cx="179" cy="315"/>
                <a:chOff x="2641" y="700"/>
                <a:chExt cx="179" cy="315"/>
              </a:xfrm>
            </p:grpSpPr>
            <p:sp>
              <p:nvSpPr>
                <p:cNvPr id="132109" name="Rectangle 163"/>
                <p:cNvSpPr>
                  <a:spLocks noChangeAspect="1" noChangeArrowheads="1"/>
                </p:cNvSpPr>
                <p:nvPr/>
              </p:nvSpPr>
              <p:spPr bwMode="auto">
                <a:xfrm>
                  <a:off x="2647" y="700"/>
                  <a:ext cx="173" cy="288"/>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latin typeface="Comic Sans MS" pitchFamily="-109" charset="0"/>
                  </a:endParaRPr>
                </a:p>
              </p:txBody>
            </p:sp>
            <p:sp>
              <p:nvSpPr>
                <p:cNvPr id="132110" name="Text Box 164"/>
                <p:cNvSpPr txBox="1">
                  <a:spLocks noChangeArrowheads="1"/>
                </p:cNvSpPr>
                <p:nvPr/>
              </p:nvSpPr>
              <p:spPr bwMode="auto">
                <a:xfrm rot="-5400000">
                  <a:off x="2578" y="778"/>
                  <a:ext cx="300" cy="173"/>
                </a:xfrm>
                <a:prstGeom prst="rect">
                  <a:avLst/>
                </a:prstGeom>
                <a:noFill/>
                <a:ln w="9525">
                  <a:noFill/>
                  <a:miter lim="800000"/>
                  <a:headEnd/>
                  <a:tailEnd/>
                </a:ln>
              </p:spPr>
              <p:txBody>
                <a:bodyPr wrap="none">
                  <a:prstTxWarp prst="textNoShape">
                    <a:avLst/>
                  </a:prstTxWarp>
                  <a:spAutoFit/>
                </a:bodyPr>
                <a:lstStyle/>
                <a:p>
                  <a:r>
                    <a:rPr lang="en-US" sz="1200" b="1"/>
                    <a:t>BasS</a:t>
                  </a:r>
                </a:p>
              </p:txBody>
            </p:sp>
          </p:grpSp>
        </p:grpSp>
        <p:sp>
          <p:nvSpPr>
            <p:cNvPr id="132106" name="Line 165"/>
            <p:cNvSpPr>
              <a:spLocks noChangeShapeType="1"/>
            </p:cNvSpPr>
            <p:nvPr/>
          </p:nvSpPr>
          <p:spPr bwMode="auto">
            <a:xfrm>
              <a:off x="2748" y="774"/>
              <a:ext cx="0" cy="13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nvGrpSpPr>
          <p:cNvPr id="24291" name="Group 166"/>
          <p:cNvGrpSpPr>
            <a:grpSpLocks/>
          </p:cNvGrpSpPr>
          <p:nvPr/>
        </p:nvGrpSpPr>
        <p:grpSpPr bwMode="auto">
          <a:xfrm rot="632417">
            <a:off x="5400675" y="935038"/>
            <a:ext cx="511175" cy="1047750"/>
            <a:chOff x="2581" y="444"/>
            <a:chExt cx="322" cy="660"/>
          </a:xfrm>
        </p:grpSpPr>
        <p:grpSp>
          <p:nvGrpSpPr>
            <p:cNvPr id="24292" name="Group 167"/>
            <p:cNvGrpSpPr>
              <a:grpSpLocks/>
            </p:cNvGrpSpPr>
            <p:nvPr/>
          </p:nvGrpSpPr>
          <p:grpSpPr bwMode="auto">
            <a:xfrm>
              <a:off x="2581" y="444"/>
              <a:ext cx="322" cy="660"/>
              <a:chOff x="2581" y="444"/>
              <a:chExt cx="322" cy="660"/>
            </a:xfrm>
          </p:grpSpPr>
          <p:grpSp>
            <p:nvGrpSpPr>
              <p:cNvPr id="24293" name="Group 168"/>
              <p:cNvGrpSpPr>
                <a:grpSpLocks/>
              </p:cNvGrpSpPr>
              <p:nvPr/>
            </p:nvGrpSpPr>
            <p:grpSpPr bwMode="auto">
              <a:xfrm>
                <a:off x="2581" y="925"/>
                <a:ext cx="322" cy="179"/>
                <a:chOff x="2581" y="1159"/>
                <a:chExt cx="322" cy="179"/>
              </a:xfrm>
            </p:grpSpPr>
            <p:sp>
              <p:nvSpPr>
                <p:cNvPr id="132103" name="Oval 169"/>
                <p:cNvSpPr>
                  <a:spLocks noChangeAspect="1" noChangeArrowheads="1"/>
                </p:cNvSpPr>
                <p:nvPr/>
              </p:nvSpPr>
              <p:spPr bwMode="auto">
                <a:xfrm>
                  <a:off x="2612" y="1165"/>
                  <a:ext cx="288" cy="173"/>
                </a:xfrm>
                <a:prstGeom prst="ellipse">
                  <a:avLst/>
                </a:prstGeom>
                <a:solidFill>
                  <a:srgbClr val="99FF66"/>
                </a:solidFill>
                <a:ln w="9525">
                  <a:solidFill>
                    <a:schemeClr val="tx1"/>
                  </a:solidFill>
                  <a:round/>
                  <a:headEnd/>
                  <a:tailEnd/>
                </a:ln>
              </p:spPr>
              <p:txBody>
                <a:bodyPr wrap="none" anchor="ctr">
                  <a:prstTxWarp prst="textNoShape">
                    <a:avLst/>
                  </a:prstTxWarp>
                </a:bodyPr>
                <a:lstStyle/>
                <a:p>
                  <a:endParaRPr lang="en-US">
                    <a:latin typeface="Comic Sans MS" pitchFamily="-109" charset="0"/>
                  </a:endParaRPr>
                </a:p>
              </p:txBody>
            </p:sp>
            <p:sp>
              <p:nvSpPr>
                <p:cNvPr id="132104" name="Text Box 170"/>
                <p:cNvSpPr txBox="1">
                  <a:spLocks noChangeArrowheads="1"/>
                </p:cNvSpPr>
                <p:nvPr/>
              </p:nvSpPr>
              <p:spPr bwMode="auto">
                <a:xfrm>
                  <a:off x="2581" y="1159"/>
                  <a:ext cx="322" cy="173"/>
                </a:xfrm>
                <a:prstGeom prst="rect">
                  <a:avLst/>
                </a:prstGeom>
                <a:noFill/>
                <a:ln w="9525">
                  <a:noFill/>
                  <a:miter lim="800000"/>
                  <a:headEnd/>
                  <a:tailEnd/>
                </a:ln>
              </p:spPr>
              <p:txBody>
                <a:bodyPr wrap="none">
                  <a:prstTxWarp prst="textNoShape">
                    <a:avLst/>
                  </a:prstTxWarp>
                  <a:spAutoFit/>
                </a:bodyPr>
                <a:lstStyle/>
                <a:p>
                  <a:r>
                    <a:rPr lang="en-US" sz="1200" b="1"/>
                    <a:t>PhoP</a:t>
                  </a:r>
                </a:p>
              </p:txBody>
            </p:sp>
          </p:grpSp>
          <p:grpSp>
            <p:nvGrpSpPr>
              <p:cNvPr id="24294" name="Group 171"/>
              <p:cNvGrpSpPr>
                <a:grpSpLocks/>
              </p:cNvGrpSpPr>
              <p:nvPr/>
            </p:nvGrpSpPr>
            <p:grpSpPr bwMode="auto">
              <a:xfrm>
                <a:off x="2665" y="444"/>
                <a:ext cx="177" cy="337"/>
                <a:chOff x="2643" y="678"/>
                <a:chExt cx="177" cy="337"/>
              </a:xfrm>
            </p:grpSpPr>
            <p:sp>
              <p:nvSpPr>
                <p:cNvPr id="132101" name="Rectangle 172"/>
                <p:cNvSpPr>
                  <a:spLocks noChangeAspect="1" noChangeArrowheads="1"/>
                </p:cNvSpPr>
                <p:nvPr/>
              </p:nvSpPr>
              <p:spPr bwMode="auto">
                <a:xfrm>
                  <a:off x="2647" y="700"/>
                  <a:ext cx="173" cy="288"/>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latin typeface="Comic Sans MS" pitchFamily="-109" charset="0"/>
                  </a:endParaRPr>
                </a:p>
              </p:txBody>
            </p:sp>
            <p:sp>
              <p:nvSpPr>
                <p:cNvPr id="132102" name="Text Box 173"/>
                <p:cNvSpPr txBox="1">
                  <a:spLocks noChangeArrowheads="1"/>
                </p:cNvSpPr>
                <p:nvPr/>
              </p:nvSpPr>
              <p:spPr bwMode="auto">
                <a:xfrm rot="-5400000">
                  <a:off x="2561" y="760"/>
                  <a:ext cx="337" cy="173"/>
                </a:xfrm>
                <a:prstGeom prst="rect">
                  <a:avLst/>
                </a:prstGeom>
                <a:noFill/>
                <a:ln w="9525">
                  <a:noFill/>
                  <a:miter lim="800000"/>
                  <a:headEnd/>
                  <a:tailEnd/>
                </a:ln>
              </p:spPr>
              <p:txBody>
                <a:bodyPr wrap="none">
                  <a:prstTxWarp prst="textNoShape">
                    <a:avLst/>
                  </a:prstTxWarp>
                  <a:spAutoFit/>
                </a:bodyPr>
                <a:lstStyle/>
                <a:p>
                  <a:r>
                    <a:rPr lang="en-US" sz="1200" b="1"/>
                    <a:t>PhoQ</a:t>
                  </a:r>
                </a:p>
              </p:txBody>
            </p:sp>
          </p:grpSp>
        </p:grpSp>
        <p:sp>
          <p:nvSpPr>
            <p:cNvPr id="132098" name="Line 174"/>
            <p:cNvSpPr>
              <a:spLocks noChangeShapeType="1"/>
            </p:cNvSpPr>
            <p:nvPr/>
          </p:nvSpPr>
          <p:spPr bwMode="auto">
            <a:xfrm>
              <a:off x="2748" y="774"/>
              <a:ext cx="0" cy="13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nvGrpSpPr>
          <p:cNvPr id="24295" name="Group 175"/>
          <p:cNvGrpSpPr>
            <a:grpSpLocks/>
          </p:cNvGrpSpPr>
          <p:nvPr/>
        </p:nvGrpSpPr>
        <p:grpSpPr bwMode="auto">
          <a:xfrm>
            <a:off x="4660900" y="887413"/>
            <a:ext cx="504825" cy="1020762"/>
            <a:chOff x="2582" y="461"/>
            <a:chExt cx="318" cy="643"/>
          </a:xfrm>
        </p:grpSpPr>
        <p:grpSp>
          <p:nvGrpSpPr>
            <p:cNvPr id="24424" name="Group 176"/>
            <p:cNvGrpSpPr>
              <a:grpSpLocks/>
            </p:cNvGrpSpPr>
            <p:nvPr/>
          </p:nvGrpSpPr>
          <p:grpSpPr bwMode="auto">
            <a:xfrm>
              <a:off x="2582" y="461"/>
              <a:ext cx="318" cy="643"/>
              <a:chOff x="2582" y="461"/>
              <a:chExt cx="318" cy="643"/>
            </a:xfrm>
          </p:grpSpPr>
          <p:grpSp>
            <p:nvGrpSpPr>
              <p:cNvPr id="24454" name="Group 177"/>
              <p:cNvGrpSpPr>
                <a:grpSpLocks/>
              </p:cNvGrpSpPr>
              <p:nvPr/>
            </p:nvGrpSpPr>
            <p:grpSpPr bwMode="auto">
              <a:xfrm>
                <a:off x="2582" y="927"/>
                <a:ext cx="318" cy="177"/>
                <a:chOff x="2582" y="1161"/>
                <a:chExt cx="318" cy="177"/>
              </a:xfrm>
            </p:grpSpPr>
            <p:sp>
              <p:nvSpPr>
                <p:cNvPr id="24575" name="Oval 178"/>
                <p:cNvSpPr>
                  <a:spLocks noChangeAspect="1" noChangeArrowheads="1"/>
                </p:cNvSpPr>
                <p:nvPr/>
              </p:nvSpPr>
              <p:spPr bwMode="auto">
                <a:xfrm>
                  <a:off x="2612" y="1165"/>
                  <a:ext cx="288" cy="173"/>
                </a:xfrm>
                <a:prstGeom prst="ellipse">
                  <a:avLst/>
                </a:prstGeom>
                <a:solidFill>
                  <a:srgbClr val="99FF66"/>
                </a:solidFill>
                <a:ln w="9525">
                  <a:solidFill>
                    <a:schemeClr val="tx1"/>
                  </a:solidFill>
                  <a:round/>
                  <a:headEnd/>
                  <a:tailEnd/>
                </a:ln>
              </p:spPr>
              <p:txBody>
                <a:bodyPr wrap="none" anchor="ctr">
                  <a:prstTxWarp prst="textNoShape">
                    <a:avLst/>
                  </a:prstTxWarp>
                </a:bodyPr>
                <a:lstStyle/>
                <a:p>
                  <a:endParaRPr lang="en-US">
                    <a:latin typeface="Comic Sans MS" pitchFamily="-109" charset="0"/>
                  </a:endParaRPr>
                </a:p>
              </p:txBody>
            </p:sp>
            <p:sp>
              <p:nvSpPr>
                <p:cNvPr id="132096" name="Text Box 179"/>
                <p:cNvSpPr txBox="1">
                  <a:spLocks noChangeArrowheads="1"/>
                </p:cNvSpPr>
                <p:nvPr/>
              </p:nvSpPr>
              <p:spPr bwMode="auto">
                <a:xfrm>
                  <a:off x="2582" y="1161"/>
                  <a:ext cx="317" cy="173"/>
                </a:xfrm>
                <a:prstGeom prst="rect">
                  <a:avLst/>
                </a:prstGeom>
                <a:noFill/>
                <a:ln w="9525">
                  <a:noFill/>
                  <a:miter lim="800000"/>
                  <a:headEnd/>
                  <a:tailEnd/>
                </a:ln>
              </p:spPr>
              <p:txBody>
                <a:bodyPr wrap="none">
                  <a:prstTxWarp prst="textNoShape">
                    <a:avLst/>
                  </a:prstTxWarp>
                  <a:spAutoFit/>
                </a:bodyPr>
                <a:lstStyle/>
                <a:p>
                  <a:r>
                    <a:rPr lang="en-US" sz="1200" b="1"/>
                    <a:t>CpxR</a:t>
                  </a:r>
                </a:p>
              </p:txBody>
            </p:sp>
          </p:grpSp>
          <p:grpSp>
            <p:nvGrpSpPr>
              <p:cNvPr id="24513" name="Group 180"/>
              <p:cNvGrpSpPr>
                <a:grpSpLocks/>
              </p:cNvGrpSpPr>
              <p:nvPr/>
            </p:nvGrpSpPr>
            <p:grpSpPr bwMode="auto">
              <a:xfrm>
                <a:off x="2666" y="461"/>
                <a:ext cx="176" cy="321"/>
                <a:chOff x="2644" y="695"/>
                <a:chExt cx="176" cy="321"/>
              </a:xfrm>
            </p:grpSpPr>
            <p:sp>
              <p:nvSpPr>
                <p:cNvPr id="24573" name="Rectangle 181"/>
                <p:cNvSpPr>
                  <a:spLocks noChangeAspect="1" noChangeArrowheads="1"/>
                </p:cNvSpPr>
                <p:nvPr/>
              </p:nvSpPr>
              <p:spPr bwMode="auto">
                <a:xfrm>
                  <a:off x="2647" y="700"/>
                  <a:ext cx="173" cy="288"/>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latin typeface="Comic Sans MS" pitchFamily="-109" charset="0"/>
                  </a:endParaRPr>
                </a:p>
              </p:txBody>
            </p:sp>
            <p:sp>
              <p:nvSpPr>
                <p:cNvPr id="24574" name="Text Box 182"/>
                <p:cNvSpPr txBox="1">
                  <a:spLocks noChangeArrowheads="1"/>
                </p:cNvSpPr>
                <p:nvPr/>
              </p:nvSpPr>
              <p:spPr bwMode="auto">
                <a:xfrm rot="-5400000">
                  <a:off x="2570" y="769"/>
                  <a:ext cx="321" cy="173"/>
                </a:xfrm>
                <a:prstGeom prst="rect">
                  <a:avLst/>
                </a:prstGeom>
                <a:noFill/>
                <a:ln w="9525">
                  <a:noFill/>
                  <a:miter lim="800000"/>
                  <a:headEnd/>
                  <a:tailEnd/>
                </a:ln>
              </p:spPr>
              <p:txBody>
                <a:bodyPr wrap="none">
                  <a:prstTxWarp prst="textNoShape">
                    <a:avLst/>
                  </a:prstTxWarp>
                  <a:spAutoFit/>
                </a:bodyPr>
                <a:lstStyle/>
                <a:p>
                  <a:r>
                    <a:rPr lang="en-US" sz="1200" b="1"/>
                    <a:t>CpxA</a:t>
                  </a:r>
                </a:p>
              </p:txBody>
            </p:sp>
          </p:grpSp>
        </p:grpSp>
        <p:sp>
          <p:nvSpPr>
            <p:cNvPr id="24570" name="Line 183"/>
            <p:cNvSpPr>
              <a:spLocks noChangeShapeType="1"/>
            </p:cNvSpPr>
            <p:nvPr/>
          </p:nvSpPr>
          <p:spPr bwMode="auto">
            <a:xfrm>
              <a:off x="2748" y="774"/>
              <a:ext cx="0" cy="13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nvGrpSpPr>
          <p:cNvPr id="24523" name="Group 184"/>
          <p:cNvGrpSpPr>
            <a:grpSpLocks/>
          </p:cNvGrpSpPr>
          <p:nvPr/>
        </p:nvGrpSpPr>
        <p:grpSpPr bwMode="auto">
          <a:xfrm rot="5040494" flipH="1" flipV="1">
            <a:off x="741363" y="3678238"/>
            <a:ext cx="503237" cy="280987"/>
            <a:chOff x="2611" y="1165"/>
            <a:chExt cx="317" cy="177"/>
          </a:xfrm>
        </p:grpSpPr>
        <p:sp>
          <p:nvSpPr>
            <p:cNvPr id="24567" name="Oval 185"/>
            <p:cNvSpPr>
              <a:spLocks noChangeAspect="1" noChangeArrowheads="1"/>
            </p:cNvSpPr>
            <p:nvPr/>
          </p:nvSpPr>
          <p:spPr bwMode="auto">
            <a:xfrm>
              <a:off x="2612" y="1165"/>
              <a:ext cx="288" cy="173"/>
            </a:xfrm>
            <a:prstGeom prst="ellipse">
              <a:avLst/>
            </a:prstGeom>
            <a:solidFill>
              <a:srgbClr val="99FF66"/>
            </a:solidFill>
            <a:ln w="9525">
              <a:solidFill>
                <a:schemeClr val="tx1"/>
              </a:solidFill>
              <a:round/>
              <a:headEnd/>
              <a:tailEnd/>
            </a:ln>
          </p:spPr>
          <p:txBody>
            <a:bodyPr vert="eaVert" wrap="none" anchor="ctr">
              <a:prstTxWarp prst="textNoShape">
                <a:avLst/>
              </a:prstTxWarp>
            </a:bodyPr>
            <a:lstStyle/>
            <a:p>
              <a:endParaRPr lang="en-US">
                <a:latin typeface="Comic Sans MS" pitchFamily="-109" charset="0"/>
              </a:endParaRPr>
            </a:p>
          </p:txBody>
        </p:sp>
        <p:sp>
          <p:nvSpPr>
            <p:cNvPr id="24568" name="Text Box 186"/>
            <p:cNvSpPr txBox="1">
              <a:spLocks noChangeArrowheads="1"/>
            </p:cNvSpPr>
            <p:nvPr/>
          </p:nvSpPr>
          <p:spPr bwMode="auto">
            <a:xfrm>
              <a:off x="2611" y="1169"/>
              <a:ext cx="317" cy="173"/>
            </a:xfrm>
            <a:prstGeom prst="rect">
              <a:avLst/>
            </a:prstGeom>
            <a:noFill/>
            <a:ln w="9525">
              <a:noFill/>
              <a:miter lim="800000"/>
              <a:headEnd/>
              <a:tailEnd/>
            </a:ln>
          </p:spPr>
          <p:txBody>
            <a:bodyPr wrap="none">
              <a:prstTxWarp prst="textNoShape">
                <a:avLst/>
              </a:prstTxWarp>
              <a:spAutoFit/>
            </a:bodyPr>
            <a:lstStyle/>
            <a:p>
              <a:r>
                <a:rPr lang="en-US" sz="1200" b="1"/>
                <a:t>CheY</a:t>
              </a:r>
            </a:p>
          </p:txBody>
        </p:sp>
      </p:grpSp>
      <p:grpSp>
        <p:nvGrpSpPr>
          <p:cNvPr id="24524" name="Group 187"/>
          <p:cNvGrpSpPr>
            <a:grpSpLocks/>
          </p:cNvGrpSpPr>
          <p:nvPr/>
        </p:nvGrpSpPr>
        <p:grpSpPr bwMode="auto">
          <a:xfrm rot="477249">
            <a:off x="200025" y="3751263"/>
            <a:ext cx="515938" cy="277812"/>
            <a:chOff x="18" y="2379"/>
            <a:chExt cx="325" cy="175"/>
          </a:xfrm>
        </p:grpSpPr>
        <p:sp>
          <p:nvSpPr>
            <p:cNvPr id="24565" name="Rectangle 188"/>
            <p:cNvSpPr>
              <a:spLocks noChangeAspect="1" noChangeArrowheads="1"/>
            </p:cNvSpPr>
            <p:nvPr/>
          </p:nvSpPr>
          <p:spPr bwMode="auto">
            <a:xfrm rot="3508263" flipH="1" flipV="1">
              <a:off x="82" y="2324"/>
              <a:ext cx="173" cy="288"/>
            </a:xfrm>
            <a:prstGeom prst="rect">
              <a:avLst/>
            </a:prstGeom>
            <a:solidFill>
              <a:srgbClr val="FFFF00"/>
            </a:solidFill>
            <a:ln w="9525">
              <a:solidFill>
                <a:schemeClr val="tx1"/>
              </a:solidFill>
              <a:miter lim="800000"/>
              <a:headEnd/>
              <a:tailEnd/>
            </a:ln>
          </p:spPr>
          <p:txBody>
            <a:bodyPr vert="eaVert" wrap="none" anchor="ctr">
              <a:prstTxWarp prst="textNoShape">
                <a:avLst/>
              </a:prstTxWarp>
            </a:bodyPr>
            <a:lstStyle/>
            <a:p>
              <a:endParaRPr lang="en-US">
                <a:latin typeface="Comic Sans MS" pitchFamily="-109" charset="0"/>
              </a:endParaRPr>
            </a:p>
          </p:txBody>
        </p:sp>
        <p:sp>
          <p:nvSpPr>
            <p:cNvPr id="24566" name="Text Box 189"/>
            <p:cNvSpPr txBox="1">
              <a:spLocks noChangeArrowheads="1"/>
            </p:cNvSpPr>
            <p:nvPr/>
          </p:nvSpPr>
          <p:spPr bwMode="auto">
            <a:xfrm rot="-1891737" flipH="1" flipV="1">
              <a:off x="18" y="2379"/>
              <a:ext cx="325" cy="173"/>
            </a:xfrm>
            <a:prstGeom prst="rect">
              <a:avLst/>
            </a:prstGeom>
            <a:noFill/>
            <a:ln w="9525">
              <a:noFill/>
              <a:miter lim="800000"/>
              <a:headEnd/>
              <a:tailEnd/>
            </a:ln>
          </p:spPr>
          <p:txBody>
            <a:bodyPr wrap="none">
              <a:prstTxWarp prst="textNoShape">
                <a:avLst/>
              </a:prstTxWarp>
              <a:spAutoFit/>
            </a:bodyPr>
            <a:lstStyle/>
            <a:p>
              <a:r>
                <a:rPr lang="en-US" sz="1200" b="1"/>
                <a:t>CheA</a:t>
              </a:r>
            </a:p>
          </p:txBody>
        </p:sp>
      </p:grpSp>
      <p:sp>
        <p:nvSpPr>
          <p:cNvPr id="23582" name="Line 190"/>
          <p:cNvSpPr>
            <a:spLocks noChangeShapeType="1"/>
          </p:cNvSpPr>
          <p:nvPr/>
        </p:nvSpPr>
        <p:spPr bwMode="auto">
          <a:xfrm rot="3508263" flipH="1" flipV="1">
            <a:off x="670720" y="3548856"/>
            <a:ext cx="68262" cy="174625"/>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nvGrpSpPr>
          <p:cNvPr id="24532" name="Group 191"/>
          <p:cNvGrpSpPr>
            <a:grpSpLocks/>
          </p:cNvGrpSpPr>
          <p:nvPr/>
        </p:nvGrpSpPr>
        <p:grpSpPr bwMode="auto">
          <a:xfrm>
            <a:off x="712788" y="4062413"/>
            <a:ext cx="817562" cy="879475"/>
            <a:chOff x="251" y="3203"/>
            <a:chExt cx="515" cy="554"/>
          </a:xfrm>
        </p:grpSpPr>
        <p:sp>
          <p:nvSpPr>
            <p:cNvPr id="24560" name="Oval 192"/>
            <p:cNvSpPr>
              <a:spLocks noChangeAspect="1" noChangeArrowheads="1"/>
            </p:cNvSpPr>
            <p:nvPr/>
          </p:nvSpPr>
          <p:spPr bwMode="auto">
            <a:xfrm rot="2352967" flipH="1" flipV="1">
              <a:off x="451" y="3203"/>
              <a:ext cx="288" cy="173"/>
            </a:xfrm>
            <a:prstGeom prst="ellipse">
              <a:avLst/>
            </a:prstGeom>
            <a:solidFill>
              <a:srgbClr val="99FF66"/>
            </a:solidFill>
            <a:ln w="9525">
              <a:solidFill>
                <a:schemeClr val="tx1"/>
              </a:solidFill>
              <a:round/>
              <a:headEnd/>
              <a:tailEnd/>
            </a:ln>
          </p:spPr>
          <p:txBody>
            <a:bodyPr rot="10800000" wrap="none" anchor="ctr">
              <a:prstTxWarp prst="textNoShape">
                <a:avLst/>
              </a:prstTxWarp>
            </a:bodyPr>
            <a:lstStyle/>
            <a:p>
              <a:endParaRPr lang="en-US">
                <a:latin typeface="Comic Sans MS" pitchFamily="-109" charset="0"/>
              </a:endParaRPr>
            </a:p>
          </p:txBody>
        </p:sp>
        <p:sp>
          <p:nvSpPr>
            <p:cNvPr id="24561" name="Text Box 193"/>
            <p:cNvSpPr txBox="1">
              <a:spLocks noChangeArrowheads="1"/>
            </p:cNvSpPr>
            <p:nvPr/>
          </p:nvSpPr>
          <p:spPr bwMode="auto">
            <a:xfrm rot="2352967" flipH="1" flipV="1">
              <a:off x="456" y="3224"/>
              <a:ext cx="310" cy="173"/>
            </a:xfrm>
            <a:prstGeom prst="rect">
              <a:avLst/>
            </a:prstGeom>
            <a:noFill/>
            <a:ln w="9525">
              <a:noFill/>
              <a:miter lim="800000"/>
              <a:headEnd/>
              <a:tailEnd/>
            </a:ln>
          </p:spPr>
          <p:txBody>
            <a:bodyPr wrap="none">
              <a:prstTxWarp prst="textNoShape">
                <a:avLst/>
              </a:prstTxWarp>
              <a:spAutoFit/>
            </a:bodyPr>
            <a:lstStyle/>
            <a:p>
              <a:r>
                <a:rPr lang="en-US" sz="1200" b="1"/>
                <a:t>AtoC</a:t>
              </a:r>
            </a:p>
          </p:txBody>
        </p:sp>
        <p:sp>
          <p:nvSpPr>
            <p:cNvPr id="24562" name="Rectangle 194"/>
            <p:cNvSpPr>
              <a:spLocks noChangeAspect="1" noChangeArrowheads="1"/>
            </p:cNvSpPr>
            <p:nvPr/>
          </p:nvSpPr>
          <p:spPr bwMode="auto">
            <a:xfrm rot="2352967" flipH="1" flipV="1">
              <a:off x="251" y="3462"/>
              <a:ext cx="173" cy="288"/>
            </a:xfrm>
            <a:prstGeom prst="rect">
              <a:avLst/>
            </a:prstGeom>
            <a:solidFill>
              <a:srgbClr val="FFFF00"/>
            </a:solidFill>
            <a:ln w="9525">
              <a:solidFill>
                <a:schemeClr val="tx1"/>
              </a:solidFill>
              <a:miter lim="800000"/>
              <a:headEnd/>
              <a:tailEnd/>
            </a:ln>
          </p:spPr>
          <p:txBody>
            <a:bodyPr rot="10800000" wrap="none" anchor="ctr">
              <a:prstTxWarp prst="textNoShape">
                <a:avLst/>
              </a:prstTxWarp>
            </a:bodyPr>
            <a:lstStyle/>
            <a:p>
              <a:endParaRPr lang="en-US">
                <a:latin typeface="Comic Sans MS" pitchFamily="-109" charset="0"/>
              </a:endParaRPr>
            </a:p>
          </p:txBody>
        </p:sp>
        <p:sp>
          <p:nvSpPr>
            <p:cNvPr id="24563" name="Text Box 195"/>
            <p:cNvSpPr txBox="1">
              <a:spLocks noChangeArrowheads="1"/>
            </p:cNvSpPr>
            <p:nvPr/>
          </p:nvSpPr>
          <p:spPr bwMode="auto">
            <a:xfrm rot="-3047033" flipH="1" flipV="1">
              <a:off x="206" y="3518"/>
              <a:ext cx="304" cy="173"/>
            </a:xfrm>
            <a:prstGeom prst="rect">
              <a:avLst/>
            </a:prstGeom>
            <a:noFill/>
            <a:ln w="9525">
              <a:noFill/>
              <a:miter lim="800000"/>
              <a:headEnd/>
              <a:tailEnd/>
            </a:ln>
          </p:spPr>
          <p:txBody>
            <a:bodyPr wrap="none">
              <a:prstTxWarp prst="textNoShape">
                <a:avLst/>
              </a:prstTxWarp>
              <a:spAutoFit/>
            </a:bodyPr>
            <a:lstStyle/>
            <a:p>
              <a:r>
                <a:rPr lang="en-US" sz="1200" b="1"/>
                <a:t>AtoS</a:t>
              </a:r>
            </a:p>
          </p:txBody>
        </p:sp>
        <p:sp>
          <p:nvSpPr>
            <p:cNvPr id="24564" name="Line 196"/>
            <p:cNvSpPr>
              <a:spLocks noChangeShapeType="1"/>
            </p:cNvSpPr>
            <p:nvPr/>
          </p:nvSpPr>
          <p:spPr bwMode="auto">
            <a:xfrm rot="2352967" flipH="1" flipV="1">
              <a:off x="491" y="3361"/>
              <a:ext cx="0" cy="13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nvGrpSpPr>
          <p:cNvPr id="24533" name="Group 204"/>
          <p:cNvGrpSpPr>
            <a:grpSpLocks/>
          </p:cNvGrpSpPr>
          <p:nvPr/>
        </p:nvGrpSpPr>
        <p:grpSpPr bwMode="auto">
          <a:xfrm rot="988558" flipH="1" flipV="1">
            <a:off x="2603500" y="4722813"/>
            <a:ext cx="503238" cy="277812"/>
            <a:chOff x="2612" y="1165"/>
            <a:chExt cx="317" cy="175"/>
          </a:xfrm>
        </p:grpSpPr>
        <p:sp>
          <p:nvSpPr>
            <p:cNvPr id="24558" name="Oval 205"/>
            <p:cNvSpPr>
              <a:spLocks noChangeAspect="1" noChangeArrowheads="1"/>
            </p:cNvSpPr>
            <p:nvPr/>
          </p:nvSpPr>
          <p:spPr bwMode="auto">
            <a:xfrm>
              <a:off x="2612" y="1165"/>
              <a:ext cx="288" cy="173"/>
            </a:xfrm>
            <a:prstGeom prst="ellipse">
              <a:avLst/>
            </a:prstGeom>
            <a:solidFill>
              <a:srgbClr val="99FF66"/>
            </a:solidFill>
            <a:ln w="9525">
              <a:solidFill>
                <a:schemeClr val="tx1"/>
              </a:solidFill>
              <a:round/>
              <a:headEnd/>
              <a:tailEnd/>
            </a:ln>
          </p:spPr>
          <p:txBody>
            <a:bodyPr rot="10800000" wrap="none" anchor="ctr">
              <a:prstTxWarp prst="textNoShape">
                <a:avLst/>
              </a:prstTxWarp>
            </a:bodyPr>
            <a:lstStyle/>
            <a:p>
              <a:endParaRPr lang="en-US">
                <a:latin typeface="Comic Sans MS" pitchFamily="-109" charset="0"/>
              </a:endParaRPr>
            </a:p>
          </p:txBody>
        </p:sp>
        <p:sp>
          <p:nvSpPr>
            <p:cNvPr id="24559" name="Text Box 206"/>
            <p:cNvSpPr txBox="1">
              <a:spLocks noChangeArrowheads="1"/>
            </p:cNvSpPr>
            <p:nvPr/>
          </p:nvSpPr>
          <p:spPr bwMode="auto">
            <a:xfrm>
              <a:off x="2621" y="1167"/>
              <a:ext cx="308" cy="173"/>
            </a:xfrm>
            <a:prstGeom prst="rect">
              <a:avLst/>
            </a:prstGeom>
            <a:noFill/>
            <a:ln w="9525">
              <a:noFill/>
              <a:miter lim="800000"/>
              <a:headEnd/>
              <a:tailEnd/>
            </a:ln>
          </p:spPr>
          <p:txBody>
            <a:bodyPr wrap="none">
              <a:prstTxWarp prst="textNoShape">
                <a:avLst/>
              </a:prstTxWarp>
              <a:spAutoFit/>
            </a:bodyPr>
            <a:lstStyle/>
            <a:p>
              <a:r>
                <a:rPr lang="en-US" sz="1200" b="1"/>
                <a:t>UvrY</a:t>
              </a:r>
            </a:p>
          </p:txBody>
        </p:sp>
      </p:grpSp>
      <p:sp>
        <p:nvSpPr>
          <p:cNvPr id="23585" name="Rectangle 208"/>
          <p:cNvSpPr>
            <a:spLocks noChangeAspect="1" noChangeArrowheads="1"/>
          </p:cNvSpPr>
          <p:nvPr/>
        </p:nvSpPr>
        <p:spPr bwMode="auto">
          <a:xfrm rot="988558" flipH="1" flipV="1">
            <a:off x="2565400" y="5262563"/>
            <a:ext cx="274638" cy="457200"/>
          </a:xfrm>
          <a:prstGeom prst="rect">
            <a:avLst/>
          </a:prstGeom>
          <a:solidFill>
            <a:srgbClr val="FFFF00"/>
          </a:solidFill>
          <a:ln w="9525">
            <a:solidFill>
              <a:schemeClr val="tx1"/>
            </a:solidFill>
            <a:miter lim="800000"/>
            <a:headEnd/>
            <a:tailEnd/>
          </a:ln>
        </p:spPr>
        <p:txBody>
          <a:bodyPr rot="10800000" wrap="none" anchor="ctr">
            <a:prstTxWarp prst="textNoShape">
              <a:avLst/>
            </a:prstTxWarp>
          </a:bodyPr>
          <a:lstStyle/>
          <a:p>
            <a:endParaRPr lang="en-US">
              <a:latin typeface="Comic Sans MS" pitchFamily="-109" charset="0"/>
            </a:endParaRPr>
          </a:p>
        </p:txBody>
      </p:sp>
      <p:sp>
        <p:nvSpPr>
          <p:cNvPr id="23586" name="Text Box 209"/>
          <p:cNvSpPr txBox="1">
            <a:spLocks noChangeArrowheads="1"/>
          </p:cNvSpPr>
          <p:nvPr/>
        </p:nvSpPr>
        <p:spPr bwMode="auto">
          <a:xfrm rot="-4411442" flipH="1" flipV="1">
            <a:off x="2462213" y="5395913"/>
            <a:ext cx="490537" cy="274637"/>
          </a:xfrm>
          <a:prstGeom prst="rect">
            <a:avLst/>
          </a:prstGeom>
          <a:noFill/>
          <a:ln w="9525">
            <a:noFill/>
            <a:miter lim="800000"/>
            <a:headEnd/>
            <a:tailEnd/>
          </a:ln>
        </p:spPr>
        <p:txBody>
          <a:bodyPr wrap="none">
            <a:prstTxWarp prst="textNoShape">
              <a:avLst/>
            </a:prstTxWarp>
            <a:spAutoFit/>
          </a:bodyPr>
          <a:lstStyle/>
          <a:p>
            <a:r>
              <a:rPr lang="en-US" sz="1200" b="1"/>
              <a:t>BarA</a:t>
            </a:r>
          </a:p>
        </p:txBody>
      </p:sp>
      <p:sp>
        <p:nvSpPr>
          <p:cNvPr id="23587" name="Line 210"/>
          <p:cNvSpPr>
            <a:spLocks noChangeShapeType="1"/>
          </p:cNvSpPr>
          <p:nvPr/>
        </p:nvSpPr>
        <p:spPr bwMode="auto">
          <a:xfrm rot="988558" flipH="1" flipV="1">
            <a:off x="2811463" y="5029200"/>
            <a:ext cx="0" cy="219075"/>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nvGrpSpPr>
          <p:cNvPr id="24543" name="Group 211"/>
          <p:cNvGrpSpPr>
            <a:grpSpLocks/>
          </p:cNvGrpSpPr>
          <p:nvPr/>
        </p:nvGrpSpPr>
        <p:grpSpPr bwMode="auto">
          <a:xfrm rot="632417" flipH="1" flipV="1">
            <a:off x="3181350" y="4830763"/>
            <a:ext cx="531813" cy="1103312"/>
            <a:chOff x="2594" y="415"/>
            <a:chExt cx="335" cy="695"/>
          </a:xfrm>
        </p:grpSpPr>
        <p:grpSp>
          <p:nvGrpSpPr>
            <p:cNvPr id="132097" name="Group 212"/>
            <p:cNvGrpSpPr>
              <a:grpSpLocks/>
            </p:cNvGrpSpPr>
            <p:nvPr/>
          </p:nvGrpSpPr>
          <p:grpSpPr bwMode="auto">
            <a:xfrm>
              <a:off x="2594" y="415"/>
              <a:ext cx="335" cy="695"/>
              <a:chOff x="2594" y="415"/>
              <a:chExt cx="335" cy="695"/>
            </a:xfrm>
          </p:grpSpPr>
          <p:grpSp>
            <p:nvGrpSpPr>
              <p:cNvPr id="132099" name="Group 213"/>
              <p:cNvGrpSpPr>
                <a:grpSpLocks/>
              </p:cNvGrpSpPr>
              <p:nvPr/>
            </p:nvGrpSpPr>
            <p:grpSpPr bwMode="auto">
              <a:xfrm>
                <a:off x="2594" y="931"/>
                <a:ext cx="335" cy="179"/>
                <a:chOff x="2594" y="1165"/>
                <a:chExt cx="335" cy="179"/>
              </a:xfrm>
            </p:grpSpPr>
            <p:sp>
              <p:nvSpPr>
                <p:cNvPr id="24556" name="Oval 214"/>
                <p:cNvSpPr>
                  <a:spLocks noChangeAspect="1" noChangeArrowheads="1"/>
                </p:cNvSpPr>
                <p:nvPr/>
              </p:nvSpPr>
              <p:spPr bwMode="auto">
                <a:xfrm>
                  <a:off x="2612" y="1165"/>
                  <a:ext cx="288" cy="173"/>
                </a:xfrm>
                <a:prstGeom prst="ellipse">
                  <a:avLst/>
                </a:prstGeom>
                <a:solidFill>
                  <a:srgbClr val="99FF66"/>
                </a:solidFill>
                <a:ln w="9525">
                  <a:solidFill>
                    <a:schemeClr val="tx1"/>
                  </a:solidFill>
                  <a:round/>
                  <a:headEnd/>
                  <a:tailEnd/>
                </a:ln>
              </p:spPr>
              <p:txBody>
                <a:bodyPr rot="10800000" wrap="none" anchor="ctr">
                  <a:prstTxWarp prst="textNoShape">
                    <a:avLst/>
                  </a:prstTxWarp>
                </a:bodyPr>
                <a:lstStyle/>
                <a:p>
                  <a:endParaRPr lang="en-US">
                    <a:latin typeface="Comic Sans MS" pitchFamily="-109" charset="0"/>
                  </a:endParaRPr>
                </a:p>
              </p:txBody>
            </p:sp>
            <p:sp>
              <p:nvSpPr>
                <p:cNvPr id="24557" name="Text Box 215"/>
                <p:cNvSpPr txBox="1">
                  <a:spLocks noChangeArrowheads="1"/>
                </p:cNvSpPr>
                <p:nvPr/>
              </p:nvSpPr>
              <p:spPr bwMode="auto">
                <a:xfrm>
                  <a:off x="2594" y="1171"/>
                  <a:ext cx="335" cy="173"/>
                </a:xfrm>
                <a:prstGeom prst="rect">
                  <a:avLst/>
                </a:prstGeom>
                <a:noFill/>
                <a:ln w="9525">
                  <a:noFill/>
                  <a:miter lim="800000"/>
                  <a:headEnd/>
                  <a:tailEnd/>
                </a:ln>
              </p:spPr>
              <p:txBody>
                <a:bodyPr wrap="none">
                  <a:prstTxWarp prst="textNoShape">
                    <a:avLst/>
                  </a:prstTxWarp>
                  <a:spAutoFit/>
                </a:bodyPr>
                <a:lstStyle/>
                <a:p>
                  <a:r>
                    <a:rPr lang="en-US" sz="1200" b="1"/>
                    <a:t>HydG</a:t>
                  </a:r>
                </a:p>
              </p:txBody>
            </p:sp>
          </p:grpSp>
          <p:grpSp>
            <p:nvGrpSpPr>
              <p:cNvPr id="132100" name="Group 216"/>
              <p:cNvGrpSpPr>
                <a:grpSpLocks/>
              </p:cNvGrpSpPr>
              <p:nvPr/>
            </p:nvGrpSpPr>
            <p:grpSpPr bwMode="auto">
              <a:xfrm>
                <a:off x="2649" y="415"/>
                <a:ext cx="193" cy="339"/>
                <a:chOff x="2627" y="649"/>
                <a:chExt cx="193" cy="339"/>
              </a:xfrm>
            </p:grpSpPr>
            <p:sp>
              <p:nvSpPr>
                <p:cNvPr id="24554" name="Rectangle 217"/>
                <p:cNvSpPr>
                  <a:spLocks noChangeAspect="1" noChangeArrowheads="1"/>
                </p:cNvSpPr>
                <p:nvPr/>
              </p:nvSpPr>
              <p:spPr bwMode="auto">
                <a:xfrm>
                  <a:off x="2647" y="700"/>
                  <a:ext cx="173" cy="288"/>
                </a:xfrm>
                <a:prstGeom prst="rect">
                  <a:avLst/>
                </a:prstGeom>
                <a:solidFill>
                  <a:srgbClr val="FFFF00"/>
                </a:solidFill>
                <a:ln w="9525">
                  <a:solidFill>
                    <a:schemeClr val="tx1"/>
                  </a:solidFill>
                  <a:miter lim="800000"/>
                  <a:headEnd/>
                  <a:tailEnd/>
                </a:ln>
              </p:spPr>
              <p:txBody>
                <a:bodyPr rot="10800000" wrap="none" anchor="ctr">
                  <a:prstTxWarp prst="textNoShape">
                    <a:avLst/>
                  </a:prstTxWarp>
                </a:bodyPr>
                <a:lstStyle/>
                <a:p>
                  <a:endParaRPr lang="en-US">
                    <a:latin typeface="Comic Sans MS" pitchFamily="-109" charset="0"/>
                  </a:endParaRPr>
                </a:p>
              </p:txBody>
            </p:sp>
            <p:sp>
              <p:nvSpPr>
                <p:cNvPr id="24555" name="Text Box 218"/>
                <p:cNvSpPr txBox="1">
                  <a:spLocks noChangeArrowheads="1"/>
                </p:cNvSpPr>
                <p:nvPr/>
              </p:nvSpPr>
              <p:spPr bwMode="auto">
                <a:xfrm rot="-5400000">
                  <a:off x="2546" y="730"/>
                  <a:ext cx="335" cy="173"/>
                </a:xfrm>
                <a:prstGeom prst="rect">
                  <a:avLst/>
                </a:prstGeom>
                <a:noFill/>
                <a:ln w="9525">
                  <a:noFill/>
                  <a:miter lim="800000"/>
                  <a:headEnd/>
                  <a:tailEnd/>
                </a:ln>
              </p:spPr>
              <p:txBody>
                <a:bodyPr wrap="none">
                  <a:prstTxWarp prst="textNoShape">
                    <a:avLst/>
                  </a:prstTxWarp>
                  <a:spAutoFit/>
                </a:bodyPr>
                <a:lstStyle/>
                <a:p>
                  <a:r>
                    <a:rPr lang="en-US" sz="1200" b="1"/>
                    <a:t>HydD</a:t>
                  </a:r>
                </a:p>
              </p:txBody>
            </p:sp>
          </p:grpSp>
        </p:grpSp>
        <p:sp>
          <p:nvSpPr>
            <p:cNvPr id="24551" name="Line 219"/>
            <p:cNvSpPr>
              <a:spLocks noChangeShapeType="1"/>
            </p:cNvSpPr>
            <p:nvPr/>
          </p:nvSpPr>
          <p:spPr bwMode="auto">
            <a:xfrm>
              <a:off x="2748" y="774"/>
              <a:ext cx="0" cy="13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nvGrpSpPr>
          <p:cNvPr id="132105" name="Group 220"/>
          <p:cNvGrpSpPr>
            <a:grpSpLocks/>
          </p:cNvGrpSpPr>
          <p:nvPr/>
        </p:nvGrpSpPr>
        <p:grpSpPr bwMode="auto">
          <a:xfrm>
            <a:off x="3948113" y="4941888"/>
            <a:ext cx="506412" cy="1014412"/>
            <a:chOff x="2487" y="3019"/>
            <a:chExt cx="319" cy="639"/>
          </a:xfrm>
        </p:grpSpPr>
        <p:grpSp>
          <p:nvGrpSpPr>
            <p:cNvPr id="132107" name="Group 221"/>
            <p:cNvGrpSpPr>
              <a:grpSpLocks/>
            </p:cNvGrpSpPr>
            <p:nvPr/>
          </p:nvGrpSpPr>
          <p:grpSpPr bwMode="auto">
            <a:xfrm>
              <a:off x="2487" y="3019"/>
              <a:ext cx="319" cy="174"/>
              <a:chOff x="2487" y="3019"/>
              <a:chExt cx="319" cy="174"/>
            </a:xfrm>
          </p:grpSpPr>
          <p:sp>
            <p:nvSpPr>
              <p:cNvPr id="24548" name="Oval 222"/>
              <p:cNvSpPr>
                <a:spLocks noChangeAspect="1" noChangeArrowheads="1"/>
              </p:cNvSpPr>
              <p:nvPr/>
            </p:nvSpPr>
            <p:spPr bwMode="auto">
              <a:xfrm flipH="1" flipV="1">
                <a:off x="2488" y="3020"/>
                <a:ext cx="288" cy="173"/>
              </a:xfrm>
              <a:prstGeom prst="ellipse">
                <a:avLst/>
              </a:prstGeom>
              <a:solidFill>
                <a:srgbClr val="99FF66"/>
              </a:solidFill>
              <a:ln w="9525">
                <a:solidFill>
                  <a:schemeClr val="tx1"/>
                </a:solidFill>
                <a:round/>
                <a:headEnd/>
                <a:tailEnd/>
              </a:ln>
            </p:spPr>
            <p:txBody>
              <a:bodyPr rot="10800000" wrap="none" anchor="ctr">
                <a:prstTxWarp prst="textNoShape">
                  <a:avLst/>
                </a:prstTxWarp>
              </a:bodyPr>
              <a:lstStyle/>
              <a:p>
                <a:endParaRPr lang="en-US">
                  <a:latin typeface="Comic Sans MS" pitchFamily="-109" charset="0"/>
                </a:endParaRPr>
              </a:p>
            </p:txBody>
          </p:sp>
          <p:sp>
            <p:nvSpPr>
              <p:cNvPr id="24549" name="Text Box 223"/>
              <p:cNvSpPr txBox="1">
                <a:spLocks noChangeArrowheads="1"/>
              </p:cNvSpPr>
              <p:nvPr/>
            </p:nvSpPr>
            <p:spPr bwMode="auto">
              <a:xfrm flipH="1" flipV="1">
                <a:off x="2487" y="3019"/>
                <a:ext cx="319" cy="173"/>
              </a:xfrm>
              <a:prstGeom prst="rect">
                <a:avLst/>
              </a:prstGeom>
              <a:noFill/>
              <a:ln w="9525">
                <a:noFill/>
                <a:miter lim="800000"/>
                <a:headEnd/>
                <a:tailEnd/>
              </a:ln>
            </p:spPr>
            <p:txBody>
              <a:bodyPr wrap="none">
                <a:prstTxWarp prst="textNoShape">
                  <a:avLst/>
                </a:prstTxWarp>
                <a:spAutoFit/>
              </a:bodyPr>
              <a:lstStyle/>
              <a:p>
                <a:r>
                  <a:rPr lang="en-US" sz="1200" b="1"/>
                  <a:t>BaeR</a:t>
                </a:r>
              </a:p>
            </p:txBody>
          </p:sp>
        </p:grpSp>
        <p:grpSp>
          <p:nvGrpSpPr>
            <p:cNvPr id="132108" name="Group 224"/>
            <p:cNvGrpSpPr>
              <a:grpSpLocks/>
            </p:cNvGrpSpPr>
            <p:nvPr/>
          </p:nvGrpSpPr>
          <p:grpSpPr bwMode="auto">
            <a:xfrm>
              <a:off x="2546" y="3346"/>
              <a:ext cx="178" cy="312"/>
              <a:chOff x="2546" y="3346"/>
              <a:chExt cx="178" cy="312"/>
            </a:xfrm>
          </p:grpSpPr>
          <p:sp>
            <p:nvSpPr>
              <p:cNvPr id="24546" name="Rectangle 225"/>
              <p:cNvSpPr>
                <a:spLocks noChangeAspect="1" noChangeArrowheads="1"/>
              </p:cNvSpPr>
              <p:nvPr/>
            </p:nvSpPr>
            <p:spPr bwMode="auto">
              <a:xfrm flipH="1" flipV="1">
                <a:off x="2546" y="3370"/>
                <a:ext cx="173" cy="288"/>
              </a:xfrm>
              <a:prstGeom prst="rect">
                <a:avLst/>
              </a:prstGeom>
              <a:solidFill>
                <a:srgbClr val="FFFF00"/>
              </a:solidFill>
              <a:ln w="9525">
                <a:solidFill>
                  <a:schemeClr val="tx1"/>
                </a:solidFill>
                <a:miter lim="800000"/>
                <a:headEnd/>
                <a:tailEnd/>
              </a:ln>
            </p:spPr>
            <p:txBody>
              <a:bodyPr rot="10800000" wrap="none" anchor="ctr">
                <a:prstTxWarp prst="textNoShape">
                  <a:avLst/>
                </a:prstTxWarp>
              </a:bodyPr>
              <a:lstStyle/>
              <a:p>
                <a:endParaRPr lang="en-US">
                  <a:latin typeface="Comic Sans MS" pitchFamily="-109" charset="0"/>
                </a:endParaRPr>
              </a:p>
            </p:txBody>
          </p:sp>
          <p:sp>
            <p:nvSpPr>
              <p:cNvPr id="24547" name="Text Box 226"/>
              <p:cNvSpPr txBox="1">
                <a:spLocks noChangeArrowheads="1"/>
              </p:cNvSpPr>
              <p:nvPr/>
            </p:nvSpPr>
            <p:spPr bwMode="auto">
              <a:xfrm rot="-5400000" flipH="1" flipV="1">
                <a:off x="2483" y="3414"/>
                <a:ext cx="310" cy="173"/>
              </a:xfrm>
              <a:prstGeom prst="rect">
                <a:avLst/>
              </a:prstGeom>
              <a:noFill/>
              <a:ln w="9525">
                <a:noFill/>
                <a:miter lim="800000"/>
                <a:headEnd/>
                <a:tailEnd/>
              </a:ln>
            </p:spPr>
            <p:txBody>
              <a:bodyPr wrap="none">
                <a:prstTxWarp prst="textNoShape">
                  <a:avLst/>
                </a:prstTxWarp>
                <a:spAutoFit/>
              </a:bodyPr>
              <a:lstStyle/>
              <a:p>
                <a:r>
                  <a:rPr lang="en-US" sz="1200" b="1"/>
                  <a:t>BaeS</a:t>
                </a:r>
              </a:p>
            </p:txBody>
          </p:sp>
        </p:grpSp>
        <p:sp>
          <p:nvSpPr>
            <p:cNvPr id="24545" name="Line 227"/>
            <p:cNvSpPr>
              <a:spLocks noChangeShapeType="1"/>
            </p:cNvSpPr>
            <p:nvPr/>
          </p:nvSpPr>
          <p:spPr bwMode="auto">
            <a:xfrm flipH="1" flipV="1">
              <a:off x="2640" y="3212"/>
              <a:ext cx="0" cy="13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nvGrpSpPr>
          <p:cNvPr id="132113" name="Group 228"/>
          <p:cNvGrpSpPr>
            <a:grpSpLocks/>
          </p:cNvGrpSpPr>
          <p:nvPr/>
        </p:nvGrpSpPr>
        <p:grpSpPr bwMode="auto">
          <a:xfrm rot="2884388" flipH="1" flipV="1">
            <a:off x="515938" y="3249613"/>
            <a:ext cx="509587" cy="287337"/>
            <a:chOff x="2599" y="1165"/>
            <a:chExt cx="321" cy="181"/>
          </a:xfrm>
        </p:grpSpPr>
        <p:sp>
          <p:nvSpPr>
            <p:cNvPr id="24541" name="Oval 229"/>
            <p:cNvSpPr>
              <a:spLocks noChangeAspect="1" noChangeArrowheads="1"/>
            </p:cNvSpPr>
            <p:nvPr/>
          </p:nvSpPr>
          <p:spPr bwMode="auto">
            <a:xfrm>
              <a:off x="2612" y="1165"/>
              <a:ext cx="288" cy="173"/>
            </a:xfrm>
            <a:prstGeom prst="ellipse">
              <a:avLst/>
            </a:prstGeom>
            <a:solidFill>
              <a:srgbClr val="99FF66"/>
            </a:solidFill>
            <a:ln w="9525">
              <a:solidFill>
                <a:schemeClr val="tx1"/>
              </a:solidFill>
              <a:round/>
              <a:headEnd/>
              <a:tailEnd/>
            </a:ln>
          </p:spPr>
          <p:txBody>
            <a:bodyPr vert="eaVert" wrap="none" anchor="ctr">
              <a:prstTxWarp prst="textNoShape">
                <a:avLst/>
              </a:prstTxWarp>
            </a:bodyPr>
            <a:lstStyle/>
            <a:p>
              <a:endParaRPr lang="en-US">
                <a:latin typeface="Comic Sans MS" pitchFamily="-109" charset="0"/>
              </a:endParaRPr>
            </a:p>
          </p:txBody>
        </p:sp>
        <p:sp>
          <p:nvSpPr>
            <p:cNvPr id="24542" name="Text Box 230"/>
            <p:cNvSpPr txBox="1">
              <a:spLocks noChangeArrowheads="1"/>
            </p:cNvSpPr>
            <p:nvPr/>
          </p:nvSpPr>
          <p:spPr bwMode="auto">
            <a:xfrm>
              <a:off x="2599" y="1173"/>
              <a:ext cx="321" cy="173"/>
            </a:xfrm>
            <a:prstGeom prst="rect">
              <a:avLst/>
            </a:prstGeom>
            <a:noFill/>
            <a:ln w="9525">
              <a:noFill/>
              <a:miter lim="800000"/>
              <a:headEnd/>
              <a:tailEnd/>
            </a:ln>
          </p:spPr>
          <p:txBody>
            <a:bodyPr wrap="none">
              <a:prstTxWarp prst="textNoShape">
                <a:avLst/>
              </a:prstTxWarp>
              <a:spAutoFit/>
            </a:bodyPr>
            <a:lstStyle/>
            <a:p>
              <a:r>
                <a:rPr lang="en-US" sz="1200" b="1"/>
                <a:t>CheB</a:t>
              </a:r>
            </a:p>
          </p:txBody>
        </p:sp>
      </p:grpSp>
      <p:sp>
        <p:nvSpPr>
          <p:cNvPr id="23591" name="Line 231"/>
          <p:cNvSpPr>
            <a:spLocks noChangeShapeType="1"/>
          </p:cNvSpPr>
          <p:nvPr/>
        </p:nvSpPr>
        <p:spPr bwMode="auto">
          <a:xfrm rot="6561028" flipH="1" flipV="1">
            <a:off x="705645" y="3628231"/>
            <a:ext cx="68262" cy="174625"/>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nvGrpSpPr>
          <p:cNvPr id="132115" name="Group 232"/>
          <p:cNvGrpSpPr>
            <a:grpSpLocks/>
          </p:cNvGrpSpPr>
          <p:nvPr/>
        </p:nvGrpSpPr>
        <p:grpSpPr bwMode="auto">
          <a:xfrm rot="-3741387" flipH="1" flipV="1">
            <a:off x="8707437" y="3494088"/>
            <a:ext cx="276225" cy="501650"/>
            <a:chOff x="2647" y="672"/>
            <a:chExt cx="174" cy="316"/>
          </a:xfrm>
        </p:grpSpPr>
        <p:sp>
          <p:nvSpPr>
            <p:cNvPr id="24539" name="Rectangle 233"/>
            <p:cNvSpPr>
              <a:spLocks noChangeAspect="1" noChangeArrowheads="1"/>
            </p:cNvSpPr>
            <p:nvPr/>
          </p:nvSpPr>
          <p:spPr bwMode="auto">
            <a:xfrm>
              <a:off x="2647" y="700"/>
              <a:ext cx="173" cy="288"/>
            </a:xfrm>
            <a:prstGeom prst="rect">
              <a:avLst/>
            </a:prstGeom>
            <a:solidFill>
              <a:srgbClr val="FFFF00"/>
            </a:solidFill>
            <a:ln w="9525">
              <a:solidFill>
                <a:schemeClr val="tx1"/>
              </a:solidFill>
              <a:miter lim="800000"/>
              <a:headEnd/>
              <a:tailEnd/>
            </a:ln>
          </p:spPr>
          <p:txBody>
            <a:bodyPr rot="10800000" vert="eaVert" wrap="none" anchor="ctr">
              <a:prstTxWarp prst="textNoShape">
                <a:avLst/>
              </a:prstTxWarp>
            </a:bodyPr>
            <a:lstStyle/>
            <a:p>
              <a:endParaRPr lang="en-US">
                <a:latin typeface="Comic Sans MS" pitchFamily="-109" charset="0"/>
              </a:endParaRPr>
            </a:p>
          </p:txBody>
        </p:sp>
        <p:sp>
          <p:nvSpPr>
            <p:cNvPr id="24540" name="Text Box 234"/>
            <p:cNvSpPr txBox="1">
              <a:spLocks noChangeArrowheads="1"/>
            </p:cNvSpPr>
            <p:nvPr/>
          </p:nvSpPr>
          <p:spPr bwMode="auto">
            <a:xfrm rot="-5400000">
              <a:off x="2580" y="740"/>
              <a:ext cx="309" cy="173"/>
            </a:xfrm>
            <a:prstGeom prst="rect">
              <a:avLst/>
            </a:prstGeom>
            <a:noFill/>
            <a:ln w="9525">
              <a:noFill/>
              <a:miter lim="800000"/>
              <a:headEnd/>
              <a:tailEnd/>
            </a:ln>
          </p:spPr>
          <p:txBody>
            <a:bodyPr wrap="none">
              <a:prstTxWarp prst="textNoShape">
                <a:avLst/>
              </a:prstTxWarp>
              <a:spAutoFit/>
            </a:bodyPr>
            <a:lstStyle/>
            <a:p>
              <a:r>
                <a:rPr lang="en-US" sz="1200" b="1"/>
                <a:t>RcsD</a:t>
              </a:r>
            </a:p>
          </p:txBody>
        </p:sp>
      </p:grpSp>
      <p:grpSp>
        <p:nvGrpSpPr>
          <p:cNvPr id="132116" name="Group 235"/>
          <p:cNvGrpSpPr>
            <a:grpSpLocks/>
          </p:cNvGrpSpPr>
          <p:nvPr/>
        </p:nvGrpSpPr>
        <p:grpSpPr bwMode="auto">
          <a:xfrm rot="-5673414">
            <a:off x="6555582" y="3082131"/>
            <a:ext cx="927100" cy="709613"/>
            <a:chOff x="1717" y="1801"/>
            <a:chExt cx="584" cy="447"/>
          </a:xfrm>
        </p:grpSpPr>
        <p:grpSp>
          <p:nvGrpSpPr>
            <p:cNvPr id="132121" name="Group 236"/>
            <p:cNvGrpSpPr>
              <a:grpSpLocks/>
            </p:cNvGrpSpPr>
            <p:nvPr/>
          </p:nvGrpSpPr>
          <p:grpSpPr bwMode="auto">
            <a:xfrm rot="-3741387" flipH="1" flipV="1">
              <a:off x="1644" y="1874"/>
              <a:ext cx="319" cy="174"/>
              <a:chOff x="2612" y="1164"/>
              <a:chExt cx="319" cy="174"/>
            </a:xfrm>
          </p:grpSpPr>
          <p:sp>
            <p:nvSpPr>
              <p:cNvPr id="24537" name="Oval 237"/>
              <p:cNvSpPr>
                <a:spLocks noChangeAspect="1" noChangeArrowheads="1"/>
              </p:cNvSpPr>
              <p:nvPr/>
            </p:nvSpPr>
            <p:spPr bwMode="auto">
              <a:xfrm>
                <a:off x="2612" y="1165"/>
                <a:ext cx="288" cy="173"/>
              </a:xfrm>
              <a:prstGeom prst="ellipse">
                <a:avLst/>
              </a:prstGeom>
              <a:solidFill>
                <a:srgbClr val="99FF66"/>
              </a:solidFill>
              <a:ln w="9525">
                <a:solidFill>
                  <a:schemeClr val="tx1"/>
                </a:solidFill>
                <a:round/>
                <a:headEnd/>
                <a:tailEnd/>
              </a:ln>
            </p:spPr>
            <p:txBody>
              <a:bodyPr wrap="none" anchor="ctr">
                <a:prstTxWarp prst="textNoShape">
                  <a:avLst/>
                </a:prstTxWarp>
              </a:bodyPr>
              <a:lstStyle/>
              <a:p>
                <a:endParaRPr lang="en-US">
                  <a:latin typeface="Comic Sans MS" pitchFamily="-109" charset="0"/>
                </a:endParaRPr>
              </a:p>
            </p:txBody>
          </p:sp>
          <p:sp>
            <p:nvSpPr>
              <p:cNvPr id="24538" name="Text Box 238"/>
              <p:cNvSpPr txBox="1">
                <a:spLocks noChangeArrowheads="1"/>
              </p:cNvSpPr>
              <p:nvPr/>
            </p:nvSpPr>
            <p:spPr bwMode="auto">
              <a:xfrm>
                <a:off x="2634" y="1164"/>
                <a:ext cx="297" cy="173"/>
              </a:xfrm>
              <a:prstGeom prst="rect">
                <a:avLst/>
              </a:prstGeom>
              <a:noFill/>
              <a:ln w="9525">
                <a:noFill/>
                <a:miter lim="800000"/>
                <a:headEnd/>
                <a:tailEnd/>
              </a:ln>
            </p:spPr>
            <p:txBody>
              <a:bodyPr wrap="none">
                <a:prstTxWarp prst="textNoShape">
                  <a:avLst/>
                </a:prstTxWarp>
                <a:spAutoFit/>
              </a:bodyPr>
              <a:lstStyle/>
              <a:p>
                <a:r>
                  <a:rPr lang="en-US" sz="1200" b="1"/>
                  <a:t>NtrC</a:t>
                </a:r>
              </a:p>
            </p:txBody>
          </p:sp>
        </p:grpSp>
        <p:grpSp>
          <p:nvGrpSpPr>
            <p:cNvPr id="132123" name="Group 239"/>
            <p:cNvGrpSpPr>
              <a:grpSpLocks/>
            </p:cNvGrpSpPr>
            <p:nvPr/>
          </p:nvGrpSpPr>
          <p:grpSpPr bwMode="auto">
            <a:xfrm rot="-3741387" flipH="1" flipV="1">
              <a:off x="2056" y="2003"/>
              <a:ext cx="176" cy="314"/>
              <a:chOff x="2644" y="674"/>
              <a:chExt cx="176" cy="314"/>
            </a:xfrm>
          </p:grpSpPr>
          <p:sp>
            <p:nvSpPr>
              <p:cNvPr id="24535" name="Rectangle 240"/>
              <p:cNvSpPr>
                <a:spLocks noChangeAspect="1" noChangeArrowheads="1"/>
              </p:cNvSpPr>
              <p:nvPr/>
            </p:nvSpPr>
            <p:spPr bwMode="auto">
              <a:xfrm>
                <a:off x="2647" y="700"/>
                <a:ext cx="173" cy="288"/>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latin typeface="Comic Sans MS" pitchFamily="-109" charset="0"/>
                </a:endParaRPr>
              </a:p>
            </p:txBody>
          </p:sp>
          <p:sp>
            <p:nvSpPr>
              <p:cNvPr id="24536" name="Text Box 241"/>
              <p:cNvSpPr txBox="1">
                <a:spLocks noChangeArrowheads="1"/>
              </p:cNvSpPr>
              <p:nvPr/>
            </p:nvSpPr>
            <p:spPr bwMode="auto">
              <a:xfrm rot="-5400000">
                <a:off x="2581" y="737"/>
                <a:ext cx="300" cy="173"/>
              </a:xfrm>
              <a:prstGeom prst="rect">
                <a:avLst/>
              </a:prstGeom>
              <a:noFill/>
              <a:ln w="9525">
                <a:noFill/>
                <a:miter lim="800000"/>
                <a:headEnd/>
                <a:tailEnd/>
              </a:ln>
            </p:spPr>
            <p:txBody>
              <a:bodyPr wrap="none">
                <a:prstTxWarp prst="textNoShape">
                  <a:avLst/>
                </a:prstTxWarp>
                <a:spAutoFit/>
              </a:bodyPr>
              <a:lstStyle/>
              <a:p>
                <a:r>
                  <a:rPr lang="en-US" sz="1200" b="1"/>
                  <a:t>NtrB</a:t>
                </a:r>
              </a:p>
            </p:txBody>
          </p:sp>
        </p:grpSp>
        <p:sp>
          <p:nvSpPr>
            <p:cNvPr id="24534" name="Line 242"/>
            <p:cNvSpPr>
              <a:spLocks noChangeShapeType="1"/>
            </p:cNvSpPr>
            <p:nvPr/>
          </p:nvSpPr>
          <p:spPr bwMode="auto">
            <a:xfrm rot="-3741387" flipH="1" flipV="1">
              <a:off x="1957" y="1982"/>
              <a:ext cx="0" cy="13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nvGrpSpPr>
          <p:cNvPr id="132124" name="Group 243"/>
          <p:cNvGrpSpPr>
            <a:grpSpLocks/>
          </p:cNvGrpSpPr>
          <p:nvPr/>
        </p:nvGrpSpPr>
        <p:grpSpPr bwMode="auto">
          <a:xfrm>
            <a:off x="1812925" y="3027363"/>
            <a:ext cx="509588" cy="277812"/>
            <a:chOff x="4238" y="247"/>
            <a:chExt cx="321" cy="175"/>
          </a:xfrm>
        </p:grpSpPr>
        <p:sp>
          <p:nvSpPr>
            <p:cNvPr id="24530" name="Oval 244"/>
            <p:cNvSpPr>
              <a:spLocks noChangeAspect="1" noChangeArrowheads="1"/>
            </p:cNvSpPr>
            <p:nvPr/>
          </p:nvSpPr>
          <p:spPr bwMode="auto">
            <a:xfrm>
              <a:off x="4271" y="247"/>
              <a:ext cx="288" cy="173"/>
            </a:xfrm>
            <a:prstGeom prst="ellipse">
              <a:avLst/>
            </a:prstGeom>
            <a:solidFill>
              <a:srgbClr val="99FF66"/>
            </a:solidFill>
            <a:ln w="9525">
              <a:solidFill>
                <a:schemeClr val="tx1"/>
              </a:solidFill>
              <a:round/>
              <a:headEnd/>
              <a:tailEnd/>
            </a:ln>
          </p:spPr>
          <p:txBody>
            <a:bodyPr wrap="none" anchor="ctr">
              <a:prstTxWarp prst="textNoShape">
                <a:avLst/>
              </a:prstTxWarp>
            </a:bodyPr>
            <a:lstStyle/>
            <a:p>
              <a:endParaRPr lang="en-US">
                <a:latin typeface="Comic Sans MS" pitchFamily="-109" charset="0"/>
              </a:endParaRPr>
            </a:p>
          </p:txBody>
        </p:sp>
        <p:sp>
          <p:nvSpPr>
            <p:cNvPr id="24531" name="Text Box 245"/>
            <p:cNvSpPr txBox="1">
              <a:spLocks noChangeArrowheads="1"/>
            </p:cNvSpPr>
            <p:nvPr/>
          </p:nvSpPr>
          <p:spPr bwMode="auto">
            <a:xfrm>
              <a:off x="4238" y="249"/>
              <a:ext cx="304" cy="173"/>
            </a:xfrm>
            <a:prstGeom prst="rect">
              <a:avLst/>
            </a:prstGeom>
            <a:noFill/>
            <a:ln w="9525">
              <a:noFill/>
              <a:miter lim="800000"/>
              <a:headEnd/>
              <a:tailEnd/>
            </a:ln>
          </p:spPr>
          <p:txBody>
            <a:bodyPr wrap="none">
              <a:prstTxWarp prst="textNoShape">
                <a:avLst/>
              </a:prstTxWarp>
              <a:spAutoFit/>
            </a:bodyPr>
            <a:lstStyle/>
            <a:p>
              <a:r>
                <a:rPr lang="en-US" sz="1200"/>
                <a:t>FimZ</a:t>
              </a:r>
            </a:p>
          </p:txBody>
        </p:sp>
      </p:grpSp>
      <p:grpSp>
        <p:nvGrpSpPr>
          <p:cNvPr id="24544" name="Group 246"/>
          <p:cNvGrpSpPr>
            <a:grpSpLocks/>
          </p:cNvGrpSpPr>
          <p:nvPr/>
        </p:nvGrpSpPr>
        <p:grpSpPr bwMode="auto">
          <a:xfrm>
            <a:off x="7658100" y="4095750"/>
            <a:ext cx="755650" cy="889000"/>
            <a:chOff x="4824" y="2486"/>
            <a:chExt cx="476" cy="560"/>
          </a:xfrm>
        </p:grpSpPr>
        <p:grpSp>
          <p:nvGrpSpPr>
            <p:cNvPr id="24550" name="Group 247"/>
            <p:cNvGrpSpPr>
              <a:grpSpLocks/>
            </p:cNvGrpSpPr>
            <p:nvPr/>
          </p:nvGrpSpPr>
          <p:grpSpPr bwMode="auto">
            <a:xfrm rot="-2267801" flipH="1" flipV="1">
              <a:off x="4824" y="2486"/>
              <a:ext cx="305" cy="187"/>
              <a:chOff x="2612" y="1165"/>
              <a:chExt cx="305" cy="187"/>
            </a:xfrm>
          </p:grpSpPr>
          <p:sp>
            <p:nvSpPr>
              <p:cNvPr id="24528" name="Oval 248"/>
              <p:cNvSpPr>
                <a:spLocks noChangeAspect="1" noChangeArrowheads="1"/>
              </p:cNvSpPr>
              <p:nvPr/>
            </p:nvSpPr>
            <p:spPr bwMode="auto">
              <a:xfrm>
                <a:off x="2612" y="1165"/>
                <a:ext cx="288" cy="173"/>
              </a:xfrm>
              <a:prstGeom prst="ellipse">
                <a:avLst/>
              </a:prstGeom>
              <a:solidFill>
                <a:srgbClr val="99FF66"/>
              </a:solidFill>
              <a:ln w="9525">
                <a:solidFill>
                  <a:schemeClr val="tx1"/>
                </a:solidFill>
                <a:round/>
                <a:headEnd/>
                <a:tailEnd/>
              </a:ln>
            </p:spPr>
            <p:txBody>
              <a:bodyPr rot="10800000" wrap="none" anchor="ctr">
                <a:prstTxWarp prst="textNoShape">
                  <a:avLst/>
                </a:prstTxWarp>
              </a:bodyPr>
              <a:lstStyle/>
              <a:p>
                <a:endParaRPr lang="en-US">
                  <a:latin typeface="Comic Sans MS" pitchFamily="-109" charset="0"/>
                </a:endParaRPr>
              </a:p>
            </p:txBody>
          </p:sp>
          <p:sp>
            <p:nvSpPr>
              <p:cNvPr id="24529" name="Text Box 249"/>
              <p:cNvSpPr txBox="1">
                <a:spLocks noChangeArrowheads="1"/>
              </p:cNvSpPr>
              <p:nvPr/>
            </p:nvSpPr>
            <p:spPr bwMode="auto">
              <a:xfrm>
                <a:off x="2614" y="1179"/>
                <a:ext cx="303" cy="173"/>
              </a:xfrm>
              <a:prstGeom prst="rect">
                <a:avLst/>
              </a:prstGeom>
              <a:noFill/>
              <a:ln w="9525">
                <a:noFill/>
                <a:miter lim="800000"/>
                <a:headEnd/>
                <a:tailEnd/>
              </a:ln>
            </p:spPr>
            <p:txBody>
              <a:bodyPr wrap="none">
                <a:prstTxWarp prst="textNoShape">
                  <a:avLst/>
                </a:prstTxWarp>
                <a:spAutoFit/>
              </a:bodyPr>
              <a:lstStyle/>
              <a:p>
                <a:r>
                  <a:rPr lang="en-US" sz="1200" b="1"/>
                  <a:t>CreB</a:t>
                </a:r>
              </a:p>
            </p:txBody>
          </p:sp>
        </p:grpSp>
        <p:grpSp>
          <p:nvGrpSpPr>
            <p:cNvPr id="24552" name="Group 250"/>
            <p:cNvGrpSpPr>
              <a:grpSpLocks/>
            </p:cNvGrpSpPr>
            <p:nvPr/>
          </p:nvGrpSpPr>
          <p:grpSpPr bwMode="auto">
            <a:xfrm>
              <a:off x="5109" y="2735"/>
              <a:ext cx="191" cy="311"/>
              <a:chOff x="5109" y="2735"/>
              <a:chExt cx="191" cy="311"/>
            </a:xfrm>
          </p:grpSpPr>
          <p:sp>
            <p:nvSpPr>
              <p:cNvPr id="24526" name="Rectangle 251"/>
              <p:cNvSpPr>
                <a:spLocks noChangeAspect="1" noChangeArrowheads="1"/>
              </p:cNvSpPr>
              <p:nvPr/>
            </p:nvSpPr>
            <p:spPr bwMode="auto">
              <a:xfrm rot="-2267801" flipH="1" flipV="1">
                <a:off x="5127" y="2758"/>
                <a:ext cx="173" cy="288"/>
              </a:xfrm>
              <a:prstGeom prst="rect">
                <a:avLst/>
              </a:prstGeom>
              <a:solidFill>
                <a:srgbClr val="FFFF00"/>
              </a:solidFill>
              <a:ln w="9525">
                <a:solidFill>
                  <a:schemeClr val="tx1"/>
                </a:solidFill>
                <a:miter lim="800000"/>
                <a:headEnd/>
                <a:tailEnd/>
              </a:ln>
            </p:spPr>
            <p:txBody>
              <a:bodyPr rot="10800000" wrap="none" anchor="ctr">
                <a:prstTxWarp prst="textNoShape">
                  <a:avLst/>
                </a:prstTxWarp>
              </a:bodyPr>
              <a:lstStyle/>
              <a:p>
                <a:endParaRPr lang="en-US">
                  <a:latin typeface="Comic Sans MS" pitchFamily="-109" charset="0"/>
                </a:endParaRPr>
              </a:p>
            </p:txBody>
          </p:sp>
          <p:sp>
            <p:nvSpPr>
              <p:cNvPr id="24527" name="Text Box 252"/>
              <p:cNvSpPr txBox="1">
                <a:spLocks noChangeArrowheads="1"/>
              </p:cNvSpPr>
              <p:nvPr/>
            </p:nvSpPr>
            <p:spPr bwMode="auto">
              <a:xfrm rot="-7667801" flipH="1" flipV="1">
                <a:off x="5046" y="2798"/>
                <a:ext cx="300" cy="173"/>
              </a:xfrm>
              <a:prstGeom prst="rect">
                <a:avLst/>
              </a:prstGeom>
              <a:noFill/>
              <a:ln w="9525">
                <a:noFill/>
                <a:miter lim="800000"/>
                <a:headEnd/>
                <a:tailEnd/>
              </a:ln>
            </p:spPr>
            <p:txBody>
              <a:bodyPr wrap="none">
                <a:prstTxWarp prst="textNoShape">
                  <a:avLst/>
                </a:prstTxWarp>
                <a:spAutoFit/>
              </a:bodyPr>
              <a:lstStyle/>
              <a:p>
                <a:r>
                  <a:rPr lang="en-US" sz="1200" b="1"/>
                  <a:t>CreC</a:t>
                </a:r>
              </a:p>
            </p:txBody>
          </p:sp>
        </p:grpSp>
        <p:sp>
          <p:nvSpPr>
            <p:cNvPr id="24525" name="Line 253"/>
            <p:cNvSpPr>
              <a:spLocks noChangeShapeType="1"/>
            </p:cNvSpPr>
            <p:nvPr/>
          </p:nvSpPr>
          <p:spPr bwMode="auto">
            <a:xfrm rot="-2267801" flipH="1" flipV="1">
              <a:off x="5078" y="2645"/>
              <a:ext cx="0" cy="13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nvGrpSpPr>
          <p:cNvPr id="24553" name="Group 254"/>
          <p:cNvGrpSpPr>
            <a:grpSpLocks/>
          </p:cNvGrpSpPr>
          <p:nvPr/>
        </p:nvGrpSpPr>
        <p:grpSpPr bwMode="auto">
          <a:xfrm rot="1643058" flipH="1" flipV="1">
            <a:off x="1473200" y="4368800"/>
            <a:ext cx="500063" cy="276225"/>
            <a:chOff x="2612" y="1164"/>
            <a:chExt cx="315" cy="174"/>
          </a:xfrm>
        </p:grpSpPr>
        <p:sp>
          <p:nvSpPr>
            <p:cNvPr id="24521" name="Oval 255"/>
            <p:cNvSpPr>
              <a:spLocks noChangeAspect="1" noChangeArrowheads="1"/>
            </p:cNvSpPr>
            <p:nvPr/>
          </p:nvSpPr>
          <p:spPr bwMode="auto">
            <a:xfrm>
              <a:off x="2612" y="1165"/>
              <a:ext cx="288" cy="173"/>
            </a:xfrm>
            <a:prstGeom prst="ellipse">
              <a:avLst/>
            </a:prstGeom>
            <a:solidFill>
              <a:srgbClr val="99FF66"/>
            </a:solidFill>
            <a:ln w="9525">
              <a:solidFill>
                <a:schemeClr val="tx1"/>
              </a:solidFill>
              <a:round/>
              <a:headEnd/>
              <a:tailEnd/>
            </a:ln>
          </p:spPr>
          <p:txBody>
            <a:bodyPr rot="10800000" wrap="none" anchor="ctr">
              <a:prstTxWarp prst="textNoShape">
                <a:avLst/>
              </a:prstTxWarp>
            </a:bodyPr>
            <a:lstStyle/>
            <a:p>
              <a:endParaRPr lang="en-US">
                <a:latin typeface="Comic Sans MS" pitchFamily="-109" charset="0"/>
              </a:endParaRPr>
            </a:p>
          </p:txBody>
        </p:sp>
        <p:sp>
          <p:nvSpPr>
            <p:cNvPr id="24522" name="Text Box 256"/>
            <p:cNvSpPr txBox="1">
              <a:spLocks noChangeArrowheads="1"/>
            </p:cNvSpPr>
            <p:nvPr/>
          </p:nvSpPr>
          <p:spPr bwMode="auto">
            <a:xfrm>
              <a:off x="2620" y="1164"/>
              <a:ext cx="307" cy="173"/>
            </a:xfrm>
            <a:prstGeom prst="rect">
              <a:avLst/>
            </a:prstGeom>
            <a:noFill/>
            <a:ln w="9525">
              <a:noFill/>
              <a:miter lim="800000"/>
              <a:headEnd/>
              <a:tailEnd/>
            </a:ln>
          </p:spPr>
          <p:txBody>
            <a:bodyPr wrap="none">
              <a:prstTxWarp prst="textNoShape">
                <a:avLst/>
              </a:prstTxWarp>
              <a:spAutoFit/>
            </a:bodyPr>
            <a:lstStyle/>
            <a:p>
              <a:r>
                <a:rPr lang="en-US" sz="1200" b="1"/>
                <a:t>DpiB</a:t>
              </a:r>
            </a:p>
          </p:txBody>
        </p:sp>
      </p:grpSp>
      <p:grpSp>
        <p:nvGrpSpPr>
          <p:cNvPr id="24569" name="Group 257"/>
          <p:cNvGrpSpPr>
            <a:grpSpLocks/>
          </p:cNvGrpSpPr>
          <p:nvPr/>
        </p:nvGrpSpPr>
        <p:grpSpPr bwMode="auto">
          <a:xfrm rot="1643058" flipH="1" flipV="1">
            <a:off x="1282700" y="4799013"/>
            <a:ext cx="274638" cy="506412"/>
            <a:chOff x="2647" y="669"/>
            <a:chExt cx="173" cy="319"/>
          </a:xfrm>
        </p:grpSpPr>
        <p:sp>
          <p:nvSpPr>
            <p:cNvPr id="24519" name="Rectangle 258"/>
            <p:cNvSpPr>
              <a:spLocks noChangeAspect="1" noChangeArrowheads="1"/>
            </p:cNvSpPr>
            <p:nvPr/>
          </p:nvSpPr>
          <p:spPr bwMode="auto">
            <a:xfrm>
              <a:off x="2647" y="700"/>
              <a:ext cx="173" cy="288"/>
            </a:xfrm>
            <a:prstGeom prst="rect">
              <a:avLst/>
            </a:prstGeom>
            <a:solidFill>
              <a:srgbClr val="FFFF00"/>
            </a:solidFill>
            <a:ln w="9525">
              <a:solidFill>
                <a:schemeClr val="tx1"/>
              </a:solidFill>
              <a:miter lim="800000"/>
              <a:headEnd/>
              <a:tailEnd/>
            </a:ln>
          </p:spPr>
          <p:txBody>
            <a:bodyPr rot="10800000" wrap="none" anchor="ctr">
              <a:prstTxWarp prst="textNoShape">
                <a:avLst/>
              </a:prstTxWarp>
            </a:bodyPr>
            <a:lstStyle/>
            <a:p>
              <a:endParaRPr lang="en-US">
                <a:latin typeface="Comic Sans MS" pitchFamily="-109" charset="0"/>
              </a:endParaRPr>
            </a:p>
          </p:txBody>
        </p:sp>
        <p:sp>
          <p:nvSpPr>
            <p:cNvPr id="24520" name="Text Box 259"/>
            <p:cNvSpPr txBox="1">
              <a:spLocks noChangeArrowheads="1"/>
            </p:cNvSpPr>
            <p:nvPr/>
          </p:nvSpPr>
          <p:spPr bwMode="auto">
            <a:xfrm rot="-5400000">
              <a:off x="2578" y="738"/>
              <a:ext cx="311" cy="173"/>
            </a:xfrm>
            <a:prstGeom prst="rect">
              <a:avLst/>
            </a:prstGeom>
            <a:noFill/>
            <a:ln w="9525">
              <a:noFill/>
              <a:miter lim="800000"/>
              <a:headEnd/>
              <a:tailEnd/>
            </a:ln>
          </p:spPr>
          <p:txBody>
            <a:bodyPr wrap="none">
              <a:prstTxWarp prst="textNoShape">
                <a:avLst/>
              </a:prstTxWarp>
              <a:spAutoFit/>
            </a:bodyPr>
            <a:lstStyle/>
            <a:p>
              <a:r>
                <a:rPr lang="en-US" sz="1200" b="1"/>
                <a:t>DpiA</a:t>
              </a:r>
            </a:p>
          </p:txBody>
        </p:sp>
      </p:grpSp>
      <p:sp>
        <p:nvSpPr>
          <p:cNvPr id="23598" name="Line 260"/>
          <p:cNvSpPr>
            <a:spLocks noChangeShapeType="1"/>
          </p:cNvSpPr>
          <p:nvPr/>
        </p:nvSpPr>
        <p:spPr bwMode="auto">
          <a:xfrm rot="1643058" flipH="1" flipV="1">
            <a:off x="1587500" y="4640263"/>
            <a:ext cx="0" cy="219075"/>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599" name="Text Box 262"/>
          <p:cNvSpPr txBox="1">
            <a:spLocks noChangeArrowheads="1"/>
          </p:cNvSpPr>
          <p:nvPr/>
        </p:nvSpPr>
        <p:spPr bwMode="auto">
          <a:xfrm>
            <a:off x="7086600" y="6400800"/>
            <a:ext cx="1933116" cy="276999"/>
          </a:xfrm>
          <a:prstGeom prst="rect">
            <a:avLst/>
          </a:prstGeom>
          <a:noFill/>
          <a:ln w="9525">
            <a:noFill/>
            <a:miter lim="800000"/>
            <a:headEnd/>
            <a:tailEnd/>
          </a:ln>
        </p:spPr>
        <p:txBody>
          <a:bodyPr wrap="none">
            <a:prstTxWarp prst="textNoShape">
              <a:avLst/>
            </a:prstTxWarp>
            <a:spAutoFit/>
          </a:bodyPr>
          <a:lstStyle/>
          <a:p>
            <a:r>
              <a:rPr lang="en-US" sz="1200" b="1"/>
              <a:t>animation by Mark Gouilan</a:t>
            </a:r>
          </a:p>
        </p:txBody>
      </p:sp>
      <p:grpSp>
        <p:nvGrpSpPr>
          <p:cNvPr id="24571" name="Group 1405"/>
          <p:cNvGrpSpPr>
            <a:grpSpLocks/>
          </p:cNvGrpSpPr>
          <p:nvPr/>
        </p:nvGrpSpPr>
        <p:grpSpPr bwMode="auto">
          <a:xfrm>
            <a:off x="7042150" y="4373563"/>
            <a:ext cx="703263" cy="1001712"/>
            <a:chOff x="4436" y="2661"/>
            <a:chExt cx="443" cy="631"/>
          </a:xfrm>
        </p:grpSpPr>
        <p:grpSp>
          <p:nvGrpSpPr>
            <p:cNvPr id="24572" name="Group 107"/>
            <p:cNvGrpSpPr>
              <a:grpSpLocks/>
            </p:cNvGrpSpPr>
            <p:nvPr/>
          </p:nvGrpSpPr>
          <p:grpSpPr bwMode="auto">
            <a:xfrm rot="-1520540" flipH="1" flipV="1">
              <a:off x="4436" y="2661"/>
              <a:ext cx="324" cy="179"/>
              <a:chOff x="2600" y="1165"/>
              <a:chExt cx="324" cy="179"/>
            </a:xfrm>
          </p:grpSpPr>
          <p:sp>
            <p:nvSpPr>
              <p:cNvPr id="24517" name="Oval 108"/>
              <p:cNvSpPr>
                <a:spLocks noChangeAspect="1" noChangeArrowheads="1"/>
              </p:cNvSpPr>
              <p:nvPr/>
            </p:nvSpPr>
            <p:spPr bwMode="auto">
              <a:xfrm>
                <a:off x="2612" y="1165"/>
                <a:ext cx="288" cy="173"/>
              </a:xfrm>
              <a:prstGeom prst="ellipse">
                <a:avLst/>
              </a:prstGeom>
              <a:solidFill>
                <a:srgbClr val="99FF66"/>
              </a:solidFill>
              <a:ln w="9525">
                <a:solidFill>
                  <a:schemeClr val="tx1"/>
                </a:solidFill>
                <a:round/>
                <a:headEnd/>
                <a:tailEnd/>
              </a:ln>
            </p:spPr>
            <p:txBody>
              <a:bodyPr rot="10800000" wrap="none" anchor="ctr">
                <a:prstTxWarp prst="textNoShape">
                  <a:avLst/>
                </a:prstTxWarp>
              </a:bodyPr>
              <a:lstStyle/>
              <a:p>
                <a:endParaRPr lang="en-US">
                  <a:latin typeface="Comic Sans MS" pitchFamily="-109" charset="0"/>
                </a:endParaRPr>
              </a:p>
            </p:txBody>
          </p:sp>
          <p:sp>
            <p:nvSpPr>
              <p:cNvPr id="24518" name="Text Box 109"/>
              <p:cNvSpPr txBox="1">
                <a:spLocks noChangeArrowheads="1"/>
              </p:cNvSpPr>
              <p:nvPr/>
            </p:nvSpPr>
            <p:spPr bwMode="auto">
              <a:xfrm>
                <a:off x="2600" y="1171"/>
                <a:ext cx="324" cy="173"/>
              </a:xfrm>
              <a:prstGeom prst="rect">
                <a:avLst/>
              </a:prstGeom>
              <a:noFill/>
              <a:ln w="9525">
                <a:noFill/>
                <a:miter lim="800000"/>
                <a:headEnd/>
                <a:tailEnd/>
              </a:ln>
            </p:spPr>
            <p:txBody>
              <a:bodyPr wrap="none">
                <a:prstTxWarp prst="textNoShape">
                  <a:avLst/>
                </a:prstTxWarp>
                <a:spAutoFit/>
              </a:bodyPr>
              <a:lstStyle/>
              <a:p>
                <a:r>
                  <a:rPr lang="en-US" sz="1200" b="1"/>
                  <a:t>YpdB</a:t>
                </a:r>
              </a:p>
            </p:txBody>
          </p:sp>
        </p:grpSp>
        <p:sp>
          <p:nvSpPr>
            <p:cNvPr id="24514" name="Rectangle 111"/>
            <p:cNvSpPr>
              <a:spLocks noChangeAspect="1" noChangeArrowheads="1"/>
            </p:cNvSpPr>
            <p:nvPr/>
          </p:nvSpPr>
          <p:spPr bwMode="auto">
            <a:xfrm rot="-1520540" flipH="1" flipV="1">
              <a:off x="4692" y="2974"/>
              <a:ext cx="173" cy="288"/>
            </a:xfrm>
            <a:prstGeom prst="rect">
              <a:avLst/>
            </a:prstGeom>
            <a:solidFill>
              <a:srgbClr val="FFFF00"/>
            </a:solidFill>
            <a:ln w="9525">
              <a:solidFill>
                <a:schemeClr val="tx1"/>
              </a:solidFill>
              <a:miter lim="800000"/>
              <a:headEnd/>
              <a:tailEnd/>
            </a:ln>
          </p:spPr>
          <p:txBody>
            <a:bodyPr rot="10800000" wrap="none" anchor="ctr">
              <a:prstTxWarp prst="textNoShape">
                <a:avLst/>
              </a:prstTxWarp>
            </a:bodyPr>
            <a:lstStyle/>
            <a:p>
              <a:endParaRPr lang="en-US">
                <a:latin typeface="Comic Sans MS" pitchFamily="-109" charset="0"/>
              </a:endParaRPr>
            </a:p>
          </p:txBody>
        </p:sp>
        <p:sp>
          <p:nvSpPr>
            <p:cNvPr id="24515" name="Text Box 112"/>
            <p:cNvSpPr txBox="1">
              <a:spLocks noChangeArrowheads="1"/>
            </p:cNvSpPr>
            <p:nvPr/>
          </p:nvSpPr>
          <p:spPr bwMode="auto">
            <a:xfrm rot="-6920540" flipH="1" flipV="1">
              <a:off x="4629" y="3041"/>
              <a:ext cx="328" cy="173"/>
            </a:xfrm>
            <a:prstGeom prst="rect">
              <a:avLst/>
            </a:prstGeom>
            <a:noFill/>
            <a:ln w="9525">
              <a:noFill/>
              <a:miter lim="800000"/>
              <a:headEnd/>
              <a:tailEnd/>
            </a:ln>
          </p:spPr>
          <p:txBody>
            <a:bodyPr wrap="none">
              <a:prstTxWarp prst="textNoShape">
                <a:avLst/>
              </a:prstTxWarp>
              <a:spAutoFit/>
            </a:bodyPr>
            <a:lstStyle/>
            <a:p>
              <a:r>
                <a:rPr lang="en-US" sz="1200" b="1"/>
                <a:t>YpdA</a:t>
              </a:r>
            </a:p>
          </p:txBody>
        </p:sp>
        <p:sp>
          <p:nvSpPr>
            <p:cNvPr id="24516" name="Line 113"/>
            <p:cNvSpPr>
              <a:spLocks noChangeShapeType="1"/>
            </p:cNvSpPr>
            <p:nvPr/>
          </p:nvSpPr>
          <p:spPr bwMode="auto">
            <a:xfrm rot="-1520540" flipH="1" flipV="1">
              <a:off x="4686" y="2836"/>
              <a:ext cx="0" cy="13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sp>
        <p:nvSpPr>
          <p:cNvPr id="23601" name="Oval 197"/>
          <p:cNvSpPr>
            <a:spLocks noChangeAspect="1" noChangeArrowheads="1"/>
          </p:cNvSpPr>
          <p:nvPr/>
        </p:nvSpPr>
        <p:spPr bwMode="auto">
          <a:xfrm rot="1299355" flipH="1" flipV="1">
            <a:off x="2006600" y="4573588"/>
            <a:ext cx="457200" cy="274637"/>
          </a:xfrm>
          <a:prstGeom prst="ellipse">
            <a:avLst/>
          </a:prstGeom>
          <a:solidFill>
            <a:srgbClr val="99FF66"/>
          </a:solidFill>
          <a:ln w="9525">
            <a:solidFill>
              <a:schemeClr val="tx1"/>
            </a:solidFill>
            <a:round/>
            <a:headEnd/>
            <a:tailEnd/>
          </a:ln>
        </p:spPr>
        <p:txBody>
          <a:bodyPr rot="10800000" wrap="none" anchor="ctr">
            <a:prstTxWarp prst="textNoShape">
              <a:avLst/>
            </a:prstTxWarp>
          </a:bodyPr>
          <a:lstStyle/>
          <a:p>
            <a:endParaRPr lang="en-US">
              <a:latin typeface="Comic Sans MS" pitchFamily="-109" charset="0"/>
            </a:endParaRPr>
          </a:p>
        </p:txBody>
      </p:sp>
      <p:sp>
        <p:nvSpPr>
          <p:cNvPr id="23602" name="Text Box 198"/>
          <p:cNvSpPr txBox="1">
            <a:spLocks noChangeArrowheads="1"/>
          </p:cNvSpPr>
          <p:nvPr/>
        </p:nvSpPr>
        <p:spPr bwMode="auto">
          <a:xfrm rot="1299355" flipH="1" flipV="1">
            <a:off x="1998663" y="4600575"/>
            <a:ext cx="495300" cy="274638"/>
          </a:xfrm>
          <a:prstGeom prst="rect">
            <a:avLst/>
          </a:prstGeom>
          <a:noFill/>
          <a:ln w="9525">
            <a:noFill/>
            <a:miter lim="800000"/>
            <a:headEnd/>
            <a:tailEnd/>
          </a:ln>
        </p:spPr>
        <p:txBody>
          <a:bodyPr wrap="none">
            <a:prstTxWarp prst="textNoShape">
              <a:avLst/>
            </a:prstTxWarp>
            <a:spAutoFit/>
          </a:bodyPr>
          <a:lstStyle/>
          <a:p>
            <a:r>
              <a:rPr lang="en-US" sz="1200" b="1"/>
              <a:t>EvgA</a:t>
            </a:r>
          </a:p>
        </p:txBody>
      </p:sp>
      <p:sp>
        <p:nvSpPr>
          <p:cNvPr id="23603" name="Rectangle 199"/>
          <p:cNvSpPr>
            <a:spLocks noChangeAspect="1" noChangeArrowheads="1"/>
          </p:cNvSpPr>
          <p:nvPr/>
        </p:nvSpPr>
        <p:spPr bwMode="auto">
          <a:xfrm rot="1299355" flipH="1" flipV="1">
            <a:off x="1860550" y="5083175"/>
            <a:ext cx="274638" cy="457200"/>
          </a:xfrm>
          <a:prstGeom prst="rect">
            <a:avLst/>
          </a:prstGeom>
          <a:solidFill>
            <a:srgbClr val="FFFF00"/>
          </a:solidFill>
          <a:ln w="9525">
            <a:solidFill>
              <a:schemeClr val="tx1"/>
            </a:solidFill>
            <a:miter lim="800000"/>
            <a:headEnd/>
            <a:tailEnd/>
          </a:ln>
        </p:spPr>
        <p:txBody>
          <a:bodyPr rot="10800000" wrap="none" anchor="ctr">
            <a:prstTxWarp prst="textNoShape">
              <a:avLst/>
            </a:prstTxWarp>
          </a:bodyPr>
          <a:lstStyle/>
          <a:p>
            <a:endParaRPr lang="en-US">
              <a:latin typeface="Comic Sans MS" pitchFamily="-109" charset="0"/>
            </a:endParaRPr>
          </a:p>
        </p:txBody>
      </p:sp>
      <p:sp>
        <p:nvSpPr>
          <p:cNvPr id="23604" name="Text Box 200"/>
          <p:cNvSpPr txBox="1">
            <a:spLocks noChangeArrowheads="1"/>
          </p:cNvSpPr>
          <p:nvPr/>
        </p:nvSpPr>
        <p:spPr bwMode="auto">
          <a:xfrm rot="-4100645" flipH="1" flipV="1">
            <a:off x="1793875" y="5170488"/>
            <a:ext cx="474663" cy="274637"/>
          </a:xfrm>
          <a:prstGeom prst="rect">
            <a:avLst/>
          </a:prstGeom>
          <a:noFill/>
          <a:ln w="9525">
            <a:noFill/>
            <a:miter lim="800000"/>
            <a:headEnd/>
            <a:tailEnd/>
          </a:ln>
        </p:spPr>
        <p:txBody>
          <a:bodyPr wrap="none">
            <a:prstTxWarp prst="textNoShape">
              <a:avLst/>
            </a:prstTxWarp>
            <a:spAutoFit/>
          </a:bodyPr>
          <a:lstStyle/>
          <a:p>
            <a:r>
              <a:rPr lang="en-US" sz="1200" b="1"/>
              <a:t>EvgS</a:t>
            </a:r>
          </a:p>
        </p:txBody>
      </p:sp>
      <p:sp>
        <p:nvSpPr>
          <p:cNvPr id="23605" name="Line 201"/>
          <p:cNvSpPr>
            <a:spLocks noChangeShapeType="1"/>
          </p:cNvSpPr>
          <p:nvPr/>
        </p:nvSpPr>
        <p:spPr bwMode="auto">
          <a:xfrm rot="1299355" flipH="1" flipV="1">
            <a:off x="2146300" y="4864100"/>
            <a:ext cx="0" cy="219075"/>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nvGrpSpPr>
          <p:cNvPr id="132129" name="Group 1167"/>
          <p:cNvGrpSpPr>
            <a:grpSpLocks/>
          </p:cNvGrpSpPr>
          <p:nvPr/>
        </p:nvGrpSpPr>
        <p:grpSpPr bwMode="auto">
          <a:xfrm>
            <a:off x="466725" y="1235075"/>
            <a:ext cx="8185150" cy="4346575"/>
            <a:chOff x="294" y="684"/>
            <a:chExt cx="5156" cy="2738"/>
          </a:xfrm>
        </p:grpSpPr>
        <p:grpSp>
          <p:nvGrpSpPr>
            <p:cNvPr id="132131" name="Group 262"/>
            <p:cNvGrpSpPr>
              <a:grpSpLocks/>
            </p:cNvGrpSpPr>
            <p:nvPr/>
          </p:nvGrpSpPr>
          <p:grpSpPr bwMode="auto">
            <a:xfrm>
              <a:off x="294" y="756"/>
              <a:ext cx="4996" cy="2418"/>
              <a:chOff x="294" y="756"/>
              <a:chExt cx="4996" cy="2418"/>
            </a:xfrm>
          </p:grpSpPr>
          <p:grpSp>
            <p:nvGrpSpPr>
              <p:cNvPr id="132132" name="Group 263"/>
              <p:cNvGrpSpPr>
                <a:grpSpLocks/>
              </p:cNvGrpSpPr>
              <p:nvPr/>
            </p:nvGrpSpPr>
            <p:grpSpPr bwMode="auto">
              <a:xfrm>
                <a:off x="462" y="756"/>
                <a:ext cx="4812" cy="2418"/>
                <a:chOff x="462" y="756"/>
                <a:chExt cx="4812" cy="2418"/>
              </a:xfrm>
            </p:grpSpPr>
            <p:sp>
              <p:nvSpPr>
                <p:cNvPr id="24483" name="Line 264"/>
                <p:cNvSpPr>
                  <a:spLocks noChangeShapeType="1"/>
                </p:cNvSpPr>
                <p:nvPr/>
              </p:nvSpPr>
              <p:spPr bwMode="auto">
                <a:xfrm flipH="1">
                  <a:off x="1482" y="756"/>
                  <a:ext cx="1146" cy="39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84" name="Line 265"/>
                <p:cNvSpPr>
                  <a:spLocks noChangeShapeType="1"/>
                </p:cNvSpPr>
                <p:nvPr/>
              </p:nvSpPr>
              <p:spPr bwMode="auto">
                <a:xfrm flipH="1">
                  <a:off x="1086" y="762"/>
                  <a:ext cx="1542" cy="52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85" name="Line 266"/>
                <p:cNvSpPr>
                  <a:spLocks noChangeShapeType="1"/>
                </p:cNvSpPr>
                <p:nvPr/>
              </p:nvSpPr>
              <p:spPr bwMode="auto">
                <a:xfrm flipH="1">
                  <a:off x="762" y="768"/>
                  <a:ext cx="1878" cy="73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86" name="Line 267"/>
                <p:cNvSpPr>
                  <a:spLocks noChangeShapeType="1"/>
                </p:cNvSpPr>
                <p:nvPr/>
              </p:nvSpPr>
              <p:spPr bwMode="auto">
                <a:xfrm flipH="1">
                  <a:off x="486" y="768"/>
                  <a:ext cx="2148" cy="99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87" name="Line 268"/>
                <p:cNvSpPr>
                  <a:spLocks noChangeShapeType="1"/>
                </p:cNvSpPr>
                <p:nvPr/>
              </p:nvSpPr>
              <p:spPr bwMode="auto">
                <a:xfrm flipH="1">
                  <a:off x="462" y="762"/>
                  <a:ext cx="2172" cy="131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88" name="Line 269"/>
                <p:cNvSpPr>
                  <a:spLocks noChangeShapeType="1"/>
                </p:cNvSpPr>
                <p:nvPr/>
              </p:nvSpPr>
              <p:spPr bwMode="auto">
                <a:xfrm flipH="1">
                  <a:off x="576" y="768"/>
                  <a:ext cx="2058" cy="153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89" name="Line 270"/>
                <p:cNvSpPr>
                  <a:spLocks noChangeShapeType="1"/>
                </p:cNvSpPr>
                <p:nvPr/>
              </p:nvSpPr>
              <p:spPr bwMode="auto">
                <a:xfrm flipH="1">
                  <a:off x="750" y="768"/>
                  <a:ext cx="1884" cy="183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90" name="Line 271"/>
                <p:cNvSpPr>
                  <a:spLocks noChangeShapeType="1"/>
                </p:cNvSpPr>
                <p:nvPr/>
              </p:nvSpPr>
              <p:spPr bwMode="auto">
                <a:xfrm flipH="1">
                  <a:off x="1038" y="768"/>
                  <a:ext cx="1590" cy="201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91" name="Line 272"/>
                <p:cNvSpPr>
                  <a:spLocks noChangeShapeType="1"/>
                </p:cNvSpPr>
                <p:nvPr/>
              </p:nvSpPr>
              <p:spPr bwMode="auto">
                <a:xfrm flipH="1">
                  <a:off x="1392" y="768"/>
                  <a:ext cx="1242" cy="215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92" name="Line 273"/>
                <p:cNvSpPr>
                  <a:spLocks noChangeShapeType="1"/>
                </p:cNvSpPr>
                <p:nvPr/>
              </p:nvSpPr>
              <p:spPr bwMode="auto">
                <a:xfrm flipH="1">
                  <a:off x="1782" y="768"/>
                  <a:ext cx="840" cy="226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93" name="Line 274"/>
                <p:cNvSpPr>
                  <a:spLocks noChangeShapeType="1"/>
                </p:cNvSpPr>
                <p:nvPr/>
              </p:nvSpPr>
              <p:spPr bwMode="auto">
                <a:xfrm flipH="1">
                  <a:off x="1236" y="780"/>
                  <a:ext cx="1374" cy="118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94" name="Line 275"/>
                <p:cNvSpPr>
                  <a:spLocks noChangeShapeType="1"/>
                </p:cNvSpPr>
                <p:nvPr/>
              </p:nvSpPr>
              <p:spPr bwMode="auto">
                <a:xfrm flipH="1">
                  <a:off x="2208" y="762"/>
                  <a:ext cx="414" cy="235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95" name="Line 276"/>
                <p:cNvSpPr>
                  <a:spLocks noChangeShapeType="1"/>
                </p:cNvSpPr>
                <p:nvPr/>
              </p:nvSpPr>
              <p:spPr bwMode="auto">
                <a:xfrm>
                  <a:off x="2622" y="768"/>
                  <a:ext cx="12" cy="238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96" name="Line 277"/>
                <p:cNvSpPr>
                  <a:spLocks noChangeShapeType="1"/>
                </p:cNvSpPr>
                <p:nvPr/>
              </p:nvSpPr>
              <p:spPr bwMode="auto">
                <a:xfrm>
                  <a:off x="2622" y="762"/>
                  <a:ext cx="486" cy="241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97" name="Line 278"/>
                <p:cNvSpPr>
                  <a:spLocks noChangeShapeType="1"/>
                </p:cNvSpPr>
                <p:nvPr/>
              </p:nvSpPr>
              <p:spPr bwMode="auto">
                <a:xfrm>
                  <a:off x="2628" y="762"/>
                  <a:ext cx="846" cy="238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98" name="Line 279"/>
                <p:cNvSpPr>
                  <a:spLocks noChangeShapeType="1"/>
                </p:cNvSpPr>
                <p:nvPr/>
              </p:nvSpPr>
              <p:spPr bwMode="auto">
                <a:xfrm flipH="1">
                  <a:off x="2250" y="756"/>
                  <a:ext cx="378" cy="20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99" name="Line 280"/>
                <p:cNvSpPr>
                  <a:spLocks noChangeShapeType="1"/>
                </p:cNvSpPr>
                <p:nvPr/>
              </p:nvSpPr>
              <p:spPr bwMode="auto">
                <a:xfrm flipH="1">
                  <a:off x="1866" y="756"/>
                  <a:ext cx="768" cy="27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500" name="Line 281"/>
                <p:cNvSpPr>
                  <a:spLocks noChangeShapeType="1"/>
                </p:cNvSpPr>
                <p:nvPr/>
              </p:nvSpPr>
              <p:spPr bwMode="auto">
                <a:xfrm>
                  <a:off x="2616" y="762"/>
                  <a:ext cx="1248" cy="231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501" name="Line 282"/>
                <p:cNvSpPr>
                  <a:spLocks noChangeShapeType="1"/>
                </p:cNvSpPr>
                <p:nvPr/>
              </p:nvSpPr>
              <p:spPr bwMode="auto">
                <a:xfrm>
                  <a:off x="2634" y="756"/>
                  <a:ext cx="1614" cy="222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502" name="Line 283"/>
                <p:cNvSpPr>
                  <a:spLocks noChangeShapeType="1"/>
                </p:cNvSpPr>
                <p:nvPr/>
              </p:nvSpPr>
              <p:spPr bwMode="auto">
                <a:xfrm>
                  <a:off x="2628" y="762"/>
                  <a:ext cx="1992" cy="205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503" name="Line 284"/>
                <p:cNvSpPr>
                  <a:spLocks noChangeShapeType="1"/>
                </p:cNvSpPr>
                <p:nvPr/>
              </p:nvSpPr>
              <p:spPr bwMode="auto">
                <a:xfrm>
                  <a:off x="2622" y="762"/>
                  <a:ext cx="2370" cy="186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504" name="Line 285"/>
                <p:cNvSpPr>
                  <a:spLocks noChangeShapeType="1"/>
                </p:cNvSpPr>
                <p:nvPr/>
              </p:nvSpPr>
              <p:spPr bwMode="auto">
                <a:xfrm>
                  <a:off x="2634" y="774"/>
                  <a:ext cx="1776" cy="147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505" name="Line 286"/>
                <p:cNvSpPr>
                  <a:spLocks noChangeShapeType="1"/>
                </p:cNvSpPr>
                <p:nvPr/>
              </p:nvSpPr>
              <p:spPr bwMode="auto">
                <a:xfrm>
                  <a:off x="2622" y="786"/>
                  <a:ext cx="2628" cy="153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506" name="Line 287"/>
                <p:cNvSpPr>
                  <a:spLocks noChangeShapeType="1"/>
                </p:cNvSpPr>
                <p:nvPr/>
              </p:nvSpPr>
              <p:spPr bwMode="auto">
                <a:xfrm>
                  <a:off x="2622" y="762"/>
                  <a:ext cx="2652" cy="108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507" name="Line 288"/>
                <p:cNvSpPr>
                  <a:spLocks noChangeShapeType="1"/>
                </p:cNvSpPr>
                <p:nvPr/>
              </p:nvSpPr>
              <p:spPr bwMode="auto">
                <a:xfrm>
                  <a:off x="2634" y="762"/>
                  <a:ext cx="2406" cy="79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508" name="Line 289"/>
                <p:cNvSpPr>
                  <a:spLocks noChangeShapeType="1"/>
                </p:cNvSpPr>
                <p:nvPr/>
              </p:nvSpPr>
              <p:spPr bwMode="auto">
                <a:xfrm>
                  <a:off x="2646" y="774"/>
                  <a:ext cx="2082" cy="57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509" name="Line 290"/>
                <p:cNvSpPr>
                  <a:spLocks noChangeShapeType="1"/>
                </p:cNvSpPr>
                <p:nvPr/>
              </p:nvSpPr>
              <p:spPr bwMode="auto">
                <a:xfrm>
                  <a:off x="2646" y="768"/>
                  <a:ext cx="1698" cy="43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510" name="Line 291"/>
                <p:cNvSpPr>
                  <a:spLocks noChangeShapeType="1"/>
                </p:cNvSpPr>
                <p:nvPr/>
              </p:nvSpPr>
              <p:spPr bwMode="auto">
                <a:xfrm>
                  <a:off x="2622" y="780"/>
                  <a:ext cx="1344" cy="30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511" name="Line 292"/>
                <p:cNvSpPr>
                  <a:spLocks noChangeShapeType="1"/>
                </p:cNvSpPr>
                <p:nvPr/>
              </p:nvSpPr>
              <p:spPr bwMode="auto">
                <a:xfrm>
                  <a:off x="2616" y="774"/>
                  <a:ext cx="918" cy="228"/>
                </a:xfrm>
                <a:prstGeom prst="line">
                  <a:avLst/>
                </a:prstGeom>
                <a:noFill/>
                <a:ln w="9525">
                  <a:solidFill>
                    <a:schemeClr val="tx1"/>
                  </a:solidFill>
                  <a:round/>
                  <a:headEnd type="arrow" w="med" len="med"/>
                  <a:tailEnd type="arrow" w="med" len="med"/>
                </a:ln>
              </p:spPr>
              <p:txBody>
                <a:bodyPr>
                  <a:prstTxWarp prst="textNoShape">
                    <a:avLst/>
                  </a:prstTxWarp>
                </a:bodyPr>
                <a:lstStyle/>
                <a:p>
                  <a:endParaRPr lang="en-US"/>
                </a:p>
              </p:txBody>
            </p:sp>
            <p:sp>
              <p:nvSpPr>
                <p:cNvPr id="24512" name="Line 293"/>
                <p:cNvSpPr>
                  <a:spLocks noChangeShapeType="1"/>
                </p:cNvSpPr>
                <p:nvPr/>
              </p:nvSpPr>
              <p:spPr bwMode="auto">
                <a:xfrm>
                  <a:off x="2640" y="774"/>
                  <a:ext cx="468" cy="20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nvGrpSpPr>
              <p:cNvPr id="132137" name="Group 294"/>
              <p:cNvGrpSpPr>
                <a:grpSpLocks/>
              </p:cNvGrpSpPr>
              <p:nvPr/>
            </p:nvGrpSpPr>
            <p:grpSpPr bwMode="auto">
              <a:xfrm>
                <a:off x="462" y="774"/>
                <a:ext cx="4812" cy="2400"/>
                <a:chOff x="462" y="774"/>
                <a:chExt cx="4812" cy="2400"/>
              </a:xfrm>
            </p:grpSpPr>
            <p:grpSp>
              <p:nvGrpSpPr>
                <p:cNvPr id="132139" name="Group 295"/>
                <p:cNvGrpSpPr>
                  <a:grpSpLocks/>
                </p:cNvGrpSpPr>
                <p:nvPr/>
              </p:nvGrpSpPr>
              <p:grpSpPr bwMode="auto">
                <a:xfrm>
                  <a:off x="462" y="774"/>
                  <a:ext cx="4812" cy="2400"/>
                  <a:chOff x="462" y="774"/>
                  <a:chExt cx="4812" cy="2400"/>
                </a:xfrm>
              </p:grpSpPr>
              <p:sp>
                <p:nvSpPr>
                  <p:cNvPr id="24456" name="Line 296"/>
                  <p:cNvSpPr>
                    <a:spLocks noChangeShapeType="1"/>
                  </p:cNvSpPr>
                  <p:nvPr/>
                </p:nvSpPr>
                <p:spPr bwMode="auto">
                  <a:xfrm flipH="1">
                    <a:off x="1086" y="790"/>
                    <a:ext cx="1134" cy="50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57" name="Line 297"/>
                  <p:cNvSpPr>
                    <a:spLocks noChangeShapeType="1"/>
                  </p:cNvSpPr>
                  <p:nvPr/>
                </p:nvSpPr>
                <p:spPr bwMode="auto">
                  <a:xfrm flipH="1">
                    <a:off x="762" y="788"/>
                    <a:ext cx="1462" cy="71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58" name="Line 298"/>
                  <p:cNvSpPr>
                    <a:spLocks noChangeShapeType="1"/>
                  </p:cNvSpPr>
                  <p:nvPr/>
                </p:nvSpPr>
                <p:spPr bwMode="auto">
                  <a:xfrm flipH="1">
                    <a:off x="486" y="796"/>
                    <a:ext cx="1720" cy="96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59" name="Line 299"/>
                  <p:cNvSpPr>
                    <a:spLocks noChangeShapeType="1"/>
                  </p:cNvSpPr>
                  <p:nvPr/>
                </p:nvSpPr>
                <p:spPr bwMode="auto">
                  <a:xfrm flipH="1">
                    <a:off x="462" y="778"/>
                    <a:ext cx="1756" cy="129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60" name="Line 300"/>
                  <p:cNvSpPr>
                    <a:spLocks noChangeShapeType="1"/>
                  </p:cNvSpPr>
                  <p:nvPr/>
                </p:nvSpPr>
                <p:spPr bwMode="auto">
                  <a:xfrm flipH="1">
                    <a:off x="576" y="780"/>
                    <a:ext cx="1642" cy="152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61" name="Line 301"/>
                  <p:cNvSpPr>
                    <a:spLocks noChangeShapeType="1"/>
                  </p:cNvSpPr>
                  <p:nvPr/>
                </p:nvSpPr>
                <p:spPr bwMode="auto">
                  <a:xfrm flipH="1">
                    <a:off x="750" y="804"/>
                    <a:ext cx="1456" cy="179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62" name="Line 302"/>
                  <p:cNvSpPr>
                    <a:spLocks noChangeShapeType="1"/>
                  </p:cNvSpPr>
                  <p:nvPr/>
                </p:nvSpPr>
                <p:spPr bwMode="auto">
                  <a:xfrm flipH="1">
                    <a:off x="1038" y="804"/>
                    <a:ext cx="1170" cy="197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63" name="Line 303"/>
                  <p:cNvSpPr>
                    <a:spLocks noChangeShapeType="1"/>
                  </p:cNvSpPr>
                  <p:nvPr/>
                </p:nvSpPr>
                <p:spPr bwMode="auto">
                  <a:xfrm flipH="1">
                    <a:off x="1392" y="784"/>
                    <a:ext cx="814" cy="213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64" name="Line 304"/>
                  <p:cNvSpPr>
                    <a:spLocks noChangeShapeType="1"/>
                  </p:cNvSpPr>
                  <p:nvPr/>
                </p:nvSpPr>
                <p:spPr bwMode="auto">
                  <a:xfrm flipH="1">
                    <a:off x="1782" y="800"/>
                    <a:ext cx="424" cy="223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65" name="Line 305"/>
                  <p:cNvSpPr>
                    <a:spLocks noChangeShapeType="1"/>
                  </p:cNvSpPr>
                  <p:nvPr/>
                </p:nvSpPr>
                <p:spPr bwMode="auto">
                  <a:xfrm flipH="1">
                    <a:off x="1236" y="796"/>
                    <a:ext cx="966" cy="116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66" name="Line 306"/>
                  <p:cNvSpPr>
                    <a:spLocks noChangeShapeType="1"/>
                  </p:cNvSpPr>
                  <p:nvPr/>
                </p:nvSpPr>
                <p:spPr bwMode="auto">
                  <a:xfrm flipH="1">
                    <a:off x="2208" y="778"/>
                    <a:ext cx="6" cy="234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67" name="Line 307"/>
                  <p:cNvSpPr>
                    <a:spLocks noChangeShapeType="1"/>
                  </p:cNvSpPr>
                  <p:nvPr/>
                </p:nvSpPr>
                <p:spPr bwMode="auto">
                  <a:xfrm>
                    <a:off x="2202" y="780"/>
                    <a:ext cx="432" cy="237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68" name="Line 308"/>
                  <p:cNvSpPr>
                    <a:spLocks noChangeShapeType="1"/>
                  </p:cNvSpPr>
                  <p:nvPr/>
                </p:nvSpPr>
                <p:spPr bwMode="auto">
                  <a:xfrm>
                    <a:off x="2218" y="778"/>
                    <a:ext cx="890" cy="239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69" name="Line 309"/>
                  <p:cNvSpPr>
                    <a:spLocks noChangeShapeType="1"/>
                  </p:cNvSpPr>
                  <p:nvPr/>
                </p:nvSpPr>
                <p:spPr bwMode="auto">
                  <a:xfrm>
                    <a:off x="2212" y="778"/>
                    <a:ext cx="1262" cy="237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70" name="Line 310"/>
                  <p:cNvSpPr>
                    <a:spLocks noChangeShapeType="1"/>
                  </p:cNvSpPr>
                  <p:nvPr/>
                </p:nvSpPr>
                <p:spPr bwMode="auto">
                  <a:xfrm>
                    <a:off x="2212" y="778"/>
                    <a:ext cx="1652" cy="230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71" name="Line 311"/>
                  <p:cNvSpPr>
                    <a:spLocks noChangeShapeType="1"/>
                  </p:cNvSpPr>
                  <p:nvPr/>
                </p:nvSpPr>
                <p:spPr bwMode="auto">
                  <a:xfrm>
                    <a:off x="2222" y="792"/>
                    <a:ext cx="2026" cy="219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72" name="Line 312"/>
                  <p:cNvSpPr>
                    <a:spLocks noChangeShapeType="1"/>
                  </p:cNvSpPr>
                  <p:nvPr/>
                </p:nvSpPr>
                <p:spPr bwMode="auto">
                  <a:xfrm>
                    <a:off x="2228" y="790"/>
                    <a:ext cx="2392" cy="202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73" name="Line 313"/>
                  <p:cNvSpPr>
                    <a:spLocks noChangeShapeType="1"/>
                  </p:cNvSpPr>
                  <p:nvPr/>
                </p:nvSpPr>
                <p:spPr bwMode="auto">
                  <a:xfrm>
                    <a:off x="2206" y="782"/>
                    <a:ext cx="2786" cy="184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74" name="Line 314"/>
                  <p:cNvSpPr>
                    <a:spLocks noChangeShapeType="1"/>
                  </p:cNvSpPr>
                  <p:nvPr/>
                </p:nvSpPr>
                <p:spPr bwMode="auto">
                  <a:xfrm>
                    <a:off x="2206" y="794"/>
                    <a:ext cx="2204" cy="145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75" name="Line 315"/>
                  <p:cNvSpPr>
                    <a:spLocks noChangeShapeType="1"/>
                  </p:cNvSpPr>
                  <p:nvPr/>
                </p:nvSpPr>
                <p:spPr bwMode="auto">
                  <a:xfrm>
                    <a:off x="2202" y="774"/>
                    <a:ext cx="3048" cy="154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76" name="Line 316"/>
                  <p:cNvSpPr>
                    <a:spLocks noChangeShapeType="1"/>
                  </p:cNvSpPr>
                  <p:nvPr/>
                </p:nvSpPr>
                <p:spPr bwMode="auto">
                  <a:xfrm>
                    <a:off x="2206" y="774"/>
                    <a:ext cx="3068" cy="107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77" name="Line 317"/>
                  <p:cNvSpPr>
                    <a:spLocks noChangeShapeType="1"/>
                  </p:cNvSpPr>
                  <p:nvPr/>
                </p:nvSpPr>
                <p:spPr bwMode="auto">
                  <a:xfrm>
                    <a:off x="2214" y="782"/>
                    <a:ext cx="2826" cy="77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78" name="Line 318"/>
                  <p:cNvSpPr>
                    <a:spLocks noChangeShapeType="1"/>
                  </p:cNvSpPr>
                  <p:nvPr/>
                </p:nvSpPr>
                <p:spPr bwMode="auto">
                  <a:xfrm>
                    <a:off x="2226" y="794"/>
                    <a:ext cx="2502" cy="55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79" name="Line 319"/>
                  <p:cNvSpPr>
                    <a:spLocks noChangeShapeType="1"/>
                  </p:cNvSpPr>
                  <p:nvPr/>
                </p:nvSpPr>
                <p:spPr bwMode="auto">
                  <a:xfrm>
                    <a:off x="2194" y="804"/>
                    <a:ext cx="2150" cy="39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80" name="Line 320"/>
                  <p:cNvSpPr>
                    <a:spLocks noChangeShapeType="1"/>
                  </p:cNvSpPr>
                  <p:nvPr/>
                </p:nvSpPr>
                <p:spPr bwMode="auto">
                  <a:xfrm>
                    <a:off x="2194" y="784"/>
                    <a:ext cx="1772" cy="29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81" name="Line 321"/>
                  <p:cNvSpPr>
                    <a:spLocks noChangeShapeType="1"/>
                  </p:cNvSpPr>
                  <p:nvPr/>
                </p:nvSpPr>
                <p:spPr bwMode="auto">
                  <a:xfrm>
                    <a:off x="2212" y="778"/>
                    <a:ext cx="1322" cy="22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82" name="Line 322"/>
                  <p:cNvSpPr>
                    <a:spLocks noChangeShapeType="1"/>
                  </p:cNvSpPr>
                  <p:nvPr/>
                </p:nvSpPr>
                <p:spPr bwMode="auto">
                  <a:xfrm>
                    <a:off x="2208" y="786"/>
                    <a:ext cx="900" cy="19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sp>
              <p:nvSpPr>
                <p:cNvPr id="24455" name="Line 323"/>
                <p:cNvSpPr>
                  <a:spLocks noChangeShapeType="1"/>
                </p:cNvSpPr>
                <p:nvPr/>
              </p:nvSpPr>
              <p:spPr bwMode="auto">
                <a:xfrm>
                  <a:off x="2196" y="780"/>
                  <a:ext cx="432" cy="17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nvGrpSpPr>
              <p:cNvPr id="132140" name="Group 324"/>
              <p:cNvGrpSpPr>
                <a:grpSpLocks/>
              </p:cNvGrpSpPr>
              <p:nvPr/>
            </p:nvGrpSpPr>
            <p:grpSpPr bwMode="auto">
              <a:xfrm>
                <a:off x="294" y="818"/>
                <a:ext cx="4996" cy="2356"/>
                <a:chOff x="294" y="818"/>
                <a:chExt cx="4996" cy="2356"/>
              </a:xfrm>
            </p:grpSpPr>
            <p:grpSp>
              <p:nvGrpSpPr>
                <p:cNvPr id="132149" name="Group 325"/>
                <p:cNvGrpSpPr>
                  <a:grpSpLocks/>
                </p:cNvGrpSpPr>
                <p:nvPr/>
              </p:nvGrpSpPr>
              <p:grpSpPr bwMode="auto">
                <a:xfrm>
                  <a:off x="462" y="818"/>
                  <a:ext cx="4812" cy="2356"/>
                  <a:chOff x="462" y="818"/>
                  <a:chExt cx="4812" cy="2356"/>
                </a:xfrm>
              </p:grpSpPr>
              <p:grpSp>
                <p:nvGrpSpPr>
                  <p:cNvPr id="132155" name="Group 326"/>
                  <p:cNvGrpSpPr>
                    <a:grpSpLocks/>
                  </p:cNvGrpSpPr>
                  <p:nvPr/>
                </p:nvGrpSpPr>
                <p:grpSpPr bwMode="auto">
                  <a:xfrm>
                    <a:off x="462" y="818"/>
                    <a:ext cx="4812" cy="2356"/>
                    <a:chOff x="462" y="818"/>
                    <a:chExt cx="4812" cy="2356"/>
                  </a:xfrm>
                </p:grpSpPr>
                <p:sp>
                  <p:nvSpPr>
                    <p:cNvPr id="24426" name="Line 327"/>
                    <p:cNvSpPr>
                      <a:spLocks noChangeShapeType="1"/>
                    </p:cNvSpPr>
                    <p:nvPr/>
                  </p:nvSpPr>
                  <p:spPr bwMode="auto">
                    <a:xfrm flipH="1">
                      <a:off x="1086" y="838"/>
                      <a:ext cx="756" cy="45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27" name="Line 328"/>
                    <p:cNvSpPr>
                      <a:spLocks noChangeShapeType="1"/>
                    </p:cNvSpPr>
                    <p:nvPr/>
                  </p:nvSpPr>
                  <p:spPr bwMode="auto">
                    <a:xfrm flipH="1">
                      <a:off x="762" y="860"/>
                      <a:ext cx="1060" cy="64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28" name="Line 329"/>
                    <p:cNvSpPr>
                      <a:spLocks noChangeShapeType="1"/>
                    </p:cNvSpPr>
                    <p:nvPr/>
                  </p:nvSpPr>
                  <p:spPr bwMode="auto">
                    <a:xfrm flipH="1">
                      <a:off x="486" y="856"/>
                      <a:ext cx="1354" cy="90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29" name="Line 330"/>
                    <p:cNvSpPr>
                      <a:spLocks noChangeShapeType="1"/>
                    </p:cNvSpPr>
                    <p:nvPr/>
                  </p:nvSpPr>
                  <p:spPr bwMode="auto">
                    <a:xfrm flipH="1">
                      <a:off x="462" y="826"/>
                      <a:ext cx="1384" cy="125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30" name="Line 331"/>
                    <p:cNvSpPr>
                      <a:spLocks noChangeShapeType="1"/>
                    </p:cNvSpPr>
                    <p:nvPr/>
                  </p:nvSpPr>
                  <p:spPr bwMode="auto">
                    <a:xfrm flipH="1">
                      <a:off x="576" y="864"/>
                      <a:ext cx="1240" cy="144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31" name="Line 332"/>
                    <p:cNvSpPr>
                      <a:spLocks noChangeShapeType="1"/>
                    </p:cNvSpPr>
                    <p:nvPr/>
                  </p:nvSpPr>
                  <p:spPr bwMode="auto">
                    <a:xfrm flipH="1">
                      <a:off x="750" y="834"/>
                      <a:ext cx="1090" cy="176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32" name="Line 333"/>
                    <p:cNvSpPr>
                      <a:spLocks noChangeShapeType="1"/>
                    </p:cNvSpPr>
                    <p:nvPr/>
                  </p:nvSpPr>
                  <p:spPr bwMode="auto">
                    <a:xfrm flipH="1">
                      <a:off x="1038" y="840"/>
                      <a:ext cx="798" cy="193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33" name="Line 334"/>
                    <p:cNvSpPr>
                      <a:spLocks noChangeShapeType="1"/>
                    </p:cNvSpPr>
                    <p:nvPr/>
                  </p:nvSpPr>
                  <p:spPr bwMode="auto">
                    <a:xfrm flipH="1">
                      <a:off x="1392" y="850"/>
                      <a:ext cx="430" cy="207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34" name="Line 335"/>
                    <p:cNvSpPr>
                      <a:spLocks noChangeShapeType="1"/>
                    </p:cNvSpPr>
                    <p:nvPr/>
                  </p:nvSpPr>
                  <p:spPr bwMode="auto">
                    <a:xfrm flipH="1">
                      <a:off x="1782" y="818"/>
                      <a:ext cx="46" cy="221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35" name="Line 336"/>
                    <p:cNvSpPr>
                      <a:spLocks noChangeShapeType="1"/>
                    </p:cNvSpPr>
                    <p:nvPr/>
                  </p:nvSpPr>
                  <p:spPr bwMode="auto">
                    <a:xfrm flipH="1">
                      <a:off x="1236" y="856"/>
                      <a:ext cx="606" cy="110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36" name="Line 337"/>
                    <p:cNvSpPr>
                      <a:spLocks noChangeShapeType="1"/>
                    </p:cNvSpPr>
                    <p:nvPr/>
                  </p:nvSpPr>
                  <p:spPr bwMode="auto">
                    <a:xfrm>
                      <a:off x="1818" y="850"/>
                      <a:ext cx="390" cy="227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37" name="Line 338"/>
                    <p:cNvSpPr>
                      <a:spLocks noChangeShapeType="1"/>
                    </p:cNvSpPr>
                    <p:nvPr/>
                  </p:nvSpPr>
                  <p:spPr bwMode="auto">
                    <a:xfrm>
                      <a:off x="1836" y="834"/>
                      <a:ext cx="798" cy="231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38" name="Line 339"/>
                    <p:cNvSpPr>
                      <a:spLocks noChangeShapeType="1"/>
                    </p:cNvSpPr>
                    <p:nvPr/>
                  </p:nvSpPr>
                  <p:spPr bwMode="auto">
                    <a:xfrm>
                      <a:off x="1828" y="844"/>
                      <a:ext cx="1280" cy="233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39" name="Line 340"/>
                    <p:cNvSpPr>
                      <a:spLocks noChangeShapeType="1"/>
                    </p:cNvSpPr>
                    <p:nvPr/>
                  </p:nvSpPr>
                  <p:spPr bwMode="auto">
                    <a:xfrm>
                      <a:off x="1834" y="826"/>
                      <a:ext cx="1640" cy="232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40" name="Line 341"/>
                    <p:cNvSpPr>
                      <a:spLocks noChangeShapeType="1"/>
                    </p:cNvSpPr>
                    <p:nvPr/>
                  </p:nvSpPr>
                  <p:spPr bwMode="auto">
                    <a:xfrm>
                      <a:off x="1810" y="850"/>
                      <a:ext cx="2054" cy="222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41" name="Line 342"/>
                    <p:cNvSpPr>
                      <a:spLocks noChangeShapeType="1"/>
                    </p:cNvSpPr>
                    <p:nvPr/>
                  </p:nvSpPr>
                  <p:spPr bwMode="auto">
                    <a:xfrm>
                      <a:off x="1814" y="828"/>
                      <a:ext cx="2434" cy="215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42" name="Line 343"/>
                    <p:cNvSpPr>
                      <a:spLocks noChangeShapeType="1"/>
                    </p:cNvSpPr>
                    <p:nvPr/>
                  </p:nvSpPr>
                  <p:spPr bwMode="auto">
                    <a:xfrm>
                      <a:off x="1802" y="856"/>
                      <a:ext cx="2818" cy="195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43" name="Line 344"/>
                    <p:cNvSpPr>
                      <a:spLocks noChangeShapeType="1"/>
                    </p:cNvSpPr>
                    <p:nvPr/>
                  </p:nvSpPr>
                  <p:spPr bwMode="auto">
                    <a:xfrm>
                      <a:off x="1822" y="836"/>
                      <a:ext cx="3170" cy="178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44" name="Line 345"/>
                    <p:cNvSpPr>
                      <a:spLocks noChangeShapeType="1"/>
                    </p:cNvSpPr>
                    <p:nvPr/>
                  </p:nvSpPr>
                  <p:spPr bwMode="auto">
                    <a:xfrm>
                      <a:off x="1798" y="824"/>
                      <a:ext cx="2612" cy="142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45" name="Line 346"/>
                    <p:cNvSpPr>
                      <a:spLocks noChangeShapeType="1"/>
                    </p:cNvSpPr>
                    <p:nvPr/>
                  </p:nvSpPr>
                  <p:spPr bwMode="auto">
                    <a:xfrm>
                      <a:off x="1806" y="858"/>
                      <a:ext cx="3444" cy="145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46" name="Line 347"/>
                    <p:cNvSpPr>
                      <a:spLocks noChangeShapeType="1"/>
                    </p:cNvSpPr>
                    <p:nvPr/>
                  </p:nvSpPr>
                  <p:spPr bwMode="auto">
                    <a:xfrm>
                      <a:off x="1798" y="828"/>
                      <a:ext cx="3476" cy="102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47" name="Line 348"/>
                    <p:cNvSpPr>
                      <a:spLocks noChangeShapeType="1"/>
                    </p:cNvSpPr>
                    <p:nvPr/>
                  </p:nvSpPr>
                  <p:spPr bwMode="auto">
                    <a:xfrm>
                      <a:off x="1830" y="836"/>
                      <a:ext cx="3210" cy="72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48" name="Line 349"/>
                    <p:cNvSpPr>
                      <a:spLocks noChangeShapeType="1"/>
                    </p:cNvSpPr>
                    <p:nvPr/>
                  </p:nvSpPr>
                  <p:spPr bwMode="auto">
                    <a:xfrm>
                      <a:off x="1818" y="854"/>
                      <a:ext cx="2910" cy="49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49" name="Line 350"/>
                    <p:cNvSpPr>
                      <a:spLocks noChangeShapeType="1"/>
                    </p:cNvSpPr>
                    <p:nvPr/>
                  </p:nvSpPr>
                  <p:spPr bwMode="auto">
                    <a:xfrm>
                      <a:off x="1810" y="840"/>
                      <a:ext cx="2534" cy="36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50" name="Line 351"/>
                    <p:cNvSpPr>
                      <a:spLocks noChangeShapeType="1"/>
                    </p:cNvSpPr>
                    <p:nvPr/>
                  </p:nvSpPr>
                  <p:spPr bwMode="auto">
                    <a:xfrm>
                      <a:off x="1840" y="844"/>
                      <a:ext cx="2126" cy="23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51" name="Line 352"/>
                    <p:cNvSpPr>
                      <a:spLocks noChangeShapeType="1"/>
                    </p:cNvSpPr>
                    <p:nvPr/>
                  </p:nvSpPr>
                  <p:spPr bwMode="auto">
                    <a:xfrm>
                      <a:off x="1816" y="850"/>
                      <a:ext cx="1718" cy="15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52" name="Line 353"/>
                    <p:cNvSpPr>
                      <a:spLocks noChangeShapeType="1"/>
                    </p:cNvSpPr>
                    <p:nvPr/>
                  </p:nvSpPr>
                  <p:spPr bwMode="auto">
                    <a:xfrm>
                      <a:off x="1812" y="840"/>
                      <a:ext cx="1296" cy="13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53" name="Line 354"/>
                    <p:cNvSpPr>
                      <a:spLocks noChangeShapeType="1"/>
                    </p:cNvSpPr>
                    <p:nvPr/>
                  </p:nvSpPr>
                  <p:spPr bwMode="auto">
                    <a:xfrm>
                      <a:off x="1824" y="864"/>
                      <a:ext cx="804" cy="9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sp>
                <p:nvSpPr>
                  <p:cNvPr id="24425" name="Line 355"/>
                  <p:cNvSpPr>
                    <a:spLocks noChangeShapeType="1"/>
                  </p:cNvSpPr>
                  <p:nvPr/>
                </p:nvSpPr>
                <p:spPr bwMode="auto">
                  <a:xfrm>
                    <a:off x="1848" y="858"/>
                    <a:ext cx="384" cy="13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nvGrpSpPr>
                <p:cNvPr id="132163" name="Group 356"/>
                <p:cNvGrpSpPr>
                  <a:grpSpLocks/>
                </p:cNvGrpSpPr>
                <p:nvPr/>
              </p:nvGrpSpPr>
              <p:grpSpPr bwMode="auto">
                <a:xfrm>
                  <a:off x="462" y="922"/>
                  <a:ext cx="4812" cy="2252"/>
                  <a:chOff x="462" y="922"/>
                  <a:chExt cx="4812" cy="2252"/>
                </a:xfrm>
              </p:grpSpPr>
              <p:sp>
                <p:nvSpPr>
                  <p:cNvPr id="24392" name="Line 357"/>
                  <p:cNvSpPr>
                    <a:spLocks noChangeShapeType="1"/>
                  </p:cNvSpPr>
                  <p:nvPr/>
                </p:nvSpPr>
                <p:spPr bwMode="auto">
                  <a:xfrm>
                    <a:off x="1416" y="938"/>
                    <a:ext cx="66" cy="20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93" name="Line 358"/>
                  <p:cNvSpPr>
                    <a:spLocks noChangeShapeType="1"/>
                  </p:cNvSpPr>
                  <p:nvPr/>
                </p:nvSpPr>
                <p:spPr bwMode="auto">
                  <a:xfrm flipH="1">
                    <a:off x="1086" y="926"/>
                    <a:ext cx="348" cy="36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94" name="Line 359"/>
                  <p:cNvSpPr>
                    <a:spLocks noChangeShapeType="1"/>
                  </p:cNvSpPr>
                  <p:nvPr/>
                </p:nvSpPr>
                <p:spPr bwMode="auto">
                  <a:xfrm flipH="1">
                    <a:off x="762" y="932"/>
                    <a:ext cx="676" cy="56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95" name="Line 360"/>
                  <p:cNvSpPr>
                    <a:spLocks noChangeShapeType="1"/>
                  </p:cNvSpPr>
                  <p:nvPr/>
                </p:nvSpPr>
                <p:spPr bwMode="auto">
                  <a:xfrm flipH="1">
                    <a:off x="486" y="960"/>
                    <a:ext cx="930" cy="79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96" name="Line 361"/>
                  <p:cNvSpPr>
                    <a:spLocks noChangeShapeType="1"/>
                  </p:cNvSpPr>
                  <p:nvPr/>
                </p:nvSpPr>
                <p:spPr bwMode="auto">
                  <a:xfrm flipH="1">
                    <a:off x="462" y="938"/>
                    <a:ext cx="976" cy="113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97" name="Line 362"/>
                  <p:cNvSpPr>
                    <a:spLocks noChangeShapeType="1"/>
                  </p:cNvSpPr>
                  <p:nvPr/>
                </p:nvSpPr>
                <p:spPr bwMode="auto">
                  <a:xfrm flipH="1">
                    <a:off x="576" y="960"/>
                    <a:ext cx="880" cy="134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98" name="Line 363"/>
                  <p:cNvSpPr>
                    <a:spLocks noChangeShapeType="1"/>
                  </p:cNvSpPr>
                  <p:nvPr/>
                </p:nvSpPr>
                <p:spPr bwMode="auto">
                  <a:xfrm flipH="1">
                    <a:off x="750" y="954"/>
                    <a:ext cx="666" cy="164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99" name="Line 364"/>
                  <p:cNvSpPr>
                    <a:spLocks noChangeShapeType="1"/>
                  </p:cNvSpPr>
                  <p:nvPr/>
                </p:nvSpPr>
                <p:spPr bwMode="auto">
                  <a:xfrm flipH="1">
                    <a:off x="1038" y="944"/>
                    <a:ext cx="414" cy="183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00" name="Line 365"/>
                  <p:cNvSpPr>
                    <a:spLocks noChangeShapeType="1"/>
                  </p:cNvSpPr>
                  <p:nvPr/>
                </p:nvSpPr>
                <p:spPr bwMode="auto">
                  <a:xfrm flipH="1">
                    <a:off x="1392" y="930"/>
                    <a:ext cx="62" cy="199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01" name="Line 366"/>
                  <p:cNvSpPr>
                    <a:spLocks noChangeShapeType="1"/>
                  </p:cNvSpPr>
                  <p:nvPr/>
                </p:nvSpPr>
                <p:spPr bwMode="auto">
                  <a:xfrm>
                    <a:off x="1436" y="922"/>
                    <a:ext cx="346" cy="211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02" name="Line 367"/>
                  <p:cNvSpPr>
                    <a:spLocks noChangeShapeType="1"/>
                  </p:cNvSpPr>
                  <p:nvPr/>
                </p:nvSpPr>
                <p:spPr bwMode="auto">
                  <a:xfrm flipH="1">
                    <a:off x="1236" y="984"/>
                    <a:ext cx="198" cy="97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03" name="Line 368"/>
                  <p:cNvSpPr>
                    <a:spLocks noChangeShapeType="1"/>
                  </p:cNvSpPr>
                  <p:nvPr/>
                </p:nvSpPr>
                <p:spPr bwMode="auto">
                  <a:xfrm>
                    <a:off x="1434" y="930"/>
                    <a:ext cx="774" cy="219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04" name="Line 369"/>
                  <p:cNvSpPr>
                    <a:spLocks noChangeShapeType="1"/>
                  </p:cNvSpPr>
                  <p:nvPr/>
                </p:nvSpPr>
                <p:spPr bwMode="auto">
                  <a:xfrm>
                    <a:off x="1444" y="938"/>
                    <a:ext cx="1190" cy="221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05" name="Line 370"/>
                  <p:cNvSpPr>
                    <a:spLocks noChangeShapeType="1"/>
                  </p:cNvSpPr>
                  <p:nvPr/>
                </p:nvSpPr>
                <p:spPr bwMode="auto">
                  <a:xfrm>
                    <a:off x="1436" y="924"/>
                    <a:ext cx="1672" cy="225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06" name="Line 371"/>
                  <p:cNvSpPr>
                    <a:spLocks noChangeShapeType="1"/>
                  </p:cNvSpPr>
                  <p:nvPr/>
                </p:nvSpPr>
                <p:spPr bwMode="auto">
                  <a:xfrm>
                    <a:off x="1442" y="930"/>
                    <a:ext cx="2032" cy="222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07" name="Line 372"/>
                  <p:cNvSpPr>
                    <a:spLocks noChangeShapeType="1"/>
                  </p:cNvSpPr>
                  <p:nvPr/>
                </p:nvSpPr>
                <p:spPr bwMode="auto">
                  <a:xfrm>
                    <a:off x="1426" y="938"/>
                    <a:ext cx="2438" cy="214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08" name="Line 373"/>
                  <p:cNvSpPr>
                    <a:spLocks noChangeShapeType="1"/>
                  </p:cNvSpPr>
                  <p:nvPr/>
                </p:nvSpPr>
                <p:spPr bwMode="auto">
                  <a:xfrm>
                    <a:off x="1446" y="948"/>
                    <a:ext cx="2802" cy="203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09" name="Line 374"/>
                  <p:cNvSpPr>
                    <a:spLocks noChangeShapeType="1"/>
                  </p:cNvSpPr>
                  <p:nvPr/>
                </p:nvSpPr>
                <p:spPr bwMode="auto">
                  <a:xfrm>
                    <a:off x="1426" y="960"/>
                    <a:ext cx="3194" cy="185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10" name="Line 375"/>
                  <p:cNvSpPr>
                    <a:spLocks noChangeShapeType="1"/>
                  </p:cNvSpPr>
                  <p:nvPr/>
                </p:nvSpPr>
                <p:spPr bwMode="auto">
                  <a:xfrm>
                    <a:off x="1438" y="948"/>
                    <a:ext cx="3554" cy="167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11" name="Line 376"/>
                  <p:cNvSpPr>
                    <a:spLocks noChangeShapeType="1"/>
                  </p:cNvSpPr>
                  <p:nvPr/>
                </p:nvSpPr>
                <p:spPr bwMode="auto">
                  <a:xfrm>
                    <a:off x="1414" y="968"/>
                    <a:ext cx="2996" cy="127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12" name="Line 377"/>
                  <p:cNvSpPr>
                    <a:spLocks noChangeShapeType="1"/>
                  </p:cNvSpPr>
                  <p:nvPr/>
                </p:nvSpPr>
                <p:spPr bwMode="auto">
                  <a:xfrm>
                    <a:off x="1430" y="954"/>
                    <a:ext cx="3820" cy="136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13" name="Line 378"/>
                  <p:cNvSpPr>
                    <a:spLocks noChangeShapeType="1"/>
                  </p:cNvSpPr>
                  <p:nvPr/>
                </p:nvSpPr>
                <p:spPr bwMode="auto">
                  <a:xfrm>
                    <a:off x="1438" y="932"/>
                    <a:ext cx="3836" cy="91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14" name="Line 379"/>
                  <p:cNvSpPr>
                    <a:spLocks noChangeShapeType="1"/>
                  </p:cNvSpPr>
                  <p:nvPr/>
                </p:nvSpPr>
                <p:spPr bwMode="auto">
                  <a:xfrm>
                    <a:off x="1438" y="956"/>
                    <a:ext cx="3602" cy="60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15" name="Line 380"/>
                  <p:cNvSpPr>
                    <a:spLocks noChangeShapeType="1"/>
                  </p:cNvSpPr>
                  <p:nvPr/>
                </p:nvSpPr>
                <p:spPr bwMode="auto">
                  <a:xfrm>
                    <a:off x="1434" y="950"/>
                    <a:ext cx="3294" cy="40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16" name="Line 381"/>
                  <p:cNvSpPr>
                    <a:spLocks noChangeShapeType="1"/>
                  </p:cNvSpPr>
                  <p:nvPr/>
                </p:nvSpPr>
                <p:spPr bwMode="auto">
                  <a:xfrm>
                    <a:off x="1442" y="960"/>
                    <a:ext cx="2902" cy="24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17" name="Line 382"/>
                  <p:cNvSpPr>
                    <a:spLocks noChangeShapeType="1"/>
                  </p:cNvSpPr>
                  <p:nvPr/>
                </p:nvSpPr>
                <p:spPr bwMode="auto">
                  <a:xfrm>
                    <a:off x="1464" y="948"/>
                    <a:ext cx="2502" cy="13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18" name="Line 383"/>
                  <p:cNvSpPr>
                    <a:spLocks noChangeShapeType="1"/>
                  </p:cNvSpPr>
                  <p:nvPr/>
                </p:nvSpPr>
                <p:spPr bwMode="auto">
                  <a:xfrm>
                    <a:off x="1432" y="946"/>
                    <a:ext cx="2102" cy="5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19" name="Line 384"/>
                  <p:cNvSpPr>
                    <a:spLocks noChangeShapeType="1"/>
                  </p:cNvSpPr>
                  <p:nvPr/>
                </p:nvSpPr>
                <p:spPr bwMode="auto">
                  <a:xfrm>
                    <a:off x="1420" y="960"/>
                    <a:ext cx="1688" cy="1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20" name="Line 385"/>
                  <p:cNvSpPr>
                    <a:spLocks noChangeShapeType="1"/>
                  </p:cNvSpPr>
                  <p:nvPr/>
                </p:nvSpPr>
                <p:spPr bwMode="auto">
                  <a:xfrm flipV="1">
                    <a:off x="1424" y="956"/>
                    <a:ext cx="1204" cy="2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21" name="Line 386"/>
                  <p:cNvSpPr>
                    <a:spLocks noChangeShapeType="1"/>
                  </p:cNvSpPr>
                  <p:nvPr/>
                </p:nvSpPr>
                <p:spPr bwMode="auto">
                  <a:xfrm>
                    <a:off x="1424" y="962"/>
                    <a:ext cx="808" cy="3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22" name="Line 387"/>
                  <p:cNvSpPr>
                    <a:spLocks noChangeShapeType="1"/>
                  </p:cNvSpPr>
                  <p:nvPr/>
                </p:nvSpPr>
                <p:spPr bwMode="auto">
                  <a:xfrm flipH="1">
                    <a:off x="1352" y="976"/>
                    <a:ext cx="88" cy="143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423" name="Line 388"/>
                  <p:cNvSpPr>
                    <a:spLocks noChangeShapeType="1"/>
                  </p:cNvSpPr>
                  <p:nvPr/>
                </p:nvSpPr>
                <p:spPr bwMode="auto">
                  <a:xfrm>
                    <a:off x="1432" y="944"/>
                    <a:ext cx="432" cy="12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nvGrpSpPr>
                <p:cNvPr id="132165" name="Group 389"/>
                <p:cNvGrpSpPr>
                  <a:grpSpLocks/>
                </p:cNvGrpSpPr>
                <p:nvPr/>
              </p:nvGrpSpPr>
              <p:grpSpPr bwMode="auto">
                <a:xfrm>
                  <a:off x="462" y="956"/>
                  <a:ext cx="4812" cy="2218"/>
                  <a:chOff x="462" y="956"/>
                  <a:chExt cx="4812" cy="2218"/>
                </a:xfrm>
              </p:grpSpPr>
              <p:sp>
                <p:nvSpPr>
                  <p:cNvPr id="24360" name="Line 390"/>
                  <p:cNvSpPr>
                    <a:spLocks noChangeShapeType="1"/>
                  </p:cNvSpPr>
                  <p:nvPr/>
                </p:nvSpPr>
                <p:spPr bwMode="auto">
                  <a:xfrm>
                    <a:off x="1010" y="1110"/>
                    <a:ext cx="76" cy="18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61" name="Line 391"/>
                  <p:cNvSpPr>
                    <a:spLocks noChangeShapeType="1"/>
                  </p:cNvSpPr>
                  <p:nvPr/>
                </p:nvSpPr>
                <p:spPr bwMode="auto">
                  <a:xfrm flipH="1">
                    <a:off x="762" y="1124"/>
                    <a:ext cx="260" cy="37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62" name="Line 392"/>
                  <p:cNvSpPr>
                    <a:spLocks noChangeShapeType="1"/>
                  </p:cNvSpPr>
                  <p:nvPr/>
                </p:nvSpPr>
                <p:spPr bwMode="auto">
                  <a:xfrm flipH="1">
                    <a:off x="486" y="1112"/>
                    <a:ext cx="530" cy="64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63" name="Line 393"/>
                  <p:cNvSpPr>
                    <a:spLocks noChangeShapeType="1"/>
                  </p:cNvSpPr>
                  <p:nvPr/>
                </p:nvSpPr>
                <p:spPr bwMode="auto">
                  <a:xfrm flipH="1">
                    <a:off x="462" y="1106"/>
                    <a:ext cx="560" cy="97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64" name="Line 394"/>
                  <p:cNvSpPr>
                    <a:spLocks noChangeShapeType="1"/>
                  </p:cNvSpPr>
                  <p:nvPr/>
                </p:nvSpPr>
                <p:spPr bwMode="auto">
                  <a:xfrm flipH="1">
                    <a:off x="576" y="1112"/>
                    <a:ext cx="448" cy="119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65" name="Line 395"/>
                  <p:cNvSpPr>
                    <a:spLocks noChangeShapeType="1"/>
                  </p:cNvSpPr>
                  <p:nvPr/>
                </p:nvSpPr>
                <p:spPr bwMode="auto">
                  <a:xfrm flipH="1">
                    <a:off x="750" y="1106"/>
                    <a:ext cx="274" cy="149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66" name="Line 396"/>
                  <p:cNvSpPr>
                    <a:spLocks noChangeShapeType="1"/>
                  </p:cNvSpPr>
                  <p:nvPr/>
                </p:nvSpPr>
                <p:spPr bwMode="auto">
                  <a:xfrm>
                    <a:off x="1028" y="1136"/>
                    <a:ext cx="10" cy="164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67" name="Line 397"/>
                  <p:cNvSpPr>
                    <a:spLocks noChangeShapeType="1"/>
                  </p:cNvSpPr>
                  <p:nvPr/>
                </p:nvSpPr>
                <p:spPr bwMode="auto">
                  <a:xfrm>
                    <a:off x="1030" y="1122"/>
                    <a:ext cx="362" cy="180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68" name="Line 398"/>
                  <p:cNvSpPr>
                    <a:spLocks noChangeShapeType="1"/>
                  </p:cNvSpPr>
                  <p:nvPr/>
                </p:nvSpPr>
                <p:spPr bwMode="auto">
                  <a:xfrm>
                    <a:off x="1020" y="1090"/>
                    <a:ext cx="762" cy="194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69" name="Line 399"/>
                  <p:cNvSpPr>
                    <a:spLocks noChangeShapeType="1"/>
                  </p:cNvSpPr>
                  <p:nvPr/>
                </p:nvSpPr>
                <p:spPr bwMode="auto">
                  <a:xfrm>
                    <a:off x="1034" y="1112"/>
                    <a:ext cx="202" cy="85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70" name="Line 400"/>
                  <p:cNvSpPr>
                    <a:spLocks noChangeShapeType="1"/>
                  </p:cNvSpPr>
                  <p:nvPr/>
                </p:nvSpPr>
                <p:spPr bwMode="auto">
                  <a:xfrm>
                    <a:off x="1018" y="1090"/>
                    <a:ext cx="1190" cy="203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71" name="Line 401"/>
                  <p:cNvSpPr>
                    <a:spLocks noChangeShapeType="1"/>
                  </p:cNvSpPr>
                  <p:nvPr/>
                </p:nvSpPr>
                <p:spPr bwMode="auto">
                  <a:xfrm>
                    <a:off x="1020" y="1098"/>
                    <a:ext cx="1614" cy="205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72" name="Line 402"/>
                  <p:cNvSpPr>
                    <a:spLocks noChangeShapeType="1"/>
                  </p:cNvSpPr>
                  <p:nvPr/>
                </p:nvSpPr>
                <p:spPr bwMode="auto">
                  <a:xfrm>
                    <a:off x="996" y="1084"/>
                    <a:ext cx="2112" cy="209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73" name="Line 403"/>
                  <p:cNvSpPr>
                    <a:spLocks noChangeShapeType="1"/>
                  </p:cNvSpPr>
                  <p:nvPr/>
                </p:nvSpPr>
                <p:spPr bwMode="auto">
                  <a:xfrm>
                    <a:off x="1018" y="1106"/>
                    <a:ext cx="2456" cy="204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74" name="Line 404"/>
                  <p:cNvSpPr>
                    <a:spLocks noChangeShapeType="1"/>
                  </p:cNvSpPr>
                  <p:nvPr/>
                </p:nvSpPr>
                <p:spPr bwMode="auto">
                  <a:xfrm>
                    <a:off x="994" y="1106"/>
                    <a:ext cx="2870" cy="197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75" name="Line 405"/>
                  <p:cNvSpPr>
                    <a:spLocks noChangeShapeType="1"/>
                  </p:cNvSpPr>
                  <p:nvPr/>
                </p:nvSpPr>
                <p:spPr bwMode="auto">
                  <a:xfrm>
                    <a:off x="998" y="1100"/>
                    <a:ext cx="3250" cy="188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76" name="Line 406"/>
                  <p:cNvSpPr>
                    <a:spLocks noChangeShapeType="1"/>
                  </p:cNvSpPr>
                  <p:nvPr/>
                </p:nvSpPr>
                <p:spPr bwMode="auto">
                  <a:xfrm>
                    <a:off x="1026" y="1104"/>
                    <a:ext cx="3594" cy="171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77" name="Line 407"/>
                  <p:cNvSpPr>
                    <a:spLocks noChangeShapeType="1"/>
                  </p:cNvSpPr>
                  <p:nvPr/>
                </p:nvSpPr>
                <p:spPr bwMode="auto">
                  <a:xfrm>
                    <a:off x="998" y="1092"/>
                    <a:ext cx="3994" cy="153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78" name="Line 408"/>
                  <p:cNvSpPr>
                    <a:spLocks noChangeShapeType="1"/>
                  </p:cNvSpPr>
                  <p:nvPr/>
                </p:nvSpPr>
                <p:spPr bwMode="auto">
                  <a:xfrm>
                    <a:off x="1006" y="1120"/>
                    <a:ext cx="3404" cy="112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79" name="Line 409"/>
                  <p:cNvSpPr>
                    <a:spLocks noChangeShapeType="1"/>
                  </p:cNvSpPr>
                  <p:nvPr/>
                </p:nvSpPr>
                <p:spPr bwMode="auto">
                  <a:xfrm>
                    <a:off x="1014" y="1114"/>
                    <a:ext cx="4236" cy="120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80" name="Line 410"/>
                  <p:cNvSpPr>
                    <a:spLocks noChangeShapeType="1"/>
                  </p:cNvSpPr>
                  <p:nvPr/>
                </p:nvSpPr>
                <p:spPr bwMode="auto">
                  <a:xfrm>
                    <a:off x="1030" y="1108"/>
                    <a:ext cx="4244" cy="74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81" name="Line 411"/>
                  <p:cNvSpPr>
                    <a:spLocks noChangeShapeType="1"/>
                  </p:cNvSpPr>
                  <p:nvPr/>
                </p:nvSpPr>
                <p:spPr bwMode="auto">
                  <a:xfrm>
                    <a:off x="990" y="1084"/>
                    <a:ext cx="4050" cy="47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82" name="Line 412"/>
                  <p:cNvSpPr>
                    <a:spLocks noChangeShapeType="1"/>
                  </p:cNvSpPr>
                  <p:nvPr/>
                </p:nvSpPr>
                <p:spPr bwMode="auto">
                  <a:xfrm>
                    <a:off x="1018" y="1118"/>
                    <a:ext cx="3710" cy="23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83" name="Line 413"/>
                  <p:cNvSpPr>
                    <a:spLocks noChangeShapeType="1"/>
                  </p:cNvSpPr>
                  <p:nvPr/>
                </p:nvSpPr>
                <p:spPr bwMode="auto">
                  <a:xfrm>
                    <a:off x="1002" y="1104"/>
                    <a:ext cx="3342" cy="9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84" name="Line 414"/>
                  <p:cNvSpPr>
                    <a:spLocks noChangeShapeType="1"/>
                  </p:cNvSpPr>
                  <p:nvPr/>
                </p:nvSpPr>
                <p:spPr bwMode="auto">
                  <a:xfrm flipV="1">
                    <a:off x="1032" y="1080"/>
                    <a:ext cx="2934" cy="2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85" name="Line 415"/>
                  <p:cNvSpPr>
                    <a:spLocks noChangeShapeType="1"/>
                  </p:cNvSpPr>
                  <p:nvPr/>
                </p:nvSpPr>
                <p:spPr bwMode="auto">
                  <a:xfrm flipV="1">
                    <a:off x="1024" y="1002"/>
                    <a:ext cx="2510" cy="10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86" name="Line 416"/>
                  <p:cNvSpPr>
                    <a:spLocks noChangeShapeType="1"/>
                  </p:cNvSpPr>
                  <p:nvPr/>
                </p:nvSpPr>
                <p:spPr bwMode="auto">
                  <a:xfrm flipV="1">
                    <a:off x="1012" y="978"/>
                    <a:ext cx="2096" cy="11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87" name="Line 417"/>
                  <p:cNvSpPr>
                    <a:spLocks noChangeShapeType="1"/>
                  </p:cNvSpPr>
                  <p:nvPr/>
                </p:nvSpPr>
                <p:spPr bwMode="auto">
                  <a:xfrm flipV="1">
                    <a:off x="992" y="956"/>
                    <a:ext cx="1636" cy="17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88" name="Line 418"/>
                  <p:cNvSpPr>
                    <a:spLocks noChangeShapeType="1"/>
                  </p:cNvSpPr>
                  <p:nvPr/>
                </p:nvSpPr>
                <p:spPr bwMode="auto">
                  <a:xfrm flipV="1">
                    <a:off x="1016" y="996"/>
                    <a:ext cx="1216" cy="12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89" name="Line 419"/>
                  <p:cNvSpPr>
                    <a:spLocks noChangeShapeType="1"/>
                  </p:cNvSpPr>
                  <p:nvPr/>
                </p:nvSpPr>
                <p:spPr bwMode="auto">
                  <a:xfrm>
                    <a:off x="1048" y="1112"/>
                    <a:ext cx="304" cy="129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90" name="Line 420"/>
                  <p:cNvSpPr>
                    <a:spLocks noChangeShapeType="1"/>
                  </p:cNvSpPr>
                  <p:nvPr/>
                </p:nvSpPr>
                <p:spPr bwMode="auto">
                  <a:xfrm flipV="1">
                    <a:off x="1008" y="1072"/>
                    <a:ext cx="856" cy="4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91" name="Line 421"/>
                  <p:cNvSpPr>
                    <a:spLocks noChangeShapeType="1"/>
                  </p:cNvSpPr>
                  <p:nvPr/>
                </p:nvSpPr>
                <p:spPr bwMode="auto">
                  <a:xfrm>
                    <a:off x="1032" y="1128"/>
                    <a:ext cx="448" cy="3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nvGrpSpPr>
                <p:cNvPr id="132166" name="Group 422"/>
                <p:cNvGrpSpPr>
                  <a:grpSpLocks/>
                </p:cNvGrpSpPr>
                <p:nvPr/>
              </p:nvGrpSpPr>
              <p:grpSpPr bwMode="auto">
                <a:xfrm>
                  <a:off x="478" y="948"/>
                  <a:ext cx="4812" cy="2218"/>
                  <a:chOff x="462" y="956"/>
                  <a:chExt cx="4812" cy="2218"/>
                </a:xfrm>
              </p:grpSpPr>
              <p:sp>
                <p:nvSpPr>
                  <p:cNvPr id="24328" name="Line 423"/>
                  <p:cNvSpPr>
                    <a:spLocks noChangeShapeType="1"/>
                  </p:cNvSpPr>
                  <p:nvPr/>
                </p:nvSpPr>
                <p:spPr bwMode="auto">
                  <a:xfrm>
                    <a:off x="638" y="1308"/>
                    <a:ext cx="124" cy="19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29" name="Line 424"/>
                  <p:cNvSpPr>
                    <a:spLocks noChangeShapeType="1"/>
                  </p:cNvSpPr>
                  <p:nvPr/>
                </p:nvSpPr>
                <p:spPr bwMode="auto">
                  <a:xfrm flipH="1">
                    <a:off x="486" y="1328"/>
                    <a:ext cx="146" cy="43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30" name="Line 425"/>
                  <p:cNvSpPr>
                    <a:spLocks noChangeShapeType="1"/>
                  </p:cNvSpPr>
                  <p:nvPr/>
                </p:nvSpPr>
                <p:spPr bwMode="auto">
                  <a:xfrm flipH="1">
                    <a:off x="462" y="1354"/>
                    <a:ext cx="176" cy="72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31" name="Line 426"/>
                  <p:cNvSpPr>
                    <a:spLocks noChangeShapeType="1"/>
                  </p:cNvSpPr>
                  <p:nvPr/>
                </p:nvSpPr>
                <p:spPr bwMode="auto">
                  <a:xfrm flipH="1">
                    <a:off x="576" y="1320"/>
                    <a:ext cx="80" cy="98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32" name="Line 427"/>
                  <p:cNvSpPr>
                    <a:spLocks noChangeShapeType="1"/>
                  </p:cNvSpPr>
                  <p:nvPr/>
                </p:nvSpPr>
                <p:spPr bwMode="auto">
                  <a:xfrm>
                    <a:off x="632" y="1346"/>
                    <a:ext cx="118" cy="125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33" name="Line 428"/>
                  <p:cNvSpPr>
                    <a:spLocks noChangeShapeType="1"/>
                  </p:cNvSpPr>
                  <p:nvPr/>
                </p:nvSpPr>
                <p:spPr bwMode="auto">
                  <a:xfrm>
                    <a:off x="636" y="1336"/>
                    <a:ext cx="402" cy="144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34" name="Line 429"/>
                  <p:cNvSpPr>
                    <a:spLocks noChangeShapeType="1"/>
                  </p:cNvSpPr>
                  <p:nvPr/>
                </p:nvSpPr>
                <p:spPr bwMode="auto">
                  <a:xfrm>
                    <a:off x="630" y="1346"/>
                    <a:ext cx="762" cy="157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35" name="Line 430"/>
                  <p:cNvSpPr>
                    <a:spLocks noChangeShapeType="1"/>
                  </p:cNvSpPr>
                  <p:nvPr/>
                </p:nvSpPr>
                <p:spPr bwMode="auto">
                  <a:xfrm>
                    <a:off x="628" y="1330"/>
                    <a:ext cx="1154" cy="170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36" name="Line 431"/>
                  <p:cNvSpPr>
                    <a:spLocks noChangeShapeType="1"/>
                  </p:cNvSpPr>
                  <p:nvPr/>
                </p:nvSpPr>
                <p:spPr bwMode="auto">
                  <a:xfrm>
                    <a:off x="626" y="1336"/>
                    <a:ext cx="610" cy="62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37" name="Line 432"/>
                  <p:cNvSpPr>
                    <a:spLocks noChangeShapeType="1"/>
                  </p:cNvSpPr>
                  <p:nvPr/>
                </p:nvSpPr>
                <p:spPr bwMode="auto">
                  <a:xfrm>
                    <a:off x="650" y="1322"/>
                    <a:ext cx="1558" cy="179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38" name="Line 433"/>
                  <p:cNvSpPr>
                    <a:spLocks noChangeShapeType="1"/>
                  </p:cNvSpPr>
                  <p:nvPr/>
                </p:nvSpPr>
                <p:spPr bwMode="auto">
                  <a:xfrm>
                    <a:off x="612" y="1354"/>
                    <a:ext cx="2022" cy="179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39" name="Line 434"/>
                  <p:cNvSpPr>
                    <a:spLocks noChangeShapeType="1"/>
                  </p:cNvSpPr>
                  <p:nvPr/>
                </p:nvSpPr>
                <p:spPr bwMode="auto">
                  <a:xfrm>
                    <a:off x="628" y="1340"/>
                    <a:ext cx="2480" cy="183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40" name="Line 435"/>
                  <p:cNvSpPr>
                    <a:spLocks noChangeShapeType="1"/>
                  </p:cNvSpPr>
                  <p:nvPr/>
                </p:nvSpPr>
                <p:spPr bwMode="auto">
                  <a:xfrm>
                    <a:off x="634" y="1322"/>
                    <a:ext cx="2840" cy="182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41" name="Line 436"/>
                  <p:cNvSpPr>
                    <a:spLocks noChangeShapeType="1"/>
                  </p:cNvSpPr>
                  <p:nvPr/>
                </p:nvSpPr>
                <p:spPr bwMode="auto">
                  <a:xfrm>
                    <a:off x="650" y="1346"/>
                    <a:ext cx="3214" cy="173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42" name="Line 437"/>
                  <p:cNvSpPr>
                    <a:spLocks noChangeShapeType="1"/>
                  </p:cNvSpPr>
                  <p:nvPr/>
                </p:nvSpPr>
                <p:spPr bwMode="auto">
                  <a:xfrm>
                    <a:off x="630" y="1340"/>
                    <a:ext cx="3618" cy="164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43" name="Line 438"/>
                  <p:cNvSpPr>
                    <a:spLocks noChangeShapeType="1"/>
                  </p:cNvSpPr>
                  <p:nvPr/>
                </p:nvSpPr>
                <p:spPr bwMode="auto">
                  <a:xfrm>
                    <a:off x="634" y="1352"/>
                    <a:ext cx="3986" cy="146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44" name="Line 439"/>
                  <p:cNvSpPr>
                    <a:spLocks noChangeShapeType="1"/>
                  </p:cNvSpPr>
                  <p:nvPr/>
                </p:nvSpPr>
                <p:spPr bwMode="auto">
                  <a:xfrm>
                    <a:off x="622" y="1324"/>
                    <a:ext cx="4370" cy="129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45" name="Line 440"/>
                  <p:cNvSpPr>
                    <a:spLocks noChangeShapeType="1"/>
                  </p:cNvSpPr>
                  <p:nvPr/>
                </p:nvSpPr>
                <p:spPr bwMode="auto">
                  <a:xfrm>
                    <a:off x="654" y="1344"/>
                    <a:ext cx="3756" cy="90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46" name="Line 441"/>
                  <p:cNvSpPr>
                    <a:spLocks noChangeShapeType="1"/>
                  </p:cNvSpPr>
                  <p:nvPr/>
                </p:nvSpPr>
                <p:spPr bwMode="auto">
                  <a:xfrm>
                    <a:off x="622" y="1346"/>
                    <a:ext cx="4628" cy="97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47" name="Line 442"/>
                  <p:cNvSpPr>
                    <a:spLocks noChangeShapeType="1"/>
                  </p:cNvSpPr>
                  <p:nvPr/>
                </p:nvSpPr>
                <p:spPr bwMode="auto">
                  <a:xfrm>
                    <a:off x="646" y="1340"/>
                    <a:ext cx="4628" cy="50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48" name="Line 443"/>
                  <p:cNvSpPr>
                    <a:spLocks noChangeShapeType="1"/>
                  </p:cNvSpPr>
                  <p:nvPr/>
                </p:nvSpPr>
                <p:spPr bwMode="auto">
                  <a:xfrm>
                    <a:off x="638" y="1364"/>
                    <a:ext cx="4402" cy="19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49" name="Line 444"/>
                  <p:cNvSpPr>
                    <a:spLocks noChangeShapeType="1"/>
                  </p:cNvSpPr>
                  <p:nvPr/>
                </p:nvSpPr>
                <p:spPr bwMode="auto">
                  <a:xfrm>
                    <a:off x="642" y="1342"/>
                    <a:ext cx="4086" cy="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50" name="Line 445"/>
                  <p:cNvSpPr>
                    <a:spLocks noChangeShapeType="1"/>
                  </p:cNvSpPr>
                  <p:nvPr/>
                </p:nvSpPr>
                <p:spPr bwMode="auto">
                  <a:xfrm flipV="1">
                    <a:off x="602" y="1200"/>
                    <a:ext cx="3742" cy="15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51" name="Line 446"/>
                  <p:cNvSpPr>
                    <a:spLocks noChangeShapeType="1"/>
                  </p:cNvSpPr>
                  <p:nvPr/>
                </p:nvSpPr>
                <p:spPr bwMode="auto">
                  <a:xfrm flipV="1">
                    <a:off x="640" y="1080"/>
                    <a:ext cx="3326" cy="26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52" name="Line 447"/>
                  <p:cNvSpPr>
                    <a:spLocks noChangeShapeType="1"/>
                  </p:cNvSpPr>
                  <p:nvPr/>
                </p:nvSpPr>
                <p:spPr bwMode="auto">
                  <a:xfrm flipV="1">
                    <a:off x="624" y="1002"/>
                    <a:ext cx="2910" cy="35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53" name="Line 448"/>
                  <p:cNvSpPr>
                    <a:spLocks noChangeShapeType="1"/>
                  </p:cNvSpPr>
                  <p:nvPr/>
                </p:nvSpPr>
                <p:spPr bwMode="auto">
                  <a:xfrm flipV="1">
                    <a:off x="636" y="978"/>
                    <a:ext cx="2472" cy="39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54" name="Line 449"/>
                  <p:cNvSpPr>
                    <a:spLocks noChangeShapeType="1"/>
                  </p:cNvSpPr>
                  <p:nvPr/>
                </p:nvSpPr>
                <p:spPr bwMode="auto">
                  <a:xfrm flipV="1">
                    <a:off x="624" y="956"/>
                    <a:ext cx="2004" cy="39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55" name="Line 450"/>
                  <p:cNvSpPr>
                    <a:spLocks noChangeShapeType="1"/>
                  </p:cNvSpPr>
                  <p:nvPr/>
                </p:nvSpPr>
                <p:spPr bwMode="auto">
                  <a:xfrm flipV="1">
                    <a:off x="616" y="996"/>
                    <a:ext cx="1616" cy="35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56" name="Line 451"/>
                  <p:cNvSpPr>
                    <a:spLocks noChangeShapeType="1"/>
                  </p:cNvSpPr>
                  <p:nvPr/>
                </p:nvSpPr>
                <p:spPr bwMode="auto">
                  <a:xfrm>
                    <a:off x="664" y="1376"/>
                    <a:ext cx="688" cy="103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57" name="Line 452"/>
                  <p:cNvSpPr>
                    <a:spLocks noChangeShapeType="1"/>
                  </p:cNvSpPr>
                  <p:nvPr/>
                </p:nvSpPr>
                <p:spPr bwMode="auto">
                  <a:xfrm flipV="1">
                    <a:off x="608" y="1072"/>
                    <a:ext cx="1256" cy="27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58" name="Line 453"/>
                  <p:cNvSpPr>
                    <a:spLocks noChangeShapeType="1"/>
                  </p:cNvSpPr>
                  <p:nvPr/>
                </p:nvSpPr>
                <p:spPr bwMode="auto">
                  <a:xfrm flipV="1">
                    <a:off x="648" y="1160"/>
                    <a:ext cx="832" cy="20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59" name="Line 454"/>
                  <p:cNvSpPr>
                    <a:spLocks noChangeShapeType="1"/>
                  </p:cNvSpPr>
                  <p:nvPr/>
                </p:nvSpPr>
                <p:spPr bwMode="auto">
                  <a:xfrm flipV="1">
                    <a:off x="608" y="1328"/>
                    <a:ext cx="480" cy="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nvGrpSpPr>
                <p:cNvPr id="132171" name="Group 455"/>
                <p:cNvGrpSpPr>
                  <a:grpSpLocks/>
                </p:cNvGrpSpPr>
                <p:nvPr/>
              </p:nvGrpSpPr>
              <p:grpSpPr bwMode="auto">
                <a:xfrm>
                  <a:off x="294" y="956"/>
                  <a:ext cx="4980" cy="2218"/>
                  <a:chOff x="294" y="956"/>
                  <a:chExt cx="4980" cy="2218"/>
                </a:xfrm>
              </p:grpSpPr>
              <p:sp>
                <p:nvSpPr>
                  <p:cNvPr id="24296" name="Line 456"/>
                  <p:cNvSpPr>
                    <a:spLocks noChangeShapeType="1"/>
                  </p:cNvSpPr>
                  <p:nvPr/>
                </p:nvSpPr>
                <p:spPr bwMode="auto">
                  <a:xfrm>
                    <a:off x="312" y="1632"/>
                    <a:ext cx="174" cy="12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97" name="Line 457"/>
                  <p:cNvSpPr>
                    <a:spLocks noChangeShapeType="1"/>
                  </p:cNvSpPr>
                  <p:nvPr/>
                </p:nvSpPr>
                <p:spPr bwMode="auto">
                  <a:xfrm>
                    <a:off x="326" y="1642"/>
                    <a:ext cx="136" cy="43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98" name="Line 458"/>
                  <p:cNvSpPr>
                    <a:spLocks noChangeShapeType="1"/>
                  </p:cNvSpPr>
                  <p:nvPr/>
                </p:nvSpPr>
                <p:spPr bwMode="auto">
                  <a:xfrm>
                    <a:off x="336" y="1616"/>
                    <a:ext cx="240" cy="68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99" name="Line 459"/>
                  <p:cNvSpPr>
                    <a:spLocks noChangeShapeType="1"/>
                  </p:cNvSpPr>
                  <p:nvPr/>
                </p:nvSpPr>
                <p:spPr bwMode="auto">
                  <a:xfrm>
                    <a:off x="344" y="1634"/>
                    <a:ext cx="406" cy="96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00" name="Line 460"/>
                  <p:cNvSpPr>
                    <a:spLocks noChangeShapeType="1"/>
                  </p:cNvSpPr>
                  <p:nvPr/>
                </p:nvSpPr>
                <p:spPr bwMode="auto">
                  <a:xfrm>
                    <a:off x="356" y="1632"/>
                    <a:ext cx="682" cy="114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01" name="Line 461"/>
                  <p:cNvSpPr>
                    <a:spLocks noChangeShapeType="1"/>
                  </p:cNvSpPr>
                  <p:nvPr/>
                </p:nvSpPr>
                <p:spPr bwMode="auto">
                  <a:xfrm>
                    <a:off x="334" y="1618"/>
                    <a:ext cx="1058" cy="130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02" name="Line 462"/>
                  <p:cNvSpPr>
                    <a:spLocks noChangeShapeType="1"/>
                  </p:cNvSpPr>
                  <p:nvPr/>
                </p:nvSpPr>
                <p:spPr bwMode="auto">
                  <a:xfrm>
                    <a:off x="348" y="1650"/>
                    <a:ext cx="1434" cy="138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03" name="Line 463"/>
                  <p:cNvSpPr>
                    <a:spLocks noChangeShapeType="1"/>
                  </p:cNvSpPr>
                  <p:nvPr/>
                </p:nvSpPr>
                <p:spPr bwMode="auto">
                  <a:xfrm>
                    <a:off x="330" y="1648"/>
                    <a:ext cx="906" cy="31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04" name="Line 464"/>
                  <p:cNvSpPr>
                    <a:spLocks noChangeShapeType="1"/>
                  </p:cNvSpPr>
                  <p:nvPr/>
                </p:nvSpPr>
                <p:spPr bwMode="auto">
                  <a:xfrm>
                    <a:off x="346" y="1634"/>
                    <a:ext cx="1862" cy="148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05" name="Line 465"/>
                  <p:cNvSpPr>
                    <a:spLocks noChangeShapeType="1"/>
                  </p:cNvSpPr>
                  <p:nvPr/>
                </p:nvSpPr>
                <p:spPr bwMode="auto">
                  <a:xfrm>
                    <a:off x="332" y="1618"/>
                    <a:ext cx="2302" cy="153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06" name="Line 466"/>
                  <p:cNvSpPr>
                    <a:spLocks noChangeShapeType="1"/>
                  </p:cNvSpPr>
                  <p:nvPr/>
                </p:nvSpPr>
                <p:spPr bwMode="auto">
                  <a:xfrm>
                    <a:off x="316" y="1612"/>
                    <a:ext cx="2792" cy="156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07" name="Line 467"/>
                  <p:cNvSpPr>
                    <a:spLocks noChangeShapeType="1"/>
                  </p:cNvSpPr>
                  <p:nvPr/>
                </p:nvSpPr>
                <p:spPr bwMode="auto">
                  <a:xfrm>
                    <a:off x="314" y="1618"/>
                    <a:ext cx="3160" cy="153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08" name="Line 468"/>
                  <p:cNvSpPr>
                    <a:spLocks noChangeShapeType="1"/>
                  </p:cNvSpPr>
                  <p:nvPr/>
                </p:nvSpPr>
                <p:spPr bwMode="auto">
                  <a:xfrm>
                    <a:off x="322" y="1618"/>
                    <a:ext cx="3542" cy="146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09" name="Line 469"/>
                  <p:cNvSpPr>
                    <a:spLocks noChangeShapeType="1"/>
                  </p:cNvSpPr>
                  <p:nvPr/>
                </p:nvSpPr>
                <p:spPr bwMode="auto">
                  <a:xfrm>
                    <a:off x="342" y="1636"/>
                    <a:ext cx="3906" cy="134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10" name="Line 470"/>
                  <p:cNvSpPr>
                    <a:spLocks noChangeShapeType="1"/>
                  </p:cNvSpPr>
                  <p:nvPr/>
                </p:nvSpPr>
                <p:spPr bwMode="auto">
                  <a:xfrm>
                    <a:off x="314" y="1632"/>
                    <a:ext cx="4306" cy="118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11" name="Line 471"/>
                  <p:cNvSpPr>
                    <a:spLocks noChangeShapeType="1"/>
                  </p:cNvSpPr>
                  <p:nvPr/>
                </p:nvSpPr>
                <p:spPr bwMode="auto">
                  <a:xfrm>
                    <a:off x="318" y="1612"/>
                    <a:ext cx="4674" cy="101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12" name="Line 472"/>
                  <p:cNvSpPr>
                    <a:spLocks noChangeShapeType="1"/>
                  </p:cNvSpPr>
                  <p:nvPr/>
                </p:nvSpPr>
                <p:spPr bwMode="auto">
                  <a:xfrm>
                    <a:off x="350" y="1616"/>
                    <a:ext cx="4060" cy="62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13" name="Line 473"/>
                  <p:cNvSpPr>
                    <a:spLocks noChangeShapeType="1"/>
                  </p:cNvSpPr>
                  <p:nvPr/>
                </p:nvSpPr>
                <p:spPr bwMode="auto">
                  <a:xfrm>
                    <a:off x="294" y="1634"/>
                    <a:ext cx="4956" cy="68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14" name="Line 474"/>
                  <p:cNvSpPr>
                    <a:spLocks noChangeShapeType="1"/>
                  </p:cNvSpPr>
                  <p:nvPr/>
                </p:nvSpPr>
                <p:spPr bwMode="auto">
                  <a:xfrm>
                    <a:off x="350" y="1636"/>
                    <a:ext cx="4924" cy="21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15" name="Line 475"/>
                  <p:cNvSpPr>
                    <a:spLocks noChangeShapeType="1"/>
                  </p:cNvSpPr>
                  <p:nvPr/>
                </p:nvSpPr>
                <p:spPr bwMode="auto">
                  <a:xfrm flipV="1">
                    <a:off x="342" y="1560"/>
                    <a:ext cx="4698" cy="7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16" name="Line 476"/>
                  <p:cNvSpPr>
                    <a:spLocks noChangeShapeType="1"/>
                  </p:cNvSpPr>
                  <p:nvPr/>
                </p:nvSpPr>
                <p:spPr bwMode="auto">
                  <a:xfrm flipV="1">
                    <a:off x="322" y="1350"/>
                    <a:ext cx="4406" cy="29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17" name="Line 477"/>
                  <p:cNvSpPr>
                    <a:spLocks noChangeShapeType="1"/>
                  </p:cNvSpPr>
                  <p:nvPr/>
                </p:nvSpPr>
                <p:spPr bwMode="auto">
                  <a:xfrm flipV="1">
                    <a:off x="314" y="1200"/>
                    <a:ext cx="4030" cy="42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18" name="Line 478"/>
                  <p:cNvSpPr>
                    <a:spLocks noChangeShapeType="1"/>
                  </p:cNvSpPr>
                  <p:nvPr/>
                </p:nvSpPr>
                <p:spPr bwMode="auto">
                  <a:xfrm flipV="1">
                    <a:off x="328" y="1080"/>
                    <a:ext cx="3638" cy="54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19" name="Line 479"/>
                  <p:cNvSpPr>
                    <a:spLocks noChangeShapeType="1"/>
                  </p:cNvSpPr>
                  <p:nvPr/>
                </p:nvSpPr>
                <p:spPr bwMode="auto">
                  <a:xfrm flipV="1">
                    <a:off x="328" y="1002"/>
                    <a:ext cx="3206" cy="65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20" name="Line 480"/>
                  <p:cNvSpPr>
                    <a:spLocks noChangeShapeType="1"/>
                  </p:cNvSpPr>
                  <p:nvPr/>
                </p:nvSpPr>
                <p:spPr bwMode="auto">
                  <a:xfrm flipV="1">
                    <a:off x="332" y="978"/>
                    <a:ext cx="2776" cy="65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21" name="Line 481"/>
                  <p:cNvSpPr>
                    <a:spLocks noChangeShapeType="1"/>
                  </p:cNvSpPr>
                  <p:nvPr/>
                </p:nvSpPr>
                <p:spPr bwMode="auto">
                  <a:xfrm flipV="1">
                    <a:off x="320" y="956"/>
                    <a:ext cx="2308" cy="66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22" name="Line 482"/>
                  <p:cNvSpPr>
                    <a:spLocks noChangeShapeType="1"/>
                  </p:cNvSpPr>
                  <p:nvPr/>
                </p:nvSpPr>
                <p:spPr bwMode="auto">
                  <a:xfrm flipV="1">
                    <a:off x="320" y="996"/>
                    <a:ext cx="1912" cy="64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23" name="Line 483"/>
                  <p:cNvSpPr>
                    <a:spLocks noChangeShapeType="1"/>
                  </p:cNvSpPr>
                  <p:nvPr/>
                </p:nvSpPr>
                <p:spPr bwMode="auto">
                  <a:xfrm>
                    <a:off x="336" y="1640"/>
                    <a:ext cx="1016" cy="76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24" name="Line 484"/>
                  <p:cNvSpPr>
                    <a:spLocks noChangeShapeType="1"/>
                  </p:cNvSpPr>
                  <p:nvPr/>
                </p:nvSpPr>
                <p:spPr bwMode="auto">
                  <a:xfrm flipV="1">
                    <a:off x="312" y="1072"/>
                    <a:ext cx="1552" cy="56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25" name="Line 485"/>
                  <p:cNvSpPr>
                    <a:spLocks noChangeShapeType="1"/>
                  </p:cNvSpPr>
                  <p:nvPr/>
                </p:nvSpPr>
                <p:spPr bwMode="auto">
                  <a:xfrm flipV="1">
                    <a:off x="312" y="1160"/>
                    <a:ext cx="1168" cy="48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26" name="Line 486"/>
                  <p:cNvSpPr>
                    <a:spLocks noChangeShapeType="1"/>
                  </p:cNvSpPr>
                  <p:nvPr/>
                </p:nvSpPr>
                <p:spPr bwMode="auto">
                  <a:xfrm flipV="1">
                    <a:off x="320" y="1328"/>
                    <a:ext cx="768" cy="32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327" name="Line 487"/>
                  <p:cNvSpPr>
                    <a:spLocks noChangeShapeType="1"/>
                  </p:cNvSpPr>
                  <p:nvPr/>
                </p:nvSpPr>
                <p:spPr bwMode="auto">
                  <a:xfrm flipV="1">
                    <a:off x="384" y="1512"/>
                    <a:ext cx="400" cy="9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grpSp>
        <p:grpSp>
          <p:nvGrpSpPr>
            <p:cNvPr id="132173" name="Group 488"/>
            <p:cNvGrpSpPr>
              <a:grpSpLocks/>
            </p:cNvGrpSpPr>
            <p:nvPr/>
          </p:nvGrpSpPr>
          <p:grpSpPr bwMode="auto">
            <a:xfrm rot="131104" flipV="1">
              <a:off x="310" y="948"/>
              <a:ext cx="4996" cy="2418"/>
              <a:chOff x="294" y="756"/>
              <a:chExt cx="4996" cy="2418"/>
            </a:xfrm>
          </p:grpSpPr>
          <p:grpSp>
            <p:nvGrpSpPr>
              <p:cNvPr id="132174" name="Group 489"/>
              <p:cNvGrpSpPr>
                <a:grpSpLocks/>
              </p:cNvGrpSpPr>
              <p:nvPr/>
            </p:nvGrpSpPr>
            <p:grpSpPr bwMode="auto">
              <a:xfrm>
                <a:off x="462" y="756"/>
                <a:ext cx="4812" cy="2418"/>
                <a:chOff x="462" y="756"/>
                <a:chExt cx="4812" cy="2418"/>
              </a:xfrm>
            </p:grpSpPr>
            <p:sp>
              <p:nvSpPr>
                <p:cNvPr id="24258" name="Line 490"/>
                <p:cNvSpPr>
                  <a:spLocks noChangeShapeType="1"/>
                </p:cNvSpPr>
                <p:nvPr/>
              </p:nvSpPr>
              <p:spPr bwMode="auto">
                <a:xfrm flipH="1">
                  <a:off x="1482" y="756"/>
                  <a:ext cx="1146" cy="39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59" name="Line 491"/>
                <p:cNvSpPr>
                  <a:spLocks noChangeShapeType="1"/>
                </p:cNvSpPr>
                <p:nvPr/>
              </p:nvSpPr>
              <p:spPr bwMode="auto">
                <a:xfrm flipH="1">
                  <a:off x="1086" y="762"/>
                  <a:ext cx="1542" cy="52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60" name="Line 492"/>
                <p:cNvSpPr>
                  <a:spLocks noChangeShapeType="1"/>
                </p:cNvSpPr>
                <p:nvPr/>
              </p:nvSpPr>
              <p:spPr bwMode="auto">
                <a:xfrm flipH="1">
                  <a:off x="762" y="768"/>
                  <a:ext cx="1878" cy="73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61" name="Line 493"/>
                <p:cNvSpPr>
                  <a:spLocks noChangeShapeType="1"/>
                </p:cNvSpPr>
                <p:nvPr/>
              </p:nvSpPr>
              <p:spPr bwMode="auto">
                <a:xfrm flipH="1">
                  <a:off x="486" y="768"/>
                  <a:ext cx="2148" cy="99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62" name="Line 494"/>
                <p:cNvSpPr>
                  <a:spLocks noChangeShapeType="1"/>
                </p:cNvSpPr>
                <p:nvPr/>
              </p:nvSpPr>
              <p:spPr bwMode="auto">
                <a:xfrm flipH="1">
                  <a:off x="462" y="762"/>
                  <a:ext cx="2172" cy="131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63" name="Line 495"/>
                <p:cNvSpPr>
                  <a:spLocks noChangeShapeType="1"/>
                </p:cNvSpPr>
                <p:nvPr/>
              </p:nvSpPr>
              <p:spPr bwMode="auto">
                <a:xfrm flipH="1">
                  <a:off x="576" y="768"/>
                  <a:ext cx="2058" cy="153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64" name="Line 496"/>
                <p:cNvSpPr>
                  <a:spLocks noChangeShapeType="1"/>
                </p:cNvSpPr>
                <p:nvPr/>
              </p:nvSpPr>
              <p:spPr bwMode="auto">
                <a:xfrm flipH="1">
                  <a:off x="750" y="768"/>
                  <a:ext cx="1884" cy="183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65" name="Line 497"/>
                <p:cNvSpPr>
                  <a:spLocks noChangeShapeType="1"/>
                </p:cNvSpPr>
                <p:nvPr/>
              </p:nvSpPr>
              <p:spPr bwMode="auto">
                <a:xfrm flipH="1">
                  <a:off x="1038" y="768"/>
                  <a:ext cx="1590" cy="201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66" name="Line 498"/>
                <p:cNvSpPr>
                  <a:spLocks noChangeShapeType="1"/>
                </p:cNvSpPr>
                <p:nvPr/>
              </p:nvSpPr>
              <p:spPr bwMode="auto">
                <a:xfrm flipH="1">
                  <a:off x="1392" y="768"/>
                  <a:ext cx="1242" cy="215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67" name="Line 499"/>
                <p:cNvSpPr>
                  <a:spLocks noChangeShapeType="1"/>
                </p:cNvSpPr>
                <p:nvPr/>
              </p:nvSpPr>
              <p:spPr bwMode="auto">
                <a:xfrm flipH="1">
                  <a:off x="1782" y="768"/>
                  <a:ext cx="840" cy="226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68" name="Line 500"/>
                <p:cNvSpPr>
                  <a:spLocks noChangeShapeType="1"/>
                </p:cNvSpPr>
                <p:nvPr/>
              </p:nvSpPr>
              <p:spPr bwMode="auto">
                <a:xfrm flipH="1">
                  <a:off x="1236" y="780"/>
                  <a:ext cx="1374" cy="118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69" name="Line 501"/>
                <p:cNvSpPr>
                  <a:spLocks noChangeShapeType="1"/>
                </p:cNvSpPr>
                <p:nvPr/>
              </p:nvSpPr>
              <p:spPr bwMode="auto">
                <a:xfrm flipH="1">
                  <a:off x="2208" y="762"/>
                  <a:ext cx="414" cy="235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70" name="Line 502"/>
                <p:cNvSpPr>
                  <a:spLocks noChangeShapeType="1"/>
                </p:cNvSpPr>
                <p:nvPr/>
              </p:nvSpPr>
              <p:spPr bwMode="auto">
                <a:xfrm>
                  <a:off x="2622" y="768"/>
                  <a:ext cx="12" cy="238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71" name="Line 503"/>
                <p:cNvSpPr>
                  <a:spLocks noChangeShapeType="1"/>
                </p:cNvSpPr>
                <p:nvPr/>
              </p:nvSpPr>
              <p:spPr bwMode="auto">
                <a:xfrm>
                  <a:off x="2622" y="762"/>
                  <a:ext cx="486" cy="241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72" name="Line 504"/>
                <p:cNvSpPr>
                  <a:spLocks noChangeShapeType="1"/>
                </p:cNvSpPr>
                <p:nvPr/>
              </p:nvSpPr>
              <p:spPr bwMode="auto">
                <a:xfrm>
                  <a:off x="2628" y="762"/>
                  <a:ext cx="846" cy="238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73" name="Line 505"/>
                <p:cNvSpPr>
                  <a:spLocks noChangeShapeType="1"/>
                </p:cNvSpPr>
                <p:nvPr/>
              </p:nvSpPr>
              <p:spPr bwMode="auto">
                <a:xfrm flipH="1">
                  <a:off x="2250" y="756"/>
                  <a:ext cx="378" cy="20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74" name="Line 506"/>
                <p:cNvSpPr>
                  <a:spLocks noChangeShapeType="1"/>
                </p:cNvSpPr>
                <p:nvPr/>
              </p:nvSpPr>
              <p:spPr bwMode="auto">
                <a:xfrm flipH="1">
                  <a:off x="1866" y="756"/>
                  <a:ext cx="768" cy="27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75" name="Line 507"/>
                <p:cNvSpPr>
                  <a:spLocks noChangeShapeType="1"/>
                </p:cNvSpPr>
                <p:nvPr/>
              </p:nvSpPr>
              <p:spPr bwMode="auto">
                <a:xfrm>
                  <a:off x="2616" y="762"/>
                  <a:ext cx="1248" cy="231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76" name="Line 508"/>
                <p:cNvSpPr>
                  <a:spLocks noChangeShapeType="1"/>
                </p:cNvSpPr>
                <p:nvPr/>
              </p:nvSpPr>
              <p:spPr bwMode="auto">
                <a:xfrm>
                  <a:off x="2634" y="756"/>
                  <a:ext cx="1614" cy="222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77" name="Line 509"/>
                <p:cNvSpPr>
                  <a:spLocks noChangeShapeType="1"/>
                </p:cNvSpPr>
                <p:nvPr/>
              </p:nvSpPr>
              <p:spPr bwMode="auto">
                <a:xfrm>
                  <a:off x="2628" y="762"/>
                  <a:ext cx="1992" cy="205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78" name="Line 510"/>
                <p:cNvSpPr>
                  <a:spLocks noChangeShapeType="1"/>
                </p:cNvSpPr>
                <p:nvPr/>
              </p:nvSpPr>
              <p:spPr bwMode="auto">
                <a:xfrm>
                  <a:off x="2622" y="762"/>
                  <a:ext cx="2370" cy="186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79" name="Line 511"/>
                <p:cNvSpPr>
                  <a:spLocks noChangeShapeType="1"/>
                </p:cNvSpPr>
                <p:nvPr/>
              </p:nvSpPr>
              <p:spPr bwMode="auto">
                <a:xfrm>
                  <a:off x="2634" y="774"/>
                  <a:ext cx="1776" cy="147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80" name="Line 512"/>
                <p:cNvSpPr>
                  <a:spLocks noChangeShapeType="1"/>
                </p:cNvSpPr>
                <p:nvPr/>
              </p:nvSpPr>
              <p:spPr bwMode="auto">
                <a:xfrm>
                  <a:off x="2622" y="786"/>
                  <a:ext cx="2628" cy="153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81" name="Line 513"/>
                <p:cNvSpPr>
                  <a:spLocks noChangeShapeType="1"/>
                </p:cNvSpPr>
                <p:nvPr/>
              </p:nvSpPr>
              <p:spPr bwMode="auto">
                <a:xfrm>
                  <a:off x="2622" y="762"/>
                  <a:ext cx="2652" cy="108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82" name="Line 514"/>
                <p:cNvSpPr>
                  <a:spLocks noChangeShapeType="1"/>
                </p:cNvSpPr>
                <p:nvPr/>
              </p:nvSpPr>
              <p:spPr bwMode="auto">
                <a:xfrm>
                  <a:off x="2634" y="762"/>
                  <a:ext cx="2406" cy="79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83" name="Line 515"/>
                <p:cNvSpPr>
                  <a:spLocks noChangeShapeType="1"/>
                </p:cNvSpPr>
                <p:nvPr/>
              </p:nvSpPr>
              <p:spPr bwMode="auto">
                <a:xfrm>
                  <a:off x="2646" y="774"/>
                  <a:ext cx="2082" cy="57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84" name="Line 516"/>
                <p:cNvSpPr>
                  <a:spLocks noChangeShapeType="1"/>
                </p:cNvSpPr>
                <p:nvPr/>
              </p:nvSpPr>
              <p:spPr bwMode="auto">
                <a:xfrm>
                  <a:off x="2646" y="768"/>
                  <a:ext cx="1698" cy="43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85" name="Line 517"/>
                <p:cNvSpPr>
                  <a:spLocks noChangeShapeType="1"/>
                </p:cNvSpPr>
                <p:nvPr/>
              </p:nvSpPr>
              <p:spPr bwMode="auto">
                <a:xfrm>
                  <a:off x="2622" y="780"/>
                  <a:ext cx="1344" cy="30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86" name="Line 518"/>
                <p:cNvSpPr>
                  <a:spLocks noChangeShapeType="1"/>
                </p:cNvSpPr>
                <p:nvPr/>
              </p:nvSpPr>
              <p:spPr bwMode="auto">
                <a:xfrm>
                  <a:off x="2616" y="774"/>
                  <a:ext cx="918" cy="228"/>
                </a:xfrm>
                <a:prstGeom prst="line">
                  <a:avLst/>
                </a:prstGeom>
                <a:noFill/>
                <a:ln w="9525">
                  <a:solidFill>
                    <a:schemeClr val="tx1"/>
                  </a:solidFill>
                  <a:round/>
                  <a:headEnd type="arrow" w="med" len="med"/>
                  <a:tailEnd type="arrow" w="med" len="med"/>
                </a:ln>
              </p:spPr>
              <p:txBody>
                <a:bodyPr>
                  <a:prstTxWarp prst="textNoShape">
                    <a:avLst/>
                  </a:prstTxWarp>
                </a:bodyPr>
                <a:lstStyle/>
                <a:p>
                  <a:endParaRPr lang="en-US"/>
                </a:p>
              </p:txBody>
            </p:sp>
            <p:sp>
              <p:nvSpPr>
                <p:cNvPr id="24287" name="Line 519"/>
                <p:cNvSpPr>
                  <a:spLocks noChangeShapeType="1"/>
                </p:cNvSpPr>
                <p:nvPr/>
              </p:nvSpPr>
              <p:spPr bwMode="auto">
                <a:xfrm>
                  <a:off x="2640" y="774"/>
                  <a:ext cx="468" cy="20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nvGrpSpPr>
              <p:cNvPr id="132179" name="Group 520"/>
              <p:cNvGrpSpPr>
                <a:grpSpLocks/>
              </p:cNvGrpSpPr>
              <p:nvPr/>
            </p:nvGrpSpPr>
            <p:grpSpPr bwMode="auto">
              <a:xfrm>
                <a:off x="462" y="774"/>
                <a:ext cx="4812" cy="2400"/>
                <a:chOff x="462" y="774"/>
                <a:chExt cx="4812" cy="2400"/>
              </a:xfrm>
            </p:grpSpPr>
            <p:grpSp>
              <p:nvGrpSpPr>
                <p:cNvPr id="132181" name="Group 521"/>
                <p:cNvGrpSpPr>
                  <a:grpSpLocks/>
                </p:cNvGrpSpPr>
                <p:nvPr/>
              </p:nvGrpSpPr>
              <p:grpSpPr bwMode="auto">
                <a:xfrm>
                  <a:off x="462" y="774"/>
                  <a:ext cx="4812" cy="2400"/>
                  <a:chOff x="462" y="774"/>
                  <a:chExt cx="4812" cy="2400"/>
                </a:xfrm>
              </p:grpSpPr>
              <p:sp>
                <p:nvSpPr>
                  <p:cNvPr id="24231" name="Line 522"/>
                  <p:cNvSpPr>
                    <a:spLocks noChangeShapeType="1"/>
                  </p:cNvSpPr>
                  <p:nvPr/>
                </p:nvSpPr>
                <p:spPr bwMode="auto">
                  <a:xfrm flipH="1">
                    <a:off x="1086" y="790"/>
                    <a:ext cx="1134" cy="50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32" name="Line 523"/>
                  <p:cNvSpPr>
                    <a:spLocks noChangeShapeType="1"/>
                  </p:cNvSpPr>
                  <p:nvPr/>
                </p:nvSpPr>
                <p:spPr bwMode="auto">
                  <a:xfrm flipH="1">
                    <a:off x="762" y="788"/>
                    <a:ext cx="1462" cy="71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33" name="Line 524"/>
                  <p:cNvSpPr>
                    <a:spLocks noChangeShapeType="1"/>
                  </p:cNvSpPr>
                  <p:nvPr/>
                </p:nvSpPr>
                <p:spPr bwMode="auto">
                  <a:xfrm flipH="1">
                    <a:off x="486" y="796"/>
                    <a:ext cx="1720" cy="96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34" name="Line 525"/>
                  <p:cNvSpPr>
                    <a:spLocks noChangeShapeType="1"/>
                  </p:cNvSpPr>
                  <p:nvPr/>
                </p:nvSpPr>
                <p:spPr bwMode="auto">
                  <a:xfrm flipH="1">
                    <a:off x="462" y="778"/>
                    <a:ext cx="1756" cy="129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35" name="Line 526"/>
                  <p:cNvSpPr>
                    <a:spLocks noChangeShapeType="1"/>
                  </p:cNvSpPr>
                  <p:nvPr/>
                </p:nvSpPr>
                <p:spPr bwMode="auto">
                  <a:xfrm flipH="1">
                    <a:off x="576" y="780"/>
                    <a:ext cx="1642" cy="152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36" name="Line 527"/>
                  <p:cNvSpPr>
                    <a:spLocks noChangeShapeType="1"/>
                  </p:cNvSpPr>
                  <p:nvPr/>
                </p:nvSpPr>
                <p:spPr bwMode="auto">
                  <a:xfrm flipH="1">
                    <a:off x="750" y="804"/>
                    <a:ext cx="1456" cy="179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37" name="Line 528"/>
                  <p:cNvSpPr>
                    <a:spLocks noChangeShapeType="1"/>
                  </p:cNvSpPr>
                  <p:nvPr/>
                </p:nvSpPr>
                <p:spPr bwMode="auto">
                  <a:xfrm flipH="1">
                    <a:off x="1038" y="804"/>
                    <a:ext cx="1170" cy="197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38" name="Line 529"/>
                  <p:cNvSpPr>
                    <a:spLocks noChangeShapeType="1"/>
                  </p:cNvSpPr>
                  <p:nvPr/>
                </p:nvSpPr>
                <p:spPr bwMode="auto">
                  <a:xfrm flipH="1">
                    <a:off x="1392" y="784"/>
                    <a:ext cx="814" cy="213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39" name="Line 530"/>
                  <p:cNvSpPr>
                    <a:spLocks noChangeShapeType="1"/>
                  </p:cNvSpPr>
                  <p:nvPr/>
                </p:nvSpPr>
                <p:spPr bwMode="auto">
                  <a:xfrm flipH="1">
                    <a:off x="1782" y="800"/>
                    <a:ext cx="424" cy="223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40" name="Line 531"/>
                  <p:cNvSpPr>
                    <a:spLocks noChangeShapeType="1"/>
                  </p:cNvSpPr>
                  <p:nvPr/>
                </p:nvSpPr>
                <p:spPr bwMode="auto">
                  <a:xfrm flipH="1">
                    <a:off x="1236" y="796"/>
                    <a:ext cx="966" cy="116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41" name="Line 532"/>
                  <p:cNvSpPr>
                    <a:spLocks noChangeShapeType="1"/>
                  </p:cNvSpPr>
                  <p:nvPr/>
                </p:nvSpPr>
                <p:spPr bwMode="auto">
                  <a:xfrm flipH="1">
                    <a:off x="2208" y="778"/>
                    <a:ext cx="6" cy="234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42" name="Line 533"/>
                  <p:cNvSpPr>
                    <a:spLocks noChangeShapeType="1"/>
                  </p:cNvSpPr>
                  <p:nvPr/>
                </p:nvSpPr>
                <p:spPr bwMode="auto">
                  <a:xfrm>
                    <a:off x="2202" y="780"/>
                    <a:ext cx="432" cy="237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43" name="Line 534"/>
                  <p:cNvSpPr>
                    <a:spLocks noChangeShapeType="1"/>
                  </p:cNvSpPr>
                  <p:nvPr/>
                </p:nvSpPr>
                <p:spPr bwMode="auto">
                  <a:xfrm>
                    <a:off x="2218" y="778"/>
                    <a:ext cx="890" cy="239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44" name="Line 535"/>
                  <p:cNvSpPr>
                    <a:spLocks noChangeShapeType="1"/>
                  </p:cNvSpPr>
                  <p:nvPr/>
                </p:nvSpPr>
                <p:spPr bwMode="auto">
                  <a:xfrm>
                    <a:off x="2212" y="778"/>
                    <a:ext cx="1262" cy="237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45" name="Line 536"/>
                  <p:cNvSpPr>
                    <a:spLocks noChangeShapeType="1"/>
                  </p:cNvSpPr>
                  <p:nvPr/>
                </p:nvSpPr>
                <p:spPr bwMode="auto">
                  <a:xfrm>
                    <a:off x="2212" y="778"/>
                    <a:ext cx="1652" cy="230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46" name="Line 537"/>
                  <p:cNvSpPr>
                    <a:spLocks noChangeShapeType="1"/>
                  </p:cNvSpPr>
                  <p:nvPr/>
                </p:nvSpPr>
                <p:spPr bwMode="auto">
                  <a:xfrm>
                    <a:off x="2222" y="792"/>
                    <a:ext cx="2026" cy="219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47" name="Line 538"/>
                  <p:cNvSpPr>
                    <a:spLocks noChangeShapeType="1"/>
                  </p:cNvSpPr>
                  <p:nvPr/>
                </p:nvSpPr>
                <p:spPr bwMode="auto">
                  <a:xfrm>
                    <a:off x="2228" y="790"/>
                    <a:ext cx="2392" cy="202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48" name="Line 539"/>
                  <p:cNvSpPr>
                    <a:spLocks noChangeShapeType="1"/>
                  </p:cNvSpPr>
                  <p:nvPr/>
                </p:nvSpPr>
                <p:spPr bwMode="auto">
                  <a:xfrm>
                    <a:off x="2206" y="782"/>
                    <a:ext cx="2786" cy="184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49" name="Line 540"/>
                  <p:cNvSpPr>
                    <a:spLocks noChangeShapeType="1"/>
                  </p:cNvSpPr>
                  <p:nvPr/>
                </p:nvSpPr>
                <p:spPr bwMode="auto">
                  <a:xfrm>
                    <a:off x="2206" y="794"/>
                    <a:ext cx="2204" cy="145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50" name="Line 541"/>
                  <p:cNvSpPr>
                    <a:spLocks noChangeShapeType="1"/>
                  </p:cNvSpPr>
                  <p:nvPr/>
                </p:nvSpPr>
                <p:spPr bwMode="auto">
                  <a:xfrm>
                    <a:off x="2202" y="774"/>
                    <a:ext cx="3048" cy="154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51" name="Line 542"/>
                  <p:cNvSpPr>
                    <a:spLocks noChangeShapeType="1"/>
                  </p:cNvSpPr>
                  <p:nvPr/>
                </p:nvSpPr>
                <p:spPr bwMode="auto">
                  <a:xfrm>
                    <a:off x="2206" y="774"/>
                    <a:ext cx="3068" cy="107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52" name="Line 543"/>
                  <p:cNvSpPr>
                    <a:spLocks noChangeShapeType="1"/>
                  </p:cNvSpPr>
                  <p:nvPr/>
                </p:nvSpPr>
                <p:spPr bwMode="auto">
                  <a:xfrm>
                    <a:off x="2214" y="782"/>
                    <a:ext cx="2826" cy="77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53" name="Line 544"/>
                  <p:cNvSpPr>
                    <a:spLocks noChangeShapeType="1"/>
                  </p:cNvSpPr>
                  <p:nvPr/>
                </p:nvSpPr>
                <p:spPr bwMode="auto">
                  <a:xfrm>
                    <a:off x="2226" y="794"/>
                    <a:ext cx="2502" cy="55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54" name="Line 545"/>
                  <p:cNvSpPr>
                    <a:spLocks noChangeShapeType="1"/>
                  </p:cNvSpPr>
                  <p:nvPr/>
                </p:nvSpPr>
                <p:spPr bwMode="auto">
                  <a:xfrm>
                    <a:off x="2194" y="804"/>
                    <a:ext cx="2150" cy="39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55" name="Line 546"/>
                  <p:cNvSpPr>
                    <a:spLocks noChangeShapeType="1"/>
                  </p:cNvSpPr>
                  <p:nvPr/>
                </p:nvSpPr>
                <p:spPr bwMode="auto">
                  <a:xfrm>
                    <a:off x="2194" y="784"/>
                    <a:ext cx="1772" cy="29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56" name="Line 547"/>
                  <p:cNvSpPr>
                    <a:spLocks noChangeShapeType="1"/>
                  </p:cNvSpPr>
                  <p:nvPr/>
                </p:nvSpPr>
                <p:spPr bwMode="auto">
                  <a:xfrm>
                    <a:off x="2212" y="778"/>
                    <a:ext cx="1322" cy="22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57" name="Line 548"/>
                  <p:cNvSpPr>
                    <a:spLocks noChangeShapeType="1"/>
                  </p:cNvSpPr>
                  <p:nvPr/>
                </p:nvSpPr>
                <p:spPr bwMode="auto">
                  <a:xfrm>
                    <a:off x="2208" y="786"/>
                    <a:ext cx="900" cy="19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sp>
              <p:nvSpPr>
                <p:cNvPr id="24230" name="Line 549"/>
                <p:cNvSpPr>
                  <a:spLocks noChangeShapeType="1"/>
                </p:cNvSpPr>
                <p:nvPr/>
              </p:nvSpPr>
              <p:spPr bwMode="auto">
                <a:xfrm>
                  <a:off x="2196" y="780"/>
                  <a:ext cx="432" cy="17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nvGrpSpPr>
              <p:cNvPr id="132182" name="Group 550"/>
              <p:cNvGrpSpPr>
                <a:grpSpLocks/>
              </p:cNvGrpSpPr>
              <p:nvPr/>
            </p:nvGrpSpPr>
            <p:grpSpPr bwMode="auto">
              <a:xfrm>
                <a:off x="294" y="818"/>
                <a:ext cx="4996" cy="2356"/>
                <a:chOff x="294" y="818"/>
                <a:chExt cx="4996" cy="2356"/>
              </a:xfrm>
            </p:grpSpPr>
            <p:grpSp>
              <p:nvGrpSpPr>
                <p:cNvPr id="132187" name="Group 551"/>
                <p:cNvGrpSpPr>
                  <a:grpSpLocks/>
                </p:cNvGrpSpPr>
                <p:nvPr/>
              </p:nvGrpSpPr>
              <p:grpSpPr bwMode="auto">
                <a:xfrm>
                  <a:off x="462" y="818"/>
                  <a:ext cx="4812" cy="2356"/>
                  <a:chOff x="462" y="818"/>
                  <a:chExt cx="4812" cy="2356"/>
                </a:xfrm>
              </p:grpSpPr>
              <p:grpSp>
                <p:nvGrpSpPr>
                  <p:cNvPr id="132189" name="Group 552"/>
                  <p:cNvGrpSpPr>
                    <a:grpSpLocks/>
                  </p:cNvGrpSpPr>
                  <p:nvPr/>
                </p:nvGrpSpPr>
                <p:grpSpPr bwMode="auto">
                  <a:xfrm>
                    <a:off x="462" y="818"/>
                    <a:ext cx="4812" cy="2356"/>
                    <a:chOff x="462" y="818"/>
                    <a:chExt cx="4812" cy="2356"/>
                  </a:xfrm>
                </p:grpSpPr>
                <p:sp>
                  <p:nvSpPr>
                    <p:cNvPr id="24201" name="Line 553"/>
                    <p:cNvSpPr>
                      <a:spLocks noChangeShapeType="1"/>
                    </p:cNvSpPr>
                    <p:nvPr/>
                  </p:nvSpPr>
                  <p:spPr bwMode="auto">
                    <a:xfrm flipH="1">
                      <a:off x="1086" y="838"/>
                      <a:ext cx="756" cy="45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02" name="Line 554"/>
                    <p:cNvSpPr>
                      <a:spLocks noChangeShapeType="1"/>
                    </p:cNvSpPr>
                    <p:nvPr/>
                  </p:nvSpPr>
                  <p:spPr bwMode="auto">
                    <a:xfrm flipH="1">
                      <a:off x="762" y="860"/>
                      <a:ext cx="1060" cy="64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03" name="Line 555"/>
                    <p:cNvSpPr>
                      <a:spLocks noChangeShapeType="1"/>
                    </p:cNvSpPr>
                    <p:nvPr/>
                  </p:nvSpPr>
                  <p:spPr bwMode="auto">
                    <a:xfrm flipH="1">
                      <a:off x="486" y="856"/>
                      <a:ext cx="1354" cy="90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04" name="Line 556"/>
                    <p:cNvSpPr>
                      <a:spLocks noChangeShapeType="1"/>
                    </p:cNvSpPr>
                    <p:nvPr/>
                  </p:nvSpPr>
                  <p:spPr bwMode="auto">
                    <a:xfrm flipH="1">
                      <a:off x="462" y="826"/>
                      <a:ext cx="1384" cy="125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05" name="Line 557"/>
                    <p:cNvSpPr>
                      <a:spLocks noChangeShapeType="1"/>
                    </p:cNvSpPr>
                    <p:nvPr/>
                  </p:nvSpPr>
                  <p:spPr bwMode="auto">
                    <a:xfrm flipH="1">
                      <a:off x="576" y="864"/>
                      <a:ext cx="1240" cy="144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06" name="Line 558"/>
                    <p:cNvSpPr>
                      <a:spLocks noChangeShapeType="1"/>
                    </p:cNvSpPr>
                    <p:nvPr/>
                  </p:nvSpPr>
                  <p:spPr bwMode="auto">
                    <a:xfrm flipH="1">
                      <a:off x="750" y="834"/>
                      <a:ext cx="1090" cy="176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07" name="Line 559"/>
                    <p:cNvSpPr>
                      <a:spLocks noChangeShapeType="1"/>
                    </p:cNvSpPr>
                    <p:nvPr/>
                  </p:nvSpPr>
                  <p:spPr bwMode="auto">
                    <a:xfrm flipH="1">
                      <a:off x="1038" y="840"/>
                      <a:ext cx="798" cy="193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08" name="Line 560"/>
                    <p:cNvSpPr>
                      <a:spLocks noChangeShapeType="1"/>
                    </p:cNvSpPr>
                    <p:nvPr/>
                  </p:nvSpPr>
                  <p:spPr bwMode="auto">
                    <a:xfrm flipH="1">
                      <a:off x="1392" y="850"/>
                      <a:ext cx="430" cy="207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09" name="Line 561"/>
                    <p:cNvSpPr>
                      <a:spLocks noChangeShapeType="1"/>
                    </p:cNvSpPr>
                    <p:nvPr/>
                  </p:nvSpPr>
                  <p:spPr bwMode="auto">
                    <a:xfrm flipH="1">
                      <a:off x="1782" y="818"/>
                      <a:ext cx="46" cy="221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10" name="Line 562"/>
                    <p:cNvSpPr>
                      <a:spLocks noChangeShapeType="1"/>
                    </p:cNvSpPr>
                    <p:nvPr/>
                  </p:nvSpPr>
                  <p:spPr bwMode="auto">
                    <a:xfrm flipH="1">
                      <a:off x="1236" y="856"/>
                      <a:ext cx="606" cy="110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11" name="Line 563"/>
                    <p:cNvSpPr>
                      <a:spLocks noChangeShapeType="1"/>
                    </p:cNvSpPr>
                    <p:nvPr/>
                  </p:nvSpPr>
                  <p:spPr bwMode="auto">
                    <a:xfrm>
                      <a:off x="1818" y="850"/>
                      <a:ext cx="390" cy="227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12" name="Line 564"/>
                    <p:cNvSpPr>
                      <a:spLocks noChangeShapeType="1"/>
                    </p:cNvSpPr>
                    <p:nvPr/>
                  </p:nvSpPr>
                  <p:spPr bwMode="auto">
                    <a:xfrm>
                      <a:off x="1836" y="834"/>
                      <a:ext cx="798" cy="231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13" name="Line 565"/>
                    <p:cNvSpPr>
                      <a:spLocks noChangeShapeType="1"/>
                    </p:cNvSpPr>
                    <p:nvPr/>
                  </p:nvSpPr>
                  <p:spPr bwMode="auto">
                    <a:xfrm>
                      <a:off x="1828" y="844"/>
                      <a:ext cx="1280" cy="233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14" name="Line 566"/>
                    <p:cNvSpPr>
                      <a:spLocks noChangeShapeType="1"/>
                    </p:cNvSpPr>
                    <p:nvPr/>
                  </p:nvSpPr>
                  <p:spPr bwMode="auto">
                    <a:xfrm>
                      <a:off x="1834" y="826"/>
                      <a:ext cx="1640" cy="232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15" name="Line 567"/>
                    <p:cNvSpPr>
                      <a:spLocks noChangeShapeType="1"/>
                    </p:cNvSpPr>
                    <p:nvPr/>
                  </p:nvSpPr>
                  <p:spPr bwMode="auto">
                    <a:xfrm>
                      <a:off x="1810" y="850"/>
                      <a:ext cx="2054" cy="222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16" name="Line 568"/>
                    <p:cNvSpPr>
                      <a:spLocks noChangeShapeType="1"/>
                    </p:cNvSpPr>
                    <p:nvPr/>
                  </p:nvSpPr>
                  <p:spPr bwMode="auto">
                    <a:xfrm>
                      <a:off x="1814" y="828"/>
                      <a:ext cx="2434" cy="215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17" name="Line 569"/>
                    <p:cNvSpPr>
                      <a:spLocks noChangeShapeType="1"/>
                    </p:cNvSpPr>
                    <p:nvPr/>
                  </p:nvSpPr>
                  <p:spPr bwMode="auto">
                    <a:xfrm>
                      <a:off x="1802" y="856"/>
                      <a:ext cx="2818" cy="195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18" name="Line 570"/>
                    <p:cNvSpPr>
                      <a:spLocks noChangeShapeType="1"/>
                    </p:cNvSpPr>
                    <p:nvPr/>
                  </p:nvSpPr>
                  <p:spPr bwMode="auto">
                    <a:xfrm>
                      <a:off x="1822" y="836"/>
                      <a:ext cx="3170" cy="178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19" name="Line 571"/>
                    <p:cNvSpPr>
                      <a:spLocks noChangeShapeType="1"/>
                    </p:cNvSpPr>
                    <p:nvPr/>
                  </p:nvSpPr>
                  <p:spPr bwMode="auto">
                    <a:xfrm>
                      <a:off x="1798" y="824"/>
                      <a:ext cx="2612" cy="142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20" name="Line 572"/>
                    <p:cNvSpPr>
                      <a:spLocks noChangeShapeType="1"/>
                    </p:cNvSpPr>
                    <p:nvPr/>
                  </p:nvSpPr>
                  <p:spPr bwMode="auto">
                    <a:xfrm>
                      <a:off x="1806" y="858"/>
                      <a:ext cx="3444" cy="145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21" name="Line 573"/>
                    <p:cNvSpPr>
                      <a:spLocks noChangeShapeType="1"/>
                    </p:cNvSpPr>
                    <p:nvPr/>
                  </p:nvSpPr>
                  <p:spPr bwMode="auto">
                    <a:xfrm>
                      <a:off x="1798" y="828"/>
                      <a:ext cx="3476" cy="102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22" name="Line 574"/>
                    <p:cNvSpPr>
                      <a:spLocks noChangeShapeType="1"/>
                    </p:cNvSpPr>
                    <p:nvPr/>
                  </p:nvSpPr>
                  <p:spPr bwMode="auto">
                    <a:xfrm>
                      <a:off x="1830" y="836"/>
                      <a:ext cx="3210" cy="72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23" name="Line 575"/>
                    <p:cNvSpPr>
                      <a:spLocks noChangeShapeType="1"/>
                    </p:cNvSpPr>
                    <p:nvPr/>
                  </p:nvSpPr>
                  <p:spPr bwMode="auto">
                    <a:xfrm>
                      <a:off x="1818" y="854"/>
                      <a:ext cx="2910" cy="49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24" name="Line 576"/>
                    <p:cNvSpPr>
                      <a:spLocks noChangeShapeType="1"/>
                    </p:cNvSpPr>
                    <p:nvPr/>
                  </p:nvSpPr>
                  <p:spPr bwMode="auto">
                    <a:xfrm>
                      <a:off x="1810" y="840"/>
                      <a:ext cx="2534" cy="36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25" name="Line 577"/>
                    <p:cNvSpPr>
                      <a:spLocks noChangeShapeType="1"/>
                    </p:cNvSpPr>
                    <p:nvPr/>
                  </p:nvSpPr>
                  <p:spPr bwMode="auto">
                    <a:xfrm>
                      <a:off x="1840" y="844"/>
                      <a:ext cx="2126" cy="23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26" name="Line 578"/>
                    <p:cNvSpPr>
                      <a:spLocks noChangeShapeType="1"/>
                    </p:cNvSpPr>
                    <p:nvPr/>
                  </p:nvSpPr>
                  <p:spPr bwMode="auto">
                    <a:xfrm>
                      <a:off x="1816" y="850"/>
                      <a:ext cx="1718" cy="15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27" name="Line 579"/>
                    <p:cNvSpPr>
                      <a:spLocks noChangeShapeType="1"/>
                    </p:cNvSpPr>
                    <p:nvPr/>
                  </p:nvSpPr>
                  <p:spPr bwMode="auto">
                    <a:xfrm>
                      <a:off x="1812" y="840"/>
                      <a:ext cx="1296" cy="13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228" name="Line 580"/>
                    <p:cNvSpPr>
                      <a:spLocks noChangeShapeType="1"/>
                    </p:cNvSpPr>
                    <p:nvPr/>
                  </p:nvSpPr>
                  <p:spPr bwMode="auto">
                    <a:xfrm>
                      <a:off x="1824" y="864"/>
                      <a:ext cx="804" cy="9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sp>
                <p:nvSpPr>
                  <p:cNvPr id="24200" name="Line 581"/>
                  <p:cNvSpPr>
                    <a:spLocks noChangeShapeType="1"/>
                  </p:cNvSpPr>
                  <p:nvPr/>
                </p:nvSpPr>
                <p:spPr bwMode="auto">
                  <a:xfrm>
                    <a:off x="1848" y="858"/>
                    <a:ext cx="384" cy="13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nvGrpSpPr>
                <p:cNvPr id="132190" name="Group 582"/>
                <p:cNvGrpSpPr>
                  <a:grpSpLocks/>
                </p:cNvGrpSpPr>
                <p:nvPr/>
              </p:nvGrpSpPr>
              <p:grpSpPr bwMode="auto">
                <a:xfrm>
                  <a:off x="462" y="922"/>
                  <a:ext cx="4812" cy="2252"/>
                  <a:chOff x="462" y="922"/>
                  <a:chExt cx="4812" cy="2252"/>
                </a:xfrm>
              </p:grpSpPr>
              <p:sp>
                <p:nvSpPr>
                  <p:cNvPr id="24167" name="Line 583"/>
                  <p:cNvSpPr>
                    <a:spLocks noChangeShapeType="1"/>
                  </p:cNvSpPr>
                  <p:nvPr/>
                </p:nvSpPr>
                <p:spPr bwMode="auto">
                  <a:xfrm>
                    <a:off x="1416" y="938"/>
                    <a:ext cx="66" cy="20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68" name="Line 584"/>
                  <p:cNvSpPr>
                    <a:spLocks noChangeShapeType="1"/>
                  </p:cNvSpPr>
                  <p:nvPr/>
                </p:nvSpPr>
                <p:spPr bwMode="auto">
                  <a:xfrm flipH="1">
                    <a:off x="1086" y="926"/>
                    <a:ext cx="348" cy="36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69" name="Line 585"/>
                  <p:cNvSpPr>
                    <a:spLocks noChangeShapeType="1"/>
                  </p:cNvSpPr>
                  <p:nvPr/>
                </p:nvSpPr>
                <p:spPr bwMode="auto">
                  <a:xfrm flipH="1">
                    <a:off x="762" y="932"/>
                    <a:ext cx="676" cy="56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70" name="Line 586"/>
                  <p:cNvSpPr>
                    <a:spLocks noChangeShapeType="1"/>
                  </p:cNvSpPr>
                  <p:nvPr/>
                </p:nvSpPr>
                <p:spPr bwMode="auto">
                  <a:xfrm flipH="1">
                    <a:off x="486" y="960"/>
                    <a:ext cx="930" cy="79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71" name="Line 587"/>
                  <p:cNvSpPr>
                    <a:spLocks noChangeShapeType="1"/>
                  </p:cNvSpPr>
                  <p:nvPr/>
                </p:nvSpPr>
                <p:spPr bwMode="auto">
                  <a:xfrm flipH="1">
                    <a:off x="462" y="938"/>
                    <a:ext cx="976" cy="113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72" name="Line 588"/>
                  <p:cNvSpPr>
                    <a:spLocks noChangeShapeType="1"/>
                  </p:cNvSpPr>
                  <p:nvPr/>
                </p:nvSpPr>
                <p:spPr bwMode="auto">
                  <a:xfrm flipH="1">
                    <a:off x="576" y="960"/>
                    <a:ext cx="880" cy="134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73" name="Line 589"/>
                  <p:cNvSpPr>
                    <a:spLocks noChangeShapeType="1"/>
                  </p:cNvSpPr>
                  <p:nvPr/>
                </p:nvSpPr>
                <p:spPr bwMode="auto">
                  <a:xfrm flipH="1">
                    <a:off x="750" y="954"/>
                    <a:ext cx="666" cy="164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74" name="Line 590"/>
                  <p:cNvSpPr>
                    <a:spLocks noChangeShapeType="1"/>
                  </p:cNvSpPr>
                  <p:nvPr/>
                </p:nvSpPr>
                <p:spPr bwMode="auto">
                  <a:xfrm flipH="1">
                    <a:off x="1038" y="944"/>
                    <a:ext cx="414" cy="183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75" name="Line 591"/>
                  <p:cNvSpPr>
                    <a:spLocks noChangeShapeType="1"/>
                  </p:cNvSpPr>
                  <p:nvPr/>
                </p:nvSpPr>
                <p:spPr bwMode="auto">
                  <a:xfrm flipH="1">
                    <a:off x="1392" y="930"/>
                    <a:ext cx="62" cy="199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76" name="Line 592"/>
                  <p:cNvSpPr>
                    <a:spLocks noChangeShapeType="1"/>
                  </p:cNvSpPr>
                  <p:nvPr/>
                </p:nvSpPr>
                <p:spPr bwMode="auto">
                  <a:xfrm>
                    <a:off x="1436" y="922"/>
                    <a:ext cx="346" cy="211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77" name="Line 593"/>
                  <p:cNvSpPr>
                    <a:spLocks noChangeShapeType="1"/>
                  </p:cNvSpPr>
                  <p:nvPr/>
                </p:nvSpPr>
                <p:spPr bwMode="auto">
                  <a:xfrm flipH="1">
                    <a:off x="1236" y="984"/>
                    <a:ext cx="198" cy="97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78" name="Line 594"/>
                  <p:cNvSpPr>
                    <a:spLocks noChangeShapeType="1"/>
                  </p:cNvSpPr>
                  <p:nvPr/>
                </p:nvSpPr>
                <p:spPr bwMode="auto">
                  <a:xfrm>
                    <a:off x="1434" y="930"/>
                    <a:ext cx="774" cy="219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79" name="Line 595"/>
                  <p:cNvSpPr>
                    <a:spLocks noChangeShapeType="1"/>
                  </p:cNvSpPr>
                  <p:nvPr/>
                </p:nvSpPr>
                <p:spPr bwMode="auto">
                  <a:xfrm>
                    <a:off x="1444" y="938"/>
                    <a:ext cx="1190" cy="221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80" name="Line 596"/>
                  <p:cNvSpPr>
                    <a:spLocks noChangeShapeType="1"/>
                  </p:cNvSpPr>
                  <p:nvPr/>
                </p:nvSpPr>
                <p:spPr bwMode="auto">
                  <a:xfrm>
                    <a:off x="1436" y="924"/>
                    <a:ext cx="1672" cy="225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81" name="Line 597"/>
                  <p:cNvSpPr>
                    <a:spLocks noChangeShapeType="1"/>
                  </p:cNvSpPr>
                  <p:nvPr/>
                </p:nvSpPr>
                <p:spPr bwMode="auto">
                  <a:xfrm>
                    <a:off x="1442" y="930"/>
                    <a:ext cx="2032" cy="222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82" name="Line 598"/>
                  <p:cNvSpPr>
                    <a:spLocks noChangeShapeType="1"/>
                  </p:cNvSpPr>
                  <p:nvPr/>
                </p:nvSpPr>
                <p:spPr bwMode="auto">
                  <a:xfrm>
                    <a:off x="1426" y="938"/>
                    <a:ext cx="2438" cy="214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83" name="Line 599"/>
                  <p:cNvSpPr>
                    <a:spLocks noChangeShapeType="1"/>
                  </p:cNvSpPr>
                  <p:nvPr/>
                </p:nvSpPr>
                <p:spPr bwMode="auto">
                  <a:xfrm>
                    <a:off x="1446" y="948"/>
                    <a:ext cx="2802" cy="203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84" name="Line 600"/>
                  <p:cNvSpPr>
                    <a:spLocks noChangeShapeType="1"/>
                  </p:cNvSpPr>
                  <p:nvPr/>
                </p:nvSpPr>
                <p:spPr bwMode="auto">
                  <a:xfrm>
                    <a:off x="1426" y="960"/>
                    <a:ext cx="3194" cy="185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85" name="Line 601"/>
                  <p:cNvSpPr>
                    <a:spLocks noChangeShapeType="1"/>
                  </p:cNvSpPr>
                  <p:nvPr/>
                </p:nvSpPr>
                <p:spPr bwMode="auto">
                  <a:xfrm>
                    <a:off x="1438" y="948"/>
                    <a:ext cx="3554" cy="167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86" name="Line 602"/>
                  <p:cNvSpPr>
                    <a:spLocks noChangeShapeType="1"/>
                  </p:cNvSpPr>
                  <p:nvPr/>
                </p:nvSpPr>
                <p:spPr bwMode="auto">
                  <a:xfrm>
                    <a:off x="1414" y="968"/>
                    <a:ext cx="2996" cy="127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87" name="Line 603"/>
                  <p:cNvSpPr>
                    <a:spLocks noChangeShapeType="1"/>
                  </p:cNvSpPr>
                  <p:nvPr/>
                </p:nvSpPr>
                <p:spPr bwMode="auto">
                  <a:xfrm>
                    <a:off x="1430" y="954"/>
                    <a:ext cx="3820" cy="136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88" name="Line 604"/>
                  <p:cNvSpPr>
                    <a:spLocks noChangeShapeType="1"/>
                  </p:cNvSpPr>
                  <p:nvPr/>
                </p:nvSpPr>
                <p:spPr bwMode="auto">
                  <a:xfrm>
                    <a:off x="1438" y="932"/>
                    <a:ext cx="3836" cy="91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89" name="Line 605"/>
                  <p:cNvSpPr>
                    <a:spLocks noChangeShapeType="1"/>
                  </p:cNvSpPr>
                  <p:nvPr/>
                </p:nvSpPr>
                <p:spPr bwMode="auto">
                  <a:xfrm>
                    <a:off x="1438" y="956"/>
                    <a:ext cx="3602" cy="60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90" name="Line 606"/>
                  <p:cNvSpPr>
                    <a:spLocks noChangeShapeType="1"/>
                  </p:cNvSpPr>
                  <p:nvPr/>
                </p:nvSpPr>
                <p:spPr bwMode="auto">
                  <a:xfrm>
                    <a:off x="1434" y="950"/>
                    <a:ext cx="3294" cy="40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91" name="Line 607"/>
                  <p:cNvSpPr>
                    <a:spLocks noChangeShapeType="1"/>
                  </p:cNvSpPr>
                  <p:nvPr/>
                </p:nvSpPr>
                <p:spPr bwMode="auto">
                  <a:xfrm>
                    <a:off x="1442" y="960"/>
                    <a:ext cx="2902" cy="24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92" name="Line 608"/>
                  <p:cNvSpPr>
                    <a:spLocks noChangeShapeType="1"/>
                  </p:cNvSpPr>
                  <p:nvPr/>
                </p:nvSpPr>
                <p:spPr bwMode="auto">
                  <a:xfrm>
                    <a:off x="1464" y="948"/>
                    <a:ext cx="2502" cy="13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93" name="Line 609"/>
                  <p:cNvSpPr>
                    <a:spLocks noChangeShapeType="1"/>
                  </p:cNvSpPr>
                  <p:nvPr/>
                </p:nvSpPr>
                <p:spPr bwMode="auto">
                  <a:xfrm>
                    <a:off x="1432" y="946"/>
                    <a:ext cx="2102" cy="5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94" name="Line 610"/>
                  <p:cNvSpPr>
                    <a:spLocks noChangeShapeType="1"/>
                  </p:cNvSpPr>
                  <p:nvPr/>
                </p:nvSpPr>
                <p:spPr bwMode="auto">
                  <a:xfrm>
                    <a:off x="1420" y="960"/>
                    <a:ext cx="1688" cy="1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95" name="Line 611"/>
                  <p:cNvSpPr>
                    <a:spLocks noChangeShapeType="1"/>
                  </p:cNvSpPr>
                  <p:nvPr/>
                </p:nvSpPr>
                <p:spPr bwMode="auto">
                  <a:xfrm flipV="1">
                    <a:off x="1424" y="956"/>
                    <a:ext cx="1204" cy="2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96" name="Line 612"/>
                  <p:cNvSpPr>
                    <a:spLocks noChangeShapeType="1"/>
                  </p:cNvSpPr>
                  <p:nvPr/>
                </p:nvSpPr>
                <p:spPr bwMode="auto">
                  <a:xfrm>
                    <a:off x="1424" y="962"/>
                    <a:ext cx="808" cy="3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97" name="Line 613"/>
                  <p:cNvSpPr>
                    <a:spLocks noChangeShapeType="1"/>
                  </p:cNvSpPr>
                  <p:nvPr/>
                </p:nvSpPr>
                <p:spPr bwMode="auto">
                  <a:xfrm flipH="1">
                    <a:off x="1352" y="976"/>
                    <a:ext cx="88" cy="143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98" name="Line 614"/>
                  <p:cNvSpPr>
                    <a:spLocks noChangeShapeType="1"/>
                  </p:cNvSpPr>
                  <p:nvPr/>
                </p:nvSpPr>
                <p:spPr bwMode="auto">
                  <a:xfrm>
                    <a:off x="1432" y="944"/>
                    <a:ext cx="432" cy="12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nvGrpSpPr>
                <p:cNvPr id="132195" name="Group 615"/>
                <p:cNvGrpSpPr>
                  <a:grpSpLocks/>
                </p:cNvGrpSpPr>
                <p:nvPr/>
              </p:nvGrpSpPr>
              <p:grpSpPr bwMode="auto">
                <a:xfrm>
                  <a:off x="462" y="956"/>
                  <a:ext cx="4812" cy="2218"/>
                  <a:chOff x="462" y="956"/>
                  <a:chExt cx="4812" cy="2218"/>
                </a:xfrm>
              </p:grpSpPr>
              <p:sp>
                <p:nvSpPr>
                  <p:cNvPr id="24135" name="Line 616"/>
                  <p:cNvSpPr>
                    <a:spLocks noChangeShapeType="1"/>
                  </p:cNvSpPr>
                  <p:nvPr/>
                </p:nvSpPr>
                <p:spPr bwMode="auto">
                  <a:xfrm>
                    <a:off x="1010" y="1110"/>
                    <a:ext cx="76" cy="18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36" name="Line 617"/>
                  <p:cNvSpPr>
                    <a:spLocks noChangeShapeType="1"/>
                  </p:cNvSpPr>
                  <p:nvPr/>
                </p:nvSpPr>
                <p:spPr bwMode="auto">
                  <a:xfrm flipH="1">
                    <a:off x="762" y="1124"/>
                    <a:ext cx="260" cy="37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37" name="Line 618"/>
                  <p:cNvSpPr>
                    <a:spLocks noChangeShapeType="1"/>
                  </p:cNvSpPr>
                  <p:nvPr/>
                </p:nvSpPr>
                <p:spPr bwMode="auto">
                  <a:xfrm flipH="1">
                    <a:off x="486" y="1112"/>
                    <a:ext cx="530" cy="64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38" name="Line 619"/>
                  <p:cNvSpPr>
                    <a:spLocks noChangeShapeType="1"/>
                  </p:cNvSpPr>
                  <p:nvPr/>
                </p:nvSpPr>
                <p:spPr bwMode="auto">
                  <a:xfrm flipH="1">
                    <a:off x="462" y="1106"/>
                    <a:ext cx="560" cy="97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39" name="Line 620"/>
                  <p:cNvSpPr>
                    <a:spLocks noChangeShapeType="1"/>
                  </p:cNvSpPr>
                  <p:nvPr/>
                </p:nvSpPr>
                <p:spPr bwMode="auto">
                  <a:xfrm flipH="1">
                    <a:off x="576" y="1112"/>
                    <a:ext cx="448" cy="119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40" name="Line 621"/>
                  <p:cNvSpPr>
                    <a:spLocks noChangeShapeType="1"/>
                  </p:cNvSpPr>
                  <p:nvPr/>
                </p:nvSpPr>
                <p:spPr bwMode="auto">
                  <a:xfrm flipH="1">
                    <a:off x="750" y="1106"/>
                    <a:ext cx="274" cy="149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41" name="Line 622"/>
                  <p:cNvSpPr>
                    <a:spLocks noChangeShapeType="1"/>
                  </p:cNvSpPr>
                  <p:nvPr/>
                </p:nvSpPr>
                <p:spPr bwMode="auto">
                  <a:xfrm>
                    <a:off x="1028" y="1136"/>
                    <a:ext cx="10" cy="164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42" name="Line 623"/>
                  <p:cNvSpPr>
                    <a:spLocks noChangeShapeType="1"/>
                  </p:cNvSpPr>
                  <p:nvPr/>
                </p:nvSpPr>
                <p:spPr bwMode="auto">
                  <a:xfrm>
                    <a:off x="1030" y="1122"/>
                    <a:ext cx="362" cy="180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43" name="Line 624"/>
                  <p:cNvSpPr>
                    <a:spLocks noChangeShapeType="1"/>
                  </p:cNvSpPr>
                  <p:nvPr/>
                </p:nvSpPr>
                <p:spPr bwMode="auto">
                  <a:xfrm>
                    <a:off x="1020" y="1090"/>
                    <a:ext cx="762" cy="194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44" name="Line 625"/>
                  <p:cNvSpPr>
                    <a:spLocks noChangeShapeType="1"/>
                  </p:cNvSpPr>
                  <p:nvPr/>
                </p:nvSpPr>
                <p:spPr bwMode="auto">
                  <a:xfrm>
                    <a:off x="1034" y="1112"/>
                    <a:ext cx="202" cy="85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45" name="Line 626"/>
                  <p:cNvSpPr>
                    <a:spLocks noChangeShapeType="1"/>
                  </p:cNvSpPr>
                  <p:nvPr/>
                </p:nvSpPr>
                <p:spPr bwMode="auto">
                  <a:xfrm>
                    <a:off x="1018" y="1090"/>
                    <a:ext cx="1190" cy="203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46" name="Line 627"/>
                  <p:cNvSpPr>
                    <a:spLocks noChangeShapeType="1"/>
                  </p:cNvSpPr>
                  <p:nvPr/>
                </p:nvSpPr>
                <p:spPr bwMode="auto">
                  <a:xfrm>
                    <a:off x="1020" y="1098"/>
                    <a:ext cx="1614" cy="205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47" name="Line 628"/>
                  <p:cNvSpPr>
                    <a:spLocks noChangeShapeType="1"/>
                  </p:cNvSpPr>
                  <p:nvPr/>
                </p:nvSpPr>
                <p:spPr bwMode="auto">
                  <a:xfrm>
                    <a:off x="996" y="1084"/>
                    <a:ext cx="2112" cy="209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48" name="Line 629"/>
                  <p:cNvSpPr>
                    <a:spLocks noChangeShapeType="1"/>
                  </p:cNvSpPr>
                  <p:nvPr/>
                </p:nvSpPr>
                <p:spPr bwMode="auto">
                  <a:xfrm>
                    <a:off x="1018" y="1106"/>
                    <a:ext cx="2456" cy="204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49" name="Line 630"/>
                  <p:cNvSpPr>
                    <a:spLocks noChangeShapeType="1"/>
                  </p:cNvSpPr>
                  <p:nvPr/>
                </p:nvSpPr>
                <p:spPr bwMode="auto">
                  <a:xfrm>
                    <a:off x="994" y="1106"/>
                    <a:ext cx="2870" cy="197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50" name="Line 631"/>
                  <p:cNvSpPr>
                    <a:spLocks noChangeShapeType="1"/>
                  </p:cNvSpPr>
                  <p:nvPr/>
                </p:nvSpPr>
                <p:spPr bwMode="auto">
                  <a:xfrm>
                    <a:off x="998" y="1100"/>
                    <a:ext cx="3250" cy="188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51" name="Line 632"/>
                  <p:cNvSpPr>
                    <a:spLocks noChangeShapeType="1"/>
                  </p:cNvSpPr>
                  <p:nvPr/>
                </p:nvSpPr>
                <p:spPr bwMode="auto">
                  <a:xfrm>
                    <a:off x="1026" y="1104"/>
                    <a:ext cx="3594" cy="171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52" name="Line 633"/>
                  <p:cNvSpPr>
                    <a:spLocks noChangeShapeType="1"/>
                  </p:cNvSpPr>
                  <p:nvPr/>
                </p:nvSpPr>
                <p:spPr bwMode="auto">
                  <a:xfrm>
                    <a:off x="998" y="1092"/>
                    <a:ext cx="3994" cy="153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53" name="Line 634"/>
                  <p:cNvSpPr>
                    <a:spLocks noChangeShapeType="1"/>
                  </p:cNvSpPr>
                  <p:nvPr/>
                </p:nvSpPr>
                <p:spPr bwMode="auto">
                  <a:xfrm>
                    <a:off x="1006" y="1120"/>
                    <a:ext cx="3404" cy="112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54" name="Line 635"/>
                  <p:cNvSpPr>
                    <a:spLocks noChangeShapeType="1"/>
                  </p:cNvSpPr>
                  <p:nvPr/>
                </p:nvSpPr>
                <p:spPr bwMode="auto">
                  <a:xfrm>
                    <a:off x="1014" y="1114"/>
                    <a:ext cx="4236" cy="120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55" name="Line 636"/>
                  <p:cNvSpPr>
                    <a:spLocks noChangeShapeType="1"/>
                  </p:cNvSpPr>
                  <p:nvPr/>
                </p:nvSpPr>
                <p:spPr bwMode="auto">
                  <a:xfrm>
                    <a:off x="1030" y="1108"/>
                    <a:ext cx="4244" cy="74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56" name="Line 637"/>
                  <p:cNvSpPr>
                    <a:spLocks noChangeShapeType="1"/>
                  </p:cNvSpPr>
                  <p:nvPr/>
                </p:nvSpPr>
                <p:spPr bwMode="auto">
                  <a:xfrm>
                    <a:off x="990" y="1084"/>
                    <a:ext cx="4050" cy="47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57" name="Line 638"/>
                  <p:cNvSpPr>
                    <a:spLocks noChangeShapeType="1"/>
                  </p:cNvSpPr>
                  <p:nvPr/>
                </p:nvSpPr>
                <p:spPr bwMode="auto">
                  <a:xfrm>
                    <a:off x="1018" y="1118"/>
                    <a:ext cx="3710" cy="23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58" name="Line 639"/>
                  <p:cNvSpPr>
                    <a:spLocks noChangeShapeType="1"/>
                  </p:cNvSpPr>
                  <p:nvPr/>
                </p:nvSpPr>
                <p:spPr bwMode="auto">
                  <a:xfrm>
                    <a:off x="1002" y="1104"/>
                    <a:ext cx="3342" cy="9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59" name="Line 640"/>
                  <p:cNvSpPr>
                    <a:spLocks noChangeShapeType="1"/>
                  </p:cNvSpPr>
                  <p:nvPr/>
                </p:nvSpPr>
                <p:spPr bwMode="auto">
                  <a:xfrm flipV="1">
                    <a:off x="1032" y="1080"/>
                    <a:ext cx="2934" cy="2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60" name="Line 641"/>
                  <p:cNvSpPr>
                    <a:spLocks noChangeShapeType="1"/>
                  </p:cNvSpPr>
                  <p:nvPr/>
                </p:nvSpPr>
                <p:spPr bwMode="auto">
                  <a:xfrm flipV="1">
                    <a:off x="1024" y="1002"/>
                    <a:ext cx="2510" cy="10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61" name="Line 642"/>
                  <p:cNvSpPr>
                    <a:spLocks noChangeShapeType="1"/>
                  </p:cNvSpPr>
                  <p:nvPr/>
                </p:nvSpPr>
                <p:spPr bwMode="auto">
                  <a:xfrm flipV="1">
                    <a:off x="1012" y="978"/>
                    <a:ext cx="2096" cy="11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62" name="Line 643"/>
                  <p:cNvSpPr>
                    <a:spLocks noChangeShapeType="1"/>
                  </p:cNvSpPr>
                  <p:nvPr/>
                </p:nvSpPr>
                <p:spPr bwMode="auto">
                  <a:xfrm flipV="1">
                    <a:off x="992" y="956"/>
                    <a:ext cx="1636" cy="17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63" name="Line 644"/>
                  <p:cNvSpPr>
                    <a:spLocks noChangeShapeType="1"/>
                  </p:cNvSpPr>
                  <p:nvPr/>
                </p:nvSpPr>
                <p:spPr bwMode="auto">
                  <a:xfrm flipV="1">
                    <a:off x="1016" y="996"/>
                    <a:ext cx="1216" cy="12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64" name="Line 645"/>
                  <p:cNvSpPr>
                    <a:spLocks noChangeShapeType="1"/>
                  </p:cNvSpPr>
                  <p:nvPr/>
                </p:nvSpPr>
                <p:spPr bwMode="auto">
                  <a:xfrm>
                    <a:off x="1048" y="1112"/>
                    <a:ext cx="304" cy="129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65" name="Line 646"/>
                  <p:cNvSpPr>
                    <a:spLocks noChangeShapeType="1"/>
                  </p:cNvSpPr>
                  <p:nvPr/>
                </p:nvSpPr>
                <p:spPr bwMode="auto">
                  <a:xfrm flipV="1">
                    <a:off x="1008" y="1072"/>
                    <a:ext cx="856" cy="4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66" name="Line 647"/>
                  <p:cNvSpPr>
                    <a:spLocks noChangeShapeType="1"/>
                  </p:cNvSpPr>
                  <p:nvPr/>
                </p:nvSpPr>
                <p:spPr bwMode="auto">
                  <a:xfrm>
                    <a:off x="1032" y="1128"/>
                    <a:ext cx="448" cy="3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nvGrpSpPr>
                <p:cNvPr id="132197" name="Group 648"/>
                <p:cNvGrpSpPr>
                  <a:grpSpLocks/>
                </p:cNvGrpSpPr>
                <p:nvPr/>
              </p:nvGrpSpPr>
              <p:grpSpPr bwMode="auto">
                <a:xfrm>
                  <a:off x="478" y="948"/>
                  <a:ext cx="4812" cy="2218"/>
                  <a:chOff x="462" y="956"/>
                  <a:chExt cx="4812" cy="2218"/>
                </a:xfrm>
              </p:grpSpPr>
              <p:sp>
                <p:nvSpPr>
                  <p:cNvPr id="24103" name="Line 649"/>
                  <p:cNvSpPr>
                    <a:spLocks noChangeShapeType="1"/>
                  </p:cNvSpPr>
                  <p:nvPr/>
                </p:nvSpPr>
                <p:spPr bwMode="auto">
                  <a:xfrm>
                    <a:off x="638" y="1308"/>
                    <a:ext cx="124" cy="19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04" name="Line 650"/>
                  <p:cNvSpPr>
                    <a:spLocks noChangeShapeType="1"/>
                  </p:cNvSpPr>
                  <p:nvPr/>
                </p:nvSpPr>
                <p:spPr bwMode="auto">
                  <a:xfrm flipH="1">
                    <a:off x="486" y="1328"/>
                    <a:ext cx="146" cy="43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05" name="Line 651"/>
                  <p:cNvSpPr>
                    <a:spLocks noChangeShapeType="1"/>
                  </p:cNvSpPr>
                  <p:nvPr/>
                </p:nvSpPr>
                <p:spPr bwMode="auto">
                  <a:xfrm flipH="1">
                    <a:off x="462" y="1354"/>
                    <a:ext cx="176" cy="72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06" name="Line 652"/>
                  <p:cNvSpPr>
                    <a:spLocks noChangeShapeType="1"/>
                  </p:cNvSpPr>
                  <p:nvPr/>
                </p:nvSpPr>
                <p:spPr bwMode="auto">
                  <a:xfrm flipH="1">
                    <a:off x="576" y="1320"/>
                    <a:ext cx="80" cy="98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07" name="Line 653"/>
                  <p:cNvSpPr>
                    <a:spLocks noChangeShapeType="1"/>
                  </p:cNvSpPr>
                  <p:nvPr/>
                </p:nvSpPr>
                <p:spPr bwMode="auto">
                  <a:xfrm>
                    <a:off x="632" y="1346"/>
                    <a:ext cx="118" cy="125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08" name="Line 654"/>
                  <p:cNvSpPr>
                    <a:spLocks noChangeShapeType="1"/>
                  </p:cNvSpPr>
                  <p:nvPr/>
                </p:nvSpPr>
                <p:spPr bwMode="auto">
                  <a:xfrm>
                    <a:off x="636" y="1336"/>
                    <a:ext cx="402" cy="144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09" name="Line 655"/>
                  <p:cNvSpPr>
                    <a:spLocks noChangeShapeType="1"/>
                  </p:cNvSpPr>
                  <p:nvPr/>
                </p:nvSpPr>
                <p:spPr bwMode="auto">
                  <a:xfrm>
                    <a:off x="630" y="1346"/>
                    <a:ext cx="762" cy="157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10" name="Line 656"/>
                  <p:cNvSpPr>
                    <a:spLocks noChangeShapeType="1"/>
                  </p:cNvSpPr>
                  <p:nvPr/>
                </p:nvSpPr>
                <p:spPr bwMode="auto">
                  <a:xfrm>
                    <a:off x="628" y="1330"/>
                    <a:ext cx="1154" cy="170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11" name="Line 657"/>
                  <p:cNvSpPr>
                    <a:spLocks noChangeShapeType="1"/>
                  </p:cNvSpPr>
                  <p:nvPr/>
                </p:nvSpPr>
                <p:spPr bwMode="auto">
                  <a:xfrm>
                    <a:off x="626" y="1336"/>
                    <a:ext cx="610" cy="62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12" name="Line 658"/>
                  <p:cNvSpPr>
                    <a:spLocks noChangeShapeType="1"/>
                  </p:cNvSpPr>
                  <p:nvPr/>
                </p:nvSpPr>
                <p:spPr bwMode="auto">
                  <a:xfrm>
                    <a:off x="650" y="1322"/>
                    <a:ext cx="1558" cy="179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13" name="Line 659"/>
                  <p:cNvSpPr>
                    <a:spLocks noChangeShapeType="1"/>
                  </p:cNvSpPr>
                  <p:nvPr/>
                </p:nvSpPr>
                <p:spPr bwMode="auto">
                  <a:xfrm>
                    <a:off x="612" y="1354"/>
                    <a:ext cx="2022" cy="179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14" name="Line 660"/>
                  <p:cNvSpPr>
                    <a:spLocks noChangeShapeType="1"/>
                  </p:cNvSpPr>
                  <p:nvPr/>
                </p:nvSpPr>
                <p:spPr bwMode="auto">
                  <a:xfrm>
                    <a:off x="628" y="1340"/>
                    <a:ext cx="2480" cy="183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15" name="Line 661"/>
                  <p:cNvSpPr>
                    <a:spLocks noChangeShapeType="1"/>
                  </p:cNvSpPr>
                  <p:nvPr/>
                </p:nvSpPr>
                <p:spPr bwMode="auto">
                  <a:xfrm>
                    <a:off x="634" y="1322"/>
                    <a:ext cx="2840" cy="182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16" name="Line 662"/>
                  <p:cNvSpPr>
                    <a:spLocks noChangeShapeType="1"/>
                  </p:cNvSpPr>
                  <p:nvPr/>
                </p:nvSpPr>
                <p:spPr bwMode="auto">
                  <a:xfrm>
                    <a:off x="650" y="1346"/>
                    <a:ext cx="3214" cy="173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17" name="Line 663"/>
                  <p:cNvSpPr>
                    <a:spLocks noChangeShapeType="1"/>
                  </p:cNvSpPr>
                  <p:nvPr/>
                </p:nvSpPr>
                <p:spPr bwMode="auto">
                  <a:xfrm>
                    <a:off x="630" y="1340"/>
                    <a:ext cx="3618" cy="164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18" name="Line 664"/>
                  <p:cNvSpPr>
                    <a:spLocks noChangeShapeType="1"/>
                  </p:cNvSpPr>
                  <p:nvPr/>
                </p:nvSpPr>
                <p:spPr bwMode="auto">
                  <a:xfrm>
                    <a:off x="634" y="1352"/>
                    <a:ext cx="3986" cy="146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19" name="Line 665"/>
                  <p:cNvSpPr>
                    <a:spLocks noChangeShapeType="1"/>
                  </p:cNvSpPr>
                  <p:nvPr/>
                </p:nvSpPr>
                <p:spPr bwMode="auto">
                  <a:xfrm>
                    <a:off x="622" y="1324"/>
                    <a:ext cx="4370" cy="129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20" name="Line 666"/>
                  <p:cNvSpPr>
                    <a:spLocks noChangeShapeType="1"/>
                  </p:cNvSpPr>
                  <p:nvPr/>
                </p:nvSpPr>
                <p:spPr bwMode="auto">
                  <a:xfrm>
                    <a:off x="654" y="1344"/>
                    <a:ext cx="3756" cy="90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21" name="Line 667"/>
                  <p:cNvSpPr>
                    <a:spLocks noChangeShapeType="1"/>
                  </p:cNvSpPr>
                  <p:nvPr/>
                </p:nvSpPr>
                <p:spPr bwMode="auto">
                  <a:xfrm>
                    <a:off x="622" y="1346"/>
                    <a:ext cx="4628" cy="97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22" name="Line 668"/>
                  <p:cNvSpPr>
                    <a:spLocks noChangeShapeType="1"/>
                  </p:cNvSpPr>
                  <p:nvPr/>
                </p:nvSpPr>
                <p:spPr bwMode="auto">
                  <a:xfrm>
                    <a:off x="646" y="1340"/>
                    <a:ext cx="4628" cy="50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23" name="Line 669"/>
                  <p:cNvSpPr>
                    <a:spLocks noChangeShapeType="1"/>
                  </p:cNvSpPr>
                  <p:nvPr/>
                </p:nvSpPr>
                <p:spPr bwMode="auto">
                  <a:xfrm>
                    <a:off x="638" y="1364"/>
                    <a:ext cx="4402" cy="19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24" name="Line 670"/>
                  <p:cNvSpPr>
                    <a:spLocks noChangeShapeType="1"/>
                  </p:cNvSpPr>
                  <p:nvPr/>
                </p:nvSpPr>
                <p:spPr bwMode="auto">
                  <a:xfrm>
                    <a:off x="642" y="1342"/>
                    <a:ext cx="4086" cy="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25" name="Line 671"/>
                  <p:cNvSpPr>
                    <a:spLocks noChangeShapeType="1"/>
                  </p:cNvSpPr>
                  <p:nvPr/>
                </p:nvSpPr>
                <p:spPr bwMode="auto">
                  <a:xfrm flipV="1">
                    <a:off x="602" y="1200"/>
                    <a:ext cx="3742" cy="15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26" name="Line 672"/>
                  <p:cNvSpPr>
                    <a:spLocks noChangeShapeType="1"/>
                  </p:cNvSpPr>
                  <p:nvPr/>
                </p:nvSpPr>
                <p:spPr bwMode="auto">
                  <a:xfrm flipV="1">
                    <a:off x="640" y="1080"/>
                    <a:ext cx="3326" cy="26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27" name="Line 673"/>
                  <p:cNvSpPr>
                    <a:spLocks noChangeShapeType="1"/>
                  </p:cNvSpPr>
                  <p:nvPr/>
                </p:nvSpPr>
                <p:spPr bwMode="auto">
                  <a:xfrm flipV="1">
                    <a:off x="624" y="1002"/>
                    <a:ext cx="2910" cy="35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28" name="Line 674"/>
                  <p:cNvSpPr>
                    <a:spLocks noChangeShapeType="1"/>
                  </p:cNvSpPr>
                  <p:nvPr/>
                </p:nvSpPr>
                <p:spPr bwMode="auto">
                  <a:xfrm flipV="1">
                    <a:off x="636" y="978"/>
                    <a:ext cx="2472" cy="39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29" name="Line 675"/>
                  <p:cNvSpPr>
                    <a:spLocks noChangeShapeType="1"/>
                  </p:cNvSpPr>
                  <p:nvPr/>
                </p:nvSpPr>
                <p:spPr bwMode="auto">
                  <a:xfrm flipV="1">
                    <a:off x="624" y="956"/>
                    <a:ext cx="2004" cy="39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30" name="Line 676"/>
                  <p:cNvSpPr>
                    <a:spLocks noChangeShapeType="1"/>
                  </p:cNvSpPr>
                  <p:nvPr/>
                </p:nvSpPr>
                <p:spPr bwMode="auto">
                  <a:xfrm flipV="1">
                    <a:off x="616" y="996"/>
                    <a:ext cx="1616" cy="35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31" name="Line 677"/>
                  <p:cNvSpPr>
                    <a:spLocks noChangeShapeType="1"/>
                  </p:cNvSpPr>
                  <p:nvPr/>
                </p:nvSpPr>
                <p:spPr bwMode="auto">
                  <a:xfrm>
                    <a:off x="664" y="1376"/>
                    <a:ext cx="688" cy="103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32" name="Line 678"/>
                  <p:cNvSpPr>
                    <a:spLocks noChangeShapeType="1"/>
                  </p:cNvSpPr>
                  <p:nvPr/>
                </p:nvSpPr>
                <p:spPr bwMode="auto">
                  <a:xfrm flipV="1">
                    <a:off x="608" y="1072"/>
                    <a:ext cx="1256" cy="27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33" name="Line 679"/>
                  <p:cNvSpPr>
                    <a:spLocks noChangeShapeType="1"/>
                  </p:cNvSpPr>
                  <p:nvPr/>
                </p:nvSpPr>
                <p:spPr bwMode="auto">
                  <a:xfrm flipV="1">
                    <a:off x="648" y="1160"/>
                    <a:ext cx="832" cy="20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34" name="Line 680"/>
                  <p:cNvSpPr>
                    <a:spLocks noChangeShapeType="1"/>
                  </p:cNvSpPr>
                  <p:nvPr/>
                </p:nvSpPr>
                <p:spPr bwMode="auto">
                  <a:xfrm flipV="1">
                    <a:off x="608" y="1328"/>
                    <a:ext cx="480" cy="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nvGrpSpPr>
                <p:cNvPr id="132198" name="Group 681"/>
                <p:cNvGrpSpPr>
                  <a:grpSpLocks/>
                </p:cNvGrpSpPr>
                <p:nvPr/>
              </p:nvGrpSpPr>
              <p:grpSpPr bwMode="auto">
                <a:xfrm>
                  <a:off x="294" y="956"/>
                  <a:ext cx="4980" cy="2218"/>
                  <a:chOff x="294" y="956"/>
                  <a:chExt cx="4980" cy="2218"/>
                </a:xfrm>
              </p:grpSpPr>
              <p:sp>
                <p:nvSpPr>
                  <p:cNvPr id="24071" name="Line 682"/>
                  <p:cNvSpPr>
                    <a:spLocks noChangeShapeType="1"/>
                  </p:cNvSpPr>
                  <p:nvPr/>
                </p:nvSpPr>
                <p:spPr bwMode="auto">
                  <a:xfrm>
                    <a:off x="312" y="1632"/>
                    <a:ext cx="174" cy="12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72" name="Line 683"/>
                  <p:cNvSpPr>
                    <a:spLocks noChangeShapeType="1"/>
                  </p:cNvSpPr>
                  <p:nvPr/>
                </p:nvSpPr>
                <p:spPr bwMode="auto">
                  <a:xfrm>
                    <a:off x="326" y="1642"/>
                    <a:ext cx="136" cy="43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73" name="Line 684"/>
                  <p:cNvSpPr>
                    <a:spLocks noChangeShapeType="1"/>
                  </p:cNvSpPr>
                  <p:nvPr/>
                </p:nvSpPr>
                <p:spPr bwMode="auto">
                  <a:xfrm>
                    <a:off x="336" y="1616"/>
                    <a:ext cx="240" cy="68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74" name="Line 685"/>
                  <p:cNvSpPr>
                    <a:spLocks noChangeShapeType="1"/>
                  </p:cNvSpPr>
                  <p:nvPr/>
                </p:nvSpPr>
                <p:spPr bwMode="auto">
                  <a:xfrm>
                    <a:off x="344" y="1634"/>
                    <a:ext cx="406" cy="96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75" name="Line 686"/>
                  <p:cNvSpPr>
                    <a:spLocks noChangeShapeType="1"/>
                  </p:cNvSpPr>
                  <p:nvPr/>
                </p:nvSpPr>
                <p:spPr bwMode="auto">
                  <a:xfrm>
                    <a:off x="356" y="1632"/>
                    <a:ext cx="682" cy="114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76" name="Line 687"/>
                  <p:cNvSpPr>
                    <a:spLocks noChangeShapeType="1"/>
                  </p:cNvSpPr>
                  <p:nvPr/>
                </p:nvSpPr>
                <p:spPr bwMode="auto">
                  <a:xfrm>
                    <a:off x="334" y="1618"/>
                    <a:ext cx="1058" cy="130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77" name="Line 688"/>
                  <p:cNvSpPr>
                    <a:spLocks noChangeShapeType="1"/>
                  </p:cNvSpPr>
                  <p:nvPr/>
                </p:nvSpPr>
                <p:spPr bwMode="auto">
                  <a:xfrm>
                    <a:off x="348" y="1650"/>
                    <a:ext cx="1434" cy="138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78" name="Line 689"/>
                  <p:cNvSpPr>
                    <a:spLocks noChangeShapeType="1"/>
                  </p:cNvSpPr>
                  <p:nvPr/>
                </p:nvSpPr>
                <p:spPr bwMode="auto">
                  <a:xfrm>
                    <a:off x="330" y="1648"/>
                    <a:ext cx="906" cy="31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79" name="Line 690"/>
                  <p:cNvSpPr>
                    <a:spLocks noChangeShapeType="1"/>
                  </p:cNvSpPr>
                  <p:nvPr/>
                </p:nvSpPr>
                <p:spPr bwMode="auto">
                  <a:xfrm>
                    <a:off x="346" y="1634"/>
                    <a:ext cx="1862" cy="148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80" name="Line 691"/>
                  <p:cNvSpPr>
                    <a:spLocks noChangeShapeType="1"/>
                  </p:cNvSpPr>
                  <p:nvPr/>
                </p:nvSpPr>
                <p:spPr bwMode="auto">
                  <a:xfrm>
                    <a:off x="332" y="1618"/>
                    <a:ext cx="2302" cy="153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81" name="Line 692"/>
                  <p:cNvSpPr>
                    <a:spLocks noChangeShapeType="1"/>
                  </p:cNvSpPr>
                  <p:nvPr/>
                </p:nvSpPr>
                <p:spPr bwMode="auto">
                  <a:xfrm>
                    <a:off x="316" y="1612"/>
                    <a:ext cx="2792" cy="156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82" name="Line 693"/>
                  <p:cNvSpPr>
                    <a:spLocks noChangeShapeType="1"/>
                  </p:cNvSpPr>
                  <p:nvPr/>
                </p:nvSpPr>
                <p:spPr bwMode="auto">
                  <a:xfrm>
                    <a:off x="314" y="1618"/>
                    <a:ext cx="3160" cy="153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83" name="Line 694"/>
                  <p:cNvSpPr>
                    <a:spLocks noChangeShapeType="1"/>
                  </p:cNvSpPr>
                  <p:nvPr/>
                </p:nvSpPr>
                <p:spPr bwMode="auto">
                  <a:xfrm>
                    <a:off x="322" y="1618"/>
                    <a:ext cx="3542" cy="146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84" name="Line 695"/>
                  <p:cNvSpPr>
                    <a:spLocks noChangeShapeType="1"/>
                  </p:cNvSpPr>
                  <p:nvPr/>
                </p:nvSpPr>
                <p:spPr bwMode="auto">
                  <a:xfrm>
                    <a:off x="342" y="1636"/>
                    <a:ext cx="3906" cy="134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85" name="Line 696"/>
                  <p:cNvSpPr>
                    <a:spLocks noChangeShapeType="1"/>
                  </p:cNvSpPr>
                  <p:nvPr/>
                </p:nvSpPr>
                <p:spPr bwMode="auto">
                  <a:xfrm>
                    <a:off x="314" y="1632"/>
                    <a:ext cx="4306" cy="118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86" name="Line 697"/>
                  <p:cNvSpPr>
                    <a:spLocks noChangeShapeType="1"/>
                  </p:cNvSpPr>
                  <p:nvPr/>
                </p:nvSpPr>
                <p:spPr bwMode="auto">
                  <a:xfrm>
                    <a:off x="318" y="1612"/>
                    <a:ext cx="4674" cy="101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87" name="Line 698"/>
                  <p:cNvSpPr>
                    <a:spLocks noChangeShapeType="1"/>
                  </p:cNvSpPr>
                  <p:nvPr/>
                </p:nvSpPr>
                <p:spPr bwMode="auto">
                  <a:xfrm>
                    <a:off x="350" y="1616"/>
                    <a:ext cx="4060" cy="62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88" name="Line 699"/>
                  <p:cNvSpPr>
                    <a:spLocks noChangeShapeType="1"/>
                  </p:cNvSpPr>
                  <p:nvPr/>
                </p:nvSpPr>
                <p:spPr bwMode="auto">
                  <a:xfrm>
                    <a:off x="294" y="1634"/>
                    <a:ext cx="4956" cy="68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89" name="Line 700"/>
                  <p:cNvSpPr>
                    <a:spLocks noChangeShapeType="1"/>
                  </p:cNvSpPr>
                  <p:nvPr/>
                </p:nvSpPr>
                <p:spPr bwMode="auto">
                  <a:xfrm>
                    <a:off x="350" y="1636"/>
                    <a:ext cx="4924" cy="21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90" name="Line 701"/>
                  <p:cNvSpPr>
                    <a:spLocks noChangeShapeType="1"/>
                  </p:cNvSpPr>
                  <p:nvPr/>
                </p:nvSpPr>
                <p:spPr bwMode="auto">
                  <a:xfrm flipV="1">
                    <a:off x="342" y="1560"/>
                    <a:ext cx="4698" cy="7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91" name="Line 702"/>
                  <p:cNvSpPr>
                    <a:spLocks noChangeShapeType="1"/>
                  </p:cNvSpPr>
                  <p:nvPr/>
                </p:nvSpPr>
                <p:spPr bwMode="auto">
                  <a:xfrm flipV="1">
                    <a:off x="322" y="1350"/>
                    <a:ext cx="4406" cy="29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92" name="Line 703"/>
                  <p:cNvSpPr>
                    <a:spLocks noChangeShapeType="1"/>
                  </p:cNvSpPr>
                  <p:nvPr/>
                </p:nvSpPr>
                <p:spPr bwMode="auto">
                  <a:xfrm flipV="1">
                    <a:off x="314" y="1200"/>
                    <a:ext cx="4030" cy="42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93" name="Line 704"/>
                  <p:cNvSpPr>
                    <a:spLocks noChangeShapeType="1"/>
                  </p:cNvSpPr>
                  <p:nvPr/>
                </p:nvSpPr>
                <p:spPr bwMode="auto">
                  <a:xfrm flipV="1">
                    <a:off x="328" y="1080"/>
                    <a:ext cx="3638" cy="54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94" name="Line 705"/>
                  <p:cNvSpPr>
                    <a:spLocks noChangeShapeType="1"/>
                  </p:cNvSpPr>
                  <p:nvPr/>
                </p:nvSpPr>
                <p:spPr bwMode="auto">
                  <a:xfrm flipV="1">
                    <a:off x="328" y="1002"/>
                    <a:ext cx="3206" cy="65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95" name="Line 706"/>
                  <p:cNvSpPr>
                    <a:spLocks noChangeShapeType="1"/>
                  </p:cNvSpPr>
                  <p:nvPr/>
                </p:nvSpPr>
                <p:spPr bwMode="auto">
                  <a:xfrm flipV="1">
                    <a:off x="332" y="978"/>
                    <a:ext cx="2776" cy="65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96" name="Line 707"/>
                  <p:cNvSpPr>
                    <a:spLocks noChangeShapeType="1"/>
                  </p:cNvSpPr>
                  <p:nvPr/>
                </p:nvSpPr>
                <p:spPr bwMode="auto">
                  <a:xfrm flipV="1">
                    <a:off x="320" y="956"/>
                    <a:ext cx="2308" cy="66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97" name="Line 708"/>
                  <p:cNvSpPr>
                    <a:spLocks noChangeShapeType="1"/>
                  </p:cNvSpPr>
                  <p:nvPr/>
                </p:nvSpPr>
                <p:spPr bwMode="auto">
                  <a:xfrm flipV="1">
                    <a:off x="320" y="996"/>
                    <a:ext cx="1912" cy="64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98" name="Line 709"/>
                  <p:cNvSpPr>
                    <a:spLocks noChangeShapeType="1"/>
                  </p:cNvSpPr>
                  <p:nvPr/>
                </p:nvSpPr>
                <p:spPr bwMode="auto">
                  <a:xfrm>
                    <a:off x="336" y="1640"/>
                    <a:ext cx="1016" cy="76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99" name="Line 710"/>
                  <p:cNvSpPr>
                    <a:spLocks noChangeShapeType="1"/>
                  </p:cNvSpPr>
                  <p:nvPr/>
                </p:nvSpPr>
                <p:spPr bwMode="auto">
                  <a:xfrm flipV="1">
                    <a:off x="312" y="1072"/>
                    <a:ext cx="1552" cy="56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00" name="Line 711"/>
                  <p:cNvSpPr>
                    <a:spLocks noChangeShapeType="1"/>
                  </p:cNvSpPr>
                  <p:nvPr/>
                </p:nvSpPr>
                <p:spPr bwMode="auto">
                  <a:xfrm flipV="1">
                    <a:off x="312" y="1160"/>
                    <a:ext cx="1168" cy="48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01" name="Line 712"/>
                  <p:cNvSpPr>
                    <a:spLocks noChangeShapeType="1"/>
                  </p:cNvSpPr>
                  <p:nvPr/>
                </p:nvSpPr>
                <p:spPr bwMode="auto">
                  <a:xfrm flipV="1">
                    <a:off x="320" y="1328"/>
                    <a:ext cx="768" cy="32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102" name="Line 713"/>
                  <p:cNvSpPr>
                    <a:spLocks noChangeShapeType="1"/>
                  </p:cNvSpPr>
                  <p:nvPr/>
                </p:nvSpPr>
                <p:spPr bwMode="auto">
                  <a:xfrm flipV="1">
                    <a:off x="384" y="1512"/>
                    <a:ext cx="400" cy="9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grpSp>
        <p:grpSp>
          <p:nvGrpSpPr>
            <p:cNvPr id="132203" name="Group 714"/>
            <p:cNvGrpSpPr>
              <a:grpSpLocks/>
            </p:cNvGrpSpPr>
            <p:nvPr/>
          </p:nvGrpSpPr>
          <p:grpSpPr bwMode="auto">
            <a:xfrm rot="-131130" flipH="1" flipV="1">
              <a:off x="398" y="1004"/>
              <a:ext cx="4996" cy="2418"/>
              <a:chOff x="294" y="756"/>
              <a:chExt cx="4996" cy="2418"/>
            </a:xfrm>
          </p:grpSpPr>
          <p:grpSp>
            <p:nvGrpSpPr>
              <p:cNvPr id="132205" name="Group 715"/>
              <p:cNvGrpSpPr>
                <a:grpSpLocks/>
              </p:cNvGrpSpPr>
              <p:nvPr/>
            </p:nvGrpSpPr>
            <p:grpSpPr bwMode="auto">
              <a:xfrm>
                <a:off x="462" y="756"/>
                <a:ext cx="4812" cy="2418"/>
                <a:chOff x="462" y="756"/>
                <a:chExt cx="4812" cy="2418"/>
              </a:xfrm>
            </p:grpSpPr>
            <p:sp>
              <p:nvSpPr>
                <p:cNvPr id="24033" name="Line 716"/>
                <p:cNvSpPr>
                  <a:spLocks noChangeShapeType="1"/>
                </p:cNvSpPr>
                <p:nvPr/>
              </p:nvSpPr>
              <p:spPr bwMode="auto">
                <a:xfrm flipH="1">
                  <a:off x="1482" y="756"/>
                  <a:ext cx="1146" cy="39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34" name="Line 717"/>
                <p:cNvSpPr>
                  <a:spLocks noChangeShapeType="1"/>
                </p:cNvSpPr>
                <p:nvPr/>
              </p:nvSpPr>
              <p:spPr bwMode="auto">
                <a:xfrm flipH="1">
                  <a:off x="1086" y="762"/>
                  <a:ext cx="1542" cy="52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35" name="Line 718"/>
                <p:cNvSpPr>
                  <a:spLocks noChangeShapeType="1"/>
                </p:cNvSpPr>
                <p:nvPr/>
              </p:nvSpPr>
              <p:spPr bwMode="auto">
                <a:xfrm flipH="1">
                  <a:off x="762" y="768"/>
                  <a:ext cx="1878" cy="73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36" name="Line 719"/>
                <p:cNvSpPr>
                  <a:spLocks noChangeShapeType="1"/>
                </p:cNvSpPr>
                <p:nvPr/>
              </p:nvSpPr>
              <p:spPr bwMode="auto">
                <a:xfrm flipH="1">
                  <a:off x="486" y="768"/>
                  <a:ext cx="2148" cy="99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37" name="Line 720"/>
                <p:cNvSpPr>
                  <a:spLocks noChangeShapeType="1"/>
                </p:cNvSpPr>
                <p:nvPr/>
              </p:nvSpPr>
              <p:spPr bwMode="auto">
                <a:xfrm flipH="1">
                  <a:off x="462" y="762"/>
                  <a:ext cx="2172" cy="131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38" name="Line 721"/>
                <p:cNvSpPr>
                  <a:spLocks noChangeShapeType="1"/>
                </p:cNvSpPr>
                <p:nvPr/>
              </p:nvSpPr>
              <p:spPr bwMode="auto">
                <a:xfrm flipH="1">
                  <a:off x="576" y="768"/>
                  <a:ext cx="2058" cy="153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39" name="Line 722"/>
                <p:cNvSpPr>
                  <a:spLocks noChangeShapeType="1"/>
                </p:cNvSpPr>
                <p:nvPr/>
              </p:nvSpPr>
              <p:spPr bwMode="auto">
                <a:xfrm flipH="1">
                  <a:off x="750" y="768"/>
                  <a:ext cx="1884" cy="183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40" name="Line 723"/>
                <p:cNvSpPr>
                  <a:spLocks noChangeShapeType="1"/>
                </p:cNvSpPr>
                <p:nvPr/>
              </p:nvSpPr>
              <p:spPr bwMode="auto">
                <a:xfrm flipH="1">
                  <a:off x="1038" y="768"/>
                  <a:ext cx="1590" cy="201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41" name="Line 724"/>
                <p:cNvSpPr>
                  <a:spLocks noChangeShapeType="1"/>
                </p:cNvSpPr>
                <p:nvPr/>
              </p:nvSpPr>
              <p:spPr bwMode="auto">
                <a:xfrm flipH="1">
                  <a:off x="1392" y="768"/>
                  <a:ext cx="1242" cy="215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42" name="Line 725"/>
                <p:cNvSpPr>
                  <a:spLocks noChangeShapeType="1"/>
                </p:cNvSpPr>
                <p:nvPr/>
              </p:nvSpPr>
              <p:spPr bwMode="auto">
                <a:xfrm flipH="1">
                  <a:off x="1782" y="768"/>
                  <a:ext cx="840" cy="226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43" name="Line 726"/>
                <p:cNvSpPr>
                  <a:spLocks noChangeShapeType="1"/>
                </p:cNvSpPr>
                <p:nvPr/>
              </p:nvSpPr>
              <p:spPr bwMode="auto">
                <a:xfrm flipH="1">
                  <a:off x="1236" y="780"/>
                  <a:ext cx="1374" cy="118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44" name="Line 727"/>
                <p:cNvSpPr>
                  <a:spLocks noChangeShapeType="1"/>
                </p:cNvSpPr>
                <p:nvPr/>
              </p:nvSpPr>
              <p:spPr bwMode="auto">
                <a:xfrm flipH="1">
                  <a:off x="2208" y="762"/>
                  <a:ext cx="414" cy="235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45" name="Line 728"/>
                <p:cNvSpPr>
                  <a:spLocks noChangeShapeType="1"/>
                </p:cNvSpPr>
                <p:nvPr/>
              </p:nvSpPr>
              <p:spPr bwMode="auto">
                <a:xfrm>
                  <a:off x="2622" y="768"/>
                  <a:ext cx="12" cy="238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46" name="Line 729"/>
                <p:cNvSpPr>
                  <a:spLocks noChangeShapeType="1"/>
                </p:cNvSpPr>
                <p:nvPr/>
              </p:nvSpPr>
              <p:spPr bwMode="auto">
                <a:xfrm>
                  <a:off x="2622" y="762"/>
                  <a:ext cx="486" cy="241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47" name="Line 730"/>
                <p:cNvSpPr>
                  <a:spLocks noChangeShapeType="1"/>
                </p:cNvSpPr>
                <p:nvPr/>
              </p:nvSpPr>
              <p:spPr bwMode="auto">
                <a:xfrm>
                  <a:off x="2628" y="762"/>
                  <a:ext cx="846" cy="238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48" name="Line 731"/>
                <p:cNvSpPr>
                  <a:spLocks noChangeShapeType="1"/>
                </p:cNvSpPr>
                <p:nvPr/>
              </p:nvSpPr>
              <p:spPr bwMode="auto">
                <a:xfrm flipH="1">
                  <a:off x="2250" y="756"/>
                  <a:ext cx="378" cy="20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49" name="Line 732"/>
                <p:cNvSpPr>
                  <a:spLocks noChangeShapeType="1"/>
                </p:cNvSpPr>
                <p:nvPr/>
              </p:nvSpPr>
              <p:spPr bwMode="auto">
                <a:xfrm flipH="1">
                  <a:off x="1866" y="756"/>
                  <a:ext cx="768" cy="27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50" name="Line 733"/>
                <p:cNvSpPr>
                  <a:spLocks noChangeShapeType="1"/>
                </p:cNvSpPr>
                <p:nvPr/>
              </p:nvSpPr>
              <p:spPr bwMode="auto">
                <a:xfrm>
                  <a:off x="2616" y="762"/>
                  <a:ext cx="1248" cy="231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51" name="Line 734"/>
                <p:cNvSpPr>
                  <a:spLocks noChangeShapeType="1"/>
                </p:cNvSpPr>
                <p:nvPr/>
              </p:nvSpPr>
              <p:spPr bwMode="auto">
                <a:xfrm>
                  <a:off x="2634" y="756"/>
                  <a:ext cx="1614" cy="222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52" name="Line 735"/>
                <p:cNvSpPr>
                  <a:spLocks noChangeShapeType="1"/>
                </p:cNvSpPr>
                <p:nvPr/>
              </p:nvSpPr>
              <p:spPr bwMode="auto">
                <a:xfrm>
                  <a:off x="2628" y="762"/>
                  <a:ext cx="1992" cy="205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53" name="Line 736"/>
                <p:cNvSpPr>
                  <a:spLocks noChangeShapeType="1"/>
                </p:cNvSpPr>
                <p:nvPr/>
              </p:nvSpPr>
              <p:spPr bwMode="auto">
                <a:xfrm>
                  <a:off x="2622" y="762"/>
                  <a:ext cx="2370" cy="186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54" name="Line 737"/>
                <p:cNvSpPr>
                  <a:spLocks noChangeShapeType="1"/>
                </p:cNvSpPr>
                <p:nvPr/>
              </p:nvSpPr>
              <p:spPr bwMode="auto">
                <a:xfrm>
                  <a:off x="2634" y="774"/>
                  <a:ext cx="1776" cy="147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55" name="Line 738"/>
                <p:cNvSpPr>
                  <a:spLocks noChangeShapeType="1"/>
                </p:cNvSpPr>
                <p:nvPr/>
              </p:nvSpPr>
              <p:spPr bwMode="auto">
                <a:xfrm>
                  <a:off x="2622" y="786"/>
                  <a:ext cx="2628" cy="153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56" name="Line 739"/>
                <p:cNvSpPr>
                  <a:spLocks noChangeShapeType="1"/>
                </p:cNvSpPr>
                <p:nvPr/>
              </p:nvSpPr>
              <p:spPr bwMode="auto">
                <a:xfrm>
                  <a:off x="2622" y="762"/>
                  <a:ext cx="2652" cy="108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57" name="Line 740"/>
                <p:cNvSpPr>
                  <a:spLocks noChangeShapeType="1"/>
                </p:cNvSpPr>
                <p:nvPr/>
              </p:nvSpPr>
              <p:spPr bwMode="auto">
                <a:xfrm>
                  <a:off x="2634" y="762"/>
                  <a:ext cx="2406" cy="79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58" name="Line 741"/>
                <p:cNvSpPr>
                  <a:spLocks noChangeShapeType="1"/>
                </p:cNvSpPr>
                <p:nvPr/>
              </p:nvSpPr>
              <p:spPr bwMode="auto">
                <a:xfrm>
                  <a:off x="2646" y="774"/>
                  <a:ext cx="2082" cy="57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59" name="Line 742"/>
                <p:cNvSpPr>
                  <a:spLocks noChangeShapeType="1"/>
                </p:cNvSpPr>
                <p:nvPr/>
              </p:nvSpPr>
              <p:spPr bwMode="auto">
                <a:xfrm>
                  <a:off x="2646" y="768"/>
                  <a:ext cx="1698" cy="43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60" name="Line 743"/>
                <p:cNvSpPr>
                  <a:spLocks noChangeShapeType="1"/>
                </p:cNvSpPr>
                <p:nvPr/>
              </p:nvSpPr>
              <p:spPr bwMode="auto">
                <a:xfrm>
                  <a:off x="2622" y="780"/>
                  <a:ext cx="1344" cy="30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61" name="Line 744"/>
                <p:cNvSpPr>
                  <a:spLocks noChangeShapeType="1"/>
                </p:cNvSpPr>
                <p:nvPr/>
              </p:nvSpPr>
              <p:spPr bwMode="auto">
                <a:xfrm>
                  <a:off x="2616" y="774"/>
                  <a:ext cx="918" cy="228"/>
                </a:xfrm>
                <a:prstGeom prst="line">
                  <a:avLst/>
                </a:prstGeom>
                <a:noFill/>
                <a:ln w="9525">
                  <a:solidFill>
                    <a:schemeClr val="tx1"/>
                  </a:solidFill>
                  <a:round/>
                  <a:headEnd type="arrow" w="med" len="med"/>
                  <a:tailEnd type="arrow" w="med" len="med"/>
                </a:ln>
              </p:spPr>
              <p:txBody>
                <a:bodyPr>
                  <a:prstTxWarp prst="textNoShape">
                    <a:avLst/>
                  </a:prstTxWarp>
                </a:bodyPr>
                <a:lstStyle/>
                <a:p>
                  <a:endParaRPr lang="en-US"/>
                </a:p>
              </p:txBody>
            </p:sp>
            <p:sp>
              <p:nvSpPr>
                <p:cNvPr id="24062" name="Line 745"/>
                <p:cNvSpPr>
                  <a:spLocks noChangeShapeType="1"/>
                </p:cNvSpPr>
                <p:nvPr/>
              </p:nvSpPr>
              <p:spPr bwMode="auto">
                <a:xfrm>
                  <a:off x="2640" y="774"/>
                  <a:ext cx="468" cy="20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nvGrpSpPr>
              <p:cNvPr id="132206" name="Group 746"/>
              <p:cNvGrpSpPr>
                <a:grpSpLocks/>
              </p:cNvGrpSpPr>
              <p:nvPr/>
            </p:nvGrpSpPr>
            <p:grpSpPr bwMode="auto">
              <a:xfrm>
                <a:off x="462" y="774"/>
                <a:ext cx="4812" cy="2400"/>
                <a:chOff x="462" y="774"/>
                <a:chExt cx="4812" cy="2400"/>
              </a:xfrm>
            </p:grpSpPr>
            <p:grpSp>
              <p:nvGrpSpPr>
                <p:cNvPr id="132211" name="Group 747"/>
                <p:cNvGrpSpPr>
                  <a:grpSpLocks/>
                </p:cNvGrpSpPr>
                <p:nvPr/>
              </p:nvGrpSpPr>
              <p:grpSpPr bwMode="auto">
                <a:xfrm>
                  <a:off x="462" y="774"/>
                  <a:ext cx="4812" cy="2400"/>
                  <a:chOff x="462" y="774"/>
                  <a:chExt cx="4812" cy="2400"/>
                </a:xfrm>
              </p:grpSpPr>
              <p:sp>
                <p:nvSpPr>
                  <p:cNvPr id="24006" name="Line 748"/>
                  <p:cNvSpPr>
                    <a:spLocks noChangeShapeType="1"/>
                  </p:cNvSpPr>
                  <p:nvPr/>
                </p:nvSpPr>
                <p:spPr bwMode="auto">
                  <a:xfrm flipH="1">
                    <a:off x="1086" y="790"/>
                    <a:ext cx="1134" cy="50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07" name="Line 749"/>
                  <p:cNvSpPr>
                    <a:spLocks noChangeShapeType="1"/>
                  </p:cNvSpPr>
                  <p:nvPr/>
                </p:nvSpPr>
                <p:spPr bwMode="auto">
                  <a:xfrm flipH="1">
                    <a:off x="762" y="788"/>
                    <a:ext cx="1462" cy="71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08" name="Line 750"/>
                  <p:cNvSpPr>
                    <a:spLocks noChangeShapeType="1"/>
                  </p:cNvSpPr>
                  <p:nvPr/>
                </p:nvSpPr>
                <p:spPr bwMode="auto">
                  <a:xfrm flipH="1">
                    <a:off x="486" y="796"/>
                    <a:ext cx="1720" cy="96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09" name="Line 751"/>
                  <p:cNvSpPr>
                    <a:spLocks noChangeShapeType="1"/>
                  </p:cNvSpPr>
                  <p:nvPr/>
                </p:nvSpPr>
                <p:spPr bwMode="auto">
                  <a:xfrm flipH="1">
                    <a:off x="462" y="778"/>
                    <a:ext cx="1756" cy="129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10" name="Line 752"/>
                  <p:cNvSpPr>
                    <a:spLocks noChangeShapeType="1"/>
                  </p:cNvSpPr>
                  <p:nvPr/>
                </p:nvSpPr>
                <p:spPr bwMode="auto">
                  <a:xfrm flipH="1">
                    <a:off x="576" y="780"/>
                    <a:ext cx="1642" cy="152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11" name="Line 753"/>
                  <p:cNvSpPr>
                    <a:spLocks noChangeShapeType="1"/>
                  </p:cNvSpPr>
                  <p:nvPr/>
                </p:nvSpPr>
                <p:spPr bwMode="auto">
                  <a:xfrm flipH="1">
                    <a:off x="750" y="804"/>
                    <a:ext cx="1456" cy="179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12" name="Line 754"/>
                  <p:cNvSpPr>
                    <a:spLocks noChangeShapeType="1"/>
                  </p:cNvSpPr>
                  <p:nvPr/>
                </p:nvSpPr>
                <p:spPr bwMode="auto">
                  <a:xfrm flipH="1">
                    <a:off x="1038" y="804"/>
                    <a:ext cx="1170" cy="197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13" name="Line 755"/>
                  <p:cNvSpPr>
                    <a:spLocks noChangeShapeType="1"/>
                  </p:cNvSpPr>
                  <p:nvPr/>
                </p:nvSpPr>
                <p:spPr bwMode="auto">
                  <a:xfrm flipH="1">
                    <a:off x="1392" y="784"/>
                    <a:ext cx="814" cy="213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14" name="Line 756"/>
                  <p:cNvSpPr>
                    <a:spLocks noChangeShapeType="1"/>
                  </p:cNvSpPr>
                  <p:nvPr/>
                </p:nvSpPr>
                <p:spPr bwMode="auto">
                  <a:xfrm flipH="1">
                    <a:off x="1782" y="800"/>
                    <a:ext cx="424" cy="223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15" name="Line 757"/>
                  <p:cNvSpPr>
                    <a:spLocks noChangeShapeType="1"/>
                  </p:cNvSpPr>
                  <p:nvPr/>
                </p:nvSpPr>
                <p:spPr bwMode="auto">
                  <a:xfrm flipH="1">
                    <a:off x="1236" y="796"/>
                    <a:ext cx="966" cy="116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16" name="Line 758"/>
                  <p:cNvSpPr>
                    <a:spLocks noChangeShapeType="1"/>
                  </p:cNvSpPr>
                  <p:nvPr/>
                </p:nvSpPr>
                <p:spPr bwMode="auto">
                  <a:xfrm flipH="1">
                    <a:off x="2208" y="778"/>
                    <a:ext cx="6" cy="234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17" name="Line 759"/>
                  <p:cNvSpPr>
                    <a:spLocks noChangeShapeType="1"/>
                  </p:cNvSpPr>
                  <p:nvPr/>
                </p:nvSpPr>
                <p:spPr bwMode="auto">
                  <a:xfrm>
                    <a:off x="2202" y="780"/>
                    <a:ext cx="432" cy="237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18" name="Line 760"/>
                  <p:cNvSpPr>
                    <a:spLocks noChangeShapeType="1"/>
                  </p:cNvSpPr>
                  <p:nvPr/>
                </p:nvSpPr>
                <p:spPr bwMode="auto">
                  <a:xfrm>
                    <a:off x="2218" y="778"/>
                    <a:ext cx="890" cy="239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19" name="Line 761"/>
                  <p:cNvSpPr>
                    <a:spLocks noChangeShapeType="1"/>
                  </p:cNvSpPr>
                  <p:nvPr/>
                </p:nvSpPr>
                <p:spPr bwMode="auto">
                  <a:xfrm>
                    <a:off x="2212" y="778"/>
                    <a:ext cx="1262" cy="237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20" name="Line 762"/>
                  <p:cNvSpPr>
                    <a:spLocks noChangeShapeType="1"/>
                  </p:cNvSpPr>
                  <p:nvPr/>
                </p:nvSpPr>
                <p:spPr bwMode="auto">
                  <a:xfrm>
                    <a:off x="2212" y="778"/>
                    <a:ext cx="1652" cy="230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21" name="Line 763"/>
                  <p:cNvSpPr>
                    <a:spLocks noChangeShapeType="1"/>
                  </p:cNvSpPr>
                  <p:nvPr/>
                </p:nvSpPr>
                <p:spPr bwMode="auto">
                  <a:xfrm>
                    <a:off x="2222" y="792"/>
                    <a:ext cx="2026" cy="219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22" name="Line 764"/>
                  <p:cNvSpPr>
                    <a:spLocks noChangeShapeType="1"/>
                  </p:cNvSpPr>
                  <p:nvPr/>
                </p:nvSpPr>
                <p:spPr bwMode="auto">
                  <a:xfrm>
                    <a:off x="2228" y="790"/>
                    <a:ext cx="2392" cy="202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23" name="Line 765"/>
                  <p:cNvSpPr>
                    <a:spLocks noChangeShapeType="1"/>
                  </p:cNvSpPr>
                  <p:nvPr/>
                </p:nvSpPr>
                <p:spPr bwMode="auto">
                  <a:xfrm>
                    <a:off x="2206" y="782"/>
                    <a:ext cx="2786" cy="184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24" name="Line 766"/>
                  <p:cNvSpPr>
                    <a:spLocks noChangeShapeType="1"/>
                  </p:cNvSpPr>
                  <p:nvPr/>
                </p:nvSpPr>
                <p:spPr bwMode="auto">
                  <a:xfrm>
                    <a:off x="2206" y="794"/>
                    <a:ext cx="2204" cy="145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25" name="Line 767"/>
                  <p:cNvSpPr>
                    <a:spLocks noChangeShapeType="1"/>
                  </p:cNvSpPr>
                  <p:nvPr/>
                </p:nvSpPr>
                <p:spPr bwMode="auto">
                  <a:xfrm>
                    <a:off x="2202" y="774"/>
                    <a:ext cx="3048" cy="154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26" name="Line 768"/>
                  <p:cNvSpPr>
                    <a:spLocks noChangeShapeType="1"/>
                  </p:cNvSpPr>
                  <p:nvPr/>
                </p:nvSpPr>
                <p:spPr bwMode="auto">
                  <a:xfrm>
                    <a:off x="2206" y="774"/>
                    <a:ext cx="3068" cy="107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27" name="Line 769"/>
                  <p:cNvSpPr>
                    <a:spLocks noChangeShapeType="1"/>
                  </p:cNvSpPr>
                  <p:nvPr/>
                </p:nvSpPr>
                <p:spPr bwMode="auto">
                  <a:xfrm>
                    <a:off x="2214" y="782"/>
                    <a:ext cx="2826" cy="77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28" name="Line 770"/>
                  <p:cNvSpPr>
                    <a:spLocks noChangeShapeType="1"/>
                  </p:cNvSpPr>
                  <p:nvPr/>
                </p:nvSpPr>
                <p:spPr bwMode="auto">
                  <a:xfrm>
                    <a:off x="2226" y="794"/>
                    <a:ext cx="2502" cy="55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29" name="Line 771"/>
                  <p:cNvSpPr>
                    <a:spLocks noChangeShapeType="1"/>
                  </p:cNvSpPr>
                  <p:nvPr/>
                </p:nvSpPr>
                <p:spPr bwMode="auto">
                  <a:xfrm>
                    <a:off x="2194" y="804"/>
                    <a:ext cx="2150" cy="39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30" name="Line 772"/>
                  <p:cNvSpPr>
                    <a:spLocks noChangeShapeType="1"/>
                  </p:cNvSpPr>
                  <p:nvPr/>
                </p:nvSpPr>
                <p:spPr bwMode="auto">
                  <a:xfrm>
                    <a:off x="2194" y="784"/>
                    <a:ext cx="1772" cy="29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31" name="Line 773"/>
                  <p:cNvSpPr>
                    <a:spLocks noChangeShapeType="1"/>
                  </p:cNvSpPr>
                  <p:nvPr/>
                </p:nvSpPr>
                <p:spPr bwMode="auto">
                  <a:xfrm>
                    <a:off x="2212" y="778"/>
                    <a:ext cx="1322" cy="22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32" name="Line 774"/>
                  <p:cNvSpPr>
                    <a:spLocks noChangeShapeType="1"/>
                  </p:cNvSpPr>
                  <p:nvPr/>
                </p:nvSpPr>
                <p:spPr bwMode="auto">
                  <a:xfrm>
                    <a:off x="2208" y="786"/>
                    <a:ext cx="900" cy="19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sp>
              <p:nvSpPr>
                <p:cNvPr id="24005" name="Line 775"/>
                <p:cNvSpPr>
                  <a:spLocks noChangeShapeType="1"/>
                </p:cNvSpPr>
                <p:nvPr/>
              </p:nvSpPr>
              <p:spPr bwMode="auto">
                <a:xfrm>
                  <a:off x="2196" y="780"/>
                  <a:ext cx="432" cy="17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nvGrpSpPr>
              <p:cNvPr id="132213" name="Group 776"/>
              <p:cNvGrpSpPr>
                <a:grpSpLocks/>
              </p:cNvGrpSpPr>
              <p:nvPr/>
            </p:nvGrpSpPr>
            <p:grpSpPr bwMode="auto">
              <a:xfrm>
                <a:off x="294" y="818"/>
                <a:ext cx="4996" cy="2356"/>
                <a:chOff x="294" y="818"/>
                <a:chExt cx="4996" cy="2356"/>
              </a:xfrm>
            </p:grpSpPr>
            <p:grpSp>
              <p:nvGrpSpPr>
                <p:cNvPr id="132214" name="Group 777"/>
                <p:cNvGrpSpPr>
                  <a:grpSpLocks/>
                </p:cNvGrpSpPr>
                <p:nvPr/>
              </p:nvGrpSpPr>
              <p:grpSpPr bwMode="auto">
                <a:xfrm>
                  <a:off x="462" y="818"/>
                  <a:ext cx="4812" cy="2356"/>
                  <a:chOff x="462" y="818"/>
                  <a:chExt cx="4812" cy="2356"/>
                </a:xfrm>
              </p:grpSpPr>
              <p:grpSp>
                <p:nvGrpSpPr>
                  <p:cNvPr id="132219" name="Group 778"/>
                  <p:cNvGrpSpPr>
                    <a:grpSpLocks/>
                  </p:cNvGrpSpPr>
                  <p:nvPr/>
                </p:nvGrpSpPr>
                <p:grpSpPr bwMode="auto">
                  <a:xfrm>
                    <a:off x="462" y="818"/>
                    <a:ext cx="4812" cy="2356"/>
                    <a:chOff x="462" y="818"/>
                    <a:chExt cx="4812" cy="2356"/>
                  </a:xfrm>
                </p:grpSpPr>
                <p:sp>
                  <p:nvSpPr>
                    <p:cNvPr id="23976" name="Line 779"/>
                    <p:cNvSpPr>
                      <a:spLocks noChangeShapeType="1"/>
                    </p:cNvSpPr>
                    <p:nvPr/>
                  </p:nvSpPr>
                  <p:spPr bwMode="auto">
                    <a:xfrm flipH="1">
                      <a:off x="1086" y="838"/>
                      <a:ext cx="756" cy="45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77" name="Line 780"/>
                    <p:cNvSpPr>
                      <a:spLocks noChangeShapeType="1"/>
                    </p:cNvSpPr>
                    <p:nvPr/>
                  </p:nvSpPr>
                  <p:spPr bwMode="auto">
                    <a:xfrm flipH="1">
                      <a:off x="762" y="860"/>
                      <a:ext cx="1060" cy="64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78" name="Line 781"/>
                    <p:cNvSpPr>
                      <a:spLocks noChangeShapeType="1"/>
                    </p:cNvSpPr>
                    <p:nvPr/>
                  </p:nvSpPr>
                  <p:spPr bwMode="auto">
                    <a:xfrm flipH="1">
                      <a:off x="486" y="856"/>
                      <a:ext cx="1354" cy="90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79" name="Line 782"/>
                    <p:cNvSpPr>
                      <a:spLocks noChangeShapeType="1"/>
                    </p:cNvSpPr>
                    <p:nvPr/>
                  </p:nvSpPr>
                  <p:spPr bwMode="auto">
                    <a:xfrm flipH="1">
                      <a:off x="462" y="826"/>
                      <a:ext cx="1384" cy="125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80" name="Line 783"/>
                    <p:cNvSpPr>
                      <a:spLocks noChangeShapeType="1"/>
                    </p:cNvSpPr>
                    <p:nvPr/>
                  </p:nvSpPr>
                  <p:spPr bwMode="auto">
                    <a:xfrm flipH="1">
                      <a:off x="576" y="864"/>
                      <a:ext cx="1240" cy="144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81" name="Line 784"/>
                    <p:cNvSpPr>
                      <a:spLocks noChangeShapeType="1"/>
                    </p:cNvSpPr>
                    <p:nvPr/>
                  </p:nvSpPr>
                  <p:spPr bwMode="auto">
                    <a:xfrm flipH="1">
                      <a:off x="750" y="834"/>
                      <a:ext cx="1090" cy="176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82" name="Line 785"/>
                    <p:cNvSpPr>
                      <a:spLocks noChangeShapeType="1"/>
                    </p:cNvSpPr>
                    <p:nvPr/>
                  </p:nvSpPr>
                  <p:spPr bwMode="auto">
                    <a:xfrm flipH="1">
                      <a:off x="1038" y="840"/>
                      <a:ext cx="798" cy="193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83" name="Line 786"/>
                    <p:cNvSpPr>
                      <a:spLocks noChangeShapeType="1"/>
                    </p:cNvSpPr>
                    <p:nvPr/>
                  </p:nvSpPr>
                  <p:spPr bwMode="auto">
                    <a:xfrm flipH="1">
                      <a:off x="1392" y="850"/>
                      <a:ext cx="430" cy="207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84" name="Line 787"/>
                    <p:cNvSpPr>
                      <a:spLocks noChangeShapeType="1"/>
                    </p:cNvSpPr>
                    <p:nvPr/>
                  </p:nvSpPr>
                  <p:spPr bwMode="auto">
                    <a:xfrm flipH="1">
                      <a:off x="1782" y="818"/>
                      <a:ext cx="46" cy="221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85" name="Line 788"/>
                    <p:cNvSpPr>
                      <a:spLocks noChangeShapeType="1"/>
                    </p:cNvSpPr>
                    <p:nvPr/>
                  </p:nvSpPr>
                  <p:spPr bwMode="auto">
                    <a:xfrm flipH="1">
                      <a:off x="1236" y="856"/>
                      <a:ext cx="606" cy="110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86" name="Line 789"/>
                    <p:cNvSpPr>
                      <a:spLocks noChangeShapeType="1"/>
                    </p:cNvSpPr>
                    <p:nvPr/>
                  </p:nvSpPr>
                  <p:spPr bwMode="auto">
                    <a:xfrm>
                      <a:off x="1818" y="850"/>
                      <a:ext cx="390" cy="227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87" name="Line 790"/>
                    <p:cNvSpPr>
                      <a:spLocks noChangeShapeType="1"/>
                    </p:cNvSpPr>
                    <p:nvPr/>
                  </p:nvSpPr>
                  <p:spPr bwMode="auto">
                    <a:xfrm>
                      <a:off x="1836" y="834"/>
                      <a:ext cx="798" cy="231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88" name="Line 791"/>
                    <p:cNvSpPr>
                      <a:spLocks noChangeShapeType="1"/>
                    </p:cNvSpPr>
                    <p:nvPr/>
                  </p:nvSpPr>
                  <p:spPr bwMode="auto">
                    <a:xfrm>
                      <a:off x="1828" y="844"/>
                      <a:ext cx="1280" cy="233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89" name="Line 792"/>
                    <p:cNvSpPr>
                      <a:spLocks noChangeShapeType="1"/>
                    </p:cNvSpPr>
                    <p:nvPr/>
                  </p:nvSpPr>
                  <p:spPr bwMode="auto">
                    <a:xfrm>
                      <a:off x="1834" y="826"/>
                      <a:ext cx="1640" cy="232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90" name="Line 793"/>
                    <p:cNvSpPr>
                      <a:spLocks noChangeShapeType="1"/>
                    </p:cNvSpPr>
                    <p:nvPr/>
                  </p:nvSpPr>
                  <p:spPr bwMode="auto">
                    <a:xfrm>
                      <a:off x="1810" y="850"/>
                      <a:ext cx="2054" cy="222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91" name="Line 794"/>
                    <p:cNvSpPr>
                      <a:spLocks noChangeShapeType="1"/>
                    </p:cNvSpPr>
                    <p:nvPr/>
                  </p:nvSpPr>
                  <p:spPr bwMode="auto">
                    <a:xfrm>
                      <a:off x="1814" y="828"/>
                      <a:ext cx="2434" cy="215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92" name="Line 795"/>
                    <p:cNvSpPr>
                      <a:spLocks noChangeShapeType="1"/>
                    </p:cNvSpPr>
                    <p:nvPr/>
                  </p:nvSpPr>
                  <p:spPr bwMode="auto">
                    <a:xfrm>
                      <a:off x="1802" y="856"/>
                      <a:ext cx="2818" cy="195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93" name="Line 796"/>
                    <p:cNvSpPr>
                      <a:spLocks noChangeShapeType="1"/>
                    </p:cNvSpPr>
                    <p:nvPr/>
                  </p:nvSpPr>
                  <p:spPr bwMode="auto">
                    <a:xfrm>
                      <a:off x="1822" y="836"/>
                      <a:ext cx="3170" cy="178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94" name="Line 797"/>
                    <p:cNvSpPr>
                      <a:spLocks noChangeShapeType="1"/>
                    </p:cNvSpPr>
                    <p:nvPr/>
                  </p:nvSpPr>
                  <p:spPr bwMode="auto">
                    <a:xfrm>
                      <a:off x="1798" y="824"/>
                      <a:ext cx="2612" cy="142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95" name="Line 798"/>
                    <p:cNvSpPr>
                      <a:spLocks noChangeShapeType="1"/>
                    </p:cNvSpPr>
                    <p:nvPr/>
                  </p:nvSpPr>
                  <p:spPr bwMode="auto">
                    <a:xfrm>
                      <a:off x="1806" y="858"/>
                      <a:ext cx="3444" cy="145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96" name="Line 799"/>
                    <p:cNvSpPr>
                      <a:spLocks noChangeShapeType="1"/>
                    </p:cNvSpPr>
                    <p:nvPr/>
                  </p:nvSpPr>
                  <p:spPr bwMode="auto">
                    <a:xfrm>
                      <a:off x="1798" y="828"/>
                      <a:ext cx="3476" cy="102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97" name="Line 800"/>
                    <p:cNvSpPr>
                      <a:spLocks noChangeShapeType="1"/>
                    </p:cNvSpPr>
                    <p:nvPr/>
                  </p:nvSpPr>
                  <p:spPr bwMode="auto">
                    <a:xfrm>
                      <a:off x="1830" y="836"/>
                      <a:ext cx="3210" cy="72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98" name="Line 801"/>
                    <p:cNvSpPr>
                      <a:spLocks noChangeShapeType="1"/>
                    </p:cNvSpPr>
                    <p:nvPr/>
                  </p:nvSpPr>
                  <p:spPr bwMode="auto">
                    <a:xfrm>
                      <a:off x="1818" y="854"/>
                      <a:ext cx="2910" cy="49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99" name="Line 802"/>
                    <p:cNvSpPr>
                      <a:spLocks noChangeShapeType="1"/>
                    </p:cNvSpPr>
                    <p:nvPr/>
                  </p:nvSpPr>
                  <p:spPr bwMode="auto">
                    <a:xfrm>
                      <a:off x="1810" y="840"/>
                      <a:ext cx="2534" cy="36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00" name="Line 803"/>
                    <p:cNvSpPr>
                      <a:spLocks noChangeShapeType="1"/>
                    </p:cNvSpPr>
                    <p:nvPr/>
                  </p:nvSpPr>
                  <p:spPr bwMode="auto">
                    <a:xfrm>
                      <a:off x="1840" y="844"/>
                      <a:ext cx="2126" cy="23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01" name="Line 804"/>
                    <p:cNvSpPr>
                      <a:spLocks noChangeShapeType="1"/>
                    </p:cNvSpPr>
                    <p:nvPr/>
                  </p:nvSpPr>
                  <p:spPr bwMode="auto">
                    <a:xfrm>
                      <a:off x="1816" y="850"/>
                      <a:ext cx="1718" cy="15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02" name="Line 805"/>
                    <p:cNvSpPr>
                      <a:spLocks noChangeShapeType="1"/>
                    </p:cNvSpPr>
                    <p:nvPr/>
                  </p:nvSpPr>
                  <p:spPr bwMode="auto">
                    <a:xfrm>
                      <a:off x="1812" y="840"/>
                      <a:ext cx="1296" cy="13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4003" name="Line 806"/>
                    <p:cNvSpPr>
                      <a:spLocks noChangeShapeType="1"/>
                    </p:cNvSpPr>
                    <p:nvPr/>
                  </p:nvSpPr>
                  <p:spPr bwMode="auto">
                    <a:xfrm>
                      <a:off x="1824" y="864"/>
                      <a:ext cx="804" cy="9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sp>
                <p:nvSpPr>
                  <p:cNvPr id="23975" name="Line 807"/>
                  <p:cNvSpPr>
                    <a:spLocks noChangeShapeType="1"/>
                  </p:cNvSpPr>
                  <p:nvPr/>
                </p:nvSpPr>
                <p:spPr bwMode="auto">
                  <a:xfrm>
                    <a:off x="1848" y="858"/>
                    <a:ext cx="384" cy="13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nvGrpSpPr>
                <p:cNvPr id="132221" name="Group 808"/>
                <p:cNvGrpSpPr>
                  <a:grpSpLocks/>
                </p:cNvGrpSpPr>
                <p:nvPr/>
              </p:nvGrpSpPr>
              <p:grpSpPr bwMode="auto">
                <a:xfrm>
                  <a:off x="462" y="922"/>
                  <a:ext cx="4812" cy="2252"/>
                  <a:chOff x="462" y="922"/>
                  <a:chExt cx="4812" cy="2252"/>
                </a:xfrm>
              </p:grpSpPr>
              <p:sp>
                <p:nvSpPr>
                  <p:cNvPr id="23942" name="Line 809"/>
                  <p:cNvSpPr>
                    <a:spLocks noChangeShapeType="1"/>
                  </p:cNvSpPr>
                  <p:nvPr/>
                </p:nvSpPr>
                <p:spPr bwMode="auto">
                  <a:xfrm>
                    <a:off x="1416" y="938"/>
                    <a:ext cx="66" cy="20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43" name="Line 810"/>
                  <p:cNvSpPr>
                    <a:spLocks noChangeShapeType="1"/>
                  </p:cNvSpPr>
                  <p:nvPr/>
                </p:nvSpPr>
                <p:spPr bwMode="auto">
                  <a:xfrm flipH="1">
                    <a:off x="1086" y="926"/>
                    <a:ext cx="348" cy="36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44" name="Line 811"/>
                  <p:cNvSpPr>
                    <a:spLocks noChangeShapeType="1"/>
                  </p:cNvSpPr>
                  <p:nvPr/>
                </p:nvSpPr>
                <p:spPr bwMode="auto">
                  <a:xfrm flipH="1">
                    <a:off x="762" y="932"/>
                    <a:ext cx="676" cy="56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45" name="Line 812"/>
                  <p:cNvSpPr>
                    <a:spLocks noChangeShapeType="1"/>
                  </p:cNvSpPr>
                  <p:nvPr/>
                </p:nvSpPr>
                <p:spPr bwMode="auto">
                  <a:xfrm flipH="1">
                    <a:off x="486" y="960"/>
                    <a:ext cx="930" cy="79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46" name="Line 813"/>
                  <p:cNvSpPr>
                    <a:spLocks noChangeShapeType="1"/>
                  </p:cNvSpPr>
                  <p:nvPr/>
                </p:nvSpPr>
                <p:spPr bwMode="auto">
                  <a:xfrm flipH="1">
                    <a:off x="462" y="938"/>
                    <a:ext cx="976" cy="113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47" name="Line 814"/>
                  <p:cNvSpPr>
                    <a:spLocks noChangeShapeType="1"/>
                  </p:cNvSpPr>
                  <p:nvPr/>
                </p:nvSpPr>
                <p:spPr bwMode="auto">
                  <a:xfrm flipH="1">
                    <a:off x="576" y="960"/>
                    <a:ext cx="880" cy="134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48" name="Line 815"/>
                  <p:cNvSpPr>
                    <a:spLocks noChangeShapeType="1"/>
                  </p:cNvSpPr>
                  <p:nvPr/>
                </p:nvSpPr>
                <p:spPr bwMode="auto">
                  <a:xfrm flipH="1">
                    <a:off x="750" y="954"/>
                    <a:ext cx="666" cy="164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49" name="Line 816"/>
                  <p:cNvSpPr>
                    <a:spLocks noChangeShapeType="1"/>
                  </p:cNvSpPr>
                  <p:nvPr/>
                </p:nvSpPr>
                <p:spPr bwMode="auto">
                  <a:xfrm flipH="1">
                    <a:off x="1038" y="944"/>
                    <a:ext cx="414" cy="183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50" name="Line 817"/>
                  <p:cNvSpPr>
                    <a:spLocks noChangeShapeType="1"/>
                  </p:cNvSpPr>
                  <p:nvPr/>
                </p:nvSpPr>
                <p:spPr bwMode="auto">
                  <a:xfrm flipH="1">
                    <a:off x="1392" y="930"/>
                    <a:ext cx="62" cy="199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51" name="Line 818"/>
                  <p:cNvSpPr>
                    <a:spLocks noChangeShapeType="1"/>
                  </p:cNvSpPr>
                  <p:nvPr/>
                </p:nvSpPr>
                <p:spPr bwMode="auto">
                  <a:xfrm>
                    <a:off x="1436" y="922"/>
                    <a:ext cx="346" cy="211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52" name="Line 819"/>
                  <p:cNvSpPr>
                    <a:spLocks noChangeShapeType="1"/>
                  </p:cNvSpPr>
                  <p:nvPr/>
                </p:nvSpPr>
                <p:spPr bwMode="auto">
                  <a:xfrm flipH="1">
                    <a:off x="1236" y="984"/>
                    <a:ext cx="198" cy="97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53" name="Line 820"/>
                  <p:cNvSpPr>
                    <a:spLocks noChangeShapeType="1"/>
                  </p:cNvSpPr>
                  <p:nvPr/>
                </p:nvSpPr>
                <p:spPr bwMode="auto">
                  <a:xfrm>
                    <a:off x="1434" y="930"/>
                    <a:ext cx="774" cy="219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54" name="Line 821"/>
                  <p:cNvSpPr>
                    <a:spLocks noChangeShapeType="1"/>
                  </p:cNvSpPr>
                  <p:nvPr/>
                </p:nvSpPr>
                <p:spPr bwMode="auto">
                  <a:xfrm>
                    <a:off x="1444" y="938"/>
                    <a:ext cx="1190" cy="221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55" name="Line 822"/>
                  <p:cNvSpPr>
                    <a:spLocks noChangeShapeType="1"/>
                  </p:cNvSpPr>
                  <p:nvPr/>
                </p:nvSpPr>
                <p:spPr bwMode="auto">
                  <a:xfrm>
                    <a:off x="1436" y="924"/>
                    <a:ext cx="1672" cy="225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56" name="Line 823"/>
                  <p:cNvSpPr>
                    <a:spLocks noChangeShapeType="1"/>
                  </p:cNvSpPr>
                  <p:nvPr/>
                </p:nvSpPr>
                <p:spPr bwMode="auto">
                  <a:xfrm>
                    <a:off x="1442" y="930"/>
                    <a:ext cx="2032" cy="222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57" name="Line 824"/>
                  <p:cNvSpPr>
                    <a:spLocks noChangeShapeType="1"/>
                  </p:cNvSpPr>
                  <p:nvPr/>
                </p:nvSpPr>
                <p:spPr bwMode="auto">
                  <a:xfrm>
                    <a:off x="1426" y="938"/>
                    <a:ext cx="2438" cy="214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58" name="Line 825"/>
                  <p:cNvSpPr>
                    <a:spLocks noChangeShapeType="1"/>
                  </p:cNvSpPr>
                  <p:nvPr/>
                </p:nvSpPr>
                <p:spPr bwMode="auto">
                  <a:xfrm>
                    <a:off x="1446" y="948"/>
                    <a:ext cx="2802" cy="203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59" name="Line 826"/>
                  <p:cNvSpPr>
                    <a:spLocks noChangeShapeType="1"/>
                  </p:cNvSpPr>
                  <p:nvPr/>
                </p:nvSpPr>
                <p:spPr bwMode="auto">
                  <a:xfrm>
                    <a:off x="1426" y="960"/>
                    <a:ext cx="3194" cy="185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60" name="Line 827"/>
                  <p:cNvSpPr>
                    <a:spLocks noChangeShapeType="1"/>
                  </p:cNvSpPr>
                  <p:nvPr/>
                </p:nvSpPr>
                <p:spPr bwMode="auto">
                  <a:xfrm>
                    <a:off x="1438" y="948"/>
                    <a:ext cx="3554" cy="167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61" name="Line 828"/>
                  <p:cNvSpPr>
                    <a:spLocks noChangeShapeType="1"/>
                  </p:cNvSpPr>
                  <p:nvPr/>
                </p:nvSpPr>
                <p:spPr bwMode="auto">
                  <a:xfrm>
                    <a:off x="1414" y="968"/>
                    <a:ext cx="2996" cy="127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62" name="Line 829"/>
                  <p:cNvSpPr>
                    <a:spLocks noChangeShapeType="1"/>
                  </p:cNvSpPr>
                  <p:nvPr/>
                </p:nvSpPr>
                <p:spPr bwMode="auto">
                  <a:xfrm>
                    <a:off x="1430" y="954"/>
                    <a:ext cx="3820" cy="136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63" name="Line 830"/>
                  <p:cNvSpPr>
                    <a:spLocks noChangeShapeType="1"/>
                  </p:cNvSpPr>
                  <p:nvPr/>
                </p:nvSpPr>
                <p:spPr bwMode="auto">
                  <a:xfrm>
                    <a:off x="1438" y="932"/>
                    <a:ext cx="3836" cy="91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64" name="Line 831"/>
                  <p:cNvSpPr>
                    <a:spLocks noChangeShapeType="1"/>
                  </p:cNvSpPr>
                  <p:nvPr/>
                </p:nvSpPr>
                <p:spPr bwMode="auto">
                  <a:xfrm>
                    <a:off x="1438" y="956"/>
                    <a:ext cx="3602" cy="60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65" name="Line 832"/>
                  <p:cNvSpPr>
                    <a:spLocks noChangeShapeType="1"/>
                  </p:cNvSpPr>
                  <p:nvPr/>
                </p:nvSpPr>
                <p:spPr bwMode="auto">
                  <a:xfrm>
                    <a:off x="1434" y="950"/>
                    <a:ext cx="3294" cy="40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66" name="Line 833"/>
                  <p:cNvSpPr>
                    <a:spLocks noChangeShapeType="1"/>
                  </p:cNvSpPr>
                  <p:nvPr/>
                </p:nvSpPr>
                <p:spPr bwMode="auto">
                  <a:xfrm>
                    <a:off x="1442" y="960"/>
                    <a:ext cx="2902" cy="24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67" name="Line 834"/>
                  <p:cNvSpPr>
                    <a:spLocks noChangeShapeType="1"/>
                  </p:cNvSpPr>
                  <p:nvPr/>
                </p:nvSpPr>
                <p:spPr bwMode="auto">
                  <a:xfrm>
                    <a:off x="1464" y="948"/>
                    <a:ext cx="2502" cy="13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68" name="Line 835"/>
                  <p:cNvSpPr>
                    <a:spLocks noChangeShapeType="1"/>
                  </p:cNvSpPr>
                  <p:nvPr/>
                </p:nvSpPr>
                <p:spPr bwMode="auto">
                  <a:xfrm>
                    <a:off x="1432" y="946"/>
                    <a:ext cx="2102" cy="5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69" name="Line 836"/>
                  <p:cNvSpPr>
                    <a:spLocks noChangeShapeType="1"/>
                  </p:cNvSpPr>
                  <p:nvPr/>
                </p:nvSpPr>
                <p:spPr bwMode="auto">
                  <a:xfrm>
                    <a:off x="1420" y="960"/>
                    <a:ext cx="1688" cy="1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70" name="Line 837"/>
                  <p:cNvSpPr>
                    <a:spLocks noChangeShapeType="1"/>
                  </p:cNvSpPr>
                  <p:nvPr/>
                </p:nvSpPr>
                <p:spPr bwMode="auto">
                  <a:xfrm flipV="1">
                    <a:off x="1424" y="956"/>
                    <a:ext cx="1204" cy="2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71" name="Line 838"/>
                  <p:cNvSpPr>
                    <a:spLocks noChangeShapeType="1"/>
                  </p:cNvSpPr>
                  <p:nvPr/>
                </p:nvSpPr>
                <p:spPr bwMode="auto">
                  <a:xfrm>
                    <a:off x="1424" y="962"/>
                    <a:ext cx="808" cy="3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72" name="Line 839"/>
                  <p:cNvSpPr>
                    <a:spLocks noChangeShapeType="1"/>
                  </p:cNvSpPr>
                  <p:nvPr/>
                </p:nvSpPr>
                <p:spPr bwMode="auto">
                  <a:xfrm flipH="1">
                    <a:off x="1352" y="976"/>
                    <a:ext cx="88" cy="143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73" name="Line 840"/>
                  <p:cNvSpPr>
                    <a:spLocks noChangeShapeType="1"/>
                  </p:cNvSpPr>
                  <p:nvPr/>
                </p:nvSpPr>
                <p:spPr bwMode="auto">
                  <a:xfrm>
                    <a:off x="1432" y="944"/>
                    <a:ext cx="432" cy="12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nvGrpSpPr>
                <p:cNvPr id="132222" name="Group 841"/>
                <p:cNvGrpSpPr>
                  <a:grpSpLocks/>
                </p:cNvGrpSpPr>
                <p:nvPr/>
              </p:nvGrpSpPr>
              <p:grpSpPr bwMode="auto">
                <a:xfrm>
                  <a:off x="462" y="956"/>
                  <a:ext cx="4812" cy="2218"/>
                  <a:chOff x="462" y="956"/>
                  <a:chExt cx="4812" cy="2218"/>
                </a:xfrm>
              </p:grpSpPr>
              <p:sp>
                <p:nvSpPr>
                  <p:cNvPr id="23910" name="Line 842"/>
                  <p:cNvSpPr>
                    <a:spLocks noChangeShapeType="1"/>
                  </p:cNvSpPr>
                  <p:nvPr/>
                </p:nvSpPr>
                <p:spPr bwMode="auto">
                  <a:xfrm>
                    <a:off x="1010" y="1110"/>
                    <a:ext cx="76" cy="18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11" name="Line 843"/>
                  <p:cNvSpPr>
                    <a:spLocks noChangeShapeType="1"/>
                  </p:cNvSpPr>
                  <p:nvPr/>
                </p:nvSpPr>
                <p:spPr bwMode="auto">
                  <a:xfrm flipH="1">
                    <a:off x="762" y="1124"/>
                    <a:ext cx="260" cy="37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12" name="Line 844"/>
                  <p:cNvSpPr>
                    <a:spLocks noChangeShapeType="1"/>
                  </p:cNvSpPr>
                  <p:nvPr/>
                </p:nvSpPr>
                <p:spPr bwMode="auto">
                  <a:xfrm flipH="1">
                    <a:off x="486" y="1112"/>
                    <a:ext cx="530" cy="64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13" name="Line 845"/>
                  <p:cNvSpPr>
                    <a:spLocks noChangeShapeType="1"/>
                  </p:cNvSpPr>
                  <p:nvPr/>
                </p:nvSpPr>
                <p:spPr bwMode="auto">
                  <a:xfrm flipH="1">
                    <a:off x="462" y="1106"/>
                    <a:ext cx="560" cy="97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14" name="Line 846"/>
                  <p:cNvSpPr>
                    <a:spLocks noChangeShapeType="1"/>
                  </p:cNvSpPr>
                  <p:nvPr/>
                </p:nvSpPr>
                <p:spPr bwMode="auto">
                  <a:xfrm flipH="1">
                    <a:off x="576" y="1112"/>
                    <a:ext cx="448" cy="119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15" name="Line 847"/>
                  <p:cNvSpPr>
                    <a:spLocks noChangeShapeType="1"/>
                  </p:cNvSpPr>
                  <p:nvPr/>
                </p:nvSpPr>
                <p:spPr bwMode="auto">
                  <a:xfrm flipH="1">
                    <a:off x="750" y="1106"/>
                    <a:ext cx="274" cy="149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16" name="Line 848"/>
                  <p:cNvSpPr>
                    <a:spLocks noChangeShapeType="1"/>
                  </p:cNvSpPr>
                  <p:nvPr/>
                </p:nvSpPr>
                <p:spPr bwMode="auto">
                  <a:xfrm>
                    <a:off x="1028" y="1136"/>
                    <a:ext cx="10" cy="164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17" name="Line 849"/>
                  <p:cNvSpPr>
                    <a:spLocks noChangeShapeType="1"/>
                  </p:cNvSpPr>
                  <p:nvPr/>
                </p:nvSpPr>
                <p:spPr bwMode="auto">
                  <a:xfrm>
                    <a:off x="1030" y="1122"/>
                    <a:ext cx="362" cy="180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18" name="Line 850"/>
                  <p:cNvSpPr>
                    <a:spLocks noChangeShapeType="1"/>
                  </p:cNvSpPr>
                  <p:nvPr/>
                </p:nvSpPr>
                <p:spPr bwMode="auto">
                  <a:xfrm>
                    <a:off x="1020" y="1090"/>
                    <a:ext cx="762" cy="194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19" name="Line 851"/>
                  <p:cNvSpPr>
                    <a:spLocks noChangeShapeType="1"/>
                  </p:cNvSpPr>
                  <p:nvPr/>
                </p:nvSpPr>
                <p:spPr bwMode="auto">
                  <a:xfrm>
                    <a:off x="1034" y="1112"/>
                    <a:ext cx="202" cy="85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20" name="Line 852"/>
                  <p:cNvSpPr>
                    <a:spLocks noChangeShapeType="1"/>
                  </p:cNvSpPr>
                  <p:nvPr/>
                </p:nvSpPr>
                <p:spPr bwMode="auto">
                  <a:xfrm>
                    <a:off x="1018" y="1090"/>
                    <a:ext cx="1190" cy="203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21" name="Line 853"/>
                  <p:cNvSpPr>
                    <a:spLocks noChangeShapeType="1"/>
                  </p:cNvSpPr>
                  <p:nvPr/>
                </p:nvSpPr>
                <p:spPr bwMode="auto">
                  <a:xfrm>
                    <a:off x="1020" y="1098"/>
                    <a:ext cx="1614" cy="205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22" name="Line 854"/>
                  <p:cNvSpPr>
                    <a:spLocks noChangeShapeType="1"/>
                  </p:cNvSpPr>
                  <p:nvPr/>
                </p:nvSpPr>
                <p:spPr bwMode="auto">
                  <a:xfrm>
                    <a:off x="996" y="1084"/>
                    <a:ext cx="2112" cy="209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23" name="Line 855"/>
                  <p:cNvSpPr>
                    <a:spLocks noChangeShapeType="1"/>
                  </p:cNvSpPr>
                  <p:nvPr/>
                </p:nvSpPr>
                <p:spPr bwMode="auto">
                  <a:xfrm>
                    <a:off x="1018" y="1106"/>
                    <a:ext cx="2456" cy="204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24" name="Line 856"/>
                  <p:cNvSpPr>
                    <a:spLocks noChangeShapeType="1"/>
                  </p:cNvSpPr>
                  <p:nvPr/>
                </p:nvSpPr>
                <p:spPr bwMode="auto">
                  <a:xfrm>
                    <a:off x="994" y="1106"/>
                    <a:ext cx="2870" cy="197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25" name="Line 857"/>
                  <p:cNvSpPr>
                    <a:spLocks noChangeShapeType="1"/>
                  </p:cNvSpPr>
                  <p:nvPr/>
                </p:nvSpPr>
                <p:spPr bwMode="auto">
                  <a:xfrm>
                    <a:off x="998" y="1100"/>
                    <a:ext cx="3250" cy="188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26" name="Line 858"/>
                  <p:cNvSpPr>
                    <a:spLocks noChangeShapeType="1"/>
                  </p:cNvSpPr>
                  <p:nvPr/>
                </p:nvSpPr>
                <p:spPr bwMode="auto">
                  <a:xfrm>
                    <a:off x="1026" y="1104"/>
                    <a:ext cx="3594" cy="171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27" name="Line 859"/>
                  <p:cNvSpPr>
                    <a:spLocks noChangeShapeType="1"/>
                  </p:cNvSpPr>
                  <p:nvPr/>
                </p:nvSpPr>
                <p:spPr bwMode="auto">
                  <a:xfrm>
                    <a:off x="998" y="1092"/>
                    <a:ext cx="3994" cy="153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28" name="Line 860"/>
                  <p:cNvSpPr>
                    <a:spLocks noChangeShapeType="1"/>
                  </p:cNvSpPr>
                  <p:nvPr/>
                </p:nvSpPr>
                <p:spPr bwMode="auto">
                  <a:xfrm>
                    <a:off x="1006" y="1120"/>
                    <a:ext cx="3404" cy="112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29" name="Line 861"/>
                  <p:cNvSpPr>
                    <a:spLocks noChangeShapeType="1"/>
                  </p:cNvSpPr>
                  <p:nvPr/>
                </p:nvSpPr>
                <p:spPr bwMode="auto">
                  <a:xfrm>
                    <a:off x="1014" y="1114"/>
                    <a:ext cx="4236" cy="120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30" name="Line 862"/>
                  <p:cNvSpPr>
                    <a:spLocks noChangeShapeType="1"/>
                  </p:cNvSpPr>
                  <p:nvPr/>
                </p:nvSpPr>
                <p:spPr bwMode="auto">
                  <a:xfrm>
                    <a:off x="1030" y="1108"/>
                    <a:ext cx="4244" cy="74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31" name="Line 863"/>
                  <p:cNvSpPr>
                    <a:spLocks noChangeShapeType="1"/>
                  </p:cNvSpPr>
                  <p:nvPr/>
                </p:nvSpPr>
                <p:spPr bwMode="auto">
                  <a:xfrm>
                    <a:off x="990" y="1084"/>
                    <a:ext cx="4050" cy="47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32" name="Line 864"/>
                  <p:cNvSpPr>
                    <a:spLocks noChangeShapeType="1"/>
                  </p:cNvSpPr>
                  <p:nvPr/>
                </p:nvSpPr>
                <p:spPr bwMode="auto">
                  <a:xfrm>
                    <a:off x="1018" y="1118"/>
                    <a:ext cx="3710" cy="23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33" name="Line 865"/>
                  <p:cNvSpPr>
                    <a:spLocks noChangeShapeType="1"/>
                  </p:cNvSpPr>
                  <p:nvPr/>
                </p:nvSpPr>
                <p:spPr bwMode="auto">
                  <a:xfrm>
                    <a:off x="1002" y="1104"/>
                    <a:ext cx="3342" cy="9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34" name="Line 866"/>
                  <p:cNvSpPr>
                    <a:spLocks noChangeShapeType="1"/>
                  </p:cNvSpPr>
                  <p:nvPr/>
                </p:nvSpPr>
                <p:spPr bwMode="auto">
                  <a:xfrm flipV="1">
                    <a:off x="1032" y="1080"/>
                    <a:ext cx="2934" cy="2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35" name="Line 867"/>
                  <p:cNvSpPr>
                    <a:spLocks noChangeShapeType="1"/>
                  </p:cNvSpPr>
                  <p:nvPr/>
                </p:nvSpPr>
                <p:spPr bwMode="auto">
                  <a:xfrm flipV="1">
                    <a:off x="1024" y="1002"/>
                    <a:ext cx="2510" cy="10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36" name="Line 868"/>
                  <p:cNvSpPr>
                    <a:spLocks noChangeShapeType="1"/>
                  </p:cNvSpPr>
                  <p:nvPr/>
                </p:nvSpPr>
                <p:spPr bwMode="auto">
                  <a:xfrm flipV="1">
                    <a:off x="1012" y="978"/>
                    <a:ext cx="2096" cy="11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37" name="Line 869"/>
                  <p:cNvSpPr>
                    <a:spLocks noChangeShapeType="1"/>
                  </p:cNvSpPr>
                  <p:nvPr/>
                </p:nvSpPr>
                <p:spPr bwMode="auto">
                  <a:xfrm flipV="1">
                    <a:off x="992" y="956"/>
                    <a:ext cx="1636" cy="17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38" name="Line 870"/>
                  <p:cNvSpPr>
                    <a:spLocks noChangeShapeType="1"/>
                  </p:cNvSpPr>
                  <p:nvPr/>
                </p:nvSpPr>
                <p:spPr bwMode="auto">
                  <a:xfrm flipV="1">
                    <a:off x="1016" y="996"/>
                    <a:ext cx="1216" cy="12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39" name="Line 871"/>
                  <p:cNvSpPr>
                    <a:spLocks noChangeShapeType="1"/>
                  </p:cNvSpPr>
                  <p:nvPr/>
                </p:nvSpPr>
                <p:spPr bwMode="auto">
                  <a:xfrm>
                    <a:off x="1048" y="1112"/>
                    <a:ext cx="304" cy="129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40" name="Line 872"/>
                  <p:cNvSpPr>
                    <a:spLocks noChangeShapeType="1"/>
                  </p:cNvSpPr>
                  <p:nvPr/>
                </p:nvSpPr>
                <p:spPr bwMode="auto">
                  <a:xfrm flipV="1">
                    <a:off x="1008" y="1072"/>
                    <a:ext cx="856" cy="4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41" name="Line 873"/>
                  <p:cNvSpPr>
                    <a:spLocks noChangeShapeType="1"/>
                  </p:cNvSpPr>
                  <p:nvPr/>
                </p:nvSpPr>
                <p:spPr bwMode="auto">
                  <a:xfrm>
                    <a:off x="1032" y="1128"/>
                    <a:ext cx="448" cy="3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nvGrpSpPr>
                <p:cNvPr id="132229" name="Group 874"/>
                <p:cNvGrpSpPr>
                  <a:grpSpLocks/>
                </p:cNvGrpSpPr>
                <p:nvPr/>
              </p:nvGrpSpPr>
              <p:grpSpPr bwMode="auto">
                <a:xfrm>
                  <a:off x="478" y="948"/>
                  <a:ext cx="4812" cy="2218"/>
                  <a:chOff x="462" y="956"/>
                  <a:chExt cx="4812" cy="2218"/>
                </a:xfrm>
              </p:grpSpPr>
              <p:sp>
                <p:nvSpPr>
                  <p:cNvPr id="23878" name="Line 875"/>
                  <p:cNvSpPr>
                    <a:spLocks noChangeShapeType="1"/>
                  </p:cNvSpPr>
                  <p:nvPr/>
                </p:nvSpPr>
                <p:spPr bwMode="auto">
                  <a:xfrm>
                    <a:off x="638" y="1308"/>
                    <a:ext cx="124" cy="19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79" name="Line 876"/>
                  <p:cNvSpPr>
                    <a:spLocks noChangeShapeType="1"/>
                  </p:cNvSpPr>
                  <p:nvPr/>
                </p:nvSpPr>
                <p:spPr bwMode="auto">
                  <a:xfrm flipH="1">
                    <a:off x="486" y="1328"/>
                    <a:ext cx="146" cy="43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80" name="Line 877"/>
                  <p:cNvSpPr>
                    <a:spLocks noChangeShapeType="1"/>
                  </p:cNvSpPr>
                  <p:nvPr/>
                </p:nvSpPr>
                <p:spPr bwMode="auto">
                  <a:xfrm flipH="1">
                    <a:off x="462" y="1354"/>
                    <a:ext cx="176" cy="72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81" name="Line 878"/>
                  <p:cNvSpPr>
                    <a:spLocks noChangeShapeType="1"/>
                  </p:cNvSpPr>
                  <p:nvPr/>
                </p:nvSpPr>
                <p:spPr bwMode="auto">
                  <a:xfrm flipH="1">
                    <a:off x="576" y="1320"/>
                    <a:ext cx="80" cy="98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82" name="Line 879"/>
                  <p:cNvSpPr>
                    <a:spLocks noChangeShapeType="1"/>
                  </p:cNvSpPr>
                  <p:nvPr/>
                </p:nvSpPr>
                <p:spPr bwMode="auto">
                  <a:xfrm>
                    <a:off x="632" y="1346"/>
                    <a:ext cx="118" cy="125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83" name="Line 880"/>
                  <p:cNvSpPr>
                    <a:spLocks noChangeShapeType="1"/>
                  </p:cNvSpPr>
                  <p:nvPr/>
                </p:nvSpPr>
                <p:spPr bwMode="auto">
                  <a:xfrm>
                    <a:off x="636" y="1336"/>
                    <a:ext cx="402" cy="144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84" name="Line 881"/>
                  <p:cNvSpPr>
                    <a:spLocks noChangeShapeType="1"/>
                  </p:cNvSpPr>
                  <p:nvPr/>
                </p:nvSpPr>
                <p:spPr bwMode="auto">
                  <a:xfrm>
                    <a:off x="630" y="1346"/>
                    <a:ext cx="762" cy="157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85" name="Line 882"/>
                  <p:cNvSpPr>
                    <a:spLocks noChangeShapeType="1"/>
                  </p:cNvSpPr>
                  <p:nvPr/>
                </p:nvSpPr>
                <p:spPr bwMode="auto">
                  <a:xfrm>
                    <a:off x="628" y="1330"/>
                    <a:ext cx="1154" cy="170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86" name="Line 883"/>
                  <p:cNvSpPr>
                    <a:spLocks noChangeShapeType="1"/>
                  </p:cNvSpPr>
                  <p:nvPr/>
                </p:nvSpPr>
                <p:spPr bwMode="auto">
                  <a:xfrm>
                    <a:off x="626" y="1336"/>
                    <a:ext cx="610" cy="62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87" name="Line 884"/>
                  <p:cNvSpPr>
                    <a:spLocks noChangeShapeType="1"/>
                  </p:cNvSpPr>
                  <p:nvPr/>
                </p:nvSpPr>
                <p:spPr bwMode="auto">
                  <a:xfrm>
                    <a:off x="650" y="1322"/>
                    <a:ext cx="1558" cy="179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88" name="Line 885"/>
                  <p:cNvSpPr>
                    <a:spLocks noChangeShapeType="1"/>
                  </p:cNvSpPr>
                  <p:nvPr/>
                </p:nvSpPr>
                <p:spPr bwMode="auto">
                  <a:xfrm>
                    <a:off x="612" y="1354"/>
                    <a:ext cx="2022" cy="179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89" name="Line 886"/>
                  <p:cNvSpPr>
                    <a:spLocks noChangeShapeType="1"/>
                  </p:cNvSpPr>
                  <p:nvPr/>
                </p:nvSpPr>
                <p:spPr bwMode="auto">
                  <a:xfrm>
                    <a:off x="628" y="1340"/>
                    <a:ext cx="2480" cy="183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90" name="Line 887"/>
                  <p:cNvSpPr>
                    <a:spLocks noChangeShapeType="1"/>
                  </p:cNvSpPr>
                  <p:nvPr/>
                </p:nvSpPr>
                <p:spPr bwMode="auto">
                  <a:xfrm>
                    <a:off x="634" y="1322"/>
                    <a:ext cx="2840" cy="182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91" name="Line 888"/>
                  <p:cNvSpPr>
                    <a:spLocks noChangeShapeType="1"/>
                  </p:cNvSpPr>
                  <p:nvPr/>
                </p:nvSpPr>
                <p:spPr bwMode="auto">
                  <a:xfrm>
                    <a:off x="650" y="1346"/>
                    <a:ext cx="3214" cy="173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92" name="Line 889"/>
                  <p:cNvSpPr>
                    <a:spLocks noChangeShapeType="1"/>
                  </p:cNvSpPr>
                  <p:nvPr/>
                </p:nvSpPr>
                <p:spPr bwMode="auto">
                  <a:xfrm>
                    <a:off x="630" y="1340"/>
                    <a:ext cx="3618" cy="164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93" name="Line 890"/>
                  <p:cNvSpPr>
                    <a:spLocks noChangeShapeType="1"/>
                  </p:cNvSpPr>
                  <p:nvPr/>
                </p:nvSpPr>
                <p:spPr bwMode="auto">
                  <a:xfrm>
                    <a:off x="634" y="1352"/>
                    <a:ext cx="3986" cy="146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94" name="Line 891"/>
                  <p:cNvSpPr>
                    <a:spLocks noChangeShapeType="1"/>
                  </p:cNvSpPr>
                  <p:nvPr/>
                </p:nvSpPr>
                <p:spPr bwMode="auto">
                  <a:xfrm>
                    <a:off x="622" y="1324"/>
                    <a:ext cx="4370" cy="129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95" name="Line 892"/>
                  <p:cNvSpPr>
                    <a:spLocks noChangeShapeType="1"/>
                  </p:cNvSpPr>
                  <p:nvPr/>
                </p:nvSpPr>
                <p:spPr bwMode="auto">
                  <a:xfrm>
                    <a:off x="654" y="1344"/>
                    <a:ext cx="3756" cy="90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96" name="Line 893"/>
                  <p:cNvSpPr>
                    <a:spLocks noChangeShapeType="1"/>
                  </p:cNvSpPr>
                  <p:nvPr/>
                </p:nvSpPr>
                <p:spPr bwMode="auto">
                  <a:xfrm>
                    <a:off x="622" y="1346"/>
                    <a:ext cx="4628" cy="97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97" name="Line 894"/>
                  <p:cNvSpPr>
                    <a:spLocks noChangeShapeType="1"/>
                  </p:cNvSpPr>
                  <p:nvPr/>
                </p:nvSpPr>
                <p:spPr bwMode="auto">
                  <a:xfrm>
                    <a:off x="646" y="1340"/>
                    <a:ext cx="4628" cy="50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98" name="Line 895"/>
                  <p:cNvSpPr>
                    <a:spLocks noChangeShapeType="1"/>
                  </p:cNvSpPr>
                  <p:nvPr/>
                </p:nvSpPr>
                <p:spPr bwMode="auto">
                  <a:xfrm>
                    <a:off x="638" y="1364"/>
                    <a:ext cx="4402" cy="19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99" name="Line 896"/>
                  <p:cNvSpPr>
                    <a:spLocks noChangeShapeType="1"/>
                  </p:cNvSpPr>
                  <p:nvPr/>
                </p:nvSpPr>
                <p:spPr bwMode="auto">
                  <a:xfrm>
                    <a:off x="642" y="1342"/>
                    <a:ext cx="4086" cy="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00" name="Line 897"/>
                  <p:cNvSpPr>
                    <a:spLocks noChangeShapeType="1"/>
                  </p:cNvSpPr>
                  <p:nvPr/>
                </p:nvSpPr>
                <p:spPr bwMode="auto">
                  <a:xfrm flipV="1">
                    <a:off x="602" y="1200"/>
                    <a:ext cx="3742" cy="15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01" name="Line 898"/>
                  <p:cNvSpPr>
                    <a:spLocks noChangeShapeType="1"/>
                  </p:cNvSpPr>
                  <p:nvPr/>
                </p:nvSpPr>
                <p:spPr bwMode="auto">
                  <a:xfrm flipV="1">
                    <a:off x="640" y="1080"/>
                    <a:ext cx="3326" cy="26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02" name="Line 899"/>
                  <p:cNvSpPr>
                    <a:spLocks noChangeShapeType="1"/>
                  </p:cNvSpPr>
                  <p:nvPr/>
                </p:nvSpPr>
                <p:spPr bwMode="auto">
                  <a:xfrm flipV="1">
                    <a:off x="624" y="1002"/>
                    <a:ext cx="2910" cy="35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03" name="Line 900"/>
                  <p:cNvSpPr>
                    <a:spLocks noChangeShapeType="1"/>
                  </p:cNvSpPr>
                  <p:nvPr/>
                </p:nvSpPr>
                <p:spPr bwMode="auto">
                  <a:xfrm flipV="1">
                    <a:off x="636" y="978"/>
                    <a:ext cx="2472" cy="39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04" name="Line 901"/>
                  <p:cNvSpPr>
                    <a:spLocks noChangeShapeType="1"/>
                  </p:cNvSpPr>
                  <p:nvPr/>
                </p:nvSpPr>
                <p:spPr bwMode="auto">
                  <a:xfrm flipV="1">
                    <a:off x="624" y="956"/>
                    <a:ext cx="2004" cy="39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05" name="Line 902"/>
                  <p:cNvSpPr>
                    <a:spLocks noChangeShapeType="1"/>
                  </p:cNvSpPr>
                  <p:nvPr/>
                </p:nvSpPr>
                <p:spPr bwMode="auto">
                  <a:xfrm flipV="1">
                    <a:off x="616" y="996"/>
                    <a:ext cx="1616" cy="35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06" name="Line 903"/>
                  <p:cNvSpPr>
                    <a:spLocks noChangeShapeType="1"/>
                  </p:cNvSpPr>
                  <p:nvPr/>
                </p:nvSpPr>
                <p:spPr bwMode="auto">
                  <a:xfrm>
                    <a:off x="664" y="1376"/>
                    <a:ext cx="688" cy="103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07" name="Line 904"/>
                  <p:cNvSpPr>
                    <a:spLocks noChangeShapeType="1"/>
                  </p:cNvSpPr>
                  <p:nvPr/>
                </p:nvSpPr>
                <p:spPr bwMode="auto">
                  <a:xfrm flipV="1">
                    <a:off x="608" y="1072"/>
                    <a:ext cx="1256" cy="27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08" name="Line 905"/>
                  <p:cNvSpPr>
                    <a:spLocks noChangeShapeType="1"/>
                  </p:cNvSpPr>
                  <p:nvPr/>
                </p:nvSpPr>
                <p:spPr bwMode="auto">
                  <a:xfrm flipV="1">
                    <a:off x="648" y="1160"/>
                    <a:ext cx="832" cy="20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909" name="Line 906"/>
                  <p:cNvSpPr>
                    <a:spLocks noChangeShapeType="1"/>
                  </p:cNvSpPr>
                  <p:nvPr/>
                </p:nvSpPr>
                <p:spPr bwMode="auto">
                  <a:xfrm flipV="1">
                    <a:off x="608" y="1328"/>
                    <a:ext cx="480" cy="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nvGrpSpPr>
                <p:cNvPr id="132230" name="Group 907"/>
                <p:cNvGrpSpPr>
                  <a:grpSpLocks/>
                </p:cNvGrpSpPr>
                <p:nvPr/>
              </p:nvGrpSpPr>
              <p:grpSpPr bwMode="auto">
                <a:xfrm>
                  <a:off x="294" y="956"/>
                  <a:ext cx="4980" cy="2218"/>
                  <a:chOff x="294" y="956"/>
                  <a:chExt cx="4980" cy="2218"/>
                </a:xfrm>
              </p:grpSpPr>
              <p:sp>
                <p:nvSpPr>
                  <p:cNvPr id="23846" name="Line 908"/>
                  <p:cNvSpPr>
                    <a:spLocks noChangeShapeType="1"/>
                  </p:cNvSpPr>
                  <p:nvPr/>
                </p:nvSpPr>
                <p:spPr bwMode="auto">
                  <a:xfrm>
                    <a:off x="312" y="1632"/>
                    <a:ext cx="174" cy="12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47" name="Line 909"/>
                  <p:cNvSpPr>
                    <a:spLocks noChangeShapeType="1"/>
                  </p:cNvSpPr>
                  <p:nvPr/>
                </p:nvSpPr>
                <p:spPr bwMode="auto">
                  <a:xfrm>
                    <a:off x="326" y="1642"/>
                    <a:ext cx="136" cy="43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48" name="Line 910"/>
                  <p:cNvSpPr>
                    <a:spLocks noChangeShapeType="1"/>
                  </p:cNvSpPr>
                  <p:nvPr/>
                </p:nvSpPr>
                <p:spPr bwMode="auto">
                  <a:xfrm>
                    <a:off x="336" y="1616"/>
                    <a:ext cx="240" cy="68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49" name="Line 911"/>
                  <p:cNvSpPr>
                    <a:spLocks noChangeShapeType="1"/>
                  </p:cNvSpPr>
                  <p:nvPr/>
                </p:nvSpPr>
                <p:spPr bwMode="auto">
                  <a:xfrm>
                    <a:off x="344" y="1634"/>
                    <a:ext cx="406" cy="96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50" name="Line 912"/>
                  <p:cNvSpPr>
                    <a:spLocks noChangeShapeType="1"/>
                  </p:cNvSpPr>
                  <p:nvPr/>
                </p:nvSpPr>
                <p:spPr bwMode="auto">
                  <a:xfrm>
                    <a:off x="356" y="1632"/>
                    <a:ext cx="682" cy="114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51" name="Line 913"/>
                  <p:cNvSpPr>
                    <a:spLocks noChangeShapeType="1"/>
                  </p:cNvSpPr>
                  <p:nvPr/>
                </p:nvSpPr>
                <p:spPr bwMode="auto">
                  <a:xfrm>
                    <a:off x="334" y="1618"/>
                    <a:ext cx="1058" cy="130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52" name="Line 914"/>
                  <p:cNvSpPr>
                    <a:spLocks noChangeShapeType="1"/>
                  </p:cNvSpPr>
                  <p:nvPr/>
                </p:nvSpPr>
                <p:spPr bwMode="auto">
                  <a:xfrm>
                    <a:off x="348" y="1650"/>
                    <a:ext cx="1434" cy="138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53" name="Line 915"/>
                  <p:cNvSpPr>
                    <a:spLocks noChangeShapeType="1"/>
                  </p:cNvSpPr>
                  <p:nvPr/>
                </p:nvSpPr>
                <p:spPr bwMode="auto">
                  <a:xfrm>
                    <a:off x="330" y="1648"/>
                    <a:ext cx="906" cy="31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54" name="Line 916"/>
                  <p:cNvSpPr>
                    <a:spLocks noChangeShapeType="1"/>
                  </p:cNvSpPr>
                  <p:nvPr/>
                </p:nvSpPr>
                <p:spPr bwMode="auto">
                  <a:xfrm>
                    <a:off x="346" y="1634"/>
                    <a:ext cx="1862" cy="148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55" name="Line 917"/>
                  <p:cNvSpPr>
                    <a:spLocks noChangeShapeType="1"/>
                  </p:cNvSpPr>
                  <p:nvPr/>
                </p:nvSpPr>
                <p:spPr bwMode="auto">
                  <a:xfrm>
                    <a:off x="332" y="1618"/>
                    <a:ext cx="2302" cy="153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56" name="Line 918"/>
                  <p:cNvSpPr>
                    <a:spLocks noChangeShapeType="1"/>
                  </p:cNvSpPr>
                  <p:nvPr/>
                </p:nvSpPr>
                <p:spPr bwMode="auto">
                  <a:xfrm>
                    <a:off x="316" y="1612"/>
                    <a:ext cx="2792" cy="156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57" name="Line 919"/>
                  <p:cNvSpPr>
                    <a:spLocks noChangeShapeType="1"/>
                  </p:cNvSpPr>
                  <p:nvPr/>
                </p:nvSpPr>
                <p:spPr bwMode="auto">
                  <a:xfrm>
                    <a:off x="314" y="1618"/>
                    <a:ext cx="3160" cy="153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58" name="Line 920"/>
                  <p:cNvSpPr>
                    <a:spLocks noChangeShapeType="1"/>
                  </p:cNvSpPr>
                  <p:nvPr/>
                </p:nvSpPr>
                <p:spPr bwMode="auto">
                  <a:xfrm>
                    <a:off x="322" y="1618"/>
                    <a:ext cx="3542" cy="146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59" name="Line 921"/>
                  <p:cNvSpPr>
                    <a:spLocks noChangeShapeType="1"/>
                  </p:cNvSpPr>
                  <p:nvPr/>
                </p:nvSpPr>
                <p:spPr bwMode="auto">
                  <a:xfrm>
                    <a:off x="342" y="1636"/>
                    <a:ext cx="3906" cy="134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60" name="Line 922"/>
                  <p:cNvSpPr>
                    <a:spLocks noChangeShapeType="1"/>
                  </p:cNvSpPr>
                  <p:nvPr/>
                </p:nvSpPr>
                <p:spPr bwMode="auto">
                  <a:xfrm>
                    <a:off x="314" y="1632"/>
                    <a:ext cx="4306" cy="118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61" name="Line 923"/>
                  <p:cNvSpPr>
                    <a:spLocks noChangeShapeType="1"/>
                  </p:cNvSpPr>
                  <p:nvPr/>
                </p:nvSpPr>
                <p:spPr bwMode="auto">
                  <a:xfrm>
                    <a:off x="318" y="1612"/>
                    <a:ext cx="4674" cy="101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62" name="Line 924"/>
                  <p:cNvSpPr>
                    <a:spLocks noChangeShapeType="1"/>
                  </p:cNvSpPr>
                  <p:nvPr/>
                </p:nvSpPr>
                <p:spPr bwMode="auto">
                  <a:xfrm>
                    <a:off x="350" y="1616"/>
                    <a:ext cx="4060" cy="62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63" name="Line 925"/>
                  <p:cNvSpPr>
                    <a:spLocks noChangeShapeType="1"/>
                  </p:cNvSpPr>
                  <p:nvPr/>
                </p:nvSpPr>
                <p:spPr bwMode="auto">
                  <a:xfrm>
                    <a:off x="294" y="1634"/>
                    <a:ext cx="4956" cy="68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64" name="Line 926"/>
                  <p:cNvSpPr>
                    <a:spLocks noChangeShapeType="1"/>
                  </p:cNvSpPr>
                  <p:nvPr/>
                </p:nvSpPr>
                <p:spPr bwMode="auto">
                  <a:xfrm>
                    <a:off x="350" y="1636"/>
                    <a:ext cx="4924" cy="21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65" name="Line 927"/>
                  <p:cNvSpPr>
                    <a:spLocks noChangeShapeType="1"/>
                  </p:cNvSpPr>
                  <p:nvPr/>
                </p:nvSpPr>
                <p:spPr bwMode="auto">
                  <a:xfrm flipV="1">
                    <a:off x="342" y="1560"/>
                    <a:ext cx="4698" cy="7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66" name="Line 928"/>
                  <p:cNvSpPr>
                    <a:spLocks noChangeShapeType="1"/>
                  </p:cNvSpPr>
                  <p:nvPr/>
                </p:nvSpPr>
                <p:spPr bwMode="auto">
                  <a:xfrm flipV="1">
                    <a:off x="322" y="1350"/>
                    <a:ext cx="4406" cy="29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67" name="Line 929"/>
                  <p:cNvSpPr>
                    <a:spLocks noChangeShapeType="1"/>
                  </p:cNvSpPr>
                  <p:nvPr/>
                </p:nvSpPr>
                <p:spPr bwMode="auto">
                  <a:xfrm flipV="1">
                    <a:off x="314" y="1200"/>
                    <a:ext cx="4030" cy="42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68" name="Line 930"/>
                  <p:cNvSpPr>
                    <a:spLocks noChangeShapeType="1"/>
                  </p:cNvSpPr>
                  <p:nvPr/>
                </p:nvSpPr>
                <p:spPr bwMode="auto">
                  <a:xfrm flipV="1">
                    <a:off x="328" y="1080"/>
                    <a:ext cx="3638" cy="54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69" name="Line 931"/>
                  <p:cNvSpPr>
                    <a:spLocks noChangeShapeType="1"/>
                  </p:cNvSpPr>
                  <p:nvPr/>
                </p:nvSpPr>
                <p:spPr bwMode="auto">
                  <a:xfrm flipV="1">
                    <a:off x="328" y="1002"/>
                    <a:ext cx="3206" cy="65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70" name="Line 932"/>
                  <p:cNvSpPr>
                    <a:spLocks noChangeShapeType="1"/>
                  </p:cNvSpPr>
                  <p:nvPr/>
                </p:nvSpPr>
                <p:spPr bwMode="auto">
                  <a:xfrm flipV="1">
                    <a:off x="332" y="978"/>
                    <a:ext cx="2776" cy="65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71" name="Line 933"/>
                  <p:cNvSpPr>
                    <a:spLocks noChangeShapeType="1"/>
                  </p:cNvSpPr>
                  <p:nvPr/>
                </p:nvSpPr>
                <p:spPr bwMode="auto">
                  <a:xfrm flipV="1">
                    <a:off x="320" y="956"/>
                    <a:ext cx="2308" cy="66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72" name="Line 934"/>
                  <p:cNvSpPr>
                    <a:spLocks noChangeShapeType="1"/>
                  </p:cNvSpPr>
                  <p:nvPr/>
                </p:nvSpPr>
                <p:spPr bwMode="auto">
                  <a:xfrm flipV="1">
                    <a:off x="320" y="996"/>
                    <a:ext cx="1912" cy="64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73" name="Line 935"/>
                  <p:cNvSpPr>
                    <a:spLocks noChangeShapeType="1"/>
                  </p:cNvSpPr>
                  <p:nvPr/>
                </p:nvSpPr>
                <p:spPr bwMode="auto">
                  <a:xfrm>
                    <a:off x="336" y="1640"/>
                    <a:ext cx="1016" cy="76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74" name="Line 936"/>
                  <p:cNvSpPr>
                    <a:spLocks noChangeShapeType="1"/>
                  </p:cNvSpPr>
                  <p:nvPr/>
                </p:nvSpPr>
                <p:spPr bwMode="auto">
                  <a:xfrm flipV="1">
                    <a:off x="312" y="1072"/>
                    <a:ext cx="1552" cy="56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75" name="Line 937"/>
                  <p:cNvSpPr>
                    <a:spLocks noChangeShapeType="1"/>
                  </p:cNvSpPr>
                  <p:nvPr/>
                </p:nvSpPr>
                <p:spPr bwMode="auto">
                  <a:xfrm flipV="1">
                    <a:off x="312" y="1160"/>
                    <a:ext cx="1168" cy="48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76" name="Line 938"/>
                  <p:cNvSpPr>
                    <a:spLocks noChangeShapeType="1"/>
                  </p:cNvSpPr>
                  <p:nvPr/>
                </p:nvSpPr>
                <p:spPr bwMode="auto">
                  <a:xfrm flipV="1">
                    <a:off x="320" y="1328"/>
                    <a:ext cx="768" cy="32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77" name="Line 939"/>
                  <p:cNvSpPr>
                    <a:spLocks noChangeShapeType="1"/>
                  </p:cNvSpPr>
                  <p:nvPr/>
                </p:nvSpPr>
                <p:spPr bwMode="auto">
                  <a:xfrm flipV="1">
                    <a:off x="384" y="1512"/>
                    <a:ext cx="400" cy="9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grpSp>
        <p:grpSp>
          <p:nvGrpSpPr>
            <p:cNvPr id="132231" name="Group 940"/>
            <p:cNvGrpSpPr>
              <a:grpSpLocks/>
            </p:cNvGrpSpPr>
            <p:nvPr/>
          </p:nvGrpSpPr>
          <p:grpSpPr bwMode="auto">
            <a:xfrm rot="222296" flipH="1">
              <a:off x="454" y="684"/>
              <a:ext cx="4996" cy="2418"/>
              <a:chOff x="294" y="756"/>
              <a:chExt cx="4996" cy="2418"/>
            </a:xfrm>
          </p:grpSpPr>
          <p:grpSp>
            <p:nvGrpSpPr>
              <p:cNvPr id="132232" name="Group 941"/>
              <p:cNvGrpSpPr>
                <a:grpSpLocks/>
              </p:cNvGrpSpPr>
              <p:nvPr/>
            </p:nvGrpSpPr>
            <p:grpSpPr bwMode="auto">
              <a:xfrm>
                <a:off x="462" y="756"/>
                <a:ext cx="4812" cy="2418"/>
                <a:chOff x="462" y="756"/>
                <a:chExt cx="4812" cy="2418"/>
              </a:xfrm>
            </p:grpSpPr>
            <p:sp>
              <p:nvSpPr>
                <p:cNvPr id="23808" name="Line 942"/>
                <p:cNvSpPr>
                  <a:spLocks noChangeShapeType="1"/>
                </p:cNvSpPr>
                <p:nvPr/>
              </p:nvSpPr>
              <p:spPr bwMode="auto">
                <a:xfrm flipH="1">
                  <a:off x="1482" y="756"/>
                  <a:ext cx="1146" cy="39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09" name="Line 943"/>
                <p:cNvSpPr>
                  <a:spLocks noChangeShapeType="1"/>
                </p:cNvSpPr>
                <p:nvPr/>
              </p:nvSpPr>
              <p:spPr bwMode="auto">
                <a:xfrm flipH="1">
                  <a:off x="1086" y="762"/>
                  <a:ext cx="1542" cy="52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10" name="Line 944"/>
                <p:cNvSpPr>
                  <a:spLocks noChangeShapeType="1"/>
                </p:cNvSpPr>
                <p:nvPr/>
              </p:nvSpPr>
              <p:spPr bwMode="auto">
                <a:xfrm flipH="1">
                  <a:off x="762" y="768"/>
                  <a:ext cx="1878" cy="73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11" name="Line 945"/>
                <p:cNvSpPr>
                  <a:spLocks noChangeShapeType="1"/>
                </p:cNvSpPr>
                <p:nvPr/>
              </p:nvSpPr>
              <p:spPr bwMode="auto">
                <a:xfrm flipH="1">
                  <a:off x="486" y="768"/>
                  <a:ext cx="2148" cy="99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12" name="Line 946"/>
                <p:cNvSpPr>
                  <a:spLocks noChangeShapeType="1"/>
                </p:cNvSpPr>
                <p:nvPr/>
              </p:nvSpPr>
              <p:spPr bwMode="auto">
                <a:xfrm flipH="1">
                  <a:off x="462" y="762"/>
                  <a:ext cx="2172" cy="131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13" name="Line 947"/>
                <p:cNvSpPr>
                  <a:spLocks noChangeShapeType="1"/>
                </p:cNvSpPr>
                <p:nvPr/>
              </p:nvSpPr>
              <p:spPr bwMode="auto">
                <a:xfrm flipH="1">
                  <a:off x="576" y="768"/>
                  <a:ext cx="2058" cy="153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14" name="Line 948"/>
                <p:cNvSpPr>
                  <a:spLocks noChangeShapeType="1"/>
                </p:cNvSpPr>
                <p:nvPr/>
              </p:nvSpPr>
              <p:spPr bwMode="auto">
                <a:xfrm flipH="1">
                  <a:off x="750" y="768"/>
                  <a:ext cx="1884" cy="183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15" name="Line 949"/>
                <p:cNvSpPr>
                  <a:spLocks noChangeShapeType="1"/>
                </p:cNvSpPr>
                <p:nvPr/>
              </p:nvSpPr>
              <p:spPr bwMode="auto">
                <a:xfrm flipH="1">
                  <a:off x="1038" y="768"/>
                  <a:ext cx="1590" cy="201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16" name="Line 950"/>
                <p:cNvSpPr>
                  <a:spLocks noChangeShapeType="1"/>
                </p:cNvSpPr>
                <p:nvPr/>
              </p:nvSpPr>
              <p:spPr bwMode="auto">
                <a:xfrm flipH="1">
                  <a:off x="1392" y="768"/>
                  <a:ext cx="1242" cy="215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17" name="Line 951"/>
                <p:cNvSpPr>
                  <a:spLocks noChangeShapeType="1"/>
                </p:cNvSpPr>
                <p:nvPr/>
              </p:nvSpPr>
              <p:spPr bwMode="auto">
                <a:xfrm flipH="1">
                  <a:off x="1782" y="768"/>
                  <a:ext cx="840" cy="226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18" name="Line 952"/>
                <p:cNvSpPr>
                  <a:spLocks noChangeShapeType="1"/>
                </p:cNvSpPr>
                <p:nvPr/>
              </p:nvSpPr>
              <p:spPr bwMode="auto">
                <a:xfrm flipH="1">
                  <a:off x="1236" y="780"/>
                  <a:ext cx="1374" cy="118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19" name="Line 953"/>
                <p:cNvSpPr>
                  <a:spLocks noChangeShapeType="1"/>
                </p:cNvSpPr>
                <p:nvPr/>
              </p:nvSpPr>
              <p:spPr bwMode="auto">
                <a:xfrm flipH="1">
                  <a:off x="2208" y="762"/>
                  <a:ext cx="414" cy="235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20" name="Line 954"/>
                <p:cNvSpPr>
                  <a:spLocks noChangeShapeType="1"/>
                </p:cNvSpPr>
                <p:nvPr/>
              </p:nvSpPr>
              <p:spPr bwMode="auto">
                <a:xfrm>
                  <a:off x="2622" y="768"/>
                  <a:ext cx="12" cy="238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21" name="Line 955"/>
                <p:cNvSpPr>
                  <a:spLocks noChangeShapeType="1"/>
                </p:cNvSpPr>
                <p:nvPr/>
              </p:nvSpPr>
              <p:spPr bwMode="auto">
                <a:xfrm>
                  <a:off x="2622" y="762"/>
                  <a:ext cx="486" cy="241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22" name="Line 956"/>
                <p:cNvSpPr>
                  <a:spLocks noChangeShapeType="1"/>
                </p:cNvSpPr>
                <p:nvPr/>
              </p:nvSpPr>
              <p:spPr bwMode="auto">
                <a:xfrm>
                  <a:off x="2628" y="762"/>
                  <a:ext cx="846" cy="238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23" name="Line 957"/>
                <p:cNvSpPr>
                  <a:spLocks noChangeShapeType="1"/>
                </p:cNvSpPr>
                <p:nvPr/>
              </p:nvSpPr>
              <p:spPr bwMode="auto">
                <a:xfrm flipH="1">
                  <a:off x="2250" y="756"/>
                  <a:ext cx="378" cy="20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24" name="Line 958"/>
                <p:cNvSpPr>
                  <a:spLocks noChangeShapeType="1"/>
                </p:cNvSpPr>
                <p:nvPr/>
              </p:nvSpPr>
              <p:spPr bwMode="auto">
                <a:xfrm flipH="1">
                  <a:off x="1866" y="756"/>
                  <a:ext cx="768" cy="27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25" name="Line 959"/>
                <p:cNvSpPr>
                  <a:spLocks noChangeShapeType="1"/>
                </p:cNvSpPr>
                <p:nvPr/>
              </p:nvSpPr>
              <p:spPr bwMode="auto">
                <a:xfrm>
                  <a:off x="2616" y="762"/>
                  <a:ext cx="1248" cy="231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26" name="Line 960"/>
                <p:cNvSpPr>
                  <a:spLocks noChangeShapeType="1"/>
                </p:cNvSpPr>
                <p:nvPr/>
              </p:nvSpPr>
              <p:spPr bwMode="auto">
                <a:xfrm>
                  <a:off x="2634" y="756"/>
                  <a:ext cx="1614" cy="222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27" name="Line 961"/>
                <p:cNvSpPr>
                  <a:spLocks noChangeShapeType="1"/>
                </p:cNvSpPr>
                <p:nvPr/>
              </p:nvSpPr>
              <p:spPr bwMode="auto">
                <a:xfrm>
                  <a:off x="2628" y="762"/>
                  <a:ext cx="1992" cy="205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28" name="Line 962"/>
                <p:cNvSpPr>
                  <a:spLocks noChangeShapeType="1"/>
                </p:cNvSpPr>
                <p:nvPr/>
              </p:nvSpPr>
              <p:spPr bwMode="auto">
                <a:xfrm>
                  <a:off x="2622" y="762"/>
                  <a:ext cx="2370" cy="186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29" name="Line 963"/>
                <p:cNvSpPr>
                  <a:spLocks noChangeShapeType="1"/>
                </p:cNvSpPr>
                <p:nvPr/>
              </p:nvSpPr>
              <p:spPr bwMode="auto">
                <a:xfrm>
                  <a:off x="2634" y="774"/>
                  <a:ext cx="1776" cy="147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30" name="Line 964"/>
                <p:cNvSpPr>
                  <a:spLocks noChangeShapeType="1"/>
                </p:cNvSpPr>
                <p:nvPr/>
              </p:nvSpPr>
              <p:spPr bwMode="auto">
                <a:xfrm>
                  <a:off x="2622" y="786"/>
                  <a:ext cx="2628" cy="153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31" name="Line 965"/>
                <p:cNvSpPr>
                  <a:spLocks noChangeShapeType="1"/>
                </p:cNvSpPr>
                <p:nvPr/>
              </p:nvSpPr>
              <p:spPr bwMode="auto">
                <a:xfrm>
                  <a:off x="2622" y="762"/>
                  <a:ext cx="2652" cy="108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32" name="Line 966"/>
                <p:cNvSpPr>
                  <a:spLocks noChangeShapeType="1"/>
                </p:cNvSpPr>
                <p:nvPr/>
              </p:nvSpPr>
              <p:spPr bwMode="auto">
                <a:xfrm>
                  <a:off x="2634" y="762"/>
                  <a:ext cx="2406" cy="79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33" name="Line 967"/>
                <p:cNvSpPr>
                  <a:spLocks noChangeShapeType="1"/>
                </p:cNvSpPr>
                <p:nvPr/>
              </p:nvSpPr>
              <p:spPr bwMode="auto">
                <a:xfrm>
                  <a:off x="2646" y="774"/>
                  <a:ext cx="2082" cy="57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34" name="Line 968"/>
                <p:cNvSpPr>
                  <a:spLocks noChangeShapeType="1"/>
                </p:cNvSpPr>
                <p:nvPr/>
              </p:nvSpPr>
              <p:spPr bwMode="auto">
                <a:xfrm>
                  <a:off x="2646" y="768"/>
                  <a:ext cx="1698" cy="43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35" name="Line 969"/>
                <p:cNvSpPr>
                  <a:spLocks noChangeShapeType="1"/>
                </p:cNvSpPr>
                <p:nvPr/>
              </p:nvSpPr>
              <p:spPr bwMode="auto">
                <a:xfrm>
                  <a:off x="2622" y="780"/>
                  <a:ext cx="1344" cy="30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36" name="Line 970"/>
                <p:cNvSpPr>
                  <a:spLocks noChangeShapeType="1"/>
                </p:cNvSpPr>
                <p:nvPr/>
              </p:nvSpPr>
              <p:spPr bwMode="auto">
                <a:xfrm>
                  <a:off x="2616" y="774"/>
                  <a:ext cx="918" cy="228"/>
                </a:xfrm>
                <a:prstGeom prst="line">
                  <a:avLst/>
                </a:prstGeom>
                <a:noFill/>
                <a:ln w="9525">
                  <a:solidFill>
                    <a:schemeClr val="tx1"/>
                  </a:solidFill>
                  <a:round/>
                  <a:headEnd type="arrow" w="med" len="med"/>
                  <a:tailEnd type="arrow" w="med" len="med"/>
                </a:ln>
              </p:spPr>
              <p:txBody>
                <a:bodyPr>
                  <a:prstTxWarp prst="textNoShape">
                    <a:avLst/>
                  </a:prstTxWarp>
                </a:bodyPr>
                <a:lstStyle/>
                <a:p>
                  <a:endParaRPr lang="en-US"/>
                </a:p>
              </p:txBody>
            </p:sp>
            <p:sp>
              <p:nvSpPr>
                <p:cNvPr id="23837" name="Line 971"/>
                <p:cNvSpPr>
                  <a:spLocks noChangeShapeType="1"/>
                </p:cNvSpPr>
                <p:nvPr/>
              </p:nvSpPr>
              <p:spPr bwMode="auto">
                <a:xfrm>
                  <a:off x="2640" y="774"/>
                  <a:ext cx="468" cy="20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nvGrpSpPr>
              <p:cNvPr id="132233" name="Group 972"/>
              <p:cNvGrpSpPr>
                <a:grpSpLocks/>
              </p:cNvGrpSpPr>
              <p:nvPr/>
            </p:nvGrpSpPr>
            <p:grpSpPr bwMode="auto">
              <a:xfrm>
                <a:off x="462" y="774"/>
                <a:ext cx="4812" cy="2400"/>
                <a:chOff x="462" y="774"/>
                <a:chExt cx="4812" cy="2400"/>
              </a:xfrm>
            </p:grpSpPr>
            <p:grpSp>
              <p:nvGrpSpPr>
                <p:cNvPr id="132234" name="Group 973"/>
                <p:cNvGrpSpPr>
                  <a:grpSpLocks/>
                </p:cNvGrpSpPr>
                <p:nvPr/>
              </p:nvGrpSpPr>
              <p:grpSpPr bwMode="auto">
                <a:xfrm>
                  <a:off x="462" y="774"/>
                  <a:ext cx="4812" cy="2400"/>
                  <a:chOff x="462" y="774"/>
                  <a:chExt cx="4812" cy="2400"/>
                </a:xfrm>
              </p:grpSpPr>
              <p:sp>
                <p:nvSpPr>
                  <p:cNvPr id="23781" name="Line 974"/>
                  <p:cNvSpPr>
                    <a:spLocks noChangeShapeType="1"/>
                  </p:cNvSpPr>
                  <p:nvPr/>
                </p:nvSpPr>
                <p:spPr bwMode="auto">
                  <a:xfrm flipH="1">
                    <a:off x="1086" y="790"/>
                    <a:ext cx="1134" cy="50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82" name="Line 975"/>
                  <p:cNvSpPr>
                    <a:spLocks noChangeShapeType="1"/>
                  </p:cNvSpPr>
                  <p:nvPr/>
                </p:nvSpPr>
                <p:spPr bwMode="auto">
                  <a:xfrm flipH="1">
                    <a:off x="762" y="788"/>
                    <a:ext cx="1462" cy="71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83" name="Line 976"/>
                  <p:cNvSpPr>
                    <a:spLocks noChangeShapeType="1"/>
                  </p:cNvSpPr>
                  <p:nvPr/>
                </p:nvSpPr>
                <p:spPr bwMode="auto">
                  <a:xfrm flipH="1">
                    <a:off x="486" y="796"/>
                    <a:ext cx="1720" cy="96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84" name="Line 977"/>
                  <p:cNvSpPr>
                    <a:spLocks noChangeShapeType="1"/>
                  </p:cNvSpPr>
                  <p:nvPr/>
                </p:nvSpPr>
                <p:spPr bwMode="auto">
                  <a:xfrm flipH="1">
                    <a:off x="462" y="778"/>
                    <a:ext cx="1756" cy="129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85" name="Line 978"/>
                  <p:cNvSpPr>
                    <a:spLocks noChangeShapeType="1"/>
                  </p:cNvSpPr>
                  <p:nvPr/>
                </p:nvSpPr>
                <p:spPr bwMode="auto">
                  <a:xfrm flipH="1">
                    <a:off x="576" y="780"/>
                    <a:ext cx="1642" cy="152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86" name="Line 979"/>
                  <p:cNvSpPr>
                    <a:spLocks noChangeShapeType="1"/>
                  </p:cNvSpPr>
                  <p:nvPr/>
                </p:nvSpPr>
                <p:spPr bwMode="auto">
                  <a:xfrm flipH="1">
                    <a:off x="750" y="804"/>
                    <a:ext cx="1456" cy="179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87" name="Line 980"/>
                  <p:cNvSpPr>
                    <a:spLocks noChangeShapeType="1"/>
                  </p:cNvSpPr>
                  <p:nvPr/>
                </p:nvSpPr>
                <p:spPr bwMode="auto">
                  <a:xfrm flipH="1">
                    <a:off x="1038" y="804"/>
                    <a:ext cx="1170" cy="197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88" name="Line 981"/>
                  <p:cNvSpPr>
                    <a:spLocks noChangeShapeType="1"/>
                  </p:cNvSpPr>
                  <p:nvPr/>
                </p:nvSpPr>
                <p:spPr bwMode="auto">
                  <a:xfrm flipH="1">
                    <a:off x="1392" y="784"/>
                    <a:ext cx="814" cy="213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89" name="Line 982"/>
                  <p:cNvSpPr>
                    <a:spLocks noChangeShapeType="1"/>
                  </p:cNvSpPr>
                  <p:nvPr/>
                </p:nvSpPr>
                <p:spPr bwMode="auto">
                  <a:xfrm flipH="1">
                    <a:off x="1782" y="800"/>
                    <a:ext cx="424" cy="223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90" name="Line 983"/>
                  <p:cNvSpPr>
                    <a:spLocks noChangeShapeType="1"/>
                  </p:cNvSpPr>
                  <p:nvPr/>
                </p:nvSpPr>
                <p:spPr bwMode="auto">
                  <a:xfrm flipH="1">
                    <a:off x="1236" y="796"/>
                    <a:ext cx="966" cy="116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91" name="Line 984"/>
                  <p:cNvSpPr>
                    <a:spLocks noChangeShapeType="1"/>
                  </p:cNvSpPr>
                  <p:nvPr/>
                </p:nvSpPr>
                <p:spPr bwMode="auto">
                  <a:xfrm flipH="1">
                    <a:off x="2208" y="778"/>
                    <a:ext cx="6" cy="234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92" name="Line 985"/>
                  <p:cNvSpPr>
                    <a:spLocks noChangeShapeType="1"/>
                  </p:cNvSpPr>
                  <p:nvPr/>
                </p:nvSpPr>
                <p:spPr bwMode="auto">
                  <a:xfrm>
                    <a:off x="2202" y="780"/>
                    <a:ext cx="432" cy="237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93" name="Line 986"/>
                  <p:cNvSpPr>
                    <a:spLocks noChangeShapeType="1"/>
                  </p:cNvSpPr>
                  <p:nvPr/>
                </p:nvSpPr>
                <p:spPr bwMode="auto">
                  <a:xfrm>
                    <a:off x="2218" y="778"/>
                    <a:ext cx="890" cy="239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94" name="Line 987"/>
                  <p:cNvSpPr>
                    <a:spLocks noChangeShapeType="1"/>
                  </p:cNvSpPr>
                  <p:nvPr/>
                </p:nvSpPr>
                <p:spPr bwMode="auto">
                  <a:xfrm>
                    <a:off x="2212" y="778"/>
                    <a:ext cx="1262" cy="237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95" name="Line 988"/>
                  <p:cNvSpPr>
                    <a:spLocks noChangeShapeType="1"/>
                  </p:cNvSpPr>
                  <p:nvPr/>
                </p:nvSpPr>
                <p:spPr bwMode="auto">
                  <a:xfrm>
                    <a:off x="2212" y="778"/>
                    <a:ext cx="1652" cy="230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96" name="Line 989"/>
                  <p:cNvSpPr>
                    <a:spLocks noChangeShapeType="1"/>
                  </p:cNvSpPr>
                  <p:nvPr/>
                </p:nvSpPr>
                <p:spPr bwMode="auto">
                  <a:xfrm>
                    <a:off x="2222" y="792"/>
                    <a:ext cx="2026" cy="219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97" name="Line 990"/>
                  <p:cNvSpPr>
                    <a:spLocks noChangeShapeType="1"/>
                  </p:cNvSpPr>
                  <p:nvPr/>
                </p:nvSpPr>
                <p:spPr bwMode="auto">
                  <a:xfrm>
                    <a:off x="2228" y="790"/>
                    <a:ext cx="2392" cy="202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98" name="Line 991"/>
                  <p:cNvSpPr>
                    <a:spLocks noChangeShapeType="1"/>
                  </p:cNvSpPr>
                  <p:nvPr/>
                </p:nvSpPr>
                <p:spPr bwMode="auto">
                  <a:xfrm>
                    <a:off x="2206" y="782"/>
                    <a:ext cx="2786" cy="184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99" name="Line 992"/>
                  <p:cNvSpPr>
                    <a:spLocks noChangeShapeType="1"/>
                  </p:cNvSpPr>
                  <p:nvPr/>
                </p:nvSpPr>
                <p:spPr bwMode="auto">
                  <a:xfrm>
                    <a:off x="2206" y="794"/>
                    <a:ext cx="2204" cy="145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00" name="Line 993"/>
                  <p:cNvSpPr>
                    <a:spLocks noChangeShapeType="1"/>
                  </p:cNvSpPr>
                  <p:nvPr/>
                </p:nvSpPr>
                <p:spPr bwMode="auto">
                  <a:xfrm>
                    <a:off x="2202" y="774"/>
                    <a:ext cx="3048" cy="154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01" name="Line 994"/>
                  <p:cNvSpPr>
                    <a:spLocks noChangeShapeType="1"/>
                  </p:cNvSpPr>
                  <p:nvPr/>
                </p:nvSpPr>
                <p:spPr bwMode="auto">
                  <a:xfrm>
                    <a:off x="2206" y="774"/>
                    <a:ext cx="3068" cy="107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02" name="Line 995"/>
                  <p:cNvSpPr>
                    <a:spLocks noChangeShapeType="1"/>
                  </p:cNvSpPr>
                  <p:nvPr/>
                </p:nvSpPr>
                <p:spPr bwMode="auto">
                  <a:xfrm>
                    <a:off x="2214" y="782"/>
                    <a:ext cx="2826" cy="77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03" name="Line 996"/>
                  <p:cNvSpPr>
                    <a:spLocks noChangeShapeType="1"/>
                  </p:cNvSpPr>
                  <p:nvPr/>
                </p:nvSpPr>
                <p:spPr bwMode="auto">
                  <a:xfrm>
                    <a:off x="2226" y="794"/>
                    <a:ext cx="2502" cy="55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04" name="Line 997"/>
                  <p:cNvSpPr>
                    <a:spLocks noChangeShapeType="1"/>
                  </p:cNvSpPr>
                  <p:nvPr/>
                </p:nvSpPr>
                <p:spPr bwMode="auto">
                  <a:xfrm>
                    <a:off x="2194" y="804"/>
                    <a:ext cx="2150" cy="39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05" name="Line 998"/>
                  <p:cNvSpPr>
                    <a:spLocks noChangeShapeType="1"/>
                  </p:cNvSpPr>
                  <p:nvPr/>
                </p:nvSpPr>
                <p:spPr bwMode="auto">
                  <a:xfrm>
                    <a:off x="2194" y="784"/>
                    <a:ext cx="1772" cy="29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06" name="Line 999"/>
                  <p:cNvSpPr>
                    <a:spLocks noChangeShapeType="1"/>
                  </p:cNvSpPr>
                  <p:nvPr/>
                </p:nvSpPr>
                <p:spPr bwMode="auto">
                  <a:xfrm>
                    <a:off x="2212" y="778"/>
                    <a:ext cx="1322" cy="22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807" name="Line 1000"/>
                  <p:cNvSpPr>
                    <a:spLocks noChangeShapeType="1"/>
                  </p:cNvSpPr>
                  <p:nvPr/>
                </p:nvSpPr>
                <p:spPr bwMode="auto">
                  <a:xfrm>
                    <a:off x="2208" y="786"/>
                    <a:ext cx="900" cy="19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sp>
              <p:nvSpPr>
                <p:cNvPr id="23780" name="Line 1001"/>
                <p:cNvSpPr>
                  <a:spLocks noChangeShapeType="1"/>
                </p:cNvSpPr>
                <p:nvPr/>
              </p:nvSpPr>
              <p:spPr bwMode="auto">
                <a:xfrm>
                  <a:off x="2196" y="780"/>
                  <a:ext cx="432" cy="17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nvGrpSpPr>
              <p:cNvPr id="132235" name="Group 1002"/>
              <p:cNvGrpSpPr>
                <a:grpSpLocks/>
              </p:cNvGrpSpPr>
              <p:nvPr/>
            </p:nvGrpSpPr>
            <p:grpSpPr bwMode="auto">
              <a:xfrm>
                <a:off x="294" y="818"/>
                <a:ext cx="4996" cy="2356"/>
                <a:chOff x="294" y="818"/>
                <a:chExt cx="4996" cy="2356"/>
              </a:xfrm>
            </p:grpSpPr>
            <p:grpSp>
              <p:nvGrpSpPr>
                <p:cNvPr id="132236" name="Group 1003"/>
                <p:cNvGrpSpPr>
                  <a:grpSpLocks/>
                </p:cNvGrpSpPr>
                <p:nvPr/>
              </p:nvGrpSpPr>
              <p:grpSpPr bwMode="auto">
                <a:xfrm>
                  <a:off x="462" y="818"/>
                  <a:ext cx="4812" cy="2356"/>
                  <a:chOff x="462" y="818"/>
                  <a:chExt cx="4812" cy="2356"/>
                </a:xfrm>
              </p:grpSpPr>
              <p:grpSp>
                <p:nvGrpSpPr>
                  <p:cNvPr id="132237" name="Group 1004"/>
                  <p:cNvGrpSpPr>
                    <a:grpSpLocks/>
                  </p:cNvGrpSpPr>
                  <p:nvPr/>
                </p:nvGrpSpPr>
                <p:grpSpPr bwMode="auto">
                  <a:xfrm>
                    <a:off x="462" y="818"/>
                    <a:ext cx="4812" cy="2356"/>
                    <a:chOff x="462" y="818"/>
                    <a:chExt cx="4812" cy="2356"/>
                  </a:xfrm>
                </p:grpSpPr>
                <p:sp>
                  <p:nvSpPr>
                    <p:cNvPr id="23751" name="Line 1005"/>
                    <p:cNvSpPr>
                      <a:spLocks noChangeShapeType="1"/>
                    </p:cNvSpPr>
                    <p:nvPr/>
                  </p:nvSpPr>
                  <p:spPr bwMode="auto">
                    <a:xfrm flipH="1">
                      <a:off x="1086" y="838"/>
                      <a:ext cx="756" cy="45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52" name="Line 1006"/>
                    <p:cNvSpPr>
                      <a:spLocks noChangeShapeType="1"/>
                    </p:cNvSpPr>
                    <p:nvPr/>
                  </p:nvSpPr>
                  <p:spPr bwMode="auto">
                    <a:xfrm flipH="1">
                      <a:off x="762" y="860"/>
                      <a:ext cx="1060" cy="64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53" name="Line 1007"/>
                    <p:cNvSpPr>
                      <a:spLocks noChangeShapeType="1"/>
                    </p:cNvSpPr>
                    <p:nvPr/>
                  </p:nvSpPr>
                  <p:spPr bwMode="auto">
                    <a:xfrm flipH="1">
                      <a:off x="486" y="856"/>
                      <a:ext cx="1354" cy="90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54" name="Line 1008"/>
                    <p:cNvSpPr>
                      <a:spLocks noChangeShapeType="1"/>
                    </p:cNvSpPr>
                    <p:nvPr/>
                  </p:nvSpPr>
                  <p:spPr bwMode="auto">
                    <a:xfrm flipH="1">
                      <a:off x="462" y="826"/>
                      <a:ext cx="1384" cy="125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55" name="Line 1009"/>
                    <p:cNvSpPr>
                      <a:spLocks noChangeShapeType="1"/>
                    </p:cNvSpPr>
                    <p:nvPr/>
                  </p:nvSpPr>
                  <p:spPr bwMode="auto">
                    <a:xfrm flipH="1">
                      <a:off x="576" y="864"/>
                      <a:ext cx="1240" cy="144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56" name="Line 1010"/>
                    <p:cNvSpPr>
                      <a:spLocks noChangeShapeType="1"/>
                    </p:cNvSpPr>
                    <p:nvPr/>
                  </p:nvSpPr>
                  <p:spPr bwMode="auto">
                    <a:xfrm flipH="1">
                      <a:off x="750" y="834"/>
                      <a:ext cx="1090" cy="176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57" name="Line 1011"/>
                    <p:cNvSpPr>
                      <a:spLocks noChangeShapeType="1"/>
                    </p:cNvSpPr>
                    <p:nvPr/>
                  </p:nvSpPr>
                  <p:spPr bwMode="auto">
                    <a:xfrm flipH="1">
                      <a:off x="1038" y="840"/>
                      <a:ext cx="798" cy="193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58" name="Line 1012"/>
                    <p:cNvSpPr>
                      <a:spLocks noChangeShapeType="1"/>
                    </p:cNvSpPr>
                    <p:nvPr/>
                  </p:nvSpPr>
                  <p:spPr bwMode="auto">
                    <a:xfrm flipH="1">
                      <a:off x="1392" y="850"/>
                      <a:ext cx="430" cy="207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59" name="Line 1013"/>
                    <p:cNvSpPr>
                      <a:spLocks noChangeShapeType="1"/>
                    </p:cNvSpPr>
                    <p:nvPr/>
                  </p:nvSpPr>
                  <p:spPr bwMode="auto">
                    <a:xfrm flipH="1">
                      <a:off x="1782" y="818"/>
                      <a:ext cx="46" cy="221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60" name="Line 1014"/>
                    <p:cNvSpPr>
                      <a:spLocks noChangeShapeType="1"/>
                    </p:cNvSpPr>
                    <p:nvPr/>
                  </p:nvSpPr>
                  <p:spPr bwMode="auto">
                    <a:xfrm flipH="1">
                      <a:off x="1236" y="856"/>
                      <a:ext cx="606" cy="110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61" name="Line 1015"/>
                    <p:cNvSpPr>
                      <a:spLocks noChangeShapeType="1"/>
                    </p:cNvSpPr>
                    <p:nvPr/>
                  </p:nvSpPr>
                  <p:spPr bwMode="auto">
                    <a:xfrm>
                      <a:off x="1818" y="850"/>
                      <a:ext cx="390" cy="227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62" name="Line 1016"/>
                    <p:cNvSpPr>
                      <a:spLocks noChangeShapeType="1"/>
                    </p:cNvSpPr>
                    <p:nvPr/>
                  </p:nvSpPr>
                  <p:spPr bwMode="auto">
                    <a:xfrm>
                      <a:off x="1836" y="834"/>
                      <a:ext cx="798" cy="231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63" name="Line 1017"/>
                    <p:cNvSpPr>
                      <a:spLocks noChangeShapeType="1"/>
                    </p:cNvSpPr>
                    <p:nvPr/>
                  </p:nvSpPr>
                  <p:spPr bwMode="auto">
                    <a:xfrm>
                      <a:off x="1828" y="844"/>
                      <a:ext cx="1280" cy="233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64" name="Line 1018"/>
                    <p:cNvSpPr>
                      <a:spLocks noChangeShapeType="1"/>
                    </p:cNvSpPr>
                    <p:nvPr/>
                  </p:nvSpPr>
                  <p:spPr bwMode="auto">
                    <a:xfrm>
                      <a:off x="1834" y="826"/>
                      <a:ext cx="1640" cy="232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65" name="Line 1019"/>
                    <p:cNvSpPr>
                      <a:spLocks noChangeShapeType="1"/>
                    </p:cNvSpPr>
                    <p:nvPr/>
                  </p:nvSpPr>
                  <p:spPr bwMode="auto">
                    <a:xfrm>
                      <a:off x="1810" y="850"/>
                      <a:ext cx="2054" cy="222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66" name="Line 1020"/>
                    <p:cNvSpPr>
                      <a:spLocks noChangeShapeType="1"/>
                    </p:cNvSpPr>
                    <p:nvPr/>
                  </p:nvSpPr>
                  <p:spPr bwMode="auto">
                    <a:xfrm>
                      <a:off x="1814" y="828"/>
                      <a:ext cx="2434" cy="215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67" name="Line 1021"/>
                    <p:cNvSpPr>
                      <a:spLocks noChangeShapeType="1"/>
                    </p:cNvSpPr>
                    <p:nvPr/>
                  </p:nvSpPr>
                  <p:spPr bwMode="auto">
                    <a:xfrm>
                      <a:off x="1802" y="856"/>
                      <a:ext cx="2818" cy="195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68" name="Line 1022"/>
                    <p:cNvSpPr>
                      <a:spLocks noChangeShapeType="1"/>
                    </p:cNvSpPr>
                    <p:nvPr/>
                  </p:nvSpPr>
                  <p:spPr bwMode="auto">
                    <a:xfrm>
                      <a:off x="1822" y="836"/>
                      <a:ext cx="3170" cy="178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69" name="Line 1023"/>
                    <p:cNvSpPr>
                      <a:spLocks noChangeShapeType="1"/>
                    </p:cNvSpPr>
                    <p:nvPr/>
                  </p:nvSpPr>
                  <p:spPr bwMode="auto">
                    <a:xfrm>
                      <a:off x="1798" y="824"/>
                      <a:ext cx="2612" cy="142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70" name="Line 1024"/>
                    <p:cNvSpPr>
                      <a:spLocks noChangeShapeType="1"/>
                    </p:cNvSpPr>
                    <p:nvPr/>
                  </p:nvSpPr>
                  <p:spPr bwMode="auto">
                    <a:xfrm>
                      <a:off x="1806" y="858"/>
                      <a:ext cx="3444" cy="145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71" name="Line 1025"/>
                    <p:cNvSpPr>
                      <a:spLocks noChangeShapeType="1"/>
                    </p:cNvSpPr>
                    <p:nvPr/>
                  </p:nvSpPr>
                  <p:spPr bwMode="auto">
                    <a:xfrm>
                      <a:off x="1798" y="828"/>
                      <a:ext cx="3476" cy="102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72" name="Line 1026"/>
                    <p:cNvSpPr>
                      <a:spLocks noChangeShapeType="1"/>
                    </p:cNvSpPr>
                    <p:nvPr/>
                  </p:nvSpPr>
                  <p:spPr bwMode="auto">
                    <a:xfrm>
                      <a:off x="1830" y="836"/>
                      <a:ext cx="3210" cy="72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73" name="Line 1027"/>
                    <p:cNvSpPr>
                      <a:spLocks noChangeShapeType="1"/>
                    </p:cNvSpPr>
                    <p:nvPr/>
                  </p:nvSpPr>
                  <p:spPr bwMode="auto">
                    <a:xfrm>
                      <a:off x="1818" y="854"/>
                      <a:ext cx="2910" cy="49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74" name="Line 1028"/>
                    <p:cNvSpPr>
                      <a:spLocks noChangeShapeType="1"/>
                    </p:cNvSpPr>
                    <p:nvPr/>
                  </p:nvSpPr>
                  <p:spPr bwMode="auto">
                    <a:xfrm>
                      <a:off x="1810" y="840"/>
                      <a:ext cx="2534" cy="36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75" name="Line 1029"/>
                    <p:cNvSpPr>
                      <a:spLocks noChangeShapeType="1"/>
                    </p:cNvSpPr>
                    <p:nvPr/>
                  </p:nvSpPr>
                  <p:spPr bwMode="auto">
                    <a:xfrm>
                      <a:off x="1840" y="844"/>
                      <a:ext cx="2126" cy="23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76" name="Line 1030"/>
                    <p:cNvSpPr>
                      <a:spLocks noChangeShapeType="1"/>
                    </p:cNvSpPr>
                    <p:nvPr/>
                  </p:nvSpPr>
                  <p:spPr bwMode="auto">
                    <a:xfrm>
                      <a:off x="1816" y="850"/>
                      <a:ext cx="1718" cy="15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77" name="Line 1031"/>
                    <p:cNvSpPr>
                      <a:spLocks noChangeShapeType="1"/>
                    </p:cNvSpPr>
                    <p:nvPr/>
                  </p:nvSpPr>
                  <p:spPr bwMode="auto">
                    <a:xfrm>
                      <a:off x="1812" y="840"/>
                      <a:ext cx="1296" cy="13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78" name="Line 1032"/>
                    <p:cNvSpPr>
                      <a:spLocks noChangeShapeType="1"/>
                    </p:cNvSpPr>
                    <p:nvPr/>
                  </p:nvSpPr>
                  <p:spPr bwMode="auto">
                    <a:xfrm>
                      <a:off x="1824" y="864"/>
                      <a:ext cx="804" cy="9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sp>
                <p:nvSpPr>
                  <p:cNvPr id="23750" name="Line 1033"/>
                  <p:cNvSpPr>
                    <a:spLocks noChangeShapeType="1"/>
                  </p:cNvSpPr>
                  <p:nvPr/>
                </p:nvSpPr>
                <p:spPr bwMode="auto">
                  <a:xfrm>
                    <a:off x="1848" y="858"/>
                    <a:ext cx="384" cy="13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nvGrpSpPr>
                <p:cNvPr id="132238" name="Group 1034"/>
                <p:cNvGrpSpPr>
                  <a:grpSpLocks/>
                </p:cNvGrpSpPr>
                <p:nvPr/>
              </p:nvGrpSpPr>
              <p:grpSpPr bwMode="auto">
                <a:xfrm>
                  <a:off x="462" y="922"/>
                  <a:ext cx="4812" cy="2252"/>
                  <a:chOff x="462" y="922"/>
                  <a:chExt cx="4812" cy="2252"/>
                </a:xfrm>
              </p:grpSpPr>
              <p:sp>
                <p:nvSpPr>
                  <p:cNvPr id="23717" name="Line 1035"/>
                  <p:cNvSpPr>
                    <a:spLocks noChangeShapeType="1"/>
                  </p:cNvSpPr>
                  <p:nvPr/>
                </p:nvSpPr>
                <p:spPr bwMode="auto">
                  <a:xfrm>
                    <a:off x="1416" y="938"/>
                    <a:ext cx="66" cy="20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18" name="Line 1036"/>
                  <p:cNvSpPr>
                    <a:spLocks noChangeShapeType="1"/>
                  </p:cNvSpPr>
                  <p:nvPr/>
                </p:nvSpPr>
                <p:spPr bwMode="auto">
                  <a:xfrm flipH="1">
                    <a:off x="1086" y="926"/>
                    <a:ext cx="348" cy="36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19" name="Line 1037"/>
                  <p:cNvSpPr>
                    <a:spLocks noChangeShapeType="1"/>
                  </p:cNvSpPr>
                  <p:nvPr/>
                </p:nvSpPr>
                <p:spPr bwMode="auto">
                  <a:xfrm flipH="1">
                    <a:off x="762" y="932"/>
                    <a:ext cx="676" cy="56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20" name="Line 1038"/>
                  <p:cNvSpPr>
                    <a:spLocks noChangeShapeType="1"/>
                  </p:cNvSpPr>
                  <p:nvPr/>
                </p:nvSpPr>
                <p:spPr bwMode="auto">
                  <a:xfrm flipH="1">
                    <a:off x="486" y="960"/>
                    <a:ext cx="930" cy="79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21" name="Line 1039"/>
                  <p:cNvSpPr>
                    <a:spLocks noChangeShapeType="1"/>
                  </p:cNvSpPr>
                  <p:nvPr/>
                </p:nvSpPr>
                <p:spPr bwMode="auto">
                  <a:xfrm flipH="1">
                    <a:off x="462" y="938"/>
                    <a:ext cx="976" cy="113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22" name="Line 1040"/>
                  <p:cNvSpPr>
                    <a:spLocks noChangeShapeType="1"/>
                  </p:cNvSpPr>
                  <p:nvPr/>
                </p:nvSpPr>
                <p:spPr bwMode="auto">
                  <a:xfrm flipH="1">
                    <a:off x="576" y="960"/>
                    <a:ext cx="880" cy="134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23" name="Line 1041"/>
                  <p:cNvSpPr>
                    <a:spLocks noChangeShapeType="1"/>
                  </p:cNvSpPr>
                  <p:nvPr/>
                </p:nvSpPr>
                <p:spPr bwMode="auto">
                  <a:xfrm flipH="1">
                    <a:off x="750" y="954"/>
                    <a:ext cx="666" cy="164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24" name="Line 1042"/>
                  <p:cNvSpPr>
                    <a:spLocks noChangeShapeType="1"/>
                  </p:cNvSpPr>
                  <p:nvPr/>
                </p:nvSpPr>
                <p:spPr bwMode="auto">
                  <a:xfrm flipH="1">
                    <a:off x="1038" y="944"/>
                    <a:ext cx="414" cy="183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25" name="Line 1043"/>
                  <p:cNvSpPr>
                    <a:spLocks noChangeShapeType="1"/>
                  </p:cNvSpPr>
                  <p:nvPr/>
                </p:nvSpPr>
                <p:spPr bwMode="auto">
                  <a:xfrm flipH="1">
                    <a:off x="1392" y="930"/>
                    <a:ext cx="62" cy="199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26" name="Line 1044"/>
                  <p:cNvSpPr>
                    <a:spLocks noChangeShapeType="1"/>
                  </p:cNvSpPr>
                  <p:nvPr/>
                </p:nvSpPr>
                <p:spPr bwMode="auto">
                  <a:xfrm>
                    <a:off x="1436" y="922"/>
                    <a:ext cx="346" cy="211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27" name="Line 1045"/>
                  <p:cNvSpPr>
                    <a:spLocks noChangeShapeType="1"/>
                  </p:cNvSpPr>
                  <p:nvPr/>
                </p:nvSpPr>
                <p:spPr bwMode="auto">
                  <a:xfrm flipH="1">
                    <a:off x="1236" y="984"/>
                    <a:ext cx="198" cy="97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28" name="Line 1046"/>
                  <p:cNvSpPr>
                    <a:spLocks noChangeShapeType="1"/>
                  </p:cNvSpPr>
                  <p:nvPr/>
                </p:nvSpPr>
                <p:spPr bwMode="auto">
                  <a:xfrm>
                    <a:off x="1434" y="930"/>
                    <a:ext cx="774" cy="219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29" name="Line 1047"/>
                  <p:cNvSpPr>
                    <a:spLocks noChangeShapeType="1"/>
                  </p:cNvSpPr>
                  <p:nvPr/>
                </p:nvSpPr>
                <p:spPr bwMode="auto">
                  <a:xfrm>
                    <a:off x="1444" y="938"/>
                    <a:ext cx="1190" cy="221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30" name="Line 1048"/>
                  <p:cNvSpPr>
                    <a:spLocks noChangeShapeType="1"/>
                  </p:cNvSpPr>
                  <p:nvPr/>
                </p:nvSpPr>
                <p:spPr bwMode="auto">
                  <a:xfrm>
                    <a:off x="1436" y="924"/>
                    <a:ext cx="1672" cy="225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31" name="Line 1049"/>
                  <p:cNvSpPr>
                    <a:spLocks noChangeShapeType="1"/>
                  </p:cNvSpPr>
                  <p:nvPr/>
                </p:nvSpPr>
                <p:spPr bwMode="auto">
                  <a:xfrm>
                    <a:off x="1442" y="930"/>
                    <a:ext cx="2032" cy="222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32" name="Line 1050"/>
                  <p:cNvSpPr>
                    <a:spLocks noChangeShapeType="1"/>
                  </p:cNvSpPr>
                  <p:nvPr/>
                </p:nvSpPr>
                <p:spPr bwMode="auto">
                  <a:xfrm>
                    <a:off x="1426" y="938"/>
                    <a:ext cx="2438" cy="214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33" name="Line 1051"/>
                  <p:cNvSpPr>
                    <a:spLocks noChangeShapeType="1"/>
                  </p:cNvSpPr>
                  <p:nvPr/>
                </p:nvSpPr>
                <p:spPr bwMode="auto">
                  <a:xfrm>
                    <a:off x="1446" y="948"/>
                    <a:ext cx="2802" cy="203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34" name="Line 1052"/>
                  <p:cNvSpPr>
                    <a:spLocks noChangeShapeType="1"/>
                  </p:cNvSpPr>
                  <p:nvPr/>
                </p:nvSpPr>
                <p:spPr bwMode="auto">
                  <a:xfrm>
                    <a:off x="1426" y="960"/>
                    <a:ext cx="3194" cy="185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35" name="Line 1053"/>
                  <p:cNvSpPr>
                    <a:spLocks noChangeShapeType="1"/>
                  </p:cNvSpPr>
                  <p:nvPr/>
                </p:nvSpPr>
                <p:spPr bwMode="auto">
                  <a:xfrm>
                    <a:off x="1438" y="948"/>
                    <a:ext cx="3554" cy="167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36" name="Line 1054"/>
                  <p:cNvSpPr>
                    <a:spLocks noChangeShapeType="1"/>
                  </p:cNvSpPr>
                  <p:nvPr/>
                </p:nvSpPr>
                <p:spPr bwMode="auto">
                  <a:xfrm>
                    <a:off x="1414" y="968"/>
                    <a:ext cx="2996" cy="127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37" name="Line 1055"/>
                  <p:cNvSpPr>
                    <a:spLocks noChangeShapeType="1"/>
                  </p:cNvSpPr>
                  <p:nvPr/>
                </p:nvSpPr>
                <p:spPr bwMode="auto">
                  <a:xfrm>
                    <a:off x="1430" y="954"/>
                    <a:ext cx="3820" cy="136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38" name="Line 1056"/>
                  <p:cNvSpPr>
                    <a:spLocks noChangeShapeType="1"/>
                  </p:cNvSpPr>
                  <p:nvPr/>
                </p:nvSpPr>
                <p:spPr bwMode="auto">
                  <a:xfrm>
                    <a:off x="1438" y="932"/>
                    <a:ext cx="3836" cy="91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39" name="Line 1057"/>
                  <p:cNvSpPr>
                    <a:spLocks noChangeShapeType="1"/>
                  </p:cNvSpPr>
                  <p:nvPr/>
                </p:nvSpPr>
                <p:spPr bwMode="auto">
                  <a:xfrm>
                    <a:off x="1438" y="956"/>
                    <a:ext cx="3602" cy="60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40" name="Line 1058"/>
                  <p:cNvSpPr>
                    <a:spLocks noChangeShapeType="1"/>
                  </p:cNvSpPr>
                  <p:nvPr/>
                </p:nvSpPr>
                <p:spPr bwMode="auto">
                  <a:xfrm>
                    <a:off x="1434" y="950"/>
                    <a:ext cx="3294" cy="40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41" name="Line 1059"/>
                  <p:cNvSpPr>
                    <a:spLocks noChangeShapeType="1"/>
                  </p:cNvSpPr>
                  <p:nvPr/>
                </p:nvSpPr>
                <p:spPr bwMode="auto">
                  <a:xfrm>
                    <a:off x="1442" y="960"/>
                    <a:ext cx="2902" cy="24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42" name="Line 1060"/>
                  <p:cNvSpPr>
                    <a:spLocks noChangeShapeType="1"/>
                  </p:cNvSpPr>
                  <p:nvPr/>
                </p:nvSpPr>
                <p:spPr bwMode="auto">
                  <a:xfrm>
                    <a:off x="1464" y="948"/>
                    <a:ext cx="2502" cy="13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43" name="Line 1061"/>
                  <p:cNvSpPr>
                    <a:spLocks noChangeShapeType="1"/>
                  </p:cNvSpPr>
                  <p:nvPr/>
                </p:nvSpPr>
                <p:spPr bwMode="auto">
                  <a:xfrm>
                    <a:off x="1432" y="946"/>
                    <a:ext cx="2102" cy="5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44" name="Line 1062"/>
                  <p:cNvSpPr>
                    <a:spLocks noChangeShapeType="1"/>
                  </p:cNvSpPr>
                  <p:nvPr/>
                </p:nvSpPr>
                <p:spPr bwMode="auto">
                  <a:xfrm>
                    <a:off x="1420" y="960"/>
                    <a:ext cx="1688" cy="1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45" name="Line 1063"/>
                  <p:cNvSpPr>
                    <a:spLocks noChangeShapeType="1"/>
                  </p:cNvSpPr>
                  <p:nvPr/>
                </p:nvSpPr>
                <p:spPr bwMode="auto">
                  <a:xfrm flipV="1">
                    <a:off x="1424" y="956"/>
                    <a:ext cx="1204" cy="2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46" name="Line 1064"/>
                  <p:cNvSpPr>
                    <a:spLocks noChangeShapeType="1"/>
                  </p:cNvSpPr>
                  <p:nvPr/>
                </p:nvSpPr>
                <p:spPr bwMode="auto">
                  <a:xfrm>
                    <a:off x="1424" y="962"/>
                    <a:ext cx="808" cy="3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47" name="Line 1065"/>
                  <p:cNvSpPr>
                    <a:spLocks noChangeShapeType="1"/>
                  </p:cNvSpPr>
                  <p:nvPr/>
                </p:nvSpPr>
                <p:spPr bwMode="auto">
                  <a:xfrm flipH="1">
                    <a:off x="1352" y="976"/>
                    <a:ext cx="88" cy="143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48" name="Line 1066"/>
                  <p:cNvSpPr>
                    <a:spLocks noChangeShapeType="1"/>
                  </p:cNvSpPr>
                  <p:nvPr/>
                </p:nvSpPr>
                <p:spPr bwMode="auto">
                  <a:xfrm>
                    <a:off x="1432" y="944"/>
                    <a:ext cx="432" cy="12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nvGrpSpPr>
                <p:cNvPr id="132239" name="Group 1067"/>
                <p:cNvGrpSpPr>
                  <a:grpSpLocks/>
                </p:cNvGrpSpPr>
                <p:nvPr/>
              </p:nvGrpSpPr>
              <p:grpSpPr bwMode="auto">
                <a:xfrm>
                  <a:off x="462" y="956"/>
                  <a:ext cx="4812" cy="2218"/>
                  <a:chOff x="462" y="956"/>
                  <a:chExt cx="4812" cy="2218"/>
                </a:xfrm>
              </p:grpSpPr>
              <p:sp>
                <p:nvSpPr>
                  <p:cNvPr id="23685" name="Line 1068"/>
                  <p:cNvSpPr>
                    <a:spLocks noChangeShapeType="1"/>
                  </p:cNvSpPr>
                  <p:nvPr/>
                </p:nvSpPr>
                <p:spPr bwMode="auto">
                  <a:xfrm>
                    <a:off x="1010" y="1110"/>
                    <a:ext cx="76" cy="18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86" name="Line 1069"/>
                  <p:cNvSpPr>
                    <a:spLocks noChangeShapeType="1"/>
                  </p:cNvSpPr>
                  <p:nvPr/>
                </p:nvSpPr>
                <p:spPr bwMode="auto">
                  <a:xfrm flipH="1">
                    <a:off x="762" y="1124"/>
                    <a:ext cx="260" cy="37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87" name="Line 1070"/>
                  <p:cNvSpPr>
                    <a:spLocks noChangeShapeType="1"/>
                  </p:cNvSpPr>
                  <p:nvPr/>
                </p:nvSpPr>
                <p:spPr bwMode="auto">
                  <a:xfrm flipH="1">
                    <a:off x="486" y="1112"/>
                    <a:ext cx="530" cy="64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88" name="Line 1071"/>
                  <p:cNvSpPr>
                    <a:spLocks noChangeShapeType="1"/>
                  </p:cNvSpPr>
                  <p:nvPr/>
                </p:nvSpPr>
                <p:spPr bwMode="auto">
                  <a:xfrm flipH="1">
                    <a:off x="462" y="1106"/>
                    <a:ext cx="560" cy="97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89" name="Line 1072"/>
                  <p:cNvSpPr>
                    <a:spLocks noChangeShapeType="1"/>
                  </p:cNvSpPr>
                  <p:nvPr/>
                </p:nvSpPr>
                <p:spPr bwMode="auto">
                  <a:xfrm flipH="1">
                    <a:off x="576" y="1112"/>
                    <a:ext cx="448" cy="119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90" name="Line 1073"/>
                  <p:cNvSpPr>
                    <a:spLocks noChangeShapeType="1"/>
                  </p:cNvSpPr>
                  <p:nvPr/>
                </p:nvSpPr>
                <p:spPr bwMode="auto">
                  <a:xfrm flipH="1">
                    <a:off x="750" y="1106"/>
                    <a:ext cx="274" cy="149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91" name="Line 1074"/>
                  <p:cNvSpPr>
                    <a:spLocks noChangeShapeType="1"/>
                  </p:cNvSpPr>
                  <p:nvPr/>
                </p:nvSpPr>
                <p:spPr bwMode="auto">
                  <a:xfrm>
                    <a:off x="1028" y="1136"/>
                    <a:ext cx="10" cy="164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92" name="Line 1075"/>
                  <p:cNvSpPr>
                    <a:spLocks noChangeShapeType="1"/>
                  </p:cNvSpPr>
                  <p:nvPr/>
                </p:nvSpPr>
                <p:spPr bwMode="auto">
                  <a:xfrm>
                    <a:off x="1030" y="1122"/>
                    <a:ext cx="362" cy="180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93" name="Line 1076"/>
                  <p:cNvSpPr>
                    <a:spLocks noChangeShapeType="1"/>
                  </p:cNvSpPr>
                  <p:nvPr/>
                </p:nvSpPr>
                <p:spPr bwMode="auto">
                  <a:xfrm>
                    <a:off x="1020" y="1090"/>
                    <a:ext cx="762" cy="194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94" name="Line 1077"/>
                  <p:cNvSpPr>
                    <a:spLocks noChangeShapeType="1"/>
                  </p:cNvSpPr>
                  <p:nvPr/>
                </p:nvSpPr>
                <p:spPr bwMode="auto">
                  <a:xfrm>
                    <a:off x="1034" y="1112"/>
                    <a:ext cx="202" cy="85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95" name="Line 1078"/>
                  <p:cNvSpPr>
                    <a:spLocks noChangeShapeType="1"/>
                  </p:cNvSpPr>
                  <p:nvPr/>
                </p:nvSpPr>
                <p:spPr bwMode="auto">
                  <a:xfrm>
                    <a:off x="1018" y="1090"/>
                    <a:ext cx="1190" cy="203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96" name="Line 1079"/>
                  <p:cNvSpPr>
                    <a:spLocks noChangeShapeType="1"/>
                  </p:cNvSpPr>
                  <p:nvPr/>
                </p:nvSpPr>
                <p:spPr bwMode="auto">
                  <a:xfrm>
                    <a:off x="1020" y="1098"/>
                    <a:ext cx="1614" cy="205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97" name="Line 1080"/>
                  <p:cNvSpPr>
                    <a:spLocks noChangeShapeType="1"/>
                  </p:cNvSpPr>
                  <p:nvPr/>
                </p:nvSpPr>
                <p:spPr bwMode="auto">
                  <a:xfrm>
                    <a:off x="996" y="1084"/>
                    <a:ext cx="2112" cy="209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98" name="Line 1081"/>
                  <p:cNvSpPr>
                    <a:spLocks noChangeShapeType="1"/>
                  </p:cNvSpPr>
                  <p:nvPr/>
                </p:nvSpPr>
                <p:spPr bwMode="auto">
                  <a:xfrm>
                    <a:off x="1018" y="1106"/>
                    <a:ext cx="2456" cy="204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99" name="Line 1082"/>
                  <p:cNvSpPr>
                    <a:spLocks noChangeShapeType="1"/>
                  </p:cNvSpPr>
                  <p:nvPr/>
                </p:nvSpPr>
                <p:spPr bwMode="auto">
                  <a:xfrm>
                    <a:off x="994" y="1106"/>
                    <a:ext cx="2870" cy="197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00" name="Line 1083"/>
                  <p:cNvSpPr>
                    <a:spLocks noChangeShapeType="1"/>
                  </p:cNvSpPr>
                  <p:nvPr/>
                </p:nvSpPr>
                <p:spPr bwMode="auto">
                  <a:xfrm>
                    <a:off x="998" y="1100"/>
                    <a:ext cx="3250" cy="188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01" name="Line 1084"/>
                  <p:cNvSpPr>
                    <a:spLocks noChangeShapeType="1"/>
                  </p:cNvSpPr>
                  <p:nvPr/>
                </p:nvSpPr>
                <p:spPr bwMode="auto">
                  <a:xfrm>
                    <a:off x="1026" y="1104"/>
                    <a:ext cx="3594" cy="171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02" name="Line 1085"/>
                  <p:cNvSpPr>
                    <a:spLocks noChangeShapeType="1"/>
                  </p:cNvSpPr>
                  <p:nvPr/>
                </p:nvSpPr>
                <p:spPr bwMode="auto">
                  <a:xfrm>
                    <a:off x="998" y="1092"/>
                    <a:ext cx="3994" cy="153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03" name="Line 1086"/>
                  <p:cNvSpPr>
                    <a:spLocks noChangeShapeType="1"/>
                  </p:cNvSpPr>
                  <p:nvPr/>
                </p:nvSpPr>
                <p:spPr bwMode="auto">
                  <a:xfrm>
                    <a:off x="1006" y="1120"/>
                    <a:ext cx="3404" cy="112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04" name="Line 1087"/>
                  <p:cNvSpPr>
                    <a:spLocks noChangeShapeType="1"/>
                  </p:cNvSpPr>
                  <p:nvPr/>
                </p:nvSpPr>
                <p:spPr bwMode="auto">
                  <a:xfrm>
                    <a:off x="1014" y="1114"/>
                    <a:ext cx="4236" cy="120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05" name="Line 1088"/>
                  <p:cNvSpPr>
                    <a:spLocks noChangeShapeType="1"/>
                  </p:cNvSpPr>
                  <p:nvPr/>
                </p:nvSpPr>
                <p:spPr bwMode="auto">
                  <a:xfrm>
                    <a:off x="1030" y="1108"/>
                    <a:ext cx="4244" cy="74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06" name="Line 1089"/>
                  <p:cNvSpPr>
                    <a:spLocks noChangeShapeType="1"/>
                  </p:cNvSpPr>
                  <p:nvPr/>
                </p:nvSpPr>
                <p:spPr bwMode="auto">
                  <a:xfrm>
                    <a:off x="990" y="1084"/>
                    <a:ext cx="4050" cy="47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07" name="Line 1090"/>
                  <p:cNvSpPr>
                    <a:spLocks noChangeShapeType="1"/>
                  </p:cNvSpPr>
                  <p:nvPr/>
                </p:nvSpPr>
                <p:spPr bwMode="auto">
                  <a:xfrm>
                    <a:off x="1018" y="1118"/>
                    <a:ext cx="3710" cy="23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08" name="Line 1091"/>
                  <p:cNvSpPr>
                    <a:spLocks noChangeShapeType="1"/>
                  </p:cNvSpPr>
                  <p:nvPr/>
                </p:nvSpPr>
                <p:spPr bwMode="auto">
                  <a:xfrm>
                    <a:off x="1002" y="1104"/>
                    <a:ext cx="3342" cy="9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09" name="Line 1092"/>
                  <p:cNvSpPr>
                    <a:spLocks noChangeShapeType="1"/>
                  </p:cNvSpPr>
                  <p:nvPr/>
                </p:nvSpPr>
                <p:spPr bwMode="auto">
                  <a:xfrm flipV="1">
                    <a:off x="1032" y="1080"/>
                    <a:ext cx="2934" cy="2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10" name="Line 1093"/>
                  <p:cNvSpPr>
                    <a:spLocks noChangeShapeType="1"/>
                  </p:cNvSpPr>
                  <p:nvPr/>
                </p:nvSpPr>
                <p:spPr bwMode="auto">
                  <a:xfrm flipV="1">
                    <a:off x="1024" y="1002"/>
                    <a:ext cx="2510" cy="10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11" name="Line 1094"/>
                  <p:cNvSpPr>
                    <a:spLocks noChangeShapeType="1"/>
                  </p:cNvSpPr>
                  <p:nvPr/>
                </p:nvSpPr>
                <p:spPr bwMode="auto">
                  <a:xfrm flipV="1">
                    <a:off x="1012" y="978"/>
                    <a:ext cx="2096" cy="11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12" name="Line 1095"/>
                  <p:cNvSpPr>
                    <a:spLocks noChangeShapeType="1"/>
                  </p:cNvSpPr>
                  <p:nvPr/>
                </p:nvSpPr>
                <p:spPr bwMode="auto">
                  <a:xfrm flipV="1">
                    <a:off x="992" y="956"/>
                    <a:ext cx="1636" cy="17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13" name="Line 1096"/>
                  <p:cNvSpPr>
                    <a:spLocks noChangeShapeType="1"/>
                  </p:cNvSpPr>
                  <p:nvPr/>
                </p:nvSpPr>
                <p:spPr bwMode="auto">
                  <a:xfrm flipV="1">
                    <a:off x="1016" y="996"/>
                    <a:ext cx="1216" cy="12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14" name="Line 1097"/>
                  <p:cNvSpPr>
                    <a:spLocks noChangeShapeType="1"/>
                  </p:cNvSpPr>
                  <p:nvPr/>
                </p:nvSpPr>
                <p:spPr bwMode="auto">
                  <a:xfrm>
                    <a:off x="1048" y="1112"/>
                    <a:ext cx="304" cy="129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15" name="Line 1098"/>
                  <p:cNvSpPr>
                    <a:spLocks noChangeShapeType="1"/>
                  </p:cNvSpPr>
                  <p:nvPr/>
                </p:nvSpPr>
                <p:spPr bwMode="auto">
                  <a:xfrm flipV="1">
                    <a:off x="1008" y="1072"/>
                    <a:ext cx="856" cy="4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716" name="Line 1099"/>
                  <p:cNvSpPr>
                    <a:spLocks noChangeShapeType="1"/>
                  </p:cNvSpPr>
                  <p:nvPr/>
                </p:nvSpPr>
                <p:spPr bwMode="auto">
                  <a:xfrm>
                    <a:off x="1032" y="1128"/>
                    <a:ext cx="448" cy="3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nvGrpSpPr>
                <p:cNvPr id="132240" name="Group 1100"/>
                <p:cNvGrpSpPr>
                  <a:grpSpLocks/>
                </p:cNvGrpSpPr>
                <p:nvPr/>
              </p:nvGrpSpPr>
              <p:grpSpPr bwMode="auto">
                <a:xfrm>
                  <a:off x="478" y="948"/>
                  <a:ext cx="4812" cy="2218"/>
                  <a:chOff x="462" y="956"/>
                  <a:chExt cx="4812" cy="2218"/>
                </a:xfrm>
              </p:grpSpPr>
              <p:sp>
                <p:nvSpPr>
                  <p:cNvPr id="23653" name="Line 1101"/>
                  <p:cNvSpPr>
                    <a:spLocks noChangeShapeType="1"/>
                  </p:cNvSpPr>
                  <p:nvPr/>
                </p:nvSpPr>
                <p:spPr bwMode="auto">
                  <a:xfrm>
                    <a:off x="638" y="1308"/>
                    <a:ext cx="124" cy="19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54" name="Line 1102"/>
                  <p:cNvSpPr>
                    <a:spLocks noChangeShapeType="1"/>
                  </p:cNvSpPr>
                  <p:nvPr/>
                </p:nvSpPr>
                <p:spPr bwMode="auto">
                  <a:xfrm flipH="1">
                    <a:off x="486" y="1328"/>
                    <a:ext cx="146" cy="43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55" name="Line 1103"/>
                  <p:cNvSpPr>
                    <a:spLocks noChangeShapeType="1"/>
                  </p:cNvSpPr>
                  <p:nvPr/>
                </p:nvSpPr>
                <p:spPr bwMode="auto">
                  <a:xfrm flipH="1">
                    <a:off x="462" y="1354"/>
                    <a:ext cx="176" cy="72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56" name="Line 1104"/>
                  <p:cNvSpPr>
                    <a:spLocks noChangeShapeType="1"/>
                  </p:cNvSpPr>
                  <p:nvPr/>
                </p:nvSpPr>
                <p:spPr bwMode="auto">
                  <a:xfrm flipH="1">
                    <a:off x="576" y="1320"/>
                    <a:ext cx="80" cy="98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57" name="Line 1105"/>
                  <p:cNvSpPr>
                    <a:spLocks noChangeShapeType="1"/>
                  </p:cNvSpPr>
                  <p:nvPr/>
                </p:nvSpPr>
                <p:spPr bwMode="auto">
                  <a:xfrm>
                    <a:off x="632" y="1346"/>
                    <a:ext cx="118" cy="125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58" name="Line 1106"/>
                  <p:cNvSpPr>
                    <a:spLocks noChangeShapeType="1"/>
                  </p:cNvSpPr>
                  <p:nvPr/>
                </p:nvSpPr>
                <p:spPr bwMode="auto">
                  <a:xfrm>
                    <a:off x="636" y="1336"/>
                    <a:ext cx="402" cy="144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59" name="Line 1107"/>
                  <p:cNvSpPr>
                    <a:spLocks noChangeShapeType="1"/>
                  </p:cNvSpPr>
                  <p:nvPr/>
                </p:nvSpPr>
                <p:spPr bwMode="auto">
                  <a:xfrm>
                    <a:off x="630" y="1346"/>
                    <a:ext cx="762" cy="157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60" name="Line 1108"/>
                  <p:cNvSpPr>
                    <a:spLocks noChangeShapeType="1"/>
                  </p:cNvSpPr>
                  <p:nvPr/>
                </p:nvSpPr>
                <p:spPr bwMode="auto">
                  <a:xfrm>
                    <a:off x="628" y="1330"/>
                    <a:ext cx="1154" cy="170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61" name="Line 1109"/>
                  <p:cNvSpPr>
                    <a:spLocks noChangeShapeType="1"/>
                  </p:cNvSpPr>
                  <p:nvPr/>
                </p:nvSpPr>
                <p:spPr bwMode="auto">
                  <a:xfrm>
                    <a:off x="626" y="1336"/>
                    <a:ext cx="610" cy="62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62" name="Line 1110"/>
                  <p:cNvSpPr>
                    <a:spLocks noChangeShapeType="1"/>
                  </p:cNvSpPr>
                  <p:nvPr/>
                </p:nvSpPr>
                <p:spPr bwMode="auto">
                  <a:xfrm>
                    <a:off x="650" y="1322"/>
                    <a:ext cx="1558" cy="179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63" name="Line 1111"/>
                  <p:cNvSpPr>
                    <a:spLocks noChangeShapeType="1"/>
                  </p:cNvSpPr>
                  <p:nvPr/>
                </p:nvSpPr>
                <p:spPr bwMode="auto">
                  <a:xfrm>
                    <a:off x="612" y="1354"/>
                    <a:ext cx="2022" cy="179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64" name="Line 1112"/>
                  <p:cNvSpPr>
                    <a:spLocks noChangeShapeType="1"/>
                  </p:cNvSpPr>
                  <p:nvPr/>
                </p:nvSpPr>
                <p:spPr bwMode="auto">
                  <a:xfrm>
                    <a:off x="628" y="1340"/>
                    <a:ext cx="2480" cy="183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65" name="Line 1113"/>
                  <p:cNvSpPr>
                    <a:spLocks noChangeShapeType="1"/>
                  </p:cNvSpPr>
                  <p:nvPr/>
                </p:nvSpPr>
                <p:spPr bwMode="auto">
                  <a:xfrm>
                    <a:off x="634" y="1322"/>
                    <a:ext cx="2840" cy="182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66" name="Line 1114"/>
                  <p:cNvSpPr>
                    <a:spLocks noChangeShapeType="1"/>
                  </p:cNvSpPr>
                  <p:nvPr/>
                </p:nvSpPr>
                <p:spPr bwMode="auto">
                  <a:xfrm>
                    <a:off x="650" y="1346"/>
                    <a:ext cx="3214" cy="173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67" name="Line 1115"/>
                  <p:cNvSpPr>
                    <a:spLocks noChangeShapeType="1"/>
                  </p:cNvSpPr>
                  <p:nvPr/>
                </p:nvSpPr>
                <p:spPr bwMode="auto">
                  <a:xfrm>
                    <a:off x="630" y="1340"/>
                    <a:ext cx="3618" cy="164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68" name="Line 1116"/>
                  <p:cNvSpPr>
                    <a:spLocks noChangeShapeType="1"/>
                  </p:cNvSpPr>
                  <p:nvPr/>
                </p:nvSpPr>
                <p:spPr bwMode="auto">
                  <a:xfrm>
                    <a:off x="634" y="1352"/>
                    <a:ext cx="3986" cy="146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69" name="Line 1117"/>
                  <p:cNvSpPr>
                    <a:spLocks noChangeShapeType="1"/>
                  </p:cNvSpPr>
                  <p:nvPr/>
                </p:nvSpPr>
                <p:spPr bwMode="auto">
                  <a:xfrm>
                    <a:off x="622" y="1324"/>
                    <a:ext cx="4370" cy="129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70" name="Line 1118"/>
                  <p:cNvSpPr>
                    <a:spLocks noChangeShapeType="1"/>
                  </p:cNvSpPr>
                  <p:nvPr/>
                </p:nvSpPr>
                <p:spPr bwMode="auto">
                  <a:xfrm>
                    <a:off x="654" y="1344"/>
                    <a:ext cx="3756" cy="90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71" name="Line 1119"/>
                  <p:cNvSpPr>
                    <a:spLocks noChangeShapeType="1"/>
                  </p:cNvSpPr>
                  <p:nvPr/>
                </p:nvSpPr>
                <p:spPr bwMode="auto">
                  <a:xfrm>
                    <a:off x="622" y="1346"/>
                    <a:ext cx="4628" cy="97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72" name="Line 1120"/>
                  <p:cNvSpPr>
                    <a:spLocks noChangeShapeType="1"/>
                  </p:cNvSpPr>
                  <p:nvPr/>
                </p:nvSpPr>
                <p:spPr bwMode="auto">
                  <a:xfrm>
                    <a:off x="646" y="1340"/>
                    <a:ext cx="4628" cy="50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73" name="Line 1121"/>
                  <p:cNvSpPr>
                    <a:spLocks noChangeShapeType="1"/>
                  </p:cNvSpPr>
                  <p:nvPr/>
                </p:nvSpPr>
                <p:spPr bwMode="auto">
                  <a:xfrm>
                    <a:off x="638" y="1364"/>
                    <a:ext cx="4402" cy="19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74" name="Line 1122"/>
                  <p:cNvSpPr>
                    <a:spLocks noChangeShapeType="1"/>
                  </p:cNvSpPr>
                  <p:nvPr/>
                </p:nvSpPr>
                <p:spPr bwMode="auto">
                  <a:xfrm>
                    <a:off x="642" y="1342"/>
                    <a:ext cx="4086" cy="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75" name="Line 1123"/>
                  <p:cNvSpPr>
                    <a:spLocks noChangeShapeType="1"/>
                  </p:cNvSpPr>
                  <p:nvPr/>
                </p:nvSpPr>
                <p:spPr bwMode="auto">
                  <a:xfrm flipV="1">
                    <a:off x="602" y="1200"/>
                    <a:ext cx="3742" cy="15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76" name="Line 1124"/>
                  <p:cNvSpPr>
                    <a:spLocks noChangeShapeType="1"/>
                  </p:cNvSpPr>
                  <p:nvPr/>
                </p:nvSpPr>
                <p:spPr bwMode="auto">
                  <a:xfrm flipV="1">
                    <a:off x="640" y="1080"/>
                    <a:ext cx="3326" cy="26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77" name="Line 1125"/>
                  <p:cNvSpPr>
                    <a:spLocks noChangeShapeType="1"/>
                  </p:cNvSpPr>
                  <p:nvPr/>
                </p:nvSpPr>
                <p:spPr bwMode="auto">
                  <a:xfrm flipV="1">
                    <a:off x="624" y="1002"/>
                    <a:ext cx="2910" cy="35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78" name="Line 1126"/>
                  <p:cNvSpPr>
                    <a:spLocks noChangeShapeType="1"/>
                  </p:cNvSpPr>
                  <p:nvPr/>
                </p:nvSpPr>
                <p:spPr bwMode="auto">
                  <a:xfrm flipV="1">
                    <a:off x="636" y="978"/>
                    <a:ext cx="2472" cy="39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79" name="Line 1127"/>
                  <p:cNvSpPr>
                    <a:spLocks noChangeShapeType="1"/>
                  </p:cNvSpPr>
                  <p:nvPr/>
                </p:nvSpPr>
                <p:spPr bwMode="auto">
                  <a:xfrm flipV="1">
                    <a:off x="624" y="956"/>
                    <a:ext cx="2004" cy="39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80" name="Line 1128"/>
                  <p:cNvSpPr>
                    <a:spLocks noChangeShapeType="1"/>
                  </p:cNvSpPr>
                  <p:nvPr/>
                </p:nvSpPr>
                <p:spPr bwMode="auto">
                  <a:xfrm flipV="1">
                    <a:off x="616" y="996"/>
                    <a:ext cx="1616" cy="35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81" name="Line 1129"/>
                  <p:cNvSpPr>
                    <a:spLocks noChangeShapeType="1"/>
                  </p:cNvSpPr>
                  <p:nvPr/>
                </p:nvSpPr>
                <p:spPr bwMode="auto">
                  <a:xfrm>
                    <a:off x="664" y="1376"/>
                    <a:ext cx="688" cy="103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82" name="Line 1130"/>
                  <p:cNvSpPr>
                    <a:spLocks noChangeShapeType="1"/>
                  </p:cNvSpPr>
                  <p:nvPr/>
                </p:nvSpPr>
                <p:spPr bwMode="auto">
                  <a:xfrm flipV="1">
                    <a:off x="608" y="1072"/>
                    <a:ext cx="1256" cy="27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83" name="Line 1131"/>
                  <p:cNvSpPr>
                    <a:spLocks noChangeShapeType="1"/>
                  </p:cNvSpPr>
                  <p:nvPr/>
                </p:nvSpPr>
                <p:spPr bwMode="auto">
                  <a:xfrm flipV="1">
                    <a:off x="648" y="1160"/>
                    <a:ext cx="832" cy="20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84" name="Line 1132"/>
                  <p:cNvSpPr>
                    <a:spLocks noChangeShapeType="1"/>
                  </p:cNvSpPr>
                  <p:nvPr/>
                </p:nvSpPr>
                <p:spPr bwMode="auto">
                  <a:xfrm flipV="1">
                    <a:off x="608" y="1328"/>
                    <a:ext cx="480" cy="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nvGrpSpPr>
                <p:cNvPr id="132241" name="Group 1133"/>
                <p:cNvGrpSpPr>
                  <a:grpSpLocks/>
                </p:cNvGrpSpPr>
                <p:nvPr/>
              </p:nvGrpSpPr>
              <p:grpSpPr bwMode="auto">
                <a:xfrm>
                  <a:off x="294" y="956"/>
                  <a:ext cx="4980" cy="2218"/>
                  <a:chOff x="294" y="956"/>
                  <a:chExt cx="4980" cy="2218"/>
                </a:xfrm>
              </p:grpSpPr>
              <p:sp>
                <p:nvSpPr>
                  <p:cNvPr id="23621" name="Line 1134"/>
                  <p:cNvSpPr>
                    <a:spLocks noChangeShapeType="1"/>
                  </p:cNvSpPr>
                  <p:nvPr/>
                </p:nvSpPr>
                <p:spPr bwMode="auto">
                  <a:xfrm>
                    <a:off x="312" y="1632"/>
                    <a:ext cx="174" cy="12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22" name="Line 1135"/>
                  <p:cNvSpPr>
                    <a:spLocks noChangeShapeType="1"/>
                  </p:cNvSpPr>
                  <p:nvPr/>
                </p:nvSpPr>
                <p:spPr bwMode="auto">
                  <a:xfrm>
                    <a:off x="326" y="1642"/>
                    <a:ext cx="136" cy="43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23" name="Line 1136"/>
                  <p:cNvSpPr>
                    <a:spLocks noChangeShapeType="1"/>
                  </p:cNvSpPr>
                  <p:nvPr/>
                </p:nvSpPr>
                <p:spPr bwMode="auto">
                  <a:xfrm>
                    <a:off x="336" y="1616"/>
                    <a:ext cx="240" cy="68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24" name="Line 1137"/>
                  <p:cNvSpPr>
                    <a:spLocks noChangeShapeType="1"/>
                  </p:cNvSpPr>
                  <p:nvPr/>
                </p:nvSpPr>
                <p:spPr bwMode="auto">
                  <a:xfrm>
                    <a:off x="344" y="1634"/>
                    <a:ext cx="406" cy="96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25" name="Line 1138"/>
                  <p:cNvSpPr>
                    <a:spLocks noChangeShapeType="1"/>
                  </p:cNvSpPr>
                  <p:nvPr/>
                </p:nvSpPr>
                <p:spPr bwMode="auto">
                  <a:xfrm>
                    <a:off x="356" y="1632"/>
                    <a:ext cx="682" cy="114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26" name="Line 1139"/>
                  <p:cNvSpPr>
                    <a:spLocks noChangeShapeType="1"/>
                  </p:cNvSpPr>
                  <p:nvPr/>
                </p:nvSpPr>
                <p:spPr bwMode="auto">
                  <a:xfrm>
                    <a:off x="334" y="1618"/>
                    <a:ext cx="1058" cy="130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27" name="Line 1140"/>
                  <p:cNvSpPr>
                    <a:spLocks noChangeShapeType="1"/>
                  </p:cNvSpPr>
                  <p:nvPr/>
                </p:nvSpPr>
                <p:spPr bwMode="auto">
                  <a:xfrm>
                    <a:off x="348" y="1650"/>
                    <a:ext cx="1434" cy="138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28" name="Line 1141"/>
                  <p:cNvSpPr>
                    <a:spLocks noChangeShapeType="1"/>
                  </p:cNvSpPr>
                  <p:nvPr/>
                </p:nvSpPr>
                <p:spPr bwMode="auto">
                  <a:xfrm>
                    <a:off x="330" y="1648"/>
                    <a:ext cx="906" cy="31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29" name="Line 1142"/>
                  <p:cNvSpPr>
                    <a:spLocks noChangeShapeType="1"/>
                  </p:cNvSpPr>
                  <p:nvPr/>
                </p:nvSpPr>
                <p:spPr bwMode="auto">
                  <a:xfrm>
                    <a:off x="346" y="1634"/>
                    <a:ext cx="1862" cy="148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30" name="Line 1143"/>
                  <p:cNvSpPr>
                    <a:spLocks noChangeShapeType="1"/>
                  </p:cNvSpPr>
                  <p:nvPr/>
                </p:nvSpPr>
                <p:spPr bwMode="auto">
                  <a:xfrm>
                    <a:off x="332" y="1618"/>
                    <a:ext cx="2302" cy="153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31" name="Line 1144"/>
                  <p:cNvSpPr>
                    <a:spLocks noChangeShapeType="1"/>
                  </p:cNvSpPr>
                  <p:nvPr/>
                </p:nvSpPr>
                <p:spPr bwMode="auto">
                  <a:xfrm>
                    <a:off x="316" y="1612"/>
                    <a:ext cx="2792" cy="156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32" name="Line 1145"/>
                  <p:cNvSpPr>
                    <a:spLocks noChangeShapeType="1"/>
                  </p:cNvSpPr>
                  <p:nvPr/>
                </p:nvSpPr>
                <p:spPr bwMode="auto">
                  <a:xfrm>
                    <a:off x="314" y="1618"/>
                    <a:ext cx="3160" cy="153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33" name="Line 1146"/>
                  <p:cNvSpPr>
                    <a:spLocks noChangeShapeType="1"/>
                  </p:cNvSpPr>
                  <p:nvPr/>
                </p:nvSpPr>
                <p:spPr bwMode="auto">
                  <a:xfrm>
                    <a:off x="322" y="1618"/>
                    <a:ext cx="3542" cy="146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34" name="Line 1147"/>
                  <p:cNvSpPr>
                    <a:spLocks noChangeShapeType="1"/>
                  </p:cNvSpPr>
                  <p:nvPr/>
                </p:nvSpPr>
                <p:spPr bwMode="auto">
                  <a:xfrm>
                    <a:off x="342" y="1636"/>
                    <a:ext cx="3906" cy="134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35" name="Line 1148"/>
                  <p:cNvSpPr>
                    <a:spLocks noChangeShapeType="1"/>
                  </p:cNvSpPr>
                  <p:nvPr/>
                </p:nvSpPr>
                <p:spPr bwMode="auto">
                  <a:xfrm>
                    <a:off x="314" y="1632"/>
                    <a:ext cx="4306" cy="118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36" name="Line 1149"/>
                  <p:cNvSpPr>
                    <a:spLocks noChangeShapeType="1"/>
                  </p:cNvSpPr>
                  <p:nvPr/>
                </p:nvSpPr>
                <p:spPr bwMode="auto">
                  <a:xfrm>
                    <a:off x="318" y="1612"/>
                    <a:ext cx="4674" cy="101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37" name="Line 1150"/>
                  <p:cNvSpPr>
                    <a:spLocks noChangeShapeType="1"/>
                  </p:cNvSpPr>
                  <p:nvPr/>
                </p:nvSpPr>
                <p:spPr bwMode="auto">
                  <a:xfrm>
                    <a:off x="350" y="1616"/>
                    <a:ext cx="4060" cy="62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38" name="Line 1151"/>
                  <p:cNvSpPr>
                    <a:spLocks noChangeShapeType="1"/>
                  </p:cNvSpPr>
                  <p:nvPr/>
                </p:nvSpPr>
                <p:spPr bwMode="auto">
                  <a:xfrm>
                    <a:off x="294" y="1634"/>
                    <a:ext cx="4956" cy="68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39" name="Line 1152"/>
                  <p:cNvSpPr>
                    <a:spLocks noChangeShapeType="1"/>
                  </p:cNvSpPr>
                  <p:nvPr/>
                </p:nvSpPr>
                <p:spPr bwMode="auto">
                  <a:xfrm>
                    <a:off x="350" y="1636"/>
                    <a:ext cx="4924" cy="212"/>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40" name="Line 1153"/>
                  <p:cNvSpPr>
                    <a:spLocks noChangeShapeType="1"/>
                  </p:cNvSpPr>
                  <p:nvPr/>
                </p:nvSpPr>
                <p:spPr bwMode="auto">
                  <a:xfrm flipV="1">
                    <a:off x="342" y="1560"/>
                    <a:ext cx="4698" cy="7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41" name="Line 1154"/>
                  <p:cNvSpPr>
                    <a:spLocks noChangeShapeType="1"/>
                  </p:cNvSpPr>
                  <p:nvPr/>
                </p:nvSpPr>
                <p:spPr bwMode="auto">
                  <a:xfrm flipV="1">
                    <a:off x="322" y="1350"/>
                    <a:ext cx="4406" cy="29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42" name="Line 1155"/>
                  <p:cNvSpPr>
                    <a:spLocks noChangeShapeType="1"/>
                  </p:cNvSpPr>
                  <p:nvPr/>
                </p:nvSpPr>
                <p:spPr bwMode="auto">
                  <a:xfrm flipV="1">
                    <a:off x="314" y="1200"/>
                    <a:ext cx="4030" cy="42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43" name="Line 1156"/>
                  <p:cNvSpPr>
                    <a:spLocks noChangeShapeType="1"/>
                  </p:cNvSpPr>
                  <p:nvPr/>
                </p:nvSpPr>
                <p:spPr bwMode="auto">
                  <a:xfrm flipV="1">
                    <a:off x="328" y="1080"/>
                    <a:ext cx="3638" cy="54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44" name="Line 1157"/>
                  <p:cNvSpPr>
                    <a:spLocks noChangeShapeType="1"/>
                  </p:cNvSpPr>
                  <p:nvPr/>
                </p:nvSpPr>
                <p:spPr bwMode="auto">
                  <a:xfrm flipV="1">
                    <a:off x="328" y="1002"/>
                    <a:ext cx="3206" cy="65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45" name="Line 1158"/>
                  <p:cNvSpPr>
                    <a:spLocks noChangeShapeType="1"/>
                  </p:cNvSpPr>
                  <p:nvPr/>
                </p:nvSpPr>
                <p:spPr bwMode="auto">
                  <a:xfrm flipV="1">
                    <a:off x="332" y="978"/>
                    <a:ext cx="2776" cy="654"/>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46" name="Line 1159"/>
                  <p:cNvSpPr>
                    <a:spLocks noChangeShapeType="1"/>
                  </p:cNvSpPr>
                  <p:nvPr/>
                </p:nvSpPr>
                <p:spPr bwMode="auto">
                  <a:xfrm flipV="1">
                    <a:off x="320" y="956"/>
                    <a:ext cx="2308" cy="66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47" name="Line 1160"/>
                  <p:cNvSpPr>
                    <a:spLocks noChangeShapeType="1"/>
                  </p:cNvSpPr>
                  <p:nvPr/>
                </p:nvSpPr>
                <p:spPr bwMode="auto">
                  <a:xfrm flipV="1">
                    <a:off x="320" y="996"/>
                    <a:ext cx="1912" cy="64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48" name="Line 1161"/>
                  <p:cNvSpPr>
                    <a:spLocks noChangeShapeType="1"/>
                  </p:cNvSpPr>
                  <p:nvPr/>
                </p:nvSpPr>
                <p:spPr bwMode="auto">
                  <a:xfrm>
                    <a:off x="336" y="1640"/>
                    <a:ext cx="1016" cy="76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49" name="Line 1162"/>
                  <p:cNvSpPr>
                    <a:spLocks noChangeShapeType="1"/>
                  </p:cNvSpPr>
                  <p:nvPr/>
                </p:nvSpPr>
                <p:spPr bwMode="auto">
                  <a:xfrm flipV="1">
                    <a:off x="312" y="1072"/>
                    <a:ext cx="1552" cy="56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50" name="Line 1163"/>
                  <p:cNvSpPr>
                    <a:spLocks noChangeShapeType="1"/>
                  </p:cNvSpPr>
                  <p:nvPr/>
                </p:nvSpPr>
                <p:spPr bwMode="auto">
                  <a:xfrm flipV="1">
                    <a:off x="312" y="1160"/>
                    <a:ext cx="1168" cy="480"/>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51" name="Line 1164"/>
                  <p:cNvSpPr>
                    <a:spLocks noChangeShapeType="1"/>
                  </p:cNvSpPr>
                  <p:nvPr/>
                </p:nvSpPr>
                <p:spPr bwMode="auto">
                  <a:xfrm flipV="1">
                    <a:off x="320" y="1328"/>
                    <a:ext cx="768" cy="328"/>
                  </a:xfrm>
                  <a:prstGeom prst="line">
                    <a:avLst/>
                  </a:prstGeom>
                  <a:noFill/>
                  <a:ln w="9525">
                    <a:solidFill>
                      <a:schemeClr val="tx1"/>
                    </a:solidFill>
                    <a:round/>
                    <a:headEnd/>
                    <a:tailEnd type="arrow" w="med" len="med"/>
                  </a:ln>
                </p:spPr>
                <p:txBody>
                  <a:bodyPr>
                    <a:prstTxWarp prst="textNoShape">
                      <a:avLst/>
                    </a:prstTxWarp>
                  </a:bodyPr>
                  <a:lstStyle/>
                  <a:p>
                    <a:endParaRPr lang="en-US"/>
                  </a:p>
                </p:txBody>
              </p:sp>
              <p:sp>
                <p:nvSpPr>
                  <p:cNvPr id="23652" name="Line 1165"/>
                  <p:cNvSpPr>
                    <a:spLocks noChangeShapeType="1"/>
                  </p:cNvSpPr>
                  <p:nvPr/>
                </p:nvSpPr>
                <p:spPr bwMode="auto">
                  <a:xfrm flipV="1">
                    <a:off x="384" y="1512"/>
                    <a:ext cx="400" cy="96"/>
                  </a:xfrm>
                  <a:prstGeom prst="line">
                    <a:avLst/>
                  </a:prstGeom>
                  <a:noFill/>
                  <a:ln w="9525">
                    <a:solidFill>
                      <a:schemeClr val="tx1"/>
                    </a:solidFill>
                    <a:round/>
                    <a:headEnd/>
                    <a:tailEnd type="arrow" w="med" len="med"/>
                  </a:ln>
                </p:spPr>
                <p:txBody>
                  <a:bodyPr>
                    <a:prstTxWarp prst="textNoShape">
                      <a:avLst/>
                    </a:prstTxWarp>
                  </a:bodyPr>
                  <a:lstStyle/>
                  <a:p>
                    <a:endParaRPr lang="en-US"/>
                  </a:p>
                </p:txBody>
              </p:sp>
            </p:grpSp>
          </p:grpSp>
        </p:grpSp>
      </p:grpSp>
      <p:sp>
        <p:nvSpPr>
          <p:cNvPr id="23608" name="Rectangle 2"/>
          <p:cNvSpPr>
            <a:spLocks noChangeArrowheads="1"/>
          </p:cNvSpPr>
          <p:nvPr/>
        </p:nvSpPr>
        <p:spPr bwMode="auto">
          <a:xfrm>
            <a:off x="685800" y="152400"/>
            <a:ext cx="7729033" cy="400110"/>
          </a:xfrm>
          <a:prstGeom prst="rect">
            <a:avLst/>
          </a:prstGeom>
          <a:noFill/>
          <a:ln w="9525">
            <a:noFill/>
            <a:miter lim="800000"/>
            <a:headEnd/>
            <a:tailEnd/>
          </a:ln>
        </p:spPr>
        <p:txBody>
          <a:bodyPr wrap="none">
            <a:prstTxWarp prst="textNoShape">
              <a:avLst/>
            </a:prstTxWarp>
            <a:spAutoFit/>
          </a:bodyPr>
          <a:lstStyle/>
          <a:p>
            <a:r>
              <a:rPr lang="en-US" sz="2000" i="0" dirty="0">
                <a:solidFill>
                  <a:srgbClr val="FF6600"/>
                </a:solidFill>
                <a:latin typeface="Herculanum"/>
                <a:cs typeface="Herculanum"/>
              </a:rPr>
              <a:t>Coordinating multiple signaling systems in a single cell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676400" y="114300"/>
            <a:ext cx="5395892" cy="523220"/>
          </a:xfrm>
          <a:prstGeom prst="rect">
            <a:avLst/>
          </a:prstGeom>
          <a:noFill/>
          <a:ln w="9525">
            <a:noFill/>
            <a:miter lim="800000"/>
            <a:headEnd/>
            <a:tailEnd/>
          </a:ln>
        </p:spPr>
        <p:txBody>
          <a:bodyPr wrap="none">
            <a:prstTxWarp prst="textNoShape">
              <a:avLst/>
            </a:prstTxWarp>
            <a:spAutoFit/>
          </a:bodyPr>
          <a:lstStyle/>
          <a:p>
            <a:r>
              <a:rPr lang="en-US" sz="2800" i="0" dirty="0" err="1">
                <a:solidFill>
                  <a:srgbClr val="FF6600"/>
                </a:solidFill>
                <a:latin typeface="Herculanum"/>
                <a:cs typeface="Herculanum"/>
              </a:rPr>
              <a:t>Phosphotransfer</a:t>
            </a:r>
            <a:r>
              <a:rPr lang="en-US" sz="2800" i="0" dirty="0">
                <a:solidFill>
                  <a:srgbClr val="FF6600"/>
                </a:solidFill>
                <a:latin typeface="Herculanum"/>
                <a:cs typeface="Herculanum"/>
              </a:rPr>
              <a:t> profiling</a:t>
            </a:r>
          </a:p>
        </p:txBody>
      </p:sp>
      <p:grpSp>
        <p:nvGrpSpPr>
          <p:cNvPr id="2" name="Group 4"/>
          <p:cNvGrpSpPr>
            <a:grpSpLocks/>
          </p:cNvGrpSpPr>
          <p:nvPr/>
        </p:nvGrpSpPr>
        <p:grpSpPr bwMode="auto">
          <a:xfrm>
            <a:off x="1539875" y="1481138"/>
            <a:ext cx="6432556" cy="1447800"/>
            <a:chOff x="922" y="645"/>
            <a:chExt cx="4052" cy="912"/>
          </a:xfrm>
        </p:grpSpPr>
        <p:sp>
          <p:nvSpPr>
            <p:cNvPr id="25624" name="Text Box 5"/>
            <p:cNvSpPr txBox="1">
              <a:spLocks noChangeArrowheads="1"/>
            </p:cNvSpPr>
            <p:nvPr/>
          </p:nvSpPr>
          <p:spPr bwMode="auto">
            <a:xfrm>
              <a:off x="3024" y="948"/>
              <a:ext cx="1950" cy="213"/>
            </a:xfrm>
            <a:prstGeom prst="rect">
              <a:avLst/>
            </a:prstGeom>
            <a:noFill/>
            <a:ln w="25400">
              <a:noFill/>
              <a:miter lim="800000"/>
              <a:headEnd/>
              <a:tailEnd/>
            </a:ln>
          </p:spPr>
          <p:txBody>
            <a:bodyPr wrap="none">
              <a:prstTxWarp prst="textNoShape">
                <a:avLst/>
              </a:prstTxWarp>
              <a:spAutoFit/>
            </a:bodyPr>
            <a:lstStyle/>
            <a:p>
              <a:r>
                <a:rPr lang="en-US" sz="1600" b="1"/>
                <a:t>(use complete set of purified RRs)</a:t>
              </a:r>
            </a:p>
          </p:txBody>
        </p:sp>
        <p:grpSp>
          <p:nvGrpSpPr>
            <p:cNvPr id="3" name="Group 6"/>
            <p:cNvGrpSpPr>
              <a:grpSpLocks/>
            </p:cNvGrpSpPr>
            <p:nvPr/>
          </p:nvGrpSpPr>
          <p:grpSpPr bwMode="auto">
            <a:xfrm>
              <a:off x="922" y="645"/>
              <a:ext cx="2636" cy="912"/>
              <a:chOff x="922" y="1197"/>
              <a:chExt cx="2636" cy="912"/>
            </a:xfrm>
          </p:grpSpPr>
          <p:sp>
            <p:nvSpPr>
              <p:cNvPr id="25626" name="Text Box 7"/>
              <p:cNvSpPr txBox="1">
                <a:spLocks noChangeArrowheads="1"/>
              </p:cNvSpPr>
              <p:nvPr/>
            </p:nvSpPr>
            <p:spPr bwMode="auto">
              <a:xfrm>
                <a:off x="922" y="1197"/>
                <a:ext cx="1854" cy="231"/>
              </a:xfrm>
              <a:prstGeom prst="rect">
                <a:avLst/>
              </a:prstGeom>
              <a:noFill/>
              <a:ln w="25400">
                <a:noFill/>
                <a:miter lim="800000"/>
                <a:headEnd/>
                <a:tailEnd/>
              </a:ln>
            </p:spPr>
            <p:txBody>
              <a:bodyPr wrap="none">
                <a:prstTxWarp prst="textNoShape">
                  <a:avLst/>
                </a:prstTxWarp>
                <a:spAutoFit/>
              </a:bodyPr>
              <a:lstStyle/>
              <a:p>
                <a:r>
                  <a:rPr lang="en-US" b="1"/>
                  <a:t>HK + ATP*   </a:t>
                </a:r>
                <a:r>
                  <a:rPr lang="en-US" b="1">
                    <a:sym typeface="Wingdings" pitchFamily="-109" charset="2"/>
                  </a:rPr>
                  <a:t>   </a:t>
                </a:r>
                <a:r>
                  <a:rPr lang="en-US" b="1">
                    <a:solidFill>
                      <a:srgbClr val="000099"/>
                    </a:solidFill>
                    <a:sym typeface="Wingdings" pitchFamily="-109" charset="2"/>
                  </a:rPr>
                  <a:t>HK~P*</a:t>
                </a:r>
                <a:r>
                  <a:rPr lang="en-US" b="1">
                    <a:sym typeface="Wingdings" pitchFamily="-109" charset="2"/>
                  </a:rPr>
                  <a:t> + ADP</a:t>
                </a:r>
                <a:endParaRPr lang="en-US" b="1"/>
              </a:p>
            </p:txBody>
          </p:sp>
          <p:sp>
            <p:nvSpPr>
              <p:cNvPr id="25627" name="Line 8"/>
              <p:cNvSpPr>
                <a:spLocks noChangeShapeType="1"/>
              </p:cNvSpPr>
              <p:nvPr/>
            </p:nvSpPr>
            <p:spPr bwMode="auto">
              <a:xfrm flipH="1">
                <a:off x="1402" y="1439"/>
                <a:ext cx="955" cy="433"/>
              </a:xfrm>
              <a:prstGeom prst="line">
                <a:avLst/>
              </a:prstGeom>
              <a:noFill/>
              <a:ln w="25400">
                <a:solidFill>
                  <a:schemeClr val="tx1"/>
                </a:solidFill>
                <a:round/>
                <a:headEnd/>
                <a:tailEnd type="triangle" w="lg" len="lg"/>
              </a:ln>
            </p:spPr>
            <p:txBody>
              <a:bodyPr wrap="none" anchor="ctr">
                <a:prstTxWarp prst="textNoShape">
                  <a:avLst/>
                </a:prstTxWarp>
              </a:bodyPr>
              <a:lstStyle/>
              <a:p>
                <a:endParaRPr lang="en-US"/>
              </a:p>
            </p:txBody>
          </p:sp>
          <p:sp>
            <p:nvSpPr>
              <p:cNvPr id="25628" name="Line 9"/>
              <p:cNvSpPr>
                <a:spLocks noChangeShapeType="1"/>
              </p:cNvSpPr>
              <p:nvPr/>
            </p:nvSpPr>
            <p:spPr bwMode="auto">
              <a:xfrm flipH="1">
                <a:off x="1738" y="1440"/>
                <a:ext cx="672" cy="432"/>
              </a:xfrm>
              <a:prstGeom prst="line">
                <a:avLst/>
              </a:prstGeom>
              <a:noFill/>
              <a:ln w="25400">
                <a:solidFill>
                  <a:schemeClr val="tx1"/>
                </a:solidFill>
                <a:round/>
                <a:headEnd/>
                <a:tailEnd type="triangle" w="lg" len="lg"/>
              </a:ln>
            </p:spPr>
            <p:txBody>
              <a:bodyPr wrap="none" anchor="ctr">
                <a:prstTxWarp prst="textNoShape">
                  <a:avLst/>
                </a:prstTxWarp>
              </a:bodyPr>
              <a:lstStyle/>
              <a:p>
                <a:endParaRPr lang="en-US"/>
              </a:p>
            </p:txBody>
          </p:sp>
          <p:sp>
            <p:nvSpPr>
              <p:cNvPr id="25629" name="Line 10"/>
              <p:cNvSpPr>
                <a:spLocks noChangeShapeType="1"/>
              </p:cNvSpPr>
              <p:nvPr/>
            </p:nvSpPr>
            <p:spPr bwMode="auto">
              <a:xfrm flipH="1">
                <a:off x="2026" y="1440"/>
                <a:ext cx="432" cy="432"/>
              </a:xfrm>
              <a:prstGeom prst="line">
                <a:avLst/>
              </a:prstGeom>
              <a:noFill/>
              <a:ln w="25400">
                <a:solidFill>
                  <a:schemeClr val="tx1"/>
                </a:solidFill>
                <a:round/>
                <a:headEnd/>
                <a:tailEnd type="triangle" w="lg" len="lg"/>
              </a:ln>
            </p:spPr>
            <p:txBody>
              <a:bodyPr wrap="none" anchor="ctr">
                <a:prstTxWarp prst="textNoShape">
                  <a:avLst/>
                </a:prstTxWarp>
              </a:bodyPr>
              <a:lstStyle/>
              <a:p>
                <a:endParaRPr lang="en-US"/>
              </a:p>
            </p:txBody>
          </p:sp>
          <p:sp>
            <p:nvSpPr>
              <p:cNvPr id="25630" name="Line 11"/>
              <p:cNvSpPr>
                <a:spLocks noChangeShapeType="1"/>
              </p:cNvSpPr>
              <p:nvPr/>
            </p:nvSpPr>
            <p:spPr bwMode="auto">
              <a:xfrm>
                <a:off x="2506" y="1440"/>
                <a:ext cx="710" cy="432"/>
              </a:xfrm>
              <a:prstGeom prst="line">
                <a:avLst/>
              </a:prstGeom>
              <a:noFill/>
              <a:ln w="25400">
                <a:solidFill>
                  <a:schemeClr val="tx1"/>
                </a:solidFill>
                <a:round/>
                <a:headEnd/>
                <a:tailEnd type="triangle" w="lg" len="lg"/>
              </a:ln>
            </p:spPr>
            <p:txBody>
              <a:bodyPr wrap="none" anchor="ctr">
                <a:prstTxWarp prst="textNoShape">
                  <a:avLst/>
                </a:prstTxWarp>
              </a:bodyPr>
              <a:lstStyle/>
              <a:p>
                <a:endParaRPr lang="en-US"/>
              </a:p>
            </p:txBody>
          </p:sp>
          <p:sp>
            <p:nvSpPr>
              <p:cNvPr id="25631" name="Text Box 12"/>
              <p:cNvSpPr txBox="1">
                <a:spLocks noChangeArrowheads="1"/>
              </p:cNvSpPr>
              <p:nvPr/>
            </p:nvSpPr>
            <p:spPr bwMode="auto">
              <a:xfrm>
                <a:off x="1198" y="1878"/>
                <a:ext cx="160" cy="231"/>
              </a:xfrm>
              <a:prstGeom prst="rect">
                <a:avLst/>
              </a:prstGeom>
              <a:noFill/>
              <a:ln w="25400">
                <a:noFill/>
                <a:miter lim="800000"/>
                <a:headEnd/>
                <a:tailEnd type="none" w="lg" len="lg"/>
              </a:ln>
            </p:spPr>
            <p:txBody>
              <a:bodyPr wrap="none">
                <a:prstTxWarp prst="textNoShape">
                  <a:avLst/>
                </a:prstTxWarp>
                <a:spAutoFit/>
              </a:bodyPr>
              <a:lstStyle/>
              <a:p>
                <a:r>
                  <a:rPr lang="en-US" b="1">
                    <a:solidFill>
                      <a:srgbClr val="000099"/>
                    </a:solidFill>
                  </a:rPr>
                  <a:t>-</a:t>
                </a:r>
              </a:p>
            </p:txBody>
          </p:sp>
          <p:sp>
            <p:nvSpPr>
              <p:cNvPr id="25632" name="Text Box 13"/>
              <p:cNvSpPr txBox="1">
                <a:spLocks noChangeArrowheads="1"/>
              </p:cNvSpPr>
              <p:nvPr/>
            </p:nvSpPr>
            <p:spPr bwMode="auto">
              <a:xfrm>
                <a:off x="1446" y="1893"/>
                <a:ext cx="325" cy="212"/>
              </a:xfrm>
              <a:prstGeom prst="rect">
                <a:avLst/>
              </a:prstGeom>
              <a:noFill/>
              <a:ln w="25400">
                <a:noFill/>
                <a:miter lim="800000"/>
                <a:headEnd/>
                <a:tailEnd type="none" w="lg" len="lg"/>
              </a:ln>
            </p:spPr>
            <p:txBody>
              <a:bodyPr wrap="none">
                <a:prstTxWarp prst="textNoShape">
                  <a:avLst/>
                </a:prstTxWarp>
                <a:spAutoFit/>
              </a:bodyPr>
              <a:lstStyle/>
              <a:p>
                <a:r>
                  <a:rPr lang="en-US" sz="1600" b="1">
                    <a:solidFill>
                      <a:srgbClr val="000099"/>
                    </a:solidFill>
                  </a:rPr>
                  <a:t>RR1</a:t>
                </a:r>
              </a:p>
            </p:txBody>
          </p:sp>
          <p:sp>
            <p:nvSpPr>
              <p:cNvPr id="25633" name="Text Box 14"/>
              <p:cNvSpPr txBox="1">
                <a:spLocks noChangeArrowheads="1"/>
              </p:cNvSpPr>
              <p:nvPr/>
            </p:nvSpPr>
            <p:spPr bwMode="auto">
              <a:xfrm>
                <a:off x="1822" y="1893"/>
                <a:ext cx="325" cy="212"/>
              </a:xfrm>
              <a:prstGeom prst="rect">
                <a:avLst/>
              </a:prstGeom>
              <a:noFill/>
              <a:ln w="25400">
                <a:noFill/>
                <a:miter lim="800000"/>
                <a:headEnd/>
                <a:tailEnd type="none" w="lg" len="lg"/>
              </a:ln>
            </p:spPr>
            <p:txBody>
              <a:bodyPr wrap="none">
                <a:prstTxWarp prst="textNoShape">
                  <a:avLst/>
                </a:prstTxWarp>
                <a:spAutoFit/>
              </a:bodyPr>
              <a:lstStyle/>
              <a:p>
                <a:r>
                  <a:rPr lang="en-US" sz="1600" b="1">
                    <a:solidFill>
                      <a:srgbClr val="000099"/>
                    </a:solidFill>
                  </a:rPr>
                  <a:t>RR2</a:t>
                </a:r>
              </a:p>
            </p:txBody>
          </p:sp>
          <p:sp>
            <p:nvSpPr>
              <p:cNvPr id="25634" name="Text Box 15"/>
              <p:cNvSpPr txBox="1">
                <a:spLocks noChangeArrowheads="1"/>
              </p:cNvSpPr>
              <p:nvPr/>
            </p:nvSpPr>
            <p:spPr bwMode="auto">
              <a:xfrm>
                <a:off x="3168" y="1893"/>
                <a:ext cx="390" cy="212"/>
              </a:xfrm>
              <a:prstGeom prst="rect">
                <a:avLst/>
              </a:prstGeom>
              <a:noFill/>
              <a:ln w="25400">
                <a:noFill/>
                <a:miter lim="800000"/>
                <a:headEnd/>
                <a:tailEnd type="none" w="lg" len="lg"/>
              </a:ln>
            </p:spPr>
            <p:txBody>
              <a:bodyPr wrap="none">
                <a:prstTxWarp prst="textNoShape">
                  <a:avLst/>
                </a:prstTxWarp>
                <a:spAutoFit/>
              </a:bodyPr>
              <a:lstStyle/>
              <a:p>
                <a:r>
                  <a:rPr lang="en-US" sz="1600" b="1">
                    <a:solidFill>
                      <a:srgbClr val="000099"/>
                    </a:solidFill>
                  </a:rPr>
                  <a:t>RR44</a:t>
                </a:r>
              </a:p>
            </p:txBody>
          </p:sp>
          <p:sp>
            <p:nvSpPr>
              <p:cNvPr id="25635" name="Text Box 16"/>
              <p:cNvSpPr txBox="1">
                <a:spLocks noChangeArrowheads="1"/>
              </p:cNvSpPr>
              <p:nvPr/>
            </p:nvSpPr>
            <p:spPr bwMode="auto">
              <a:xfrm>
                <a:off x="2522" y="1866"/>
                <a:ext cx="458" cy="231"/>
              </a:xfrm>
              <a:prstGeom prst="rect">
                <a:avLst/>
              </a:prstGeom>
              <a:noFill/>
              <a:ln w="25400">
                <a:noFill/>
                <a:miter lim="800000"/>
                <a:headEnd/>
                <a:tailEnd type="none" w="lg" len="lg"/>
              </a:ln>
            </p:spPr>
            <p:txBody>
              <a:bodyPr wrap="none">
                <a:prstTxWarp prst="textNoShape">
                  <a:avLst/>
                </a:prstTxWarp>
                <a:spAutoFit/>
              </a:bodyPr>
              <a:lstStyle/>
              <a:p>
                <a:r>
                  <a:rPr lang="en-US" b="1">
                    <a:solidFill>
                      <a:srgbClr val="000099"/>
                    </a:solidFill>
                  </a:rPr>
                  <a:t>.........</a:t>
                </a:r>
              </a:p>
            </p:txBody>
          </p:sp>
          <p:sp>
            <p:nvSpPr>
              <p:cNvPr id="25636" name="Line 17"/>
              <p:cNvSpPr>
                <a:spLocks noChangeShapeType="1"/>
              </p:cNvSpPr>
              <p:nvPr/>
            </p:nvSpPr>
            <p:spPr bwMode="auto">
              <a:xfrm flipH="1">
                <a:off x="2314" y="1440"/>
                <a:ext cx="174" cy="432"/>
              </a:xfrm>
              <a:prstGeom prst="line">
                <a:avLst/>
              </a:prstGeom>
              <a:noFill/>
              <a:ln w="25400">
                <a:solidFill>
                  <a:schemeClr val="tx1"/>
                </a:solidFill>
                <a:round/>
                <a:headEnd/>
                <a:tailEnd type="triangle" w="lg" len="lg"/>
              </a:ln>
            </p:spPr>
            <p:txBody>
              <a:bodyPr wrap="none" anchor="ctr">
                <a:prstTxWarp prst="textNoShape">
                  <a:avLst/>
                </a:prstTxWarp>
              </a:bodyPr>
              <a:lstStyle/>
              <a:p>
                <a:endParaRPr lang="en-US"/>
              </a:p>
            </p:txBody>
          </p:sp>
          <p:sp>
            <p:nvSpPr>
              <p:cNvPr id="25637" name="Text Box 18"/>
              <p:cNvSpPr txBox="1">
                <a:spLocks noChangeArrowheads="1"/>
              </p:cNvSpPr>
              <p:nvPr/>
            </p:nvSpPr>
            <p:spPr bwMode="auto">
              <a:xfrm>
                <a:off x="2152" y="1893"/>
                <a:ext cx="325" cy="212"/>
              </a:xfrm>
              <a:prstGeom prst="rect">
                <a:avLst/>
              </a:prstGeom>
              <a:noFill/>
              <a:ln w="25400">
                <a:noFill/>
                <a:miter lim="800000"/>
                <a:headEnd/>
                <a:tailEnd type="none" w="lg" len="lg"/>
              </a:ln>
            </p:spPr>
            <p:txBody>
              <a:bodyPr wrap="none">
                <a:prstTxWarp prst="textNoShape">
                  <a:avLst/>
                </a:prstTxWarp>
                <a:spAutoFit/>
              </a:bodyPr>
              <a:lstStyle/>
              <a:p>
                <a:r>
                  <a:rPr lang="en-US" sz="1600" b="1">
                    <a:solidFill>
                      <a:srgbClr val="000099"/>
                    </a:solidFill>
                  </a:rPr>
                  <a:t>RR3</a:t>
                </a:r>
              </a:p>
            </p:txBody>
          </p:sp>
        </p:grpSp>
      </p:grpSp>
      <p:sp>
        <p:nvSpPr>
          <p:cNvPr id="25604" name="Line 19"/>
          <p:cNvSpPr>
            <a:spLocks noChangeShapeType="1"/>
          </p:cNvSpPr>
          <p:nvPr/>
        </p:nvSpPr>
        <p:spPr bwMode="auto">
          <a:xfrm>
            <a:off x="2139950" y="2962275"/>
            <a:ext cx="0" cy="809625"/>
          </a:xfrm>
          <a:prstGeom prst="line">
            <a:avLst/>
          </a:prstGeom>
          <a:noFill/>
          <a:ln w="25400">
            <a:solidFill>
              <a:schemeClr val="tx1"/>
            </a:solidFill>
            <a:round/>
            <a:headEnd/>
            <a:tailEnd type="triangle" w="lg" len="lg"/>
          </a:ln>
        </p:spPr>
        <p:txBody>
          <a:bodyPr wrap="none" anchor="ctr">
            <a:prstTxWarp prst="textNoShape">
              <a:avLst/>
            </a:prstTxWarp>
          </a:bodyPr>
          <a:lstStyle/>
          <a:p>
            <a:endParaRPr lang="en-US"/>
          </a:p>
        </p:txBody>
      </p:sp>
      <p:sp>
        <p:nvSpPr>
          <p:cNvPr id="25605" name="Line 20"/>
          <p:cNvSpPr>
            <a:spLocks noChangeShapeType="1"/>
          </p:cNvSpPr>
          <p:nvPr/>
        </p:nvSpPr>
        <p:spPr bwMode="auto">
          <a:xfrm>
            <a:off x="2673350" y="2962275"/>
            <a:ext cx="0" cy="809625"/>
          </a:xfrm>
          <a:prstGeom prst="line">
            <a:avLst/>
          </a:prstGeom>
          <a:noFill/>
          <a:ln w="25400">
            <a:solidFill>
              <a:schemeClr val="tx1"/>
            </a:solidFill>
            <a:round/>
            <a:headEnd/>
            <a:tailEnd type="triangle" w="lg" len="lg"/>
          </a:ln>
        </p:spPr>
        <p:txBody>
          <a:bodyPr wrap="none" anchor="ctr">
            <a:prstTxWarp prst="textNoShape">
              <a:avLst/>
            </a:prstTxWarp>
          </a:bodyPr>
          <a:lstStyle/>
          <a:p>
            <a:endParaRPr lang="en-US"/>
          </a:p>
        </p:txBody>
      </p:sp>
      <p:sp>
        <p:nvSpPr>
          <p:cNvPr id="25606" name="Line 21"/>
          <p:cNvSpPr>
            <a:spLocks noChangeShapeType="1"/>
          </p:cNvSpPr>
          <p:nvPr/>
        </p:nvSpPr>
        <p:spPr bwMode="auto">
          <a:xfrm>
            <a:off x="3244850" y="2962275"/>
            <a:ext cx="0" cy="809625"/>
          </a:xfrm>
          <a:prstGeom prst="line">
            <a:avLst/>
          </a:prstGeom>
          <a:noFill/>
          <a:ln w="25400">
            <a:solidFill>
              <a:srgbClr val="008000"/>
            </a:solidFill>
            <a:round/>
            <a:headEnd/>
            <a:tailEnd type="triangle" w="lg" len="lg"/>
          </a:ln>
        </p:spPr>
        <p:txBody>
          <a:bodyPr wrap="none" anchor="ctr">
            <a:prstTxWarp prst="textNoShape">
              <a:avLst/>
            </a:prstTxWarp>
          </a:bodyPr>
          <a:lstStyle/>
          <a:p>
            <a:endParaRPr lang="en-US"/>
          </a:p>
        </p:txBody>
      </p:sp>
      <p:sp>
        <p:nvSpPr>
          <p:cNvPr id="25607" name="Line 22"/>
          <p:cNvSpPr>
            <a:spLocks noChangeShapeType="1"/>
          </p:cNvSpPr>
          <p:nvPr/>
        </p:nvSpPr>
        <p:spPr bwMode="auto">
          <a:xfrm>
            <a:off x="5453063" y="2962275"/>
            <a:ext cx="0" cy="809625"/>
          </a:xfrm>
          <a:prstGeom prst="line">
            <a:avLst/>
          </a:prstGeom>
          <a:noFill/>
          <a:ln w="25400">
            <a:solidFill>
              <a:schemeClr val="tx1"/>
            </a:solidFill>
            <a:round/>
            <a:headEnd/>
            <a:tailEnd type="triangle" w="lg" len="lg"/>
          </a:ln>
        </p:spPr>
        <p:txBody>
          <a:bodyPr wrap="none" anchor="ctr">
            <a:prstTxWarp prst="textNoShape">
              <a:avLst/>
            </a:prstTxWarp>
          </a:bodyPr>
          <a:lstStyle/>
          <a:p>
            <a:endParaRPr lang="en-US"/>
          </a:p>
        </p:txBody>
      </p:sp>
      <p:sp>
        <p:nvSpPr>
          <p:cNvPr id="25608" name="Text Box 23"/>
          <p:cNvSpPr txBox="1">
            <a:spLocks noChangeArrowheads="1"/>
          </p:cNvSpPr>
          <p:nvPr/>
        </p:nvSpPr>
        <p:spPr bwMode="auto">
          <a:xfrm>
            <a:off x="381000" y="2933700"/>
            <a:ext cx="1047750" cy="730250"/>
          </a:xfrm>
          <a:prstGeom prst="rect">
            <a:avLst/>
          </a:prstGeom>
          <a:noFill/>
          <a:ln w="25400">
            <a:noFill/>
            <a:miter lim="800000"/>
            <a:headEnd/>
            <a:tailEnd type="none" w="lg" len="lg"/>
          </a:ln>
        </p:spPr>
        <p:txBody>
          <a:bodyPr wrap="none">
            <a:prstTxWarp prst="textNoShape">
              <a:avLst/>
            </a:prstTxWarp>
            <a:spAutoFit/>
          </a:bodyPr>
          <a:lstStyle/>
          <a:p>
            <a:r>
              <a:rPr lang="en-US" sz="1400" b="1"/>
              <a:t>incubate,</a:t>
            </a:r>
          </a:p>
          <a:p>
            <a:r>
              <a:rPr lang="en-US" sz="1400" b="1"/>
              <a:t>separate by</a:t>
            </a:r>
          </a:p>
          <a:p>
            <a:r>
              <a:rPr lang="en-US" sz="1400" b="1"/>
              <a:t>SDS-PAGE</a:t>
            </a:r>
          </a:p>
        </p:txBody>
      </p:sp>
      <p:sp>
        <p:nvSpPr>
          <p:cNvPr id="25609" name="Text Box 24"/>
          <p:cNvSpPr txBox="1">
            <a:spLocks noChangeArrowheads="1"/>
          </p:cNvSpPr>
          <p:nvPr/>
        </p:nvSpPr>
        <p:spPr bwMode="auto">
          <a:xfrm>
            <a:off x="5791200" y="3238500"/>
            <a:ext cx="2706688" cy="366713"/>
          </a:xfrm>
          <a:prstGeom prst="rect">
            <a:avLst/>
          </a:prstGeom>
          <a:noFill/>
          <a:ln w="25400">
            <a:noFill/>
            <a:miter lim="800000"/>
            <a:headEnd/>
            <a:tailEnd type="none" w="lg" len="lg"/>
          </a:ln>
        </p:spPr>
        <p:txBody>
          <a:bodyPr wrap="none">
            <a:prstTxWarp prst="textNoShape">
              <a:avLst/>
            </a:prstTxWarp>
            <a:spAutoFit/>
          </a:bodyPr>
          <a:lstStyle/>
          <a:p>
            <a:r>
              <a:rPr lang="en-US" b="1"/>
              <a:t>HK~P* + RR </a:t>
            </a:r>
            <a:r>
              <a:rPr lang="en-US" b="1">
                <a:sym typeface="Wingdings" pitchFamily="-109" charset="2"/>
              </a:rPr>
              <a:t> HK + RR~P*</a:t>
            </a:r>
            <a:endParaRPr lang="en-US" b="1"/>
          </a:p>
        </p:txBody>
      </p:sp>
      <p:sp>
        <p:nvSpPr>
          <p:cNvPr id="25610" name="Line 25"/>
          <p:cNvSpPr>
            <a:spLocks noChangeShapeType="1"/>
          </p:cNvSpPr>
          <p:nvPr/>
        </p:nvSpPr>
        <p:spPr bwMode="auto">
          <a:xfrm>
            <a:off x="1978025" y="4152900"/>
            <a:ext cx="304800" cy="0"/>
          </a:xfrm>
          <a:prstGeom prst="line">
            <a:avLst/>
          </a:prstGeom>
          <a:noFill/>
          <a:ln w="50800">
            <a:solidFill>
              <a:schemeClr val="tx1"/>
            </a:solidFill>
            <a:round/>
            <a:headEnd/>
            <a:tailEnd type="none" w="lg" len="lg"/>
          </a:ln>
        </p:spPr>
        <p:txBody>
          <a:bodyPr wrap="none" anchor="ctr">
            <a:prstTxWarp prst="textNoShape">
              <a:avLst/>
            </a:prstTxWarp>
          </a:bodyPr>
          <a:lstStyle/>
          <a:p>
            <a:endParaRPr lang="en-US"/>
          </a:p>
        </p:txBody>
      </p:sp>
      <p:sp>
        <p:nvSpPr>
          <p:cNvPr id="25611" name="Line 26"/>
          <p:cNvSpPr>
            <a:spLocks noChangeShapeType="1"/>
          </p:cNvSpPr>
          <p:nvPr/>
        </p:nvSpPr>
        <p:spPr bwMode="auto">
          <a:xfrm>
            <a:off x="2520950" y="4152900"/>
            <a:ext cx="304800" cy="0"/>
          </a:xfrm>
          <a:prstGeom prst="line">
            <a:avLst/>
          </a:prstGeom>
          <a:noFill/>
          <a:ln w="50800">
            <a:solidFill>
              <a:schemeClr val="tx1"/>
            </a:solidFill>
            <a:round/>
            <a:headEnd/>
            <a:tailEnd type="none" w="lg" len="lg"/>
          </a:ln>
        </p:spPr>
        <p:txBody>
          <a:bodyPr wrap="none" anchor="ctr">
            <a:prstTxWarp prst="textNoShape">
              <a:avLst/>
            </a:prstTxWarp>
          </a:bodyPr>
          <a:lstStyle/>
          <a:p>
            <a:endParaRPr lang="en-US"/>
          </a:p>
        </p:txBody>
      </p:sp>
      <p:sp>
        <p:nvSpPr>
          <p:cNvPr id="25612" name="Line 27"/>
          <p:cNvSpPr>
            <a:spLocks noChangeShapeType="1"/>
          </p:cNvSpPr>
          <p:nvPr/>
        </p:nvSpPr>
        <p:spPr bwMode="auto">
          <a:xfrm>
            <a:off x="3073400" y="4152900"/>
            <a:ext cx="304800" cy="0"/>
          </a:xfrm>
          <a:prstGeom prst="line">
            <a:avLst/>
          </a:prstGeom>
          <a:noFill/>
          <a:ln w="50800">
            <a:solidFill>
              <a:schemeClr val="tx1"/>
            </a:solidFill>
            <a:round/>
            <a:headEnd/>
            <a:tailEnd type="none" w="lg" len="lg"/>
          </a:ln>
        </p:spPr>
        <p:txBody>
          <a:bodyPr wrap="none" anchor="ctr">
            <a:prstTxWarp prst="textNoShape">
              <a:avLst/>
            </a:prstTxWarp>
          </a:bodyPr>
          <a:lstStyle/>
          <a:p>
            <a:endParaRPr lang="en-US"/>
          </a:p>
        </p:txBody>
      </p:sp>
      <p:sp>
        <p:nvSpPr>
          <p:cNvPr id="25613" name="Line 28"/>
          <p:cNvSpPr>
            <a:spLocks noChangeShapeType="1"/>
          </p:cNvSpPr>
          <p:nvPr/>
        </p:nvSpPr>
        <p:spPr bwMode="auto">
          <a:xfrm>
            <a:off x="5280025" y="4152900"/>
            <a:ext cx="304800" cy="0"/>
          </a:xfrm>
          <a:prstGeom prst="line">
            <a:avLst/>
          </a:prstGeom>
          <a:noFill/>
          <a:ln w="50800">
            <a:solidFill>
              <a:schemeClr val="tx1"/>
            </a:solidFill>
            <a:round/>
            <a:headEnd/>
            <a:tailEnd type="none" w="lg" len="lg"/>
          </a:ln>
        </p:spPr>
        <p:txBody>
          <a:bodyPr wrap="none" anchor="ctr">
            <a:prstTxWarp prst="textNoShape">
              <a:avLst/>
            </a:prstTxWarp>
          </a:bodyPr>
          <a:lstStyle/>
          <a:p>
            <a:endParaRPr lang="en-US"/>
          </a:p>
        </p:txBody>
      </p:sp>
      <p:sp>
        <p:nvSpPr>
          <p:cNvPr id="25614" name="Line 29"/>
          <p:cNvSpPr>
            <a:spLocks noChangeShapeType="1"/>
          </p:cNvSpPr>
          <p:nvPr/>
        </p:nvSpPr>
        <p:spPr bwMode="auto">
          <a:xfrm>
            <a:off x="3073400" y="4610100"/>
            <a:ext cx="304800" cy="0"/>
          </a:xfrm>
          <a:prstGeom prst="line">
            <a:avLst/>
          </a:prstGeom>
          <a:noFill/>
          <a:ln w="50800">
            <a:solidFill>
              <a:schemeClr val="tx1"/>
            </a:solidFill>
            <a:round/>
            <a:headEnd/>
            <a:tailEnd type="none" w="lg" len="lg"/>
          </a:ln>
        </p:spPr>
        <p:txBody>
          <a:bodyPr wrap="none" anchor="ctr">
            <a:prstTxWarp prst="textNoShape">
              <a:avLst/>
            </a:prstTxWarp>
          </a:bodyPr>
          <a:lstStyle/>
          <a:p>
            <a:endParaRPr lang="en-US"/>
          </a:p>
        </p:txBody>
      </p:sp>
      <p:sp>
        <p:nvSpPr>
          <p:cNvPr id="25615" name="Rectangle 30"/>
          <p:cNvSpPr>
            <a:spLocks noChangeArrowheads="1"/>
          </p:cNvSpPr>
          <p:nvPr/>
        </p:nvSpPr>
        <p:spPr bwMode="auto">
          <a:xfrm>
            <a:off x="1787525" y="3886200"/>
            <a:ext cx="4003675" cy="990600"/>
          </a:xfrm>
          <a:prstGeom prst="rect">
            <a:avLst/>
          </a:prstGeom>
          <a:noFill/>
          <a:ln w="15875">
            <a:solidFill>
              <a:schemeClr val="tx1"/>
            </a:solidFill>
            <a:miter lim="800000"/>
            <a:headEnd/>
            <a:tailEnd type="none" w="lg" len="lg"/>
          </a:ln>
        </p:spPr>
        <p:txBody>
          <a:bodyPr wrap="none" anchor="ctr">
            <a:prstTxWarp prst="textNoShape">
              <a:avLst/>
            </a:prstTxWarp>
          </a:bodyPr>
          <a:lstStyle/>
          <a:p>
            <a:endParaRPr lang="en-US" b="1"/>
          </a:p>
        </p:txBody>
      </p:sp>
      <p:sp>
        <p:nvSpPr>
          <p:cNvPr id="25616" name="Line 31"/>
          <p:cNvSpPr>
            <a:spLocks noChangeShapeType="1"/>
          </p:cNvSpPr>
          <p:nvPr/>
        </p:nvSpPr>
        <p:spPr bwMode="auto">
          <a:xfrm>
            <a:off x="1225550" y="4152900"/>
            <a:ext cx="381000" cy="0"/>
          </a:xfrm>
          <a:prstGeom prst="line">
            <a:avLst/>
          </a:prstGeom>
          <a:noFill/>
          <a:ln w="25400">
            <a:solidFill>
              <a:schemeClr val="tx1"/>
            </a:solidFill>
            <a:round/>
            <a:headEnd/>
            <a:tailEnd type="triangle" w="lg" len="lg"/>
          </a:ln>
        </p:spPr>
        <p:txBody>
          <a:bodyPr wrap="none" anchor="ctr">
            <a:prstTxWarp prst="textNoShape">
              <a:avLst/>
            </a:prstTxWarp>
          </a:bodyPr>
          <a:lstStyle/>
          <a:p>
            <a:endParaRPr lang="en-US"/>
          </a:p>
        </p:txBody>
      </p:sp>
      <p:sp>
        <p:nvSpPr>
          <p:cNvPr id="25617" name="Line 32"/>
          <p:cNvSpPr>
            <a:spLocks noChangeShapeType="1"/>
          </p:cNvSpPr>
          <p:nvPr/>
        </p:nvSpPr>
        <p:spPr bwMode="auto">
          <a:xfrm>
            <a:off x="1225550" y="4629150"/>
            <a:ext cx="381000" cy="0"/>
          </a:xfrm>
          <a:prstGeom prst="line">
            <a:avLst/>
          </a:prstGeom>
          <a:noFill/>
          <a:ln w="25400">
            <a:solidFill>
              <a:schemeClr val="tx1"/>
            </a:solidFill>
            <a:round/>
            <a:headEnd/>
            <a:tailEnd type="triangle" w="lg" len="lg"/>
          </a:ln>
        </p:spPr>
        <p:txBody>
          <a:bodyPr wrap="none" anchor="ctr">
            <a:prstTxWarp prst="textNoShape">
              <a:avLst/>
            </a:prstTxWarp>
          </a:bodyPr>
          <a:lstStyle/>
          <a:p>
            <a:endParaRPr lang="en-US"/>
          </a:p>
        </p:txBody>
      </p:sp>
      <p:sp>
        <p:nvSpPr>
          <p:cNvPr id="25618" name="Text Box 33"/>
          <p:cNvSpPr txBox="1">
            <a:spLocks noChangeArrowheads="1"/>
          </p:cNvSpPr>
          <p:nvPr/>
        </p:nvSpPr>
        <p:spPr bwMode="auto">
          <a:xfrm>
            <a:off x="590550" y="4000500"/>
            <a:ext cx="577850" cy="304800"/>
          </a:xfrm>
          <a:prstGeom prst="rect">
            <a:avLst/>
          </a:prstGeom>
          <a:noFill/>
          <a:ln w="25400">
            <a:noFill/>
            <a:miter lim="800000"/>
            <a:headEnd/>
            <a:tailEnd type="none" w="lg" len="lg"/>
          </a:ln>
        </p:spPr>
        <p:txBody>
          <a:bodyPr wrap="none">
            <a:prstTxWarp prst="textNoShape">
              <a:avLst/>
            </a:prstTxWarp>
            <a:spAutoFit/>
          </a:bodyPr>
          <a:lstStyle/>
          <a:p>
            <a:r>
              <a:rPr lang="en-US" sz="1400" b="1"/>
              <a:t>HK~P</a:t>
            </a:r>
          </a:p>
        </p:txBody>
      </p:sp>
      <p:sp>
        <p:nvSpPr>
          <p:cNvPr id="25619" name="Text Box 34"/>
          <p:cNvSpPr txBox="1">
            <a:spLocks noChangeArrowheads="1"/>
          </p:cNvSpPr>
          <p:nvPr/>
        </p:nvSpPr>
        <p:spPr bwMode="auto">
          <a:xfrm>
            <a:off x="606425" y="4462463"/>
            <a:ext cx="568325" cy="304800"/>
          </a:xfrm>
          <a:prstGeom prst="rect">
            <a:avLst/>
          </a:prstGeom>
          <a:noFill/>
          <a:ln w="25400">
            <a:noFill/>
            <a:miter lim="800000"/>
            <a:headEnd/>
            <a:tailEnd type="none" w="lg" len="lg"/>
          </a:ln>
        </p:spPr>
        <p:txBody>
          <a:bodyPr wrap="none">
            <a:prstTxWarp prst="textNoShape">
              <a:avLst/>
            </a:prstTxWarp>
            <a:spAutoFit/>
          </a:bodyPr>
          <a:lstStyle/>
          <a:p>
            <a:r>
              <a:rPr lang="en-US" sz="1400" b="1"/>
              <a:t>RR~P</a:t>
            </a:r>
          </a:p>
        </p:txBody>
      </p:sp>
      <p:sp>
        <p:nvSpPr>
          <p:cNvPr id="25620" name="Line 35"/>
          <p:cNvSpPr>
            <a:spLocks noChangeShapeType="1"/>
          </p:cNvSpPr>
          <p:nvPr/>
        </p:nvSpPr>
        <p:spPr bwMode="auto">
          <a:xfrm>
            <a:off x="4191000" y="4152900"/>
            <a:ext cx="304800" cy="0"/>
          </a:xfrm>
          <a:prstGeom prst="line">
            <a:avLst/>
          </a:prstGeom>
          <a:noFill/>
          <a:ln w="50800">
            <a:solidFill>
              <a:schemeClr val="tx1"/>
            </a:solidFill>
            <a:round/>
            <a:headEnd/>
            <a:tailEnd type="none" w="lg" len="lg"/>
          </a:ln>
        </p:spPr>
        <p:txBody>
          <a:bodyPr wrap="none" anchor="ctr">
            <a:prstTxWarp prst="textNoShape">
              <a:avLst/>
            </a:prstTxWarp>
          </a:bodyPr>
          <a:lstStyle/>
          <a:p>
            <a:endParaRPr lang="en-US"/>
          </a:p>
        </p:txBody>
      </p:sp>
      <p:sp>
        <p:nvSpPr>
          <p:cNvPr id="25621" name="Line 36"/>
          <p:cNvSpPr>
            <a:spLocks noChangeShapeType="1"/>
          </p:cNvSpPr>
          <p:nvPr/>
        </p:nvSpPr>
        <p:spPr bwMode="auto">
          <a:xfrm>
            <a:off x="4724400" y="4152900"/>
            <a:ext cx="304800" cy="0"/>
          </a:xfrm>
          <a:prstGeom prst="line">
            <a:avLst/>
          </a:prstGeom>
          <a:noFill/>
          <a:ln w="50800">
            <a:solidFill>
              <a:schemeClr val="tx1"/>
            </a:solidFill>
            <a:round/>
            <a:headEnd/>
            <a:tailEnd type="none" w="lg" len="lg"/>
          </a:ln>
        </p:spPr>
        <p:txBody>
          <a:bodyPr wrap="none" anchor="ctr">
            <a:prstTxWarp prst="textNoShape">
              <a:avLst/>
            </a:prstTxWarp>
          </a:bodyPr>
          <a:lstStyle/>
          <a:p>
            <a:endParaRPr lang="en-US"/>
          </a:p>
        </p:txBody>
      </p:sp>
      <p:sp>
        <p:nvSpPr>
          <p:cNvPr id="38" name="Line 21"/>
          <p:cNvSpPr>
            <a:spLocks noChangeShapeType="1"/>
          </p:cNvSpPr>
          <p:nvPr/>
        </p:nvSpPr>
        <p:spPr bwMode="auto">
          <a:xfrm>
            <a:off x="3733800" y="2958842"/>
            <a:ext cx="0" cy="809625"/>
          </a:xfrm>
          <a:prstGeom prst="line">
            <a:avLst/>
          </a:prstGeom>
          <a:noFill/>
          <a:ln w="25400">
            <a:solidFill>
              <a:srgbClr val="008000"/>
            </a:solidFill>
            <a:round/>
            <a:headEnd/>
            <a:tailEnd type="triangle" w="lg" len="lg"/>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609600" y="228600"/>
            <a:ext cx="7940647" cy="461665"/>
          </a:xfrm>
          <a:prstGeom prst="rect">
            <a:avLst/>
          </a:prstGeom>
          <a:noFill/>
          <a:ln w="9525">
            <a:noFill/>
            <a:miter lim="800000"/>
            <a:headEnd/>
            <a:tailEnd/>
          </a:ln>
        </p:spPr>
        <p:txBody>
          <a:bodyPr wrap="none">
            <a:prstTxWarp prst="textNoShape">
              <a:avLst/>
            </a:prstTxWarp>
            <a:spAutoFit/>
          </a:bodyPr>
          <a:lstStyle/>
          <a:p>
            <a:r>
              <a:rPr lang="en-US" sz="2400" i="0" dirty="0">
                <a:solidFill>
                  <a:srgbClr val="FF6600"/>
                </a:solidFill>
                <a:latin typeface="Herculanum"/>
                <a:cs typeface="Herculanum"/>
              </a:rPr>
              <a:t>Assessing Specificity:  </a:t>
            </a:r>
            <a:r>
              <a:rPr lang="en-US" sz="2400" i="0" dirty="0" err="1">
                <a:solidFill>
                  <a:srgbClr val="FF6600"/>
                </a:solidFill>
                <a:latin typeface="Herculanum"/>
                <a:cs typeface="Herculanum"/>
              </a:rPr>
              <a:t>Phosphotransfer</a:t>
            </a:r>
            <a:r>
              <a:rPr lang="en-US" sz="2400" i="0" dirty="0">
                <a:solidFill>
                  <a:srgbClr val="FF6600"/>
                </a:solidFill>
                <a:latin typeface="Herculanum"/>
                <a:cs typeface="Herculanum"/>
              </a:rPr>
              <a:t> Profiling</a:t>
            </a:r>
          </a:p>
        </p:txBody>
      </p:sp>
      <p:pic>
        <p:nvPicPr>
          <p:cNvPr id="27651" name="Picture 4" descr="PhoR_long_final"/>
          <p:cNvPicPr>
            <a:picLocks noChangeAspect="1" noChangeArrowheads="1"/>
          </p:cNvPicPr>
          <p:nvPr/>
        </p:nvPicPr>
        <p:blipFill>
          <a:blip r:embed="rId3"/>
          <a:srcRect t="2403"/>
          <a:stretch>
            <a:fillRect/>
          </a:stretch>
        </p:blipFill>
        <p:spPr bwMode="auto">
          <a:xfrm>
            <a:off x="306388" y="1295400"/>
            <a:ext cx="8534400" cy="966788"/>
          </a:xfrm>
          <a:prstGeom prst="rect">
            <a:avLst/>
          </a:prstGeom>
          <a:noFill/>
          <a:ln w="9525">
            <a:noFill/>
            <a:miter lim="800000"/>
            <a:headEnd/>
            <a:tailEnd/>
          </a:ln>
        </p:spPr>
      </p:pic>
      <p:sp>
        <p:nvSpPr>
          <p:cNvPr id="27652" name="Text Box 5"/>
          <p:cNvSpPr txBox="1">
            <a:spLocks noChangeArrowheads="1"/>
          </p:cNvSpPr>
          <p:nvPr/>
        </p:nvSpPr>
        <p:spPr bwMode="auto">
          <a:xfrm>
            <a:off x="901700" y="2330450"/>
            <a:ext cx="658813" cy="304800"/>
          </a:xfrm>
          <a:prstGeom prst="rect">
            <a:avLst/>
          </a:prstGeom>
          <a:noFill/>
          <a:ln w="25400">
            <a:noFill/>
            <a:miter lim="800000"/>
            <a:headEnd/>
            <a:tailEnd type="none" w="lg" len="lg"/>
          </a:ln>
        </p:spPr>
        <p:txBody>
          <a:bodyPr wrap="none">
            <a:prstTxWarp prst="textNoShape">
              <a:avLst/>
            </a:prstTxWarp>
            <a:spAutoFit/>
          </a:bodyPr>
          <a:lstStyle/>
          <a:p>
            <a:pPr algn="ctr"/>
            <a:r>
              <a:rPr lang="en-US" sz="1400" b="1"/>
              <a:t>+PhoB</a:t>
            </a:r>
          </a:p>
        </p:txBody>
      </p:sp>
      <p:sp>
        <p:nvSpPr>
          <p:cNvPr id="27653" name="Line 6"/>
          <p:cNvSpPr>
            <a:spLocks noChangeShapeType="1"/>
          </p:cNvSpPr>
          <p:nvPr/>
        </p:nvSpPr>
        <p:spPr bwMode="auto">
          <a:xfrm flipV="1">
            <a:off x="1162050" y="2162175"/>
            <a:ext cx="0" cy="187325"/>
          </a:xfrm>
          <a:prstGeom prst="line">
            <a:avLst/>
          </a:prstGeom>
          <a:noFill/>
          <a:ln w="12700">
            <a:solidFill>
              <a:schemeClr val="tx1"/>
            </a:solidFill>
            <a:round/>
            <a:headEnd/>
            <a:tailEnd type="none" w="lg" len="lg"/>
          </a:ln>
        </p:spPr>
        <p:txBody>
          <a:bodyPr wrap="none" anchor="ctr">
            <a:prstTxWarp prst="textNoShape">
              <a:avLst/>
            </a:prstTxWarp>
          </a:bodyPr>
          <a:lstStyle/>
          <a:p>
            <a:endParaRPr lang="en-US"/>
          </a:p>
        </p:txBody>
      </p:sp>
      <p:sp>
        <p:nvSpPr>
          <p:cNvPr id="27654" name="Text Box 7"/>
          <p:cNvSpPr txBox="1">
            <a:spLocks noChangeArrowheads="1"/>
          </p:cNvSpPr>
          <p:nvPr/>
        </p:nvSpPr>
        <p:spPr bwMode="auto">
          <a:xfrm>
            <a:off x="990600" y="936625"/>
            <a:ext cx="5508625" cy="336550"/>
          </a:xfrm>
          <a:prstGeom prst="rect">
            <a:avLst/>
          </a:prstGeom>
          <a:noFill/>
          <a:ln w="25400">
            <a:noFill/>
            <a:miter lim="800000"/>
            <a:headEnd/>
            <a:tailEnd/>
          </a:ln>
        </p:spPr>
        <p:txBody>
          <a:bodyPr wrap="none">
            <a:prstTxWarp prst="textNoShape">
              <a:avLst/>
            </a:prstTxWarp>
            <a:spAutoFit/>
          </a:bodyPr>
          <a:lstStyle/>
          <a:p>
            <a:r>
              <a:rPr lang="en-US" sz="1600" b="1" i="1"/>
              <a:t>C. crescentus </a:t>
            </a:r>
            <a:r>
              <a:rPr lang="en-US" sz="1600" b="1"/>
              <a:t>PhoR profile  –  60 min phosphotransfer reactions</a:t>
            </a:r>
            <a:endParaRPr lang="en-US" sz="1600" b="1" i="1"/>
          </a:p>
        </p:txBody>
      </p:sp>
      <p:sp>
        <p:nvSpPr>
          <p:cNvPr id="26637" name="Text Box 13"/>
          <p:cNvSpPr txBox="1">
            <a:spLocks noChangeArrowheads="1"/>
          </p:cNvSpPr>
          <p:nvPr/>
        </p:nvSpPr>
        <p:spPr bwMode="auto">
          <a:xfrm>
            <a:off x="1143000" y="5105400"/>
            <a:ext cx="6203950" cy="1222375"/>
          </a:xfrm>
          <a:prstGeom prst="rect">
            <a:avLst/>
          </a:prstGeom>
          <a:noFill/>
          <a:ln w="31750">
            <a:solidFill>
              <a:srgbClr val="0000CC"/>
            </a:solidFill>
            <a:miter lim="800000"/>
            <a:headEnd/>
            <a:tailEnd/>
          </a:ln>
        </p:spPr>
        <p:txBody>
          <a:bodyPr wrap="none">
            <a:prstTxWarp prst="textNoShape">
              <a:avLst/>
            </a:prstTxWarp>
            <a:spAutoFit/>
          </a:bodyPr>
          <a:lstStyle/>
          <a:p>
            <a:r>
              <a:rPr lang="en-US" b="1">
                <a:solidFill>
                  <a:srgbClr val="0000CC"/>
                </a:solidFill>
                <a:sym typeface="Wingdings" pitchFamily="-109" charset="2"/>
              </a:rPr>
              <a:t></a:t>
            </a:r>
            <a:r>
              <a:rPr lang="en-US" b="1">
                <a:solidFill>
                  <a:srgbClr val="0000CC"/>
                </a:solidFill>
              </a:rPr>
              <a:t>  histidine kinases exhibit a strong kinetic preference </a:t>
            </a:r>
            <a:r>
              <a:rPr lang="en-US" b="1" i="1">
                <a:solidFill>
                  <a:srgbClr val="0000CC"/>
                </a:solidFill>
              </a:rPr>
              <a:t>in vitro</a:t>
            </a:r>
            <a:r>
              <a:rPr lang="en-US" b="1">
                <a:solidFill>
                  <a:srgbClr val="0000CC"/>
                </a:solidFill>
              </a:rPr>
              <a:t> </a:t>
            </a:r>
          </a:p>
          <a:p>
            <a:r>
              <a:rPr lang="en-US" b="1">
                <a:solidFill>
                  <a:srgbClr val="0000CC"/>
                </a:solidFill>
              </a:rPr>
              <a:t>       for their </a:t>
            </a:r>
            <a:r>
              <a:rPr lang="en-US" b="1" i="1">
                <a:solidFill>
                  <a:srgbClr val="0000CC"/>
                </a:solidFill>
              </a:rPr>
              <a:t>in vivo</a:t>
            </a:r>
            <a:r>
              <a:rPr lang="en-US" b="1">
                <a:solidFill>
                  <a:srgbClr val="0000CC"/>
                </a:solidFill>
              </a:rPr>
              <a:t> cognate substrate</a:t>
            </a:r>
          </a:p>
          <a:p>
            <a:pPr>
              <a:buFontTx/>
              <a:buChar char="•"/>
            </a:pPr>
            <a:endParaRPr lang="en-US" b="1">
              <a:solidFill>
                <a:srgbClr val="0000CC"/>
              </a:solidFill>
            </a:endParaRPr>
          </a:p>
          <a:p>
            <a:r>
              <a:rPr lang="en-US" b="1">
                <a:solidFill>
                  <a:srgbClr val="0000CC"/>
                </a:solidFill>
                <a:sym typeface="Wingdings" pitchFamily="-109" charset="2"/>
              </a:rPr>
              <a:t> </a:t>
            </a:r>
            <a:r>
              <a:rPr lang="en-US" b="1">
                <a:solidFill>
                  <a:srgbClr val="0000CC"/>
                </a:solidFill>
              </a:rPr>
              <a:t> specificity based on molecular recognition</a:t>
            </a:r>
          </a:p>
        </p:txBody>
      </p:sp>
      <p:sp>
        <p:nvSpPr>
          <p:cNvPr id="27656" name="Rectangle 14"/>
          <p:cNvSpPr>
            <a:spLocks noChangeArrowheads="1"/>
          </p:cNvSpPr>
          <p:nvPr/>
        </p:nvSpPr>
        <p:spPr bwMode="auto">
          <a:xfrm>
            <a:off x="314325" y="1292225"/>
            <a:ext cx="8510588" cy="968375"/>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grpSp>
        <p:nvGrpSpPr>
          <p:cNvPr id="2" name="Group 16"/>
          <p:cNvGrpSpPr>
            <a:grpSpLocks/>
          </p:cNvGrpSpPr>
          <p:nvPr/>
        </p:nvGrpSpPr>
        <p:grpSpPr bwMode="auto">
          <a:xfrm>
            <a:off x="304800" y="2938463"/>
            <a:ext cx="8537575" cy="1709737"/>
            <a:chOff x="192" y="1851"/>
            <a:chExt cx="5378" cy="1077"/>
          </a:xfrm>
        </p:grpSpPr>
        <p:pic>
          <p:nvPicPr>
            <p:cNvPr id="27658" name="Picture 9" descr="PhoR_short_final"/>
            <p:cNvPicPr>
              <a:picLocks noChangeArrowheads="1"/>
            </p:cNvPicPr>
            <p:nvPr/>
          </p:nvPicPr>
          <p:blipFill>
            <a:blip r:embed="rId4"/>
            <a:srcRect b="7692"/>
            <a:stretch>
              <a:fillRect/>
            </a:stretch>
          </p:blipFill>
          <p:spPr bwMode="auto">
            <a:xfrm>
              <a:off x="192" y="2082"/>
              <a:ext cx="5378" cy="576"/>
            </a:xfrm>
            <a:prstGeom prst="rect">
              <a:avLst/>
            </a:prstGeom>
            <a:noFill/>
            <a:ln w="9525">
              <a:noFill/>
              <a:miter lim="800000"/>
              <a:headEnd/>
              <a:tailEnd/>
            </a:ln>
          </p:spPr>
        </p:pic>
        <p:sp>
          <p:nvSpPr>
            <p:cNvPr id="27659" name="Text Box 10"/>
            <p:cNvSpPr txBox="1">
              <a:spLocks noChangeArrowheads="1"/>
            </p:cNvSpPr>
            <p:nvPr/>
          </p:nvSpPr>
          <p:spPr bwMode="auto">
            <a:xfrm>
              <a:off x="672" y="1851"/>
              <a:ext cx="3405" cy="212"/>
            </a:xfrm>
            <a:prstGeom prst="rect">
              <a:avLst/>
            </a:prstGeom>
            <a:noFill/>
            <a:ln w="25400">
              <a:noFill/>
              <a:miter lim="800000"/>
              <a:headEnd/>
              <a:tailEnd/>
            </a:ln>
          </p:spPr>
          <p:txBody>
            <a:bodyPr wrap="none">
              <a:prstTxWarp prst="textNoShape">
                <a:avLst/>
              </a:prstTxWarp>
              <a:spAutoFit/>
            </a:bodyPr>
            <a:lstStyle/>
            <a:p>
              <a:r>
                <a:rPr lang="en-US" sz="1600" b="1" i="1"/>
                <a:t>C. crescentus </a:t>
              </a:r>
              <a:r>
                <a:rPr lang="en-US" sz="1600" b="1"/>
                <a:t>PhoR profile  –  5 min phosphotransfer reactions</a:t>
              </a:r>
              <a:endParaRPr lang="en-US" sz="1600" b="1" i="1"/>
            </a:p>
          </p:txBody>
        </p:sp>
        <p:sp>
          <p:nvSpPr>
            <p:cNvPr id="27660" name="Text Box 11"/>
            <p:cNvSpPr txBox="1">
              <a:spLocks noChangeArrowheads="1"/>
            </p:cNvSpPr>
            <p:nvPr/>
          </p:nvSpPr>
          <p:spPr bwMode="auto">
            <a:xfrm>
              <a:off x="544" y="2736"/>
              <a:ext cx="415" cy="192"/>
            </a:xfrm>
            <a:prstGeom prst="rect">
              <a:avLst/>
            </a:prstGeom>
            <a:noFill/>
            <a:ln w="25400">
              <a:noFill/>
              <a:miter lim="800000"/>
              <a:headEnd/>
              <a:tailEnd type="none" w="lg" len="lg"/>
            </a:ln>
          </p:spPr>
          <p:txBody>
            <a:bodyPr wrap="none">
              <a:prstTxWarp prst="textNoShape">
                <a:avLst/>
              </a:prstTxWarp>
              <a:spAutoFit/>
            </a:bodyPr>
            <a:lstStyle/>
            <a:p>
              <a:pPr algn="ctr"/>
              <a:r>
                <a:rPr lang="en-US" sz="1400" b="1"/>
                <a:t>+PhoB</a:t>
              </a:r>
            </a:p>
          </p:txBody>
        </p:sp>
        <p:sp>
          <p:nvSpPr>
            <p:cNvPr id="27661" name="Line 12"/>
            <p:cNvSpPr>
              <a:spLocks noChangeShapeType="1"/>
            </p:cNvSpPr>
            <p:nvPr/>
          </p:nvSpPr>
          <p:spPr bwMode="auto">
            <a:xfrm flipV="1">
              <a:off x="708" y="2634"/>
              <a:ext cx="0" cy="114"/>
            </a:xfrm>
            <a:prstGeom prst="line">
              <a:avLst/>
            </a:prstGeom>
            <a:noFill/>
            <a:ln w="12700">
              <a:solidFill>
                <a:schemeClr val="tx1"/>
              </a:solidFill>
              <a:round/>
              <a:headEnd/>
              <a:tailEnd type="none" w="lg" len="lg"/>
            </a:ln>
          </p:spPr>
          <p:txBody>
            <a:bodyPr wrap="none" anchor="ctr">
              <a:prstTxWarp prst="textNoShape">
                <a:avLst/>
              </a:prstTxWarp>
            </a:bodyPr>
            <a:lstStyle/>
            <a:p>
              <a:endParaRPr lang="en-US"/>
            </a:p>
          </p:txBody>
        </p:sp>
        <p:sp>
          <p:nvSpPr>
            <p:cNvPr id="27662" name="Rectangle 15"/>
            <p:cNvSpPr>
              <a:spLocks noChangeArrowheads="1"/>
            </p:cNvSpPr>
            <p:nvPr/>
          </p:nvSpPr>
          <p:spPr bwMode="auto">
            <a:xfrm>
              <a:off x="198" y="2076"/>
              <a:ext cx="5361" cy="587"/>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6" name="Text Box 6"/>
          <p:cNvSpPr txBox="1">
            <a:spLocks noChangeArrowheads="1"/>
          </p:cNvSpPr>
          <p:nvPr/>
        </p:nvSpPr>
        <p:spPr bwMode="auto">
          <a:xfrm>
            <a:off x="762000" y="136525"/>
            <a:ext cx="7772400" cy="553998"/>
          </a:xfrm>
          <a:prstGeom prst="rect">
            <a:avLst/>
          </a:prstGeom>
          <a:noFill/>
          <a:ln w="9525">
            <a:noFill/>
            <a:miter lim="800000"/>
            <a:headEnd/>
            <a:tailEnd/>
          </a:ln>
          <a:effectLst>
            <a:outerShdw blurRad="63500" dist="38099" dir="2700000" algn="ctr" rotWithShape="0">
              <a:schemeClr val="bg2">
                <a:alpha val="74998"/>
              </a:schemeClr>
            </a:outerShdw>
          </a:effectLst>
        </p:spPr>
        <p:txBody>
          <a:bodyPr wrap="square">
            <a:prstTxWarp prst="textNoShape">
              <a:avLst/>
            </a:prstTxWarp>
            <a:spAutoFit/>
          </a:bodyPr>
          <a:lstStyle/>
          <a:p>
            <a:pPr algn="ctr">
              <a:defRPr/>
            </a:pPr>
            <a:r>
              <a:rPr lang="en-US" sz="3000" i="0" dirty="0" smtClean="0">
                <a:solidFill>
                  <a:srgbClr val="FF6600"/>
                </a:solidFill>
                <a:latin typeface="Herculanum" charset="0"/>
              </a:rPr>
              <a:t>Signal integration</a:t>
            </a:r>
            <a:endParaRPr lang="en-US" sz="2000" i="0" dirty="0">
              <a:solidFill>
                <a:srgbClr val="FF6600"/>
              </a:solidFill>
              <a:latin typeface="Herculanum" charset="0"/>
            </a:endParaRPr>
          </a:p>
        </p:txBody>
      </p:sp>
      <p:pic>
        <p:nvPicPr>
          <p:cNvPr id="4" name="Picture 3" descr="SignalIntegration.jpg"/>
          <p:cNvPicPr>
            <a:picLocks noChangeAspect="1"/>
          </p:cNvPicPr>
          <p:nvPr/>
        </p:nvPicPr>
        <p:blipFill>
          <a:blip r:embed="rId3"/>
          <a:stretch>
            <a:fillRect/>
          </a:stretch>
        </p:blipFill>
        <p:spPr>
          <a:xfrm>
            <a:off x="2895600" y="2016658"/>
            <a:ext cx="3770376" cy="4612742"/>
          </a:xfrm>
          <a:prstGeom prst="rect">
            <a:avLst/>
          </a:prstGeom>
        </p:spPr>
      </p:pic>
      <p:sp>
        <p:nvSpPr>
          <p:cNvPr id="5" name="Text Box 49"/>
          <p:cNvSpPr txBox="1">
            <a:spLocks noChangeArrowheads="1"/>
          </p:cNvSpPr>
          <p:nvPr/>
        </p:nvSpPr>
        <p:spPr bwMode="auto">
          <a:xfrm>
            <a:off x="76200" y="762000"/>
            <a:ext cx="8915400" cy="923330"/>
          </a:xfrm>
          <a:prstGeom prst="rect">
            <a:avLst/>
          </a:prstGeom>
          <a:noFill/>
          <a:ln w="12700">
            <a:noFill/>
            <a:miter lim="800000"/>
            <a:headEnd/>
            <a:tailEnd/>
          </a:ln>
        </p:spPr>
        <p:txBody>
          <a:bodyPr wrap="square">
            <a:prstTxWarp prst="textNoShape">
              <a:avLst/>
            </a:prstTxWarp>
            <a:spAutoFit/>
          </a:bodyPr>
          <a:lstStyle/>
          <a:p>
            <a:pPr>
              <a:buClr>
                <a:srgbClr val="FF6600"/>
              </a:buClr>
              <a:buSzPct val="150000"/>
              <a:buFont typeface="Times" charset="0"/>
              <a:buChar char="•"/>
            </a:pPr>
            <a:r>
              <a:rPr lang="en-US" i="0" dirty="0" smtClean="0"/>
              <a:t> </a:t>
            </a:r>
            <a:r>
              <a:rPr lang="en-US" i="0" dirty="0" smtClean="0"/>
              <a:t> Once we finish with our concrete example of </a:t>
            </a:r>
            <a:r>
              <a:rPr lang="en-US" i="0" dirty="0" err="1" smtClean="0"/>
              <a:t>chemotaxis</a:t>
            </a:r>
            <a:r>
              <a:rPr lang="en-US" i="0" dirty="0" smtClean="0"/>
              <a:t>, we will turn to the way in which cells decide where to put new </a:t>
            </a:r>
            <a:r>
              <a:rPr lang="en-US" i="0" dirty="0" err="1" smtClean="0"/>
              <a:t>actin</a:t>
            </a:r>
            <a:r>
              <a:rPr lang="en-US" i="0" dirty="0" smtClean="0"/>
              <a:t> filament and that will make us face this question of signal integration.</a:t>
            </a:r>
            <a:endParaRPr lang="en-US" i="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6" name="Text Box 6"/>
          <p:cNvSpPr txBox="1">
            <a:spLocks noChangeArrowheads="1"/>
          </p:cNvSpPr>
          <p:nvPr/>
        </p:nvSpPr>
        <p:spPr bwMode="auto">
          <a:xfrm>
            <a:off x="0" y="136525"/>
            <a:ext cx="8839200" cy="553998"/>
          </a:xfrm>
          <a:prstGeom prst="rect">
            <a:avLst/>
          </a:prstGeom>
          <a:noFill/>
          <a:ln w="9525">
            <a:noFill/>
            <a:miter lim="800000"/>
            <a:headEnd/>
            <a:tailEnd/>
          </a:ln>
          <a:effectLst>
            <a:outerShdw blurRad="63500" dist="38099" dir="2700000" algn="ctr" rotWithShape="0">
              <a:schemeClr val="bg2">
                <a:alpha val="74998"/>
              </a:schemeClr>
            </a:outerShdw>
          </a:effectLst>
        </p:spPr>
        <p:txBody>
          <a:bodyPr wrap="square">
            <a:prstTxWarp prst="textNoShape">
              <a:avLst/>
            </a:prstTxWarp>
            <a:spAutoFit/>
          </a:bodyPr>
          <a:lstStyle/>
          <a:p>
            <a:pPr algn="ctr">
              <a:defRPr/>
            </a:pPr>
            <a:r>
              <a:rPr lang="en-US" sz="3000" i="0" dirty="0" smtClean="0">
                <a:solidFill>
                  <a:srgbClr val="FF6600"/>
                </a:solidFill>
                <a:latin typeface="Herculanum" charset="0"/>
              </a:rPr>
              <a:t>G-</a:t>
            </a:r>
            <a:r>
              <a:rPr lang="en-US" sz="3000" i="0" dirty="0" smtClean="0">
                <a:solidFill>
                  <a:srgbClr val="FF6600"/>
                </a:solidFill>
                <a:latin typeface="Herculanum" charset="0"/>
              </a:rPr>
              <a:t>protein coupled receptors as an example</a:t>
            </a:r>
            <a:endParaRPr lang="en-US" sz="2000" i="0" dirty="0">
              <a:solidFill>
                <a:srgbClr val="FF6600"/>
              </a:solidFill>
              <a:latin typeface="Herculanum" charset="0"/>
            </a:endParaRPr>
          </a:p>
        </p:txBody>
      </p:sp>
      <p:pic>
        <p:nvPicPr>
          <p:cNvPr id="4" name="Picture 3" descr="ThreeClasses2.jpg"/>
          <p:cNvPicPr>
            <a:picLocks noChangeAspect="1"/>
          </p:cNvPicPr>
          <p:nvPr/>
        </p:nvPicPr>
        <p:blipFill>
          <a:blip r:embed="rId3"/>
          <a:stretch>
            <a:fillRect/>
          </a:stretch>
        </p:blipFill>
        <p:spPr>
          <a:xfrm>
            <a:off x="304800" y="1524000"/>
            <a:ext cx="8534400" cy="301752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6" name="Text Box 6"/>
          <p:cNvSpPr txBox="1">
            <a:spLocks noChangeArrowheads="1"/>
          </p:cNvSpPr>
          <p:nvPr/>
        </p:nvSpPr>
        <p:spPr bwMode="auto">
          <a:xfrm>
            <a:off x="533400" y="136525"/>
            <a:ext cx="8153400" cy="1015663"/>
          </a:xfrm>
          <a:prstGeom prst="rect">
            <a:avLst/>
          </a:prstGeom>
          <a:noFill/>
          <a:ln w="9525">
            <a:noFill/>
            <a:miter lim="800000"/>
            <a:headEnd/>
            <a:tailEnd/>
          </a:ln>
          <a:effectLst>
            <a:outerShdw blurRad="63500" dist="38099" dir="2700000" algn="ctr" rotWithShape="0">
              <a:schemeClr val="bg2">
                <a:alpha val="74998"/>
              </a:schemeClr>
            </a:outerShdw>
          </a:effectLst>
        </p:spPr>
        <p:txBody>
          <a:bodyPr wrap="square">
            <a:prstTxWarp prst="textNoShape">
              <a:avLst/>
            </a:prstTxWarp>
            <a:spAutoFit/>
          </a:bodyPr>
          <a:lstStyle/>
          <a:p>
            <a:pPr algn="ctr">
              <a:defRPr/>
            </a:pPr>
            <a:r>
              <a:rPr lang="en-US" sz="3000" i="0" dirty="0" smtClean="0">
                <a:solidFill>
                  <a:srgbClr val="FF6600"/>
                </a:solidFill>
                <a:latin typeface="Herculanum" charset="0"/>
              </a:rPr>
              <a:t>Data for the gating of nicotinic acetylcholine receptor</a:t>
            </a:r>
            <a:endParaRPr lang="en-US" sz="2000" i="0" dirty="0">
              <a:solidFill>
                <a:srgbClr val="FF6600"/>
              </a:solidFill>
              <a:latin typeface="Herculanum" charset="0"/>
            </a:endParaRPr>
          </a:p>
        </p:txBody>
      </p:sp>
      <p:pic>
        <p:nvPicPr>
          <p:cNvPr id="5" name="Picture 4" descr="Pages from Zhong-PNAS-98.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838200" y="1981200"/>
            <a:ext cx="7854545" cy="35496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6" name="Text Box 6"/>
          <p:cNvSpPr txBox="1">
            <a:spLocks noChangeArrowheads="1"/>
          </p:cNvSpPr>
          <p:nvPr/>
        </p:nvSpPr>
        <p:spPr bwMode="auto">
          <a:xfrm>
            <a:off x="457200" y="136525"/>
            <a:ext cx="8458200" cy="553998"/>
          </a:xfrm>
          <a:prstGeom prst="rect">
            <a:avLst/>
          </a:prstGeom>
          <a:noFill/>
          <a:ln w="9525">
            <a:noFill/>
            <a:miter lim="800000"/>
            <a:headEnd/>
            <a:tailEnd/>
          </a:ln>
          <a:effectLst>
            <a:outerShdw blurRad="63500" dist="38099" dir="2700000" algn="ctr" rotWithShape="0">
              <a:schemeClr val="bg2">
                <a:alpha val="74998"/>
              </a:schemeClr>
            </a:outerShdw>
          </a:effectLst>
        </p:spPr>
        <p:txBody>
          <a:bodyPr wrap="square">
            <a:prstTxWarp prst="textNoShape">
              <a:avLst/>
            </a:prstTxWarp>
            <a:spAutoFit/>
          </a:bodyPr>
          <a:lstStyle/>
          <a:p>
            <a:pPr algn="ctr">
              <a:defRPr/>
            </a:pPr>
            <a:r>
              <a:rPr lang="en-US" sz="3000" i="0" dirty="0" smtClean="0">
                <a:solidFill>
                  <a:srgbClr val="FF6600"/>
                </a:solidFill>
                <a:latin typeface="Herculanum" charset="0"/>
              </a:rPr>
              <a:t>States and weights for binding problems</a:t>
            </a:r>
            <a:endParaRPr lang="en-US" sz="2000" i="0" dirty="0">
              <a:solidFill>
                <a:srgbClr val="FF6600"/>
              </a:solidFill>
              <a:latin typeface="Herculanum" charset="0"/>
            </a:endParaRPr>
          </a:p>
        </p:txBody>
      </p:sp>
      <p:sp>
        <p:nvSpPr>
          <p:cNvPr id="117809" name="Text Box 49"/>
          <p:cNvSpPr txBox="1">
            <a:spLocks noChangeArrowheads="1"/>
          </p:cNvSpPr>
          <p:nvPr/>
        </p:nvSpPr>
        <p:spPr bwMode="auto">
          <a:xfrm>
            <a:off x="76200" y="762000"/>
            <a:ext cx="8915400" cy="646331"/>
          </a:xfrm>
          <a:prstGeom prst="rect">
            <a:avLst/>
          </a:prstGeom>
          <a:noFill/>
          <a:ln w="12700">
            <a:noFill/>
            <a:miter lim="800000"/>
            <a:headEnd/>
            <a:tailEnd/>
          </a:ln>
        </p:spPr>
        <p:txBody>
          <a:bodyPr wrap="square">
            <a:prstTxWarp prst="textNoShape">
              <a:avLst/>
            </a:prstTxWarp>
            <a:spAutoFit/>
          </a:bodyPr>
          <a:lstStyle/>
          <a:p>
            <a:pPr>
              <a:buClr>
                <a:srgbClr val="FF6600"/>
              </a:buClr>
              <a:buSzPct val="150000"/>
              <a:buFont typeface="Times" charset="0"/>
              <a:buChar char="•"/>
            </a:pPr>
            <a:r>
              <a:rPr lang="en-US" i="0" dirty="0" smtClean="0"/>
              <a:t>  We work out the probability of the binding probability by making a model of the solution as a lattice.</a:t>
            </a:r>
          </a:p>
        </p:txBody>
      </p:sp>
      <p:pic>
        <p:nvPicPr>
          <p:cNvPr id="5" name="Picture 3" descr="figure_06_01"/>
          <p:cNvPicPr>
            <a:picLocks noChangeAspect="1" noChangeArrowheads="1"/>
          </p:cNvPicPr>
          <p:nvPr/>
        </p:nvPicPr>
        <p:blipFill>
          <a:blip r:embed="rId3"/>
          <a:srcRect/>
          <a:stretch>
            <a:fillRect/>
          </a:stretch>
        </p:blipFill>
        <p:spPr bwMode="auto">
          <a:xfrm>
            <a:off x="304800" y="1371600"/>
            <a:ext cx="2852630" cy="5332412"/>
          </a:xfrm>
          <a:prstGeom prst="rect">
            <a:avLst/>
          </a:prstGeom>
          <a:noFill/>
        </p:spPr>
      </p:pic>
      <p:pic>
        <p:nvPicPr>
          <p:cNvPr id="6" name="Picture 2" descr="figure_06_04"/>
          <p:cNvPicPr>
            <a:picLocks noChangeAspect="1" noChangeArrowheads="1"/>
          </p:cNvPicPr>
          <p:nvPr/>
        </p:nvPicPr>
        <p:blipFill>
          <a:blip r:embed="rId4"/>
          <a:srcRect/>
          <a:stretch>
            <a:fillRect/>
          </a:stretch>
        </p:blipFill>
        <p:spPr bwMode="auto">
          <a:xfrm>
            <a:off x="3124200" y="2895600"/>
            <a:ext cx="5638800" cy="23524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6" name="Text Box 6"/>
          <p:cNvSpPr txBox="1">
            <a:spLocks noChangeArrowheads="1"/>
          </p:cNvSpPr>
          <p:nvPr/>
        </p:nvSpPr>
        <p:spPr bwMode="auto">
          <a:xfrm>
            <a:off x="533400" y="136525"/>
            <a:ext cx="8153400" cy="553998"/>
          </a:xfrm>
          <a:prstGeom prst="rect">
            <a:avLst/>
          </a:prstGeom>
          <a:noFill/>
          <a:ln w="9525">
            <a:noFill/>
            <a:miter lim="800000"/>
            <a:headEnd/>
            <a:tailEnd/>
          </a:ln>
          <a:effectLst>
            <a:outerShdw blurRad="63500" dist="38099" dir="2700000" algn="ctr" rotWithShape="0">
              <a:schemeClr val="bg2">
                <a:alpha val="74998"/>
              </a:schemeClr>
            </a:outerShdw>
          </a:effectLst>
        </p:spPr>
        <p:txBody>
          <a:bodyPr wrap="square">
            <a:prstTxWarp prst="textNoShape">
              <a:avLst/>
            </a:prstTxWarp>
            <a:spAutoFit/>
          </a:bodyPr>
          <a:lstStyle/>
          <a:p>
            <a:pPr algn="ctr">
              <a:defRPr/>
            </a:pPr>
            <a:r>
              <a:rPr lang="en-US" sz="3000" i="0" dirty="0" smtClean="0">
                <a:solidFill>
                  <a:srgbClr val="FF6600"/>
                </a:solidFill>
                <a:latin typeface="Herculanum" charset="0"/>
              </a:rPr>
              <a:t>Binding curves and binding free energy</a:t>
            </a:r>
            <a:endParaRPr lang="en-US" sz="2000" i="0" dirty="0">
              <a:solidFill>
                <a:srgbClr val="FF6600"/>
              </a:solidFill>
              <a:latin typeface="Herculanum" charset="0"/>
            </a:endParaRPr>
          </a:p>
        </p:txBody>
      </p:sp>
      <p:sp>
        <p:nvSpPr>
          <p:cNvPr id="117809" name="Text Box 49"/>
          <p:cNvSpPr txBox="1">
            <a:spLocks noChangeArrowheads="1"/>
          </p:cNvSpPr>
          <p:nvPr/>
        </p:nvSpPr>
        <p:spPr bwMode="auto">
          <a:xfrm>
            <a:off x="76200" y="762000"/>
            <a:ext cx="8915400" cy="646331"/>
          </a:xfrm>
          <a:prstGeom prst="rect">
            <a:avLst/>
          </a:prstGeom>
          <a:noFill/>
          <a:ln w="12700">
            <a:noFill/>
            <a:miter lim="800000"/>
            <a:headEnd/>
            <a:tailEnd/>
          </a:ln>
        </p:spPr>
        <p:txBody>
          <a:bodyPr wrap="square">
            <a:prstTxWarp prst="textNoShape">
              <a:avLst/>
            </a:prstTxWarp>
            <a:spAutoFit/>
          </a:bodyPr>
          <a:lstStyle/>
          <a:p>
            <a:pPr>
              <a:buClr>
                <a:srgbClr val="FF6600"/>
              </a:buClr>
              <a:buSzPct val="150000"/>
              <a:buFont typeface="Times" charset="0"/>
              <a:buChar char="•"/>
            </a:pPr>
            <a:r>
              <a:rPr lang="en-US" i="0" dirty="0" smtClean="0"/>
              <a:t>  These simple binding curves  illustrate the way in which the binding probability depends upon the </a:t>
            </a:r>
            <a:r>
              <a:rPr lang="en-US" i="0" dirty="0" err="1" smtClean="0"/>
              <a:t>Kd</a:t>
            </a:r>
            <a:r>
              <a:rPr lang="en-US" i="0" dirty="0" smtClean="0"/>
              <a:t> or the binding energy.</a:t>
            </a:r>
          </a:p>
        </p:txBody>
      </p:sp>
      <p:pic>
        <p:nvPicPr>
          <p:cNvPr id="7" name="Picture 2" descr="figure_06_06"/>
          <p:cNvPicPr>
            <a:picLocks noChangeAspect="1" noChangeArrowheads="1"/>
          </p:cNvPicPr>
          <p:nvPr/>
        </p:nvPicPr>
        <p:blipFill>
          <a:blip r:embed="rId3"/>
          <a:srcRect/>
          <a:stretch>
            <a:fillRect/>
          </a:stretch>
        </p:blipFill>
        <p:spPr bwMode="auto">
          <a:xfrm>
            <a:off x="1788422" y="1981200"/>
            <a:ext cx="5450578" cy="441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FF6600"/>
                </a:solidFill>
                <a:latin typeface="Herculanum"/>
                <a:cs typeface="Herculanum"/>
              </a:rPr>
              <a:t>Exploring Promoter Architecture: Can We Compute How Cells Decide?</a:t>
            </a:r>
            <a:endParaRPr lang="en-US" sz="2400" dirty="0">
              <a:solidFill>
                <a:srgbClr val="FF6600"/>
              </a:solidFill>
              <a:latin typeface="Herculanum"/>
              <a:cs typeface="Herculanum"/>
            </a:endParaRPr>
          </a:p>
        </p:txBody>
      </p:sp>
      <p:pic>
        <p:nvPicPr>
          <p:cNvPr id="7" name="Picture 2" descr="figure_06_09"/>
          <p:cNvPicPr>
            <a:picLocks noChangeAspect="1" noChangeArrowheads="1"/>
          </p:cNvPicPr>
          <p:nvPr/>
        </p:nvPicPr>
        <p:blipFill>
          <a:blip r:embed="rId4"/>
          <a:srcRect/>
          <a:stretch>
            <a:fillRect/>
          </a:stretch>
        </p:blipFill>
        <p:spPr bwMode="auto">
          <a:xfrm>
            <a:off x="914400" y="1589849"/>
            <a:ext cx="7162800" cy="5039551"/>
          </a:xfrm>
          <a:prstGeom prst="rect">
            <a:avLst/>
          </a:prstGeom>
          <a:noFill/>
          <a:ln w="9525">
            <a:noFill/>
            <a:miter lim="800000"/>
            <a:headEnd/>
            <a:tailEnd/>
          </a:ln>
          <a:effectLst/>
        </p:spPr>
      </p:pic>
    </p:spTree>
    <p:custDataLst>
      <p:tags r:id="rId1"/>
    </p:custDataLst>
  </p:cSld>
  <p:clrMapOvr>
    <a:masterClrMapping/>
  </p:clrMapOvr>
  <p:transition advTm="112945"/>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FF6600"/>
                </a:solidFill>
                <a:latin typeface="Herculanum"/>
                <a:cs typeface="Herculanum"/>
              </a:rPr>
              <a:t>Exploring Promoter Architecture: Can We Compute How Cells Decide?</a:t>
            </a:r>
            <a:endParaRPr lang="en-US" sz="2400" dirty="0">
              <a:solidFill>
                <a:srgbClr val="FF6600"/>
              </a:solidFill>
              <a:latin typeface="Herculanum"/>
              <a:cs typeface="Herculanum"/>
            </a:endParaRPr>
          </a:p>
        </p:txBody>
      </p:sp>
      <p:pic>
        <p:nvPicPr>
          <p:cNvPr id="7" name="Picture 2" descr="figure_06_13"/>
          <p:cNvPicPr>
            <a:picLocks noChangeAspect="1" noChangeArrowheads="1"/>
          </p:cNvPicPr>
          <p:nvPr/>
        </p:nvPicPr>
        <p:blipFill>
          <a:blip r:embed="rId4"/>
          <a:srcRect/>
          <a:stretch>
            <a:fillRect/>
          </a:stretch>
        </p:blipFill>
        <p:spPr bwMode="auto">
          <a:xfrm>
            <a:off x="1371600" y="1447800"/>
            <a:ext cx="5918200" cy="4779056"/>
          </a:xfrm>
          <a:prstGeom prst="rect">
            <a:avLst/>
          </a:prstGeom>
          <a:noFill/>
          <a:ln w="9525">
            <a:noFill/>
            <a:miter lim="800000"/>
            <a:headEnd/>
            <a:tailEnd/>
          </a:ln>
          <a:effectLst/>
        </p:spPr>
      </p:pic>
    </p:spTree>
    <p:custDataLst>
      <p:tags r:id="rId1"/>
    </p:custDataLst>
  </p:cSld>
  <p:clrMapOvr>
    <a:masterClrMapping/>
  </p:clrMapOvr>
  <p:transition advTm="112945"/>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rgbClr val="FF6600"/>
                </a:solidFill>
                <a:latin typeface="Herculanum"/>
                <a:cs typeface="Herculanum"/>
              </a:rPr>
              <a:t>Where we are headed: Can We Compute How Cells Decide?</a:t>
            </a:r>
            <a:endParaRPr lang="en-US" sz="2400" dirty="0">
              <a:solidFill>
                <a:srgbClr val="FF6600"/>
              </a:solidFill>
              <a:latin typeface="Herculanum"/>
              <a:cs typeface="Herculanum"/>
            </a:endParaRPr>
          </a:p>
        </p:txBody>
      </p:sp>
      <p:pic>
        <p:nvPicPr>
          <p:cNvPr id="153603" name="Picture 3" descr="C:\Users\hgarcia\Documents\Figures\Knobs\KnobsArchitecture2.tif"/>
          <p:cNvPicPr>
            <a:picLocks noChangeAspect="1" noChangeArrowheads="1"/>
          </p:cNvPicPr>
          <p:nvPr/>
        </p:nvPicPr>
        <p:blipFill>
          <a:blip r:embed="rId4" cstate="print"/>
          <a:srcRect/>
          <a:stretch>
            <a:fillRect/>
          </a:stretch>
        </p:blipFill>
        <p:spPr bwMode="auto">
          <a:xfrm>
            <a:off x="1254239" y="2112027"/>
            <a:ext cx="7003870" cy="3667300"/>
          </a:xfrm>
          <a:prstGeom prst="rect">
            <a:avLst/>
          </a:prstGeom>
          <a:noFill/>
        </p:spPr>
      </p:pic>
      <p:sp>
        <p:nvSpPr>
          <p:cNvPr id="5" name="Oval 4"/>
          <p:cNvSpPr/>
          <p:nvPr/>
        </p:nvSpPr>
        <p:spPr>
          <a:xfrm>
            <a:off x="5709981" y="1588298"/>
            <a:ext cx="2733867" cy="44675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sp>
        <p:nvSpPr>
          <p:cNvPr id="6" name="Rectangle 5"/>
          <p:cNvSpPr/>
          <p:nvPr/>
        </p:nvSpPr>
        <p:spPr>
          <a:xfrm>
            <a:off x="7188338" y="6488668"/>
            <a:ext cx="1955663" cy="369322"/>
          </a:xfrm>
          <a:prstGeom prst="rect">
            <a:avLst/>
          </a:prstGeom>
        </p:spPr>
        <p:txBody>
          <a:bodyPr wrap="none" lIns="91430" tIns="45715" rIns="91430" bIns="45715">
            <a:spAutoFit/>
          </a:bodyPr>
          <a:lstStyle/>
          <a:p>
            <a:pPr algn="r"/>
            <a:r>
              <a:rPr lang="da-DK" dirty="0" smtClean="0"/>
              <a:t>Bintu </a:t>
            </a:r>
            <a:r>
              <a:rPr lang="da-DK" i="1" dirty="0" smtClean="0"/>
              <a:t>et al. </a:t>
            </a:r>
            <a:r>
              <a:rPr lang="da-DK" dirty="0" smtClean="0"/>
              <a:t>(2005)</a:t>
            </a:r>
            <a:endParaRPr lang="en-US" dirty="0"/>
          </a:p>
        </p:txBody>
      </p:sp>
    </p:spTree>
    <p:custDataLst>
      <p:tags r:id="rId1"/>
    </p:custDataLst>
  </p:cSld>
  <p:clrMapOvr>
    <a:masterClrMapping/>
  </p:clrMapOvr>
  <p:transition advTm="112945"/>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00"/>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00"/>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0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1"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1"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18134</TotalTime>
  <Words>1873</Words>
  <Application>Microsoft Macintosh PowerPoint</Application>
  <PresentationFormat>On-screen Show (4:3)</PresentationFormat>
  <Paragraphs>270</Paragraphs>
  <Slides>35</Slides>
  <Notes>34</Notes>
  <HiddenSlides>0</HiddenSlides>
  <MMClips>0</MMClips>
  <ScaleCrop>false</ScaleCrop>
  <HeadingPairs>
    <vt:vector size="4" baseType="variant">
      <vt:variant>
        <vt:lpstr>Design Template</vt:lpstr>
      </vt:variant>
      <vt:variant>
        <vt:i4>1</vt:i4>
      </vt:variant>
      <vt:variant>
        <vt:lpstr>Slide Titles</vt:lpstr>
      </vt:variant>
      <vt:variant>
        <vt:i4>35</vt:i4>
      </vt:variant>
    </vt:vector>
  </HeadingPairs>
  <TitlesOfParts>
    <vt:vector size="36" baseType="lpstr">
      <vt:lpstr>Default Design</vt:lpstr>
      <vt:lpstr>Slide 1</vt:lpstr>
      <vt:lpstr>Slide 2</vt:lpstr>
      <vt:lpstr>Slide 3</vt:lpstr>
      <vt:lpstr>Slide 4</vt:lpstr>
      <vt:lpstr>Slide 5</vt:lpstr>
      <vt:lpstr>Slide 6</vt:lpstr>
      <vt:lpstr>Exploring Promoter Architecture: Can We Compute How Cells Decide?</vt:lpstr>
      <vt:lpstr>Exploring Promoter Architecture: Can We Compute How Cells Decide?</vt:lpstr>
      <vt:lpstr>Where we are headed: Can We Compute How Cells Decide?</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Company>Physics UCSD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 properties: Diffusion. Viscosity. Thermal conduction.</dc:title>
  <dc:creator>Physics UCSD</dc:creator>
  <cp:lastModifiedBy>Rob Phillips</cp:lastModifiedBy>
  <cp:revision>1414</cp:revision>
  <cp:lastPrinted>2009-02-24T21:33:56Z</cp:lastPrinted>
  <dcterms:created xsi:type="dcterms:W3CDTF">2010-01-14T13:42:31Z</dcterms:created>
  <dcterms:modified xsi:type="dcterms:W3CDTF">2010-01-14T14:49:36Z</dcterms:modified>
</cp:coreProperties>
</file>