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491" r:id="rId2"/>
    <p:sldId id="492" r:id="rId3"/>
    <p:sldId id="493" r:id="rId4"/>
    <p:sldId id="494" r:id="rId5"/>
    <p:sldId id="495" r:id="rId6"/>
    <p:sldId id="496" r:id="rId7"/>
    <p:sldId id="497" r:id="rId8"/>
    <p:sldId id="498" r:id="rId9"/>
    <p:sldId id="499"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433" r:id="rId27"/>
    <p:sldId id="434" r:id="rId28"/>
    <p:sldId id="435" r:id="rId29"/>
    <p:sldId id="436" r:id="rId30"/>
    <p:sldId id="438" r:id="rId31"/>
    <p:sldId id="439" r:id="rId32"/>
    <p:sldId id="440" r:id="rId33"/>
    <p:sldId id="441" r:id="rId34"/>
    <p:sldId id="442" r:id="rId35"/>
    <p:sldId id="443" r:id="rId36"/>
    <p:sldId id="444" r:id="rId37"/>
    <p:sldId id="456" r:id="rId38"/>
    <p:sldId id="457" r:id="rId39"/>
    <p:sldId id="480" r:id="rId40"/>
    <p:sldId id="458" r:id="rId41"/>
    <p:sldId id="459" r:id="rId42"/>
    <p:sldId id="460" r:id="rId43"/>
    <p:sldId id="461" r:id="rId44"/>
    <p:sldId id="462" r:id="rId45"/>
    <p:sldId id="463" r:id="rId46"/>
    <p:sldId id="464" r:id="rId47"/>
    <p:sldId id="465"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81" r:id="rId62"/>
    <p:sldId id="410" r:id="rId63"/>
    <p:sldId id="411" r:id="rId64"/>
    <p:sldId id="412" r:id="rId65"/>
    <p:sldId id="413" r:id="rId66"/>
    <p:sldId id="414" r:id="rId67"/>
    <p:sldId id="416" r:id="rId68"/>
    <p:sldId id="490" r:id="rId69"/>
    <p:sldId id="489" r:id="rId70"/>
    <p:sldId id="417" r:id="rId71"/>
    <p:sldId id="418" r:id="rId72"/>
    <p:sldId id="419" r:id="rId73"/>
    <p:sldId id="420" r:id="rId74"/>
    <p:sldId id="421" r:id="rId75"/>
    <p:sldId id="487" r:id="rId76"/>
    <p:sldId id="423" r:id="rId77"/>
    <p:sldId id="424" r:id="rId78"/>
    <p:sldId id="425" r:id="rId79"/>
    <p:sldId id="426" r:id="rId80"/>
    <p:sldId id="427" r:id="rId81"/>
    <p:sldId id="428" r:id="rId82"/>
    <p:sldId id="484" r:id="rId83"/>
    <p:sldId id="485" r:id="rId84"/>
    <p:sldId id="486" r:id="rId85"/>
    <p:sldId id="488" r:id="rId86"/>
    <p:sldId id="430" r:id="rId87"/>
    <p:sldId id="466" r:id="rId88"/>
    <p:sldId id="467" r:id="rId89"/>
    <p:sldId id="468" r:id="rId90"/>
    <p:sldId id="469" r:id="rId91"/>
    <p:sldId id="470" r:id="rId92"/>
    <p:sldId id="471" r:id="rId93"/>
    <p:sldId id="472" r:id="rId94"/>
    <p:sldId id="473" r:id="rId95"/>
    <p:sldId id="474" r:id="rId96"/>
    <p:sldId id="475" r:id="rId97"/>
    <p:sldId id="476" r:id="rId98"/>
    <p:sldId id="477" r:id="rId99"/>
    <p:sldId id="432" r:id="rId100"/>
    <p:sldId id="478" r:id="rId101"/>
    <p:sldId id="479" r:id="rId10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84310" autoAdjust="0"/>
  </p:normalViewPr>
  <p:slideViewPr>
    <p:cSldViewPr>
      <p:cViewPr varScale="1">
        <p:scale>
          <a:sx n="58" d="100"/>
          <a:sy n="58" d="100"/>
        </p:scale>
        <p:origin x="-14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4AC4A52-79CE-4503-B739-1F3A0B870516}" type="datetimeFigureOut">
              <a:rPr lang="en-US" smtClean="0"/>
              <a:pPr/>
              <a:t>5/29/2011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911905F-EC1F-4C35-83C2-805E7BB175AF}" type="slidenum">
              <a:rPr lang="en-US" smtClean="0"/>
              <a:pPr/>
              <a:t>‹#›</a:t>
            </a:fld>
            <a:endParaRPr lang="en-US"/>
          </a:p>
        </p:txBody>
      </p:sp>
    </p:spTree>
    <p:extLst>
      <p:ext uri="{BB962C8B-B14F-4D97-AF65-F5344CB8AC3E}">
        <p14:creationId xmlns:p14="http://schemas.microsoft.com/office/powerpoint/2010/main" val="408629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Proerythroblast" TargetMode="External"/><Relationship Id="rId13" Type="http://schemas.openxmlformats.org/officeDocument/2006/relationships/hyperlink" Target="http://en.wikipedia.org/wiki/Ribosomal_RNA" TargetMode="External"/><Relationship Id="rId18" Type="http://schemas.openxmlformats.org/officeDocument/2006/relationships/hyperlink" Target="http://en.wikipedia.org/wiki/Globular_protein" TargetMode="External"/><Relationship Id="rId26" Type="http://schemas.openxmlformats.org/officeDocument/2006/relationships/hyperlink" Target="http://en.wikipedia.org/wiki/Heterocyclic_compound" TargetMode="External"/><Relationship Id="rId39" Type="http://schemas.openxmlformats.org/officeDocument/2006/relationships/hyperlink" Target="http://en.wikipedia.org/wiki/Cytochrome_b5_reductase" TargetMode="External"/><Relationship Id="rId3" Type="http://schemas.openxmlformats.org/officeDocument/2006/relationships/hyperlink" Target="http://en.wikipedia.org/wiki/Mitochondria" TargetMode="External"/><Relationship Id="rId21" Type="http://schemas.openxmlformats.org/officeDocument/2006/relationships/hyperlink" Target="http://en.wikipedia.org/wiki/Alpha-helix" TargetMode="External"/><Relationship Id="rId34" Type="http://schemas.openxmlformats.org/officeDocument/2006/relationships/hyperlink" Target="http://en.wikipedia.org/wiki/Coordinate_covalent_bond" TargetMode="External"/><Relationship Id="rId7" Type="http://schemas.openxmlformats.org/officeDocument/2006/relationships/hyperlink" Target="http://en.wikipedia.org/wiki/Hemoglobin#cite_note-14" TargetMode="External"/><Relationship Id="rId12" Type="http://schemas.openxmlformats.org/officeDocument/2006/relationships/hyperlink" Target="http://en.wikipedia.org/wiki/Bird" TargetMode="External"/><Relationship Id="rId17" Type="http://schemas.openxmlformats.org/officeDocument/2006/relationships/hyperlink" Target="http://en.wikipedia.org/wiki/Molecule" TargetMode="External"/><Relationship Id="rId25" Type="http://schemas.openxmlformats.org/officeDocument/2006/relationships/hyperlink" Target="http://en.wikipedia.org/wiki/Hemoglobin#cite_note-Hardison_1996_1-18" TargetMode="External"/><Relationship Id="rId33" Type="http://schemas.openxmlformats.org/officeDocument/2006/relationships/hyperlink" Target="http://en.wikipedia.org/wiki/Hyperbolic_function" TargetMode="External"/><Relationship Id="rId38" Type="http://schemas.openxmlformats.org/officeDocument/2006/relationships/hyperlink" Target="http://en.wikipedia.org/wiki/Hemoglobin#cite_note-21" TargetMode="External"/><Relationship Id="rId2" Type="http://schemas.openxmlformats.org/officeDocument/2006/relationships/slide" Target="../slides/slide3.xml"/><Relationship Id="rId16" Type="http://schemas.openxmlformats.org/officeDocument/2006/relationships/hyperlink" Target="http://en.wikipedia.org/wiki/Hemoglobin#cite_note-16" TargetMode="External"/><Relationship Id="rId20" Type="http://schemas.openxmlformats.org/officeDocument/2006/relationships/hyperlink" Target="http://en.wikipedia.org/wiki/Heme" TargetMode="External"/><Relationship Id="rId29" Type="http://schemas.openxmlformats.org/officeDocument/2006/relationships/hyperlink" Target="http://en.wikipedia.org/wiki/Histidine" TargetMode="External"/><Relationship Id="rId1" Type="http://schemas.openxmlformats.org/officeDocument/2006/relationships/notesMaster" Target="../notesMasters/notesMaster1.xml"/><Relationship Id="rId6" Type="http://schemas.openxmlformats.org/officeDocument/2006/relationships/hyperlink" Target="http://en.wikipedia.org/wiki/Ribosome" TargetMode="External"/><Relationship Id="rId11" Type="http://schemas.openxmlformats.org/officeDocument/2006/relationships/hyperlink" Target="http://en.wikipedia.org/wiki/Cell_nucleus" TargetMode="External"/><Relationship Id="rId24" Type="http://schemas.openxmlformats.org/officeDocument/2006/relationships/hyperlink" Target="http://en.wikipedia.org/wiki/Hemoglobin#cite_note-Steinberg_2001_95-17" TargetMode="External"/><Relationship Id="rId32" Type="http://schemas.openxmlformats.org/officeDocument/2006/relationships/hyperlink" Target="http://en.wikipedia.org/wiki/Sigmoid_function" TargetMode="External"/><Relationship Id="rId37" Type="http://schemas.openxmlformats.org/officeDocument/2006/relationships/hyperlink" Target="http://en.wikipedia.org/wiki/Methemoglobin" TargetMode="External"/><Relationship Id="rId5" Type="http://schemas.openxmlformats.org/officeDocument/2006/relationships/hyperlink" Target="http://en.wikipedia.org/wiki/Globin" TargetMode="External"/><Relationship Id="rId15" Type="http://schemas.openxmlformats.org/officeDocument/2006/relationships/hyperlink" Target="http://en.wikipedia.org/wiki/Hemoglobin#cite_note-Kessel_2003-15" TargetMode="External"/><Relationship Id="rId23" Type="http://schemas.openxmlformats.org/officeDocument/2006/relationships/hyperlink" Target="http://en.wikipedia.org/wiki/Myoglobin" TargetMode="External"/><Relationship Id="rId28" Type="http://schemas.openxmlformats.org/officeDocument/2006/relationships/hyperlink" Target="http://en.wikipedia.org/wiki/Imidazole" TargetMode="External"/><Relationship Id="rId36" Type="http://schemas.openxmlformats.org/officeDocument/2006/relationships/hyperlink" Target="http://en.wikipedia.org/wiki/Octahedron" TargetMode="External"/><Relationship Id="rId10" Type="http://schemas.openxmlformats.org/officeDocument/2006/relationships/hyperlink" Target="http://en.wikipedia.org/wiki/Bone_marrow" TargetMode="External"/><Relationship Id="rId19" Type="http://schemas.openxmlformats.org/officeDocument/2006/relationships/hyperlink" Target="http://en.wikipedia.org/wiki/Protein" TargetMode="External"/><Relationship Id="rId31" Type="http://schemas.openxmlformats.org/officeDocument/2006/relationships/hyperlink" Target="http://en.wikipedia.org/wiki/Steric_effects" TargetMode="External"/><Relationship Id="rId4" Type="http://schemas.openxmlformats.org/officeDocument/2006/relationships/hyperlink" Target="http://en.wikipedia.org/wiki/Cytosol" TargetMode="External"/><Relationship Id="rId9" Type="http://schemas.openxmlformats.org/officeDocument/2006/relationships/hyperlink" Target="http://en.wikipedia.org/wiki/Reticulocyte" TargetMode="External"/><Relationship Id="rId14" Type="http://schemas.openxmlformats.org/officeDocument/2006/relationships/hyperlink" Target="http://en.wikipedia.org/wiki/Circulatory_system" TargetMode="External"/><Relationship Id="rId22" Type="http://schemas.openxmlformats.org/officeDocument/2006/relationships/hyperlink" Target="http://en.wikipedia.org/wiki/Globin_fold" TargetMode="External"/><Relationship Id="rId27" Type="http://schemas.openxmlformats.org/officeDocument/2006/relationships/hyperlink" Target="http://en.wikipedia.org/wiki/Porphyrin" TargetMode="External"/><Relationship Id="rId30" Type="http://schemas.openxmlformats.org/officeDocument/2006/relationships/hyperlink" Target="http://en.wikipedia.org/wiki/Cooperative_binding" TargetMode="External"/><Relationship Id="rId35" Type="http://schemas.openxmlformats.org/officeDocument/2006/relationships/hyperlink" Target="http://en.wikipedia.org/wiki/Hemoglobin#cite_note-2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Homologous_chromosom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n.wikipedia.org/wiki/Genetic_recombinat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Homologous_chromosom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en.wikipedia.org/wiki/Genetic_recombinati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BLAST/tutorial/Altschul-1.html#ref3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Odds_ratio" TargetMode="External"/><Relationship Id="rId3" Type="http://schemas.openxmlformats.org/officeDocument/2006/relationships/hyperlink" Target="http://en.wikipedia.org/wiki/Statistics" TargetMode="External"/><Relationship Id="rId7" Type="http://schemas.openxmlformats.org/officeDocument/2006/relationships/hyperlink" Target="http://en.wikipedia.org/wiki/Amino_acid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ndex.php?title=BLOCKS_database&amp;action=edit&amp;redlink=1" TargetMode="External"/><Relationship Id="rId5" Type="http://schemas.openxmlformats.org/officeDocument/2006/relationships/hyperlink" Target="http://en.wikipedia.org/wiki/BLOSUM#cite_note-henikoff-1" TargetMode="External"/><Relationship Id="rId4" Type="http://schemas.openxmlformats.org/officeDocument/2006/relationships/hyperlink" Target="http://en.wikipedia.org/wiki/Likelihood_func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ncbi.nlm.nih.gov/BLAST/tutorial/Altschul-1.html#ref13" TargetMode="External"/><Relationship Id="rId3" Type="http://schemas.openxmlformats.org/officeDocument/2006/relationships/hyperlink" Target="http://en.wikipedia.org/wiki/Real_number" TargetMode="External"/><Relationship Id="rId7" Type="http://schemas.openxmlformats.org/officeDocument/2006/relationships/hyperlink" Target="http://www.ncbi.nlm.nih.gov/BLAST/tutorial/Altschul-1.html#ref12"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ncbi.nlm.nih.gov/Education/BLASTinfo/Alignment_Scores2.html" TargetMode="External"/><Relationship Id="rId5" Type="http://schemas.openxmlformats.org/officeDocument/2006/relationships/hyperlink" Target="http://www.ncbi.nlm.nih.gov/BLAST/tutorial/Altschul-1.html#ref1" TargetMode="External"/><Relationship Id="rId4" Type="http://schemas.openxmlformats.org/officeDocument/2006/relationships/hyperlink" Target="http://en.wikipedia.org/wiki/Expected_value" TargetMode="External"/><Relationship Id="rId9" Type="http://schemas.openxmlformats.org/officeDocument/2006/relationships/hyperlink" Target="http://www.ncbi.nlm.nih.gov/BLAST/tutorial/Altschul-1.html#ref6"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Sequence_alignment"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en.wikipedia.org/wiki/Phylogenetic_tre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Respiration_(physiology)" TargetMode="External"/><Relationship Id="rId13" Type="http://schemas.openxmlformats.org/officeDocument/2006/relationships/hyperlink" Target="http://en.wikipedia.org/wiki/Ventilation_(physiology)" TargetMode="External"/><Relationship Id="rId18" Type="http://schemas.openxmlformats.org/officeDocument/2006/relationships/hyperlink" Target="http://en.wikipedia.org/wiki/Pulse_oximeter" TargetMode="External"/><Relationship Id="rId26" Type="http://schemas.openxmlformats.org/officeDocument/2006/relationships/hyperlink" Target="http://en.wikipedia.org/wiki/Bohr_effect" TargetMode="External"/><Relationship Id="rId3" Type="http://schemas.openxmlformats.org/officeDocument/2006/relationships/hyperlink" Target="http://en.wikipedia.org/wiki/Tetrameric_protein" TargetMode="External"/><Relationship Id="rId21" Type="http://schemas.openxmlformats.org/officeDocument/2006/relationships/hyperlink" Target="http://en.wikipedia.org/wiki/Carbonic_acid" TargetMode="External"/><Relationship Id="rId34" Type="http://schemas.openxmlformats.org/officeDocument/2006/relationships/hyperlink" Target="http://en.wikipedia.org/wiki/Functional_group" TargetMode="External"/><Relationship Id="rId7" Type="http://schemas.openxmlformats.org/officeDocument/2006/relationships/hyperlink" Target="http://en.wikipedia.org/wiki/Hemoglobin#cite_note-24" TargetMode="External"/><Relationship Id="rId12" Type="http://schemas.openxmlformats.org/officeDocument/2006/relationships/hyperlink" Target="http://en.wikipedia.org/wiki/Oxidative_phosphorylation" TargetMode="External"/><Relationship Id="rId17" Type="http://schemas.openxmlformats.org/officeDocument/2006/relationships/hyperlink" Target="http://en.wikipedia.org/wiki/Wavelength" TargetMode="External"/><Relationship Id="rId25" Type="http://schemas.openxmlformats.org/officeDocument/2006/relationships/hyperlink" Target="http://en.wikipedia.org/wiki/Hemoglobin#cite_note-29" TargetMode="External"/><Relationship Id="rId33" Type="http://schemas.openxmlformats.org/officeDocument/2006/relationships/hyperlink" Target="http://en.wikipedia.org/wiki/Ligand" TargetMode="External"/><Relationship Id="rId2" Type="http://schemas.openxmlformats.org/officeDocument/2006/relationships/slide" Target="../slides/slide4.xml"/><Relationship Id="rId16" Type="http://schemas.openxmlformats.org/officeDocument/2006/relationships/hyperlink" Target="http://en.wikipedia.org/wiki/Absorption_spectrum" TargetMode="External"/><Relationship Id="rId20" Type="http://schemas.openxmlformats.org/officeDocument/2006/relationships/hyperlink" Target="http://en.wikipedia.org/wiki/Carbonic_anhydrase" TargetMode="External"/><Relationship Id="rId29" Type="http://schemas.openxmlformats.org/officeDocument/2006/relationships/hyperlink" Target="http://en.wikipedia.org/wiki/Placenta" TargetMode="External"/><Relationship Id="rId1" Type="http://schemas.openxmlformats.org/officeDocument/2006/relationships/notesMaster" Target="../notesMasters/notesMaster1.xml"/><Relationship Id="rId6" Type="http://schemas.openxmlformats.org/officeDocument/2006/relationships/hyperlink" Target="http://en.wikipedia.org/wiki/Hemoglobin#cite_note-23" TargetMode="External"/><Relationship Id="rId11" Type="http://schemas.openxmlformats.org/officeDocument/2006/relationships/hyperlink" Target="http://en.wikipedia.org/wiki/Adenosine_triphosphate" TargetMode="External"/><Relationship Id="rId24" Type="http://schemas.openxmlformats.org/officeDocument/2006/relationships/hyperlink" Target="http://en.wikipedia.org/wiki/Carbaminohemoglobin" TargetMode="External"/><Relationship Id="rId32" Type="http://schemas.openxmlformats.org/officeDocument/2006/relationships/hyperlink" Target="http://en.wikipedia.org/wiki/Fungi" TargetMode="External"/><Relationship Id="rId5" Type="http://schemas.openxmlformats.org/officeDocument/2006/relationships/hyperlink" Target="http://en.wikipedia.org/wiki/Molecular_weight" TargetMode="External"/><Relationship Id="rId15" Type="http://schemas.openxmlformats.org/officeDocument/2006/relationships/hyperlink" Target="http://en.wikipedia.org/wiki/Hemoglobin#cite_note-02_calc-25" TargetMode="External"/><Relationship Id="rId23" Type="http://schemas.openxmlformats.org/officeDocument/2006/relationships/hyperlink" Target="http://en.wikipedia.org/wiki/Proton" TargetMode="External"/><Relationship Id="rId28" Type="http://schemas.openxmlformats.org/officeDocument/2006/relationships/hyperlink" Target="http://en.wikipedia.org/wiki/Fetus" TargetMode="External"/><Relationship Id="rId10" Type="http://schemas.openxmlformats.org/officeDocument/2006/relationships/hyperlink" Target="http://en.wikipedia.org/wiki/Glycolysis" TargetMode="External"/><Relationship Id="rId19" Type="http://schemas.openxmlformats.org/officeDocument/2006/relationships/hyperlink" Target="http://en.wikipedia.org/wiki/Haldane_effect" TargetMode="External"/><Relationship Id="rId31" Type="http://schemas.openxmlformats.org/officeDocument/2006/relationships/hyperlink" Target="http://en.wikipedia.org/wiki/Protozoa" TargetMode="External"/><Relationship Id="rId4" Type="http://schemas.openxmlformats.org/officeDocument/2006/relationships/hyperlink" Target="http://en.wikipedia.org/wiki/Dalton_(unit)" TargetMode="External"/><Relationship Id="rId9" Type="http://schemas.openxmlformats.org/officeDocument/2006/relationships/hyperlink" Target="http://en.wikipedia.org/wiki/Alveoli" TargetMode="External"/><Relationship Id="rId14" Type="http://schemas.openxmlformats.org/officeDocument/2006/relationships/hyperlink" Target="http://en.wikipedia.org/wiki/Carbon_dioxide" TargetMode="External"/><Relationship Id="rId22" Type="http://schemas.openxmlformats.org/officeDocument/2006/relationships/hyperlink" Target="http://en.wikipedia.org/wiki/Bicarbonate" TargetMode="External"/><Relationship Id="rId27" Type="http://schemas.openxmlformats.org/officeDocument/2006/relationships/hyperlink" Target="http://en.wikipedia.org/wiki/Fetal_hemoglobin" TargetMode="External"/><Relationship Id="rId30" Type="http://schemas.openxmlformats.org/officeDocument/2006/relationships/hyperlink" Target="http://en.wikipedia.org/wiki/Bacteri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bio.davidson.edu/Courses/Molbio/MolStudents/spring2005/Heiner/ortholog.html"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3.interscience.wiley.com:8100/legacy/college/boyer/0471661791/structure/HbMb/hbmb.htm)"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Non-polar"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en.wikipedia.org/wiki/Solven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bio.davidson.edu/Courses/Molbio/MolStudents/spring2005/Heiner/ortholog.html"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euchromatin.net/Mignone1.htm#r44" TargetMode="External"/><Relationship Id="rId13" Type="http://schemas.openxmlformats.org/officeDocument/2006/relationships/hyperlink" Target="http://www.euchromatin.net/Mignone1.htm#r6" TargetMode="External"/><Relationship Id="rId3" Type="http://schemas.openxmlformats.org/officeDocument/2006/relationships/hyperlink" Target="http://en.wikipedia.org/wiki/Translational_efficiency" TargetMode="External"/><Relationship Id="rId7" Type="http://schemas.openxmlformats.org/officeDocument/2006/relationships/hyperlink" Target="http://www.euchromatin.net/Mignone1.htm#r43" TargetMode="External"/><Relationship Id="rId12" Type="http://schemas.openxmlformats.org/officeDocument/2006/relationships/hyperlink" Target="http://www.euchromatin.net/Mignone1.htm#r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3'_UTR" TargetMode="External"/><Relationship Id="rId11" Type="http://schemas.openxmlformats.org/officeDocument/2006/relationships/hyperlink" Target="http://www.euchromatin.net/Mignone1.htm#r4" TargetMode="External"/><Relationship Id="rId5" Type="http://schemas.openxmlformats.org/officeDocument/2006/relationships/hyperlink" Target="http://en.wikipedia.org/wiki/MicroRNA" TargetMode="External"/><Relationship Id="rId10" Type="http://schemas.openxmlformats.org/officeDocument/2006/relationships/hyperlink" Target="http://www.euchromatin.net/Mignone1.htm#r3" TargetMode="External"/><Relationship Id="rId4" Type="http://schemas.openxmlformats.org/officeDocument/2006/relationships/hyperlink" Target="http://en.wikipedia.org/wiki/Ribonuclease" TargetMode="External"/><Relationship Id="rId9" Type="http://schemas.openxmlformats.org/officeDocument/2006/relationships/hyperlink" Target="http://www.euchromatin.net/Mignone1.htm#r45" TargetMode="External"/><Relationship Id="rId14" Type="http://schemas.openxmlformats.org/officeDocument/2006/relationships/hyperlink" Target="http://www.euchromatin.net/Mignone1.htm#r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r>
              <a:rPr lang="en-US" dirty="0" smtClean="0"/>
              <a:t>The </a:t>
            </a:r>
            <a:r>
              <a:rPr lang="en-US" b="1" dirty="0" err="1" smtClean="0"/>
              <a:t>heme</a:t>
            </a:r>
            <a:r>
              <a:rPr lang="en-US" b="1" dirty="0" smtClean="0"/>
              <a:t> part is synthesized in a series of steps in the </a:t>
            </a:r>
            <a:r>
              <a:rPr lang="en-US" b="1" dirty="0" smtClean="0">
                <a:hlinkClick r:id="rId3" tooltip="Mitochondria"/>
              </a:rPr>
              <a:t>mitochondria</a:t>
            </a:r>
            <a:r>
              <a:rPr lang="en-US" b="1" dirty="0" smtClean="0"/>
              <a:t> and the </a:t>
            </a:r>
            <a:r>
              <a:rPr lang="en-US" b="1" dirty="0" err="1" smtClean="0">
                <a:hlinkClick r:id="rId4" tooltip="Cytosol"/>
              </a:rPr>
              <a:t>cytosol</a:t>
            </a:r>
            <a:r>
              <a:rPr lang="en-US" b="1" dirty="0" smtClean="0"/>
              <a:t> of immature red blood cells, while the </a:t>
            </a:r>
            <a:r>
              <a:rPr lang="en-US" b="1" dirty="0" err="1" smtClean="0">
                <a:hlinkClick r:id="rId5" tooltip="Globin"/>
              </a:rPr>
              <a:t>globin</a:t>
            </a:r>
            <a:r>
              <a:rPr lang="en-US" b="1" dirty="0" smtClean="0"/>
              <a:t> protein parts are synthesized by </a:t>
            </a:r>
            <a:r>
              <a:rPr lang="en-US" b="1" dirty="0" err="1" smtClean="0">
                <a:hlinkClick r:id="rId6" tooltip="Ribosome"/>
              </a:rPr>
              <a:t>ribosomes</a:t>
            </a:r>
            <a:r>
              <a:rPr lang="en-US" b="1" dirty="0" smtClean="0"/>
              <a:t> in the </a:t>
            </a:r>
            <a:r>
              <a:rPr lang="en-US" b="1" dirty="0" err="1" smtClean="0"/>
              <a:t>cytosol</a:t>
            </a:r>
            <a:r>
              <a:rPr lang="en-US" dirty="0" smtClean="0"/>
              <a:t>.</a:t>
            </a:r>
            <a:r>
              <a:rPr lang="en-US" baseline="30000" dirty="0" smtClean="0">
                <a:hlinkClick r:id="rId7"/>
              </a:rPr>
              <a:t>[15]</a:t>
            </a:r>
            <a:r>
              <a:rPr lang="en-US" dirty="0" smtClean="0"/>
              <a:t> Production of </a:t>
            </a:r>
            <a:r>
              <a:rPr lang="en-US" dirty="0" err="1" smtClean="0"/>
              <a:t>Hb</a:t>
            </a:r>
            <a:r>
              <a:rPr lang="en-US" dirty="0" smtClean="0"/>
              <a:t> continues in the cell throughout its early development from the </a:t>
            </a:r>
            <a:r>
              <a:rPr lang="en-US" dirty="0" err="1" smtClean="0">
                <a:hlinkClick r:id="rId8" tooltip="Proerythroblast"/>
              </a:rPr>
              <a:t>proerythroblast</a:t>
            </a:r>
            <a:r>
              <a:rPr lang="en-US" dirty="0" smtClean="0"/>
              <a:t> to the </a:t>
            </a:r>
            <a:r>
              <a:rPr lang="en-US" dirty="0" err="1" smtClean="0">
                <a:hlinkClick r:id="rId9" tooltip="Reticulocyte"/>
              </a:rPr>
              <a:t>reticulocyte</a:t>
            </a:r>
            <a:r>
              <a:rPr lang="en-US" dirty="0" smtClean="0"/>
              <a:t> in the </a:t>
            </a:r>
            <a:r>
              <a:rPr lang="en-US" dirty="0" smtClean="0">
                <a:hlinkClick r:id="rId10" tooltip="Bone &#10;marrow"/>
              </a:rPr>
              <a:t>bone marrow</a:t>
            </a:r>
            <a:r>
              <a:rPr lang="en-US" dirty="0" smtClean="0"/>
              <a:t>. </a:t>
            </a:r>
            <a:r>
              <a:rPr lang="en-US" b="1" dirty="0" smtClean="0"/>
              <a:t>At this point, the </a:t>
            </a:r>
            <a:r>
              <a:rPr lang="en-US" b="1" dirty="0" smtClean="0">
                <a:hlinkClick r:id="rId11" tooltip="Cell nucleus"/>
              </a:rPr>
              <a:t>nucleus</a:t>
            </a:r>
            <a:r>
              <a:rPr lang="en-US" b="1" dirty="0" smtClean="0"/>
              <a:t> is lost in mammalian red blood cells, but not in </a:t>
            </a:r>
            <a:r>
              <a:rPr lang="en-US" b="1" dirty="0" smtClean="0">
                <a:hlinkClick r:id="rId12" tooltip="Bird"/>
              </a:rPr>
              <a:t>birds</a:t>
            </a:r>
            <a:r>
              <a:rPr lang="en-US" b="1" dirty="0" smtClean="0"/>
              <a:t> and many other species</a:t>
            </a:r>
            <a:r>
              <a:rPr lang="en-US" dirty="0" smtClean="0"/>
              <a:t>. Even after the loss of the nucleus in mammals, residual </a:t>
            </a:r>
            <a:r>
              <a:rPr lang="en-US" dirty="0" smtClean="0">
                <a:hlinkClick r:id="rId13" tooltip="Ribosomal RNA"/>
              </a:rPr>
              <a:t>ribosomal RNA</a:t>
            </a:r>
            <a:r>
              <a:rPr lang="en-US" dirty="0" smtClean="0"/>
              <a:t> allows further synthesis of </a:t>
            </a:r>
            <a:r>
              <a:rPr lang="en-US" dirty="0" err="1" smtClean="0"/>
              <a:t>Hb</a:t>
            </a:r>
            <a:r>
              <a:rPr lang="en-US" dirty="0" smtClean="0"/>
              <a:t> until the </a:t>
            </a:r>
            <a:r>
              <a:rPr lang="en-US" dirty="0" err="1" smtClean="0"/>
              <a:t>reticulocyte</a:t>
            </a:r>
            <a:r>
              <a:rPr lang="en-US" dirty="0" smtClean="0"/>
              <a:t> loses its RNA soon after entering the </a:t>
            </a:r>
            <a:r>
              <a:rPr lang="en-US" dirty="0" smtClean="0">
                <a:hlinkClick r:id="rId14" tooltip="Circulatory system"/>
              </a:rPr>
              <a:t>vasculature</a:t>
            </a:r>
            <a:r>
              <a:rPr lang="en-US" dirty="0" smtClean="0"/>
              <a:t> (this hemoglobin-synthetic RNA in fact gives the </a:t>
            </a:r>
            <a:r>
              <a:rPr lang="en-US" dirty="0" err="1" smtClean="0"/>
              <a:t>reticulocyte</a:t>
            </a:r>
            <a:r>
              <a:rPr lang="en-US" dirty="0" smtClean="0"/>
              <a:t> its reticulated appearance and name). wiki</a:t>
            </a:r>
          </a:p>
          <a:p>
            <a:endParaRPr lang="en-US" dirty="0" smtClean="0"/>
          </a:p>
          <a:p>
            <a:endParaRPr lang="en-US" dirty="0" smtClean="0"/>
          </a:p>
          <a:p>
            <a:r>
              <a:rPr lang="en-US" dirty="0" smtClean="0"/>
              <a:t>Hemoglobin exhibits </a:t>
            </a:r>
            <a:r>
              <a:rPr lang="en-US" b="1" dirty="0" smtClean="0"/>
              <a:t>characteristics of both the tertiary and quaternary structures of proteins</a:t>
            </a:r>
            <a:r>
              <a:rPr lang="en-US" dirty="0" smtClean="0"/>
              <a:t>.</a:t>
            </a:r>
            <a:r>
              <a:rPr lang="en-US" baseline="30000" dirty="0" smtClean="0">
                <a:hlinkClick r:id="rId15"/>
              </a:rPr>
              <a:t>[16]</a:t>
            </a:r>
            <a:r>
              <a:rPr lang="en-US" dirty="0" smtClean="0"/>
              <a:t> </a:t>
            </a:r>
            <a:r>
              <a:rPr lang="en-US" b="1" dirty="0" smtClean="0"/>
              <a:t>Most of the amino acids in hemoglobin form alpha helice</a:t>
            </a:r>
            <a:r>
              <a:rPr lang="en-US" dirty="0" smtClean="0"/>
              <a:t>s, connected by short non-helical segments. </a:t>
            </a:r>
            <a:r>
              <a:rPr lang="en-US" b="1" dirty="0" smtClean="0"/>
              <a:t>Hydrogen bonds stabilize the helical sections inside this protein, </a:t>
            </a:r>
            <a:r>
              <a:rPr lang="en-US" dirty="0" smtClean="0"/>
              <a:t>causing attractions within the molecule, folding each polypeptide chain into a specific shape.</a:t>
            </a:r>
            <a:r>
              <a:rPr lang="en-US" baseline="30000" dirty="0" smtClean="0">
                <a:hlinkClick r:id="rId16"/>
              </a:rPr>
              <a:t>[17]</a:t>
            </a:r>
            <a:r>
              <a:rPr lang="en-US" dirty="0" smtClean="0"/>
              <a:t> Hemoglobin's quaternary structure comes from its four subunits in roughly a tetrahedral arrangement.</a:t>
            </a:r>
            <a:r>
              <a:rPr lang="en-US" baseline="30000" dirty="0" smtClean="0">
                <a:hlinkClick r:id="rId15"/>
              </a:rPr>
              <a:t>[16]</a:t>
            </a:r>
            <a:r>
              <a:rPr lang="en-US" baseline="30000" dirty="0" smtClean="0"/>
              <a:t> wiki</a:t>
            </a:r>
          </a:p>
          <a:p>
            <a:endParaRPr lang="en-US" baseline="30000" dirty="0" smtClean="0"/>
          </a:p>
          <a:p>
            <a:endParaRPr lang="en-US" dirty="0" smtClean="0"/>
          </a:p>
          <a:p>
            <a:r>
              <a:rPr lang="en-US" b="1" dirty="0" smtClean="0"/>
              <a:t>In most humans, the hemoglobin </a:t>
            </a:r>
            <a:r>
              <a:rPr lang="en-US" b="1" dirty="0" smtClean="0">
                <a:hlinkClick r:id="rId17" tooltip="Molecule"/>
              </a:rPr>
              <a:t>molecule</a:t>
            </a:r>
            <a:r>
              <a:rPr lang="en-US" b="1" dirty="0" smtClean="0"/>
              <a:t> is an assembly of four </a:t>
            </a:r>
            <a:r>
              <a:rPr lang="en-US" b="1" dirty="0" smtClean="0">
                <a:hlinkClick r:id="rId18" tooltip="Globular &#10;protein"/>
              </a:rPr>
              <a:t>globular protein</a:t>
            </a:r>
            <a:r>
              <a:rPr lang="en-US" b="1" dirty="0" smtClean="0"/>
              <a:t> subunits. Each subunit is composed of a </a:t>
            </a:r>
            <a:r>
              <a:rPr lang="en-US" b="1" dirty="0" smtClean="0">
                <a:hlinkClick r:id="rId19" tooltip="Protein"/>
              </a:rPr>
              <a:t>protein</a:t>
            </a:r>
            <a:r>
              <a:rPr lang="en-US" b="1" dirty="0" smtClean="0"/>
              <a:t> chain tightly associated with a non-protein </a:t>
            </a:r>
            <a:r>
              <a:rPr lang="en-US" b="1" dirty="0" err="1" smtClean="0">
                <a:hlinkClick r:id="rId20" tooltip="Heme"/>
              </a:rPr>
              <a:t>heme</a:t>
            </a:r>
            <a:r>
              <a:rPr lang="en-US" b="1" dirty="0" smtClean="0"/>
              <a:t> group. </a:t>
            </a:r>
            <a:r>
              <a:rPr lang="en-US" dirty="0" smtClean="0"/>
              <a:t>Each protein chain arranges into a set of </a:t>
            </a:r>
            <a:r>
              <a:rPr lang="en-US" dirty="0" smtClean="0">
                <a:hlinkClick r:id="rId21" tooltip="Alpha-helix"/>
              </a:rPr>
              <a:t>alpha-helix</a:t>
            </a:r>
            <a:r>
              <a:rPr lang="en-US" dirty="0" smtClean="0"/>
              <a:t> structural segments connected together in a </a:t>
            </a:r>
            <a:r>
              <a:rPr lang="en-US" dirty="0" err="1" smtClean="0">
                <a:hlinkClick r:id="rId22" tooltip="Globin fold"/>
              </a:rPr>
              <a:t>globin</a:t>
            </a:r>
            <a:r>
              <a:rPr lang="en-US" dirty="0" smtClean="0">
                <a:hlinkClick r:id="rId22" tooltip="Globin fold"/>
              </a:rPr>
              <a:t> fold</a:t>
            </a:r>
            <a:r>
              <a:rPr lang="en-US" dirty="0" smtClean="0"/>
              <a:t> arrangement, so called because this arrangement is the same folding motif used in other </a:t>
            </a:r>
            <a:r>
              <a:rPr lang="en-US" dirty="0" err="1" smtClean="0"/>
              <a:t>heme</a:t>
            </a:r>
            <a:r>
              <a:rPr lang="en-US" dirty="0" smtClean="0"/>
              <a:t>/</a:t>
            </a:r>
            <a:r>
              <a:rPr lang="en-US" dirty="0" err="1" smtClean="0"/>
              <a:t>globin</a:t>
            </a:r>
            <a:r>
              <a:rPr lang="en-US" dirty="0" smtClean="0"/>
              <a:t> proteins such as </a:t>
            </a:r>
            <a:r>
              <a:rPr lang="en-US" dirty="0" err="1" smtClean="0">
                <a:hlinkClick r:id="rId23" tooltip="Myoglobin"/>
              </a:rPr>
              <a:t>myoglobin</a:t>
            </a:r>
            <a:r>
              <a:rPr lang="en-US" dirty="0" smtClean="0"/>
              <a:t>.</a:t>
            </a:r>
            <a:r>
              <a:rPr lang="en-US" baseline="30000" dirty="0" smtClean="0">
                <a:hlinkClick r:id="rId24"/>
              </a:rPr>
              <a:t>[18]</a:t>
            </a:r>
            <a:r>
              <a:rPr lang="en-US" baseline="30000" dirty="0" smtClean="0">
                <a:hlinkClick r:id="rId25"/>
              </a:rPr>
              <a:t>[19]</a:t>
            </a:r>
            <a:r>
              <a:rPr lang="en-US" dirty="0" smtClean="0"/>
              <a:t> This folding pattern contains a pocket that strongly binds the </a:t>
            </a:r>
            <a:r>
              <a:rPr lang="en-US" dirty="0" err="1" smtClean="0"/>
              <a:t>heme</a:t>
            </a:r>
            <a:r>
              <a:rPr lang="en-US" dirty="0" smtClean="0"/>
              <a:t> group.</a:t>
            </a:r>
          </a:p>
          <a:p>
            <a:endParaRPr lang="en-US" b="1" dirty="0" smtClean="0"/>
          </a:p>
          <a:p>
            <a:endParaRPr lang="en-US" dirty="0" smtClean="0"/>
          </a:p>
          <a:p>
            <a:r>
              <a:rPr lang="en-US" b="1" dirty="0" smtClean="0"/>
              <a:t>A </a:t>
            </a:r>
            <a:r>
              <a:rPr lang="en-US" b="1" dirty="0" err="1" smtClean="0"/>
              <a:t>heme</a:t>
            </a:r>
            <a:r>
              <a:rPr lang="en-US" b="1" dirty="0" smtClean="0"/>
              <a:t> group consists of an iron (Fe) ion (charged atom) held in a </a:t>
            </a:r>
            <a:r>
              <a:rPr lang="en-US" b="1" dirty="0" smtClean="0">
                <a:hlinkClick r:id="rId26" tooltip="Heterocyclic compound"/>
              </a:rPr>
              <a:t>heterocyclic</a:t>
            </a:r>
            <a:r>
              <a:rPr lang="en-US" b="1" dirty="0" smtClean="0"/>
              <a:t> ring, known as a </a:t>
            </a:r>
            <a:r>
              <a:rPr lang="en-US" b="1" dirty="0" err="1" smtClean="0">
                <a:hlinkClick r:id="rId27" tooltip="Porphyrin"/>
              </a:rPr>
              <a:t>porphyrin</a:t>
            </a:r>
            <a:endParaRPr lang="en-US" b="1" dirty="0" smtClean="0"/>
          </a:p>
          <a:p>
            <a:endParaRPr lang="en-US" b="1" dirty="0" smtClean="0"/>
          </a:p>
          <a:p>
            <a:r>
              <a:rPr lang="en-US" b="1" dirty="0" smtClean="0"/>
              <a:t>The iron is bound strongly to the globular protein via the </a:t>
            </a:r>
            <a:r>
              <a:rPr lang="en-US" b="1" dirty="0" err="1" smtClean="0">
                <a:hlinkClick r:id="rId28" tooltip="Imidazole"/>
              </a:rPr>
              <a:t>imidazole</a:t>
            </a:r>
            <a:r>
              <a:rPr lang="en-US" b="1" dirty="0" smtClean="0"/>
              <a:t> ring of the F8 </a:t>
            </a:r>
            <a:r>
              <a:rPr lang="en-US" b="1" dirty="0" smtClean="0">
                <a:hlinkClick r:id="rId29" tooltip="Histidine"/>
              </a:rPr>
              <a:t>histidine</a:t>
            </a:r>
            <a:r>
              <a:rPr lang="en-US" b="1" dirty="0" smtClean="0"/>
              <a:t> residue below the </a:t>
            </a:r>
            <a:r>
              <a:rPr lang="en-US" b="1" dirty="0" err="1" smtClean="0"/>
              <a:t>porphyrin</a:t>
            </a:r>
            <a:r>
              <a:rPr lang="en-US" b="1" dirty="0" smtClean="0"/>
              <a:t> ring.</a:t>
            </a:r>
            <a:r>
              <a:rPr lang="en-US" dirty="0" smtClean="0"/>
              <a:t> When oxygen binds to the iron complex, it causes the iron atom to move back toward the center of the plane of the </a:t>
            </a:r>
            <a:r>
              <a:rPr lang="en-US" dirty="0" err="1" smtClean="0"/>
              <a:t>porphyrin</a:t>
            </a:r>
            <a:r>
              <a:rPr lang="en-US" dirty="0" smtClean="0"/>
              <a:t> ring (see moving diagram). At the same time, the </a:t>
            </a:r>
            <a:r>
              <a:rPr lang="en-US" dirty="0" err="1" smtClean="0"/>
              <a:t>imidazole</a:t>
            </a:r>
            <a:r>
              <a:rPr lang="en-US" dirty="0" smtClean="0"/>
              <a:t> side chain of the histidine residue interacting at the other pole of the iron is pulled toward the </a:t>
            </a:r>
            <a:r>
              <a:rPr lang="en-US" dirty="0" err="1" smtClean="0"/>
              <a:t>porphyrin</a:t>
            </a:r>
            <a:r>
              <a:rPr lang="en-US" dirty="0" smtClean="0"/>
              <a:t> ring. This interaction forces the plane of the ring sideways toward the outside of the tetramer, and also induces a strain in the protein helix containing the histidine as it moves nearer to the iron atom. This strain is transmitted to the remaining three monomers in the tetramer where it induces a similar conformational change in the other </a:t>
            </a:r>
            <a:r>
              <a:rPr lang="en-US" dirty="0" err="1" smtClean="0"/>
              <a:t>heme</a:t>
            </a:r>
            <a:r>
              <a:rPr lang="en-US" dirty="0" smtClean="0"/>
              <a:t> sites such that binding of oxygen to these sites becomes easier. In the </a:t>
            </a:r>
            <a:r>
              <a:rPr lang="en-US" dirty="0" err="1" smtClean="0"/>
              <a:t>tetrameric</a:t>
            </a:r>
            <a:r>
              <a:rPr lang="en-US" dirty="0" smtClean="0"/>
              <a:t> form of normal adult hemoglobin, the binding of oxygen is thus a </a:t>
            </a:r>
            <a:r>
              <a:rPr lang="en-US" dirty="0" smtClean="0">
                <a:hlinkClick r:id="rId30" tooltip="Cooperative binding"/>
              </a:rPr>
              <a:t>cooperative</a:t>
            </a:r>
            <a:r>
              <a:rPr lang="en-US" dirty="0" smtClean="0"/>
              <a:t> process. The binding affinity of hemoglobin for oxygen is increased by the oxygen saturation of the molecule, with the first </a:t>
            </a:r>
            <a:r>
              <a:rPr lang="en-US" dirty="0" err="1" smtClean="0"/>
              <a:t>oxygens</a:t>
            </a:r>
            <a:r>
              <a:rPr lang="en-US" dirty="0" smtClean="0"/>
              <a:t> bound influencing the shape of the binding sites for the next </a:t>
            </a:r>
            <a:r>
              <a:rPr lang="en-US" dirty="0" err="1" smtClean="0"/>
              <a:t>oxygens</a:t>
            </a:r>
            <a:r>
              <a:rPr lang="en-US" dirty="0" smtClean="0"/>
              <a:t>, in a way favorable for binding. This positive cooperative binding is achieved through </a:t>
            </a:r>
            <a:r>
              <a:rPr lang="en-US" dirty="0" err="1" smtClean="0">
                <a:hlinkClick r:id="rId31" tooltip="Steric &#10;effects"/>
              </a:rPr>
              <a:t>steric</a:t>
            </a:r>
            <a:r>
              <a:rPr lang="en-US" dirty="0" smtClean="0"/>
              <a:t> conformational changes of the hemoglobin protein complex as discussed above, i.e. when one subunit protein in hemoglobin becomes oxygenated, this induces a conformational or structural change in the whole complex, causing the other subunits to gain an increased affinity for oxygen. As a consequence, the oxygen binding curve of hemoglobin is </a:t>
            </a:r>
            <a:r>
              <a:rPr lang="en-US" dirty="0" err="1" smtClean="0">
                <a:hlinkClick r:id="rId32" tooltip="Sigmoid function"/>
              </a:rPr>
              <a:t>sigmoidal</a:t>
            </a:r>
            <a:r>
              <a:rPr lang="en-US" dirty="0" smtClean="0"/>
              <a:t>, or </a:t>
            </a:r>
            <a:r>
              <a:rPr lang="en-US" i="1" dirty="0" smtClean="0"/>
              <a:t>S</a:t>
            </a:r>
            <a:r>
              <a:rPr lang="en-US" dirty="0" smtClean="0"/>
              <a:t>-shaped, as opposed to the normal </a:t>
            </a:r>
            <a:r>
              <a:rPr lang="en-US" dirty="0" smtClean="0">
                <a:hlinkClick r:id="rId33" tooltip="Hyperbolic function"/>
              </a:rPr>
              <a:t>hyperbolic</a:t>
            </a:r>
            <a:r>
              <a:rPr lang="en-US" dirty="0" smtClean="0"/>
              <a:t> curve associated with </a:t>
            </a:r>
            <a:r>
              <a:rPr lang="en-US" dirty="0" err="1" smtClean="0"/>
              <a:t>noncooperative</a:t>
            </a:r>
            <a:r>
              <a:rPr lang="en-US" dirty="0" smtClean="0"/>
              <a:t> binding.</a:t>
            </a:r>
            <a:endParaRPr lang="en-US" b="1" dirty="0" smtClean="0"/>
          </a:p>
          <a:p>
            <a:endParaRPr lang="en-US" b="1" dirty="0" smtClean="0"/>
          </a:p>
          <a:p>
            <a:r>
              <a:rPr lang="en-US" dirty="0" smtClean="0"/>
              <a:t>A sixth position can reversibly bind oxygen by a </a:t>
            </a:r>
            <a:r>
              <a:rPr lang="en-US" dirty="0" smtClean="0">
                <a:hlinkClick r:id="rId34" tooltip="Coordinate covalent bond"/>
              </a:rPr>
              <a:t>coordinate covalent bond</a:t>
            </a:r>
            <a:r>
              <a:rPr lang="en-US" dirty="0" smtClean="0"/>
              <a:t>,</a:t>
            </a:r>
            <a:r>
              <a:rPr lang="en-US" baseline="30000" dirty="0" smtClean="0">
                <a:hlinkClick r:id="rId35"/>
              </a:rPr>
              <a:t>[21]</a:t>
            </a:r>
            <a:r>
              <a:rPr lang="en-US" dirty="0" smtClean="0"/>
              <a:t> completing the octahedral group of six </a:t>
            </a:r>
            <a:r>
              <a:rPr lang="en-US" dirty="0" err="1" smtClean="0"/>
              <a:t>ligands</a:t>
            </a:r>
            <a:r>
              <a:rPr lang="en-US" b="1" dirty="0" smtClean="0"/>
              <a:t>. Oxygen binds in an "end-on bent" geometry where one oxygen atom binds Fe and the other protrudes at an angle. When oxygen is not bound, a very weakly bonded water molecule fills the site, forming a distorted </a:t>
            </a:r>
            <a:r>
              <a:rPr lang="en-US" b="1" dirty="0" err="1" smtClean="0">
                <a:hlinkClick r:id="rId36" tooltip="Octahedron"/>
              </a:rPr>
              <a:t>octahedron</a:t>
            </a:r>
            <a:r>
              <a:rPr lang="en-US" b="1" dirty="0" err="1" smtClean="0"/>
              <a:t>.Even</a:t>
            </a:r>
            <a:r>
              <a:rPr lang="en-US" b="1" dirty="0" smtClean="0"/>
              <a:t> though carbon dioxide is carried by hemoglobin, it does not compete with oxygen for the iron binding positions, but is actually bound to the protein chains of the structure.</a:t>
            </a:r>
          </a:p>
          <a:p>
            <a:endParaRPr lang="en-US" b="1" dirty="0" smtClean="0"/>
          </a:p>
          <a:p>
            <a:r>
              <a:rPr lang="en-US" dirty="0" smtClean="0"/>
              <a:t>The iron ion may either be in the Fe</a:t>
            </a:r>
            <a:r>
              <a:rPr lang="en-US" baseline="30000" dirty="0" smtClean="0"/>
              <a:t>2+</a:t>
            </a:r>
            <a:r>
              <a:rPr lang="en-US" dirty="0" smtClean="0"/>
              <a:t> or Fe</a:t>
            </a:r>
            <a:r>
              <a:rPr lang="en-US" baseline="30000" dirty="0" smtClean="0"/>
              <a:t>3+</a:t>
            </a:r>
            <a:r>
              <a:rPr lang="en-US" dirty="0" smtClean="0"/>
              <a:t> state, but </a:t>
            </a:r>
            <a:r>
              <a:rPr lang="en-US" dirty="0" err="1" smtClean="0"/>
              <a:t>ferrihemoglobin</a:t>
            </a:r>
            <a:r>
              <a:rPr lang="en-US" dirty="0" smtClean="0"/>
              <a:t> (</a:t>
            </a:r>
            <a:r>
              <a:rPr lang="en-US" dirty="0" err="1" smtClean="0">
                <a:hlinkClick r:id="rId37" tooltip="Methemoglobin"/>
              </a:rPr>
              <a:t>methemoglobin</a:t>
            </a:r>
            <a:r>
              <a:rPr lang="en-US" dirty="0" smtClean="0"/>
              <a:t>) (Fe</a:t>
            </a:r>
            <a:r>
              <a:rPr lang="en-US" baseline="30000" dirty="0" smtClean="0"/>
              <a:t>3+</a:t>
            </a:r>
            <a:r>
              <a:rPr lang="en-US" dirty="0" smtClean="0"/>
              <a:t>) cannot bind oxygen.</a:t>
            </a:r>
            <a:r>
              <a:rPr lang="en-US" baseline="30000" dirty="0" smtClean="0">
                <a:hlinkClick r:id="rId38"/>
              </a:rPr>
              <a:t>[22]</a:t>
            </a:r>
            <a:r>
              <a:rPr lang="en-US" dirty="0" smtClean="0"/>
              <a:t> </a:t>
            </a:r>
            <a:r>
              <a:rPr lang="en-US" b="1" dirty="0" smtClean="0"/>
              <a:t>In binding, oxygen temporarily oxidizes (Fe</a:t>
            </a:r>
            <a:r>
              <a:rPr lang="en-US" b="1" baseline="30000" dirty="0" smtClean="0"/>
              <a:t>2+</a:t>
            </a:r>
            <a:r>
              <a:rPr lang="en-US" b="1" dirty="0" smtClean="0"/>
              <a:t>) to (Fe</a:t>
            </a:r>
            <a:r>
              <a:rPr lang="en-US" b="1" baseline="30000" dirty="0" smtClean="0"/>
              <a:t>3+</a:t>
            </a:r>
            <a:r>
              <a:rPr lang="en-US" b="1" dirty="0" smtClean="0"/>
              <a:t>), so iron must exist in the +2 oxidation state to bind oxygen. The enzyme </a:t>
            </a:r>
            <a:r>
              <a:rPr lang="en-US" b="1" dirty="0" err="1" smtClean="0">
                <a:hlinkClick r:id="rId39" tooltip="Cytochrome b5 reductase"/>
              </a:rPr>
              <a:t>methemoglobin</a:t>
            </a:r>
            <a:r>
              <a:rPr lang="en-US" b="1" dirty="0" smtClean="0">
                <a:hlinkClick r:id="rId39" tooltip="Cytochrome b5 reductase"/>
              </a:rPr>
              <a:t> </a:t>
            </a:r>
            <a:r>
              <a:rPr lang="en-US" b="1" dirty="0" err="1" smtClean="0">
                <a:hlinkClick r:id="rId39" tooltip="Cytochrome b5 reductase"/>
              </a:rPr>
              <a:t>reductase</a:t>
            </a:r>
            <a:r>
              <a:rPr lang="en-US" b="1" dirty="0" smtClean="0"/>
              <a:t> reactivates hemoglobin found in the inactive (Fe</a:t>
            </a:r>
            <a:r>
              <a:rPr lang="en-US" b="1" baseline="30000" dirty="0" smtClean="0"/>
              <a:t>3+</a:t>
            </a:r>
            <a:r>
              <a:rPr lang="en-US" b="1" dirty="0" smtClean="0"/>
              <a:t>) state by reducing the iron center.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Chromosomal crossover</a:t>
            </a:r>
            <a:r>
              <a:rPr lang="en-US" dirty="0" smtClean="0"/>
              <a:t> (or </a:t>
            </a:r>
            <a:r>
              <a:rPr lang="en-US" b="1" dirty="0" smtClean="0"/>
              <a:t>crossing over</a:t>
            </a:r>
            <a:r>
              <a:rPr lang="en-US" dirty="0" smtClean="0"/>
              <a:t>) is an exchange of genetic material between </a:t>
            </a:r>
            <a:r>
              <a:rPr lang="en-US" dirty="0" smtClean="0">
                <a:hlinkClick r:id="rId3" tooltip="Homologous chromosome"/>
              </a:rPr>
              <a:t>homologous chromosomes</a:t>
            </a:r>
            <a:r>
              <a:rPr lang="en-US" dirty="0" smtClean="0"/>
              <a:t>. It is one of the final phases of </a:t>
            </a:r>
            <a:r>
              <a:rPr lang="en-US" dirty="0" smtClean="0">
                <a:hlinkClick r:id="rId4" tooltip="Genetic&#10; recombination"/>
              </a:rPr>
              <a:t>genetic recombination</a:t>
            </a:r>
            <a:r>
              <a:rPr lang="en-US" dirty="0" smtClean="0"/>
              <a:t>, </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chromosomal crossover</a:t>
            </a:r>
            <a:r>
              <a:rPr lang="en-US" dirty="0" smtClean="0"/>
              <a:t> (or </a:t>
            </a:r>
            <a:r>
              <a:rPr lang="en-US" b="1" dirty="0" smtClean="0"/>
              <a:t>crossing over</a:t>
            </a:r>
            <a:r>
              <a:rPr lang="en-US" dirty="0" smtClean="0"/>
              <a:t>) is an exchange of genetic material between </a:t>
            </a:r>
            <a:r>
              <a:rPr lang="en-US" dirty="0" smtClean="0">
                <a:hlinkClick r:id="rId3" tooltip="Homologous chromosome"/>
              </a:rPr>
              <a:t>homologous chromosomes</a:t>
            </a:r>
            <a:r>
              <a:rPr lang="en-US" dirty="0" smtClean="0"/>
              <a:t>. It is one of the final phases of </a:t>
            </a:r>
            <a:r>
              <a:rPr lang="en-US" dirty="0" smtClean="0">
                <a:hlinkClick r:id="rId4" tooltip="Genetic&#10; recombination"/>
              </a:rPr>
              <a:t>genetic recombination</a:t>
            </a:r>
            <a:r>
              <a:rPr lang="en-US" dirty="0" smtClean="0"/>
              <a:t>, </a:t>
            </a:r>
          </a:p>
          <a:p>
            <a:r>
              <a:rPr lang="en-US" dirty="0" smtClean="0"/>
              <a:t>Ref:  </a:t>
            </a:r>
            <a:r>
              <a:rPr lang="en-US" dirty="0" err="1" smtClean="0"/>
              <a:t>Nei</a:t>
            </a:r>
            <a:r>
              <a:rPr lang="en-US" dirty="0" smtClean="0"/>
              <a:t> book, p.</a:t>
            </a:r>
            <a:r>
              <a:rPr lang="en-US" baseline="0" dirty="0" smtClean="0"/>
              <a:t> 11</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err="1" smtClean="0"/>
              <a:t>Indel</a:t>
            </a:r>
            <a:r>
              <a:rPr lang="en-US" dirty="0" smtClean="0"/>
              <a:t> – an </a:t>
            </a:r>
            <a:r>
              <a:rPr lang="en-US" dirty="0" err="1" smtClean="0"/>
              <a:t>insersion</a:t>
            </a:r>
            <a:r>
              <a:rPr lang="en-US" dirty="0" smtClean="0"/>
              <a:t> even in one sequence is equivalent</a:t>
            </a:r>
            <a:r>
              <a:rPr lang="en-US" baseline="0" dirty="0" smtClean="0"/>
              <a:t> to a deletion event in another from the perspective of alignment</a:t>
            </a:r>
          </a:p>
          <a:p>
            <a:pPr>
              <a:buFont typeface="Arial" pitchFamily="34" charset="0"/>
              <a:buChar char="•"/>
            </a:pPr>
            <a:r>
              <a:rPr lang="en-US" baseline="0" dirty="0" smtClean="0"/>
              <a:t>Penalty for gap doesn’t have a biological meaning, just to prevent opening gaps since then you can always match </a:t>
            </a:r>
            <a:r>
              <a:rPr lang="en-US" baseline="0" dirty="0" err="1" smtClean="0"/>
              <a:t>bp</a:t>
            </a:r>
            <a:r>
              <a:rPr lang="en-US" baseline="0" dirty="0" smtClean="0"/>
              <a:t> </a:t>
            </a:r>
          </a:p>
          <a:p>
            <a:pPr>
              <a:buFont typeface="Arial" pitchFamily="34" charset="0"/>
              <a:buChar char="•"/>
            </a:pPr>
            <a:r>
              <a:rPr lang="en-US" dirty="0" smtClean="0"/>
              <a:t>No clear theoretical guidance can be given, but "affine gap scores" </a:t>
            </a:r>
            <a:r>
              <a:rPr lang="en-US" dirty="0" smtClean="0">
                <a:hlinkClick r:id="rId3"/>
              </a:rPr>
              <a:t>[38-41]</a:t>
            </a:r>
            <a:r>
              <a:rPr lang="en-US" dirty="0" smtClean="0"/>
              <a:t>, with a large penalty for opening a gap and a much smaller one for extending it, have generally proved among the most effective. – BLAST statistic on</a:t>
            </a:r>
            <a:r>
              <a:rPr lang="en-US" baseline="0" dirty="0" smtClean="0"/>
              <a:t> the web (http://www.ncbi.nlm.nih.gov/BLAST/tutorial/Altschul-1.html#ref32)</a:t>
            </a:r>
          </a:p>
          <a:p>
            <a:pPr>
              <a:buFont typeface="Arial" pitchFamily="34" charset="0"/>
              <a:buChar char="•"/>
            </a:pPr>
            <a:r>
              <a:rPr lang="en-US" baseline="0" dirty="0" smtClean="0"/>
              <a:t> gaps in CLUSTALW have a </a:t>
            </a:r>
            <a:r>
              <a:rPr lang="en-US" baseline="0" dirty="0" err="1" smtClean="0"/>
              <a:t>somwhat</a:t>
            </a:r>
            <a:r>
              <a:rPr lang="en-US" baseline="0" dirty="0" smtClean="0"/>
              <a:t> biological relation p. 57 </a:t>
            </a:r>
            <a:r>
              <a:rPr lang="en-US" baseline="0" dirty="0" err="1" smtClean="0"/>
              <a:t>handook</a:t>
            </a:r>
            <a:endParaRPr lang="en-US" baseline="0" dirty="0" smtClean="0"/>
          </a:p>
          <a:p>
            <a:pPr>
              <a:buFont typeface="Arial" pitchFamily="34" charset="0"/>
              <a:buChar char="•"/>
            </a:pPr>
            <a:endParaRPr lang="en-US" baseline="0" dirty="0" smtClean="0"/>
          </a:p>
          <a:p>
            <a:pPr>
              <a:buFont typeface="Arial" pitchFamily="34" charset="0"/>
              <a:buChar char="•"/>
            </a:pPr>
            <a:r>
              <a:rPr lang="en-US" dirty="0" smtClean="0"/>
              <a:t>http://www.ncbi.nlm.nih.gov/BLAST/tutorial/Altschul-1.html</a:t>
            </a:r>
          </a:p>
          <a:p>
            <a:pPr>
              <a:buFont typeface="Arial" pitchFamily="34" charset="0"/>
              <a:buChar char="•"/>
            </a:pPr>
            <a:r>
              <a:rPr lang="en-US" dirty="0" smtClean="0"/>
              <a:t>http://www.ncbi.nlm.nih.gov/bookshelf/br.fcgi?book=handbook&amp;part=ch16</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D=</a:t>
            </a:r>
            <a:r>
              <a:rPr lang="en-US" dirty="0" err="1" smtClean="0"/>
              <a:t>Asprti</a:t>
            </a:r>
            <a:r>
              <a:rPr lang="en-US" baseline="0" dirty="0" err="1" smtClean="0"/>
              <a:t>c</a:t>
            </a:r>
            <a:r>
              <a:rPr lang="en-US" baseline="0" dirty="0" smtClean="0"/>
              <a:t> acid, E = </a:t>
            </a:r>
            <a:r>
              <a:rPr lang="en-US" dirty="0" err="1" smtClean="0"/>
              <a:t>Glutamic</a:t>
            </a:r>
            <a:r>
              <a:rPr lang="en-US" dirty="0" smtClean="0"/>
              <a:t> </a:t>
            </a:r>
            <a:r>
              <a:rPr lang="en-US" baseline="0" dirty="0" smtClean="0"/>
              <a:t>acid, both charged (acidic).</a:t>
            </a:r>
            <a:endParaRPr lang="en-US" dirty="0" smtClean="0"/>
          </a:p>
          <a:p>
            <a:r>
              <a:rPr lang="en-US" dirty="0" smtClean="0"/>
              <a:t>L = </a:t>
            </a:r>
            <a:r>
              <a:rPr lang="en-US" dirty="0" err="1" smtClean="0"/>
              <a:t>Leucine</a:t>
            </a:r>
            <a:r>
              <a:rPr lang="en-US" dirty="0" smtClean="0"/>
              <a:t> large and hydrophobic (polar)</a:t>
            </a:r>
          </a:p>
          <a:p>
            <a:pPr defTabSz="966612">
              <a:defRPr/>
            </a:pPr>
            <a:endParaRPr lang="en-US" dirty="0" smtClean="0"/>
          </a:p>
          <a:p>
            <a:pPr defTabSz="966612">
              <a:defRPr/>
            </a:pPr>
            <a:r>
              <a:rPr lang="en-US" dirty="0" smtClean="0"/>
              <a:t>This scoring scheme</a:t>
            </a:r>
            <a:r>
              <a:rPr lang="en-US" baseline="0" dirty="0" smtClean="0"/>
              <a:t> was derived by examining substitutions that occur within aligned sequence blocks in related proteins. -</a:t>
            </a:r>
            <a:r>
              <a:rPr lang="en-US" baseline="0" dirty="0" err="1" smtClean="0"/>
              <a:t>Stryer</a:t>
            </a:r>
            <a:endParaRPr lang="en-US" dirty="0" smtClean="0"/>
          </a:p>
          <a:p>
            <a:endParaRPr lang="en-US" dirty="0" smtClean="0"/>
          </a:p>
          <a:p>
            <a:r>
              <a:rPr lang="en-US" dirty="0" smtClean="0"/>
              <a:t>In </a:t>
            </a:r>
            <a:r>
              <a:rPr lang="en-US" dirty="0" smtClean="0">
                <a:hlinkClick r:id="rId3" tooltip="Statistics"/>
              </a:rPr>
              <a:t>statistics</a:t>
            </a:r>
            <a:r>
              <a:rPr lang="en-US" dirty="0" smtClean="0"/>
              <a:t>, a </a:t>
            </a:r>
            <a:r>
              <a:rPr lang="en-US" b="1" dirty="0" smtClean="0"/>
              <a:t>likelihood ratio test</a:t>
            </a:r>
            <a:r>
              <a:rPr lang="en-US" dirty="0" smtClean="0"/>
              <a:t> is used to compare the fit of two models one of which is nested within the other.</a:t>
            </a:r>
          </a:p>
          <a:p>
            <a:r>
              <a:rPr lang="en-US" dirty="0" smtClean="0"/>
              <a:t>Both models are fitted to the data and their log-</a:t>
            </a:r>
            <a:r>
              <a:rPr lang="en-US" dirty="0" smtClean="0">
                <a:hlinkClick r:id="rId4" tooltip="Likelihood function"/>
              </a:rPr>
              <a:t>likelihood</a:t>
            </a:r>
            <a:r>
              <a:rPr lang="en-US" dirty="0" smtClean="0"/>
              <a:t> recorded. The test statistic (usually denoted </a:t>
            </a:r>
            <a:r>
              <a:rPr lang="en-US" i="1" dirty="0" smtClean="0"/>
              <a:t>D</a:t>
            </a:r>
            <a:r>
              <a:rPr lang="en-US" dirty="0" smtClean="0"/>
              <a:t>) is twice the difference in these log-likelihoods: D=2log(likelihood for alternative</a:t>
            </a:r>
            <a:r>
              <a:rPr lang="en-US" baseline="0" dirty="0" smtClean="0"/>
              <a:t> model/</a:t>
            </a:r>
            <a:r>
              <a:rPr lang="en-US" dirty="0" smtClean="0"/>
              <a:t>likelihood for null </a:t>
            </a:r>
            <a:r>
              <a:rPr lang="en-US" baseline="0" dirty="0" smtClean="0"/>
              <a:t>model).</a:t>
            </a:r>
            <a:endParaRPr lang="en-US" dirty="0" smtClean="0"/>
          </a:p>
          <a:p>
            <a:endParaRPr lang="en-US" dirty="0" smtClean="0"/>
          </a:p>
          <a:p>
            <a:r>
              <a:rPr lang="en-US" dirty="0" smtClean="0"/>
              <a:t>BLOSUM is based on local alignments. BLOSUM was first introduced in a paper by </a:t>
            </a:r>
            <a:r>
              <a:rPr lang="en-US" dirty="0" err="1" smtClean="0"/>
              <a:t>Henikoff</a:t>
            </a:r>
            <a:r>
              <a:rPr lang="en-US" dirty="0" smtClean="0"/>
              <a:t> and </a:t>
            </a:r>
            <a:r>
              <a:rPr lang="en-US" dirty="0" err="1" smtClean="0"/>
              <a:t>Henikoff</a:t>
            </a:r>
            <a:r>
              <a:rPr lang="en-US" dirty="0" smtClean="0"/>
              <a:t>.</a:t>
            </a:r>
            <a:r>
              <a:rPr lang="en-US" baseline="30000" dirty="0" smtClean="0">
                <a:hlinkClick r:id="rId5"/>
              </a:rPr>
              <a:t>[2]</a:t>
            </a:r>
            <a:r>
              <a:rPr lang="en-US" dirty="0" smtClean="0"/>
              <a:t> They scanned the </a:t>
            </a:r>
            <a:r>
              <a:rPr lang="en-US" dirty="0" smtClean="0">
                <a:hlinkClick r:id="rId6" tooltip="BLOCKS database (page does not exist)"/>
              </a:rPr>
              <a:t>BLOCKS database</a:t>
            </a:r>
            <a:r>
              <a:rPr lang="en-US" dirty="0" smtClean="0"/>
              <a:t> for very conserved regions of protein families (that do not have gaps in the sequence alignment) and then counted the relative frequencies of </a:t>
            </a:r>
            <a:r>
              <a:rPr lang="en-US" dirty="0" smtClean="0">
                <a:hlinkClick r:id="rId7" tooltip="Amino acids"/>
              </a:rPr>
              <a:t>amino acids</a:t>
            </a:r>
            <a:r>
              <a:rPr lang="en-US" dirty="0" smtClean="0"/>
              <a:t> and their substitution probabilities. Then, they calculated a </a:t>
            </a:r>
            <a:r>
              <a:rPr lang="en-US" dirty="0" smtClean="0">
                <a:hlinkClick r:id="rId8" tooltip="Odds ratio"/>
              </a:rPr>
              <a:t>log-odds</a:t>
            </a:r>
            <a:r>
              <a:rPr lang="en-US" dirty="0" smtClean="0"/>
              <a:t> score for each of the 210 possible substitutions of the 20 standard amino acids</a:t>
            </a:r>
          </a:p>
          <a:p>
            <a:endParaRPr lang="en-US" dirty="0" smtClean="0"/>
          </a:p>
          <a:p>
            <a:r>
              <a:rPr lang="en-US" dirty="0" smtClean="0"/>
              <a:t>Several sets of BLOSUM exist using different alignment databases, named with numbers. </a:t>
            </a:r>
            <a:r>
              <a:rPr lang="en-US" b="1" dirty="0" smtClean="0"/>
              <a:t>BLOSUM with high numbers are designed for comparing closely related sequences, while BLOSUM with low numbers are designed for comparing distant related sequences.</a:t>
            </a:r>
          </a:p>
          <a:p>
            <a:endParaRPr lang="en-US" dirty="0" smtClean="0"/>
          </a:p>
          <a:p>
            <a:r>
              <a:rPr lang="en-US" dirty="0" smtClean="0"/>
              <a:t>To calculate a matrix for BLOSUM, the following equation is used: </a:t>
            </a:r>
            <a:r>
              <a:rPr lang="en-US" dirty="0" err="1" smtClean="0"/>
              <a:t>sij</a:t>
            </a:r>
            <a:r>
              <a:rPr lang="en-US" dirty="0" smtClean="0"/>
              <a:t> =</a:t>
            </a:r>
            <a:r>
              <a:rPr lang="en-US" baseline="0" dirty="0" smtClean="0"/>
              <a:t> 1/</a:t>
            </a:r>
            <a:r>
              <a:rPr lang="en-US" dirty="0" smtClean="0"/>
              <a:t> λ* </a:t>
            </a:r>
            <a:r>
              <a:rPr lang="en-US" baseline="0" dirty="0" smtClean="0"/>
              <a:t>log(</a:t>
            </a:r>
            <a:r>
              <a:rPr lang="en-US" baseline="0" dirty="0" err="1" smtClean="0"/>
              <a:t>pij</a:t>
            </a:r>
            <a:r>
              <a:rPr lang="en-US" baseline="0" dirty="0" smtClean="0"/>
              <a:t>/(</a:t>
            </a:r>
            <a:r>
              <a:rPr lang="en-US" baseline="0" dirty="0" err="1" smtClean="0"/>
              <a:t>qi</a:t>
            </a:r>
            <a:r>
              <a:rPr lang="en-US" baseline="0" dirty="0" smtClean="0"/>
              <a:t>*</a:t>
            </a:r>
            <a:r>
              <a:rPr lang="en-US" baseline="0" dirty="0" err="1" smtClean="0"/>
              <a:t>qj</a:t>
            </a:r>
            <a:r>
              <a:rPr lang="en-US" baseline="0" dirty="0" smtClean="0"/>
              <a:t>)</a:t>
            </a:r>
            <a:endParaRPr lang="en-US" dirty="0" smtClean="0"/>
          </a:p>
          <a:p>
            <a:r>
              <a:rPr lang="en-US" dirty="0" smtClean="0"/>
              <a:t>Here, </a:t>
            </a:r>
            <a:r>
              <a:rPr lang="en-US" i="1" dirty="0" smtClean="0"/>
              <a:t>p</a:t>
            </a:r>
            <a:r>
              <a:rPr lang="en-US" i="1" baseline="-25000" dirty="0" smtClean="0"/>
              <a:t>ij</a:t>
            </a:r>
            <a:r>
              <a:rPr lang="en-US" dirty="0" smtClean="0"/>
              <a:t> is the probability of two amino acids </a:t>
            </a:r>
            <a:r>
              <a:rPr lang="en-US" i="1" dirty="0" err="1" smtClean="0"/>
              <a:t>i</a:t>
            </a:r>
            <a:r>
              <a:rPr lang="en-US" dirty="0" smtClean="0"/>
              <a:t> and </a:t>
            </a:r>
            <a:r>
              <a:rPr lang="en-US" i="1" dirty="0" smtClean="0"/>
              <a:t>j</a:t>
            </a:r>
            <a:r>
              <a:rPr lang="en-US" dirty="0" smtClean="0"/>
              <a:t> replacing each other in a homologous sequence, and </a:t>
            </a:r>
            <a:r>
              <a:rPr lang="en-US" i="1" dirty="0" err="1" smtClean="0"/>
              <a:t>q</a:t>
            </a:r>
            <a:r>
              <a:rPr lang="en-US" i="1" baseline="-25000" dirty="0" err="1" smtClean="0"/>
              <a:t>i</a:t>
            </a:r>
            <a:r>
              <a:rPr lang="en-US" dirty="0" smtClean="0"/>
              <a:t> and </a:t>
            </a:r>
            <a:r>
              <a:rPr lang="en-US" i="1" dirty="0" err="1" smtClean="0"/>
              <a:t>q</a:t>
            </a:r>
            <a:r>
              <a:rPr lang="en-US" i="1" baseline="-25000" dirty="0" err="1" smtClean="0"/>
              <a:t>j</a:t>
            </a:r>
            <a:r>
              <a:rPr lang="en-US" dirty="0" smtClean="0"/>
              <a:t> are the background probabilities of finding the amino acids </a:t>
            </a:r>
            <a:r>
              <a:rPr lang="en-US" i="1" dirty="0" err="1" smtClean="0"/>
              <a:t>i</a:t>
            </a:r>
            <a:r>
              <a:rPr lang="en-US" dirty="0" smtClean="0"/>
              <a:t> and </a:t>
            </a:r>
            <a:r>
              <a:rPr lang="en-US" i="1" dirty="0" smtClean="0"/>
              <a:t>j</a:t>
            </a:r>
            <a:r>
              <a:rPr lang="en-US" dirty="0" smtClean="0"/>
              <a:t> in any protein sequence at random. The factor λ is a scaling factor, set such that the matrix contains easily computable integer values.</a:t>
            </a:r>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Finds</a:t>
            </a:r>
            <a:r>
              <a:rPr lang="en-US" baseline="0" dirty="0" smtClean="0"/>
              <a:t> matching words and moves it’s way </a:t>
            </a:r>
            <a:r>
              <a:rPr lang="en-US" baseline="0" dirty="0" err="1" smtClean="0"/>
              <a:t>oyt</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66612">
              <a:defRPr/>
            </a:pPr>
            <a:r>
              <a:rPr lang="en-US" sz="1300" b="1" dirty="0" smtClean="0"/>
              <a:t>Poisson distribution:</a:t>
            </a:r>
          </a:p>
          <a:p>
            <a:pPr defTabSz="966612">
              <a:defRPr/>
            </a:pPr>
            <a:r>
              <a:rPr lang="en-US" dirty="0" smtClean="0"/>
              <a:t>λ is a positive </a:t>
            </a:r>
            <a:r>
              <a:rPr lang="en-US" dirty="0" smtClean="0">
                <a:hlinkClick r:id="rId3" tooltip="Real number"/>
              </a:rPr>
              <a:t>real number</a:t>
            </a:r>
            <a:r>
              <a:rPr lang="en-US" dirty="0" smtClean="0"/>
              <a:t>, equal to the </a:t>
            </a:r>
            <a:r>
              <a:rPr lang="en-US" dirty="0" smtClean="0">
                <a:hlinkClick r:id="rId4" tooltip="Expected &#10;value"/>
              </a:rPr>
              <a:t>expected number</a:t>
            </a:r>
            <a:r>
              <a:rPr lang="en-US" dirty="0" smtClean="0"/>
              <a:t> of occurrences that occur during the given interval.</a:t>
            </a:r>
          </a:p>
          <a:p>
            <a:pPr defTabSz="966612">
              <a:defRPr/>
            </a:pPr>
            <a:r>
              <a:rPr lang="en-US" dirty="0" smtClean="0"/>
              <a:t>λ = E</a:t>
            </a:r>
            <a:endParaRPr lang="en-US" sz="1300" dirty="0" smtClean="0"/>
          </a:p>
          <a:p>
            <a:pPr defTabSz="966612">
              <a:defRPr/>
            </a:pPr>
            <a:r>
              <a:rPr lang="en-US" dirty="0" smtClean="0"/>
              <a:t>Specifically the chance of finding zero HSPs with score &gt;=</a:t>
            </a:r>
            <a:r>
              <a:rPr lang="en-US" i="1" dirty="0" smtClean="0"/>
              <a:t>S</a:t>
            </a:r>
            <a:r>
              <a:rPr lang="en-US" dirty="0" smtClean="0"/>
              <a:t> is e</a:t>
            </a:r>
            <a:r>
              <a:rPr lang="en-US" baseline="30000" dirty="0" smtClean="0"/>
              <a:t>-E</a:t>
            </a:r>
            <a:r>
              <a:rPr lang="en-US" dirty="0" smtClean="0"/>
              <a:t>, so the probability of finding at least one such HSP is 1-e</a:t>
            </a:r>
            <a:r>
              <a:rPr lang="en-US" baseline="30000" dirty="0" smtClean="0"/>
              <a:t>-E</a:t>
            </a:r>
            <a:endParaRPr lang="en-US" sz="1300" dirty="0" smtClean="0"/>
          </a:p>
          <a:p>
            <a:pPr defTabSz="966612">
              <a:defRPr/>
            </a:pPr>
            <a:endParaRPr lang="en-US" sz="1300" b="1" dirty="0" smtClean="0"/>
          </a:p>
          <a:p>
            <a:pPr defTabSz="966612">
              <a:defRPr/>
            </a:pPr>
            <a:endParaRPr lang="en-US" sz="1300" b="1" dirty="0" smtClean="0"/>
          </a:p>
          <a:p>
            <a:pPr defTabSz="966612">
              <a:defRPr/>
            </a:pPr>
            <a:r>
              <a:rPr lang="en-US" sz="1300" b="1" dirty="0" smtClean="0"/>
              <a:t>(*) E value – </a:t>
            </a:r>
            <a:r>
              <a:rPr lang="en-US" sz="1300" dirty="0" smtClean="0"/>
              <a:t>The E-value gives an indication of the statistical significance of a given </a:t>
            </a:r>
            <a:r>
              <a:rPr lang="en-US" sz="1300" dirty="0" err="1" smtClean="0"/>
              <a:t>pairwise</a:t>
            </a:r>
            <a:r>
              <a:rPr lang="en-US" sz="1300" dirty="0" smtClean="0"/>
              <a:t> alignment and is </a:t>
            </a:r>
            <a:r>
              <a:rPr lang="en-US" sz="1300" dirty="0" err="1" smtClean="0"/>
              <a:t>calcualted</a:t>
            </a:r>
            <a:r>
              <a:rPr lang="en-US" sz="1300" dirty="0" smtClean="0"/>
              <a:t> based on the alignment score. For low values it can be thought of as the probability of the alignment occurring by chance when searching the given database. Reflects the size of the database and the scoring system.</a:t>
            </a:r>
          </a:p>
          <a:p>
            <a:pPr defTabSz="966612">
              <a:defRPr/>
            </a:pPr>
            <a:endParaRPr lang="en-US" sz="1300" dirty="0" smtClean="0"/>
          </a:p>
          <a:p>
            <a:pPr defTabSz="966612">
              <a:defRPr/>
            </a:pPr>
            <a:r>
              <a:rPr lang="en-US" dirty="0" smtClean="0"/>
              <a:t>   To analyze how high a score is likely to arise by chance, a model of random sequences is needed. For proteins, the simplest model chooses the amino acid residues in a sequence independently, with specific background probabilities for the various residues. </a:t>
            </a:r>
          </a:p>
          <a:p>
            <a:endParaRPr lang="en-US" sz="1300" dirty="0" smtClean="0"/>
          </a:p>
          <a:p>
            <a:endParaRPr lang="en-US" sz="1300" dirty="0" smtClean="0"/>
          </a:p>
          <a:p>
            <a:r>
              <a:rPr lang="en-US" sz="1300" dirty="0" smtClean="0"/>
              <a:t>The number of alignments with a given score or better that would be expected in the database search by chance. </a:t>
            </a:r>
          </a:p>
          <a:p>
            <a:endParaRPr lang="en-US" sz="1300" dirty="0" smtClean="0"/>
          </a:p>
          <a:p>
            <a:r>
              <a:rPr lang="en-US" dirty="0" smtClean="0"/>
              <a:t>  To assess whether a given alignment constitutes evidence for homology, it helps to know how strong an alignment can be expected from chance alone. In this context, "chance" can mean the comparison of (</a:t>
            </a:r>
            <a:r>
              <a:rPr lang="en-US" dirty="0" err="1" smtClean="0"/>
              <a:t>i</a:t>
            </a:r>
            <a:r>
              <a:rPr lang="en-US" dirty="0" smtClean="0"/>
              <a:t>) real but non-homologous sequences; (ii) real sequences that are shuffled to preserve compositional properties </a:t>
            </a:r>
            <a:r>
              <a:rPr lang="en-US" dirty="0" smtClean="0">
                <a:hlinkClick r:id="rId5"/>
              </a:rPr>
              <a:t>[1-3]</a:t>
            </a:r>
            <a:r>
              <a:rPr lang="en-US" dirty="0" smtClean="0"/>
              <a:t>; or (iii) sequences that are generated randomly based upon a DNA or protein sequence model.</a:t>
            </a:r>
          </a:p>
          <a:p>
            <a:endParaRPr lang="en-US" dirty="0" smtClean="0"/>
          </a:p>
          <a:p>
            <a:r>
              <a:rPr lang="en-US" b="1" dirty="0" smtClean="0"/>
              <a:t>Raw Score </a:t>
            </a:r>
            <a:r>
              <a:rPr lang="en-US" dirty="0" smtClean="0"/>
              <a:t>The score of an alignment, </a:t>
            </a:r>
            <a:r>
              <a:rPr lang="en-US" dirty="0" smtClean="0">
                <a:hlinkClick r:id="rId6"/>
              </a:rPr>
              <a:t>S</a:t>
            </a:r>
            <a:r>
              <a:rPr lang="en-US" dirty="0" smtClean="0"/>
              <a:t>, calculated as the sum of substitution and gap scores. Substitution scores are given by a look-up table (see PAM, BLOSUM). Gap scores are typically calculated as the sum of G, the gap opening penalty and L, the gap extension penalty. For a gap of length n, the gap cost would be </a:t>
            </a:r>
            <a:r>
              <a:rPr lang="en-US" dirty="0" err="1" smtClean="0"/>
              <a:t>G+Ln</a:t>
            </a:r>
            <a:r>
              <a:rPr lang="en-US" dirty="0" smtClean="0"/>
              <a:t>. The choice of gap costs, G and L is empirical, but it is customary to choose a high value for G (10-15)and a low value for L (1-2). </a:t>
            </a:r>
          </a:p>
          <a:p>
            <a:endParaRPr lang="en-US" dirty="0" smtClean="0"/>
          </a:p>
          <a:p>
            <a:endParaRPr lang="en-US" dirty="0" smtClean="0"/>
          </a:p>
          <a:p>
            <a:r>
              <a:rPr lang="en-US" dirty="0" smtClean="0"/>
              <a:t>How does one assess the significance of an alignment that arises from the comparison of a protein of length </a:t>
            </a:r>
            <a:r>
              <a:rPr lang="en-US" i="1" dirty="0" smtClean="0"/>
              <a:t>m</a:t>
            </a:r>
            <a:r>
              <a:rPr lang="en-US" dirty="0" smtClean="0"/>
              <a:t> to a database containing many different proteins, of varying lengths? One view is that all proteins in the database are </a:t>
            </a:r>
            <a:r>
              <a:rPr lang="en-US" i="1" dirty="0" smtClean="0"/>
              <a:t>a priori</a:t>
            </a:r>
            <a:r>
              <a:rPr lang="en-US" dirty="0" smtClean="0"/>
              <a:t> equally likely to be related to the query. This implies that a low </a:t>
            </a:r>
            <a:r>
              <a:rPr lang="en-US" i="1" dirty="0" smtClean="0"/>
              <a:t>E</a:t>
            </a:r>
            <a:r>
              <a:rPr lang="en-US" dirty="0" smtClean="0"/>
              <a:t>-value for an alignment involving a short database sequence should carry the same weight as a low </a:t>
            </a:r>
            <a:r>
              <a:rPr lang="en-US" i="1" dirty="0" smtClean="0"/>
              <a:t>E</a:t>
            </a:r>
            <a:r>
              <a:rPr lang="en-US" dirty="0" smtClean="0"/>
              <a:t>-value for an alignment involving a long database sequence</a:t>
            </a:r>
            <a:r>
              <a:rPr lang="en-US" b="1" dirty="0" smtClean="0"/>
              <a:t>. To calculate a "database search" </a:t>
            </a:r>
            <a:r>
              <a:rPr lang="en-US" b="1" i="1" dirty="0" smtClean="0"/>
              <a:t>E</a:t>
            </a:r>
            <a:r>
              <a:rPr lang="en-US" b="1" dirty="0" smtClean="0"/>
              <a:t>-value, one simply multiplies the </a:t>
            </a:r>
            <a:r>
              <a:rPr lang="en-US" b="1" dirty="0" err="1" smtClean="0"/>
              <a:t>pairwise</a:t>
            </a:r>
            <a:r>
              <a:rPr lang="en-US" b="1" dirty="0" smtClean="0"/>
              <a:t>-comparison </a:t>
            </a:r>
            <a:r>
              <a:rPr lang="en-US" b="1" i="1" dirty="0" smtClean="0"/>
              <a:t>E</a:t>
            </a:r>
            <a:r>
              <a:rPr lang="en-US" b="1" dirty="0" smtClean="0"/>
              <a:t>-value by the number of sequences in the database. </a:t>
            </a:r>
            <a:r>
              <a:rPr lang="en-US" dirty="0" smtClean="0"/>
              <a:t>Recent versions of the FASTA protein comparison programs </a:t>
            </a:r>
            <a:r>
              <a:rPr lang="en-US" dirty="0" smtClean="0">
                <a:hlinkClick r:id="rId7"/>
              </a:rPr>
              <a:t>[12]</a:t>
            </a:r>
            <a:r>
              <a:rPr lang="en-US" dirty="0" smtClean="0"/>
              <a:t> take this approach </a:t>
            </a:r>
            <a:r>
              <a:rPr lang="en-US" dirty="0" smtClean="0">
                <a:hlinkClick r:id="rId8"/>
              </a:rPr>
              <a:t>[13]</a:t>
            </a:r>
            <a:r>
              <a:rPr lang="en-US" dirty="0" smtClean="0"/>
              <a:t>. An alternative view is that a query is </a:t>
            </a:r>
            <a:r>
              <a:rPr lang="en-US" i="1" dirty="0" smtClean="0"/>
              <a:t>a priori</a:t>
            </a:r>
            <a:r>
              <a:rPr lang="en-US" dirty="0" smtClean="0"/>
              <a:t> more likely to be related to a long than to a short sequence, </a:t>
            </a:r>
            <a:r>
              <a:rPr lang="en-US" b="1" dirty="0" smtClean="0"/>
              <a:t>because long sequences are often composed of multiple distinct domains</a:t>
            </a:r>
            <a:r>
              <a:rPr lang="en-US" dirty="0" smtClean="0"/>
              <a:t>. If we assume the </a:t>
            </a:r>
            <a:r>
              <a:rPr lang="en-US" i="1" dirty="0" smtClean="0"/>
              <a:t>a priori</a:t>
            </a:r>
            <a:r>
              <a:rPr lang="en-US" dirty="0" smtClean="0"/>
              <a:t> chance of relatedness is proportional to sequence length, </a:t>
            </a:r>
            <a:r>
              <a:rPr lang="en-US" b="1" dirty="0" smtClean="0"/>
              <a:t>then the </a:t>
            </a:r>
            <a:r>
              <a:rPr lang="en-US" b="1" dirty="0" err="1" smtClean="0"/>
              <a:t>pairwise</a:t>
            </a:r>
            <a:r>
              <a:rPr lang="en-US" b="1" dirty="0" smtClean="0"/>
              <a:t> </a:t>
            </a:r>
            <a:r>
              <a:rPr lang="en-US" b="1" i="1" dirty="0" smtClean="0"/>
              <a:t>E</a:t>
            </a:r>
            <a:r>
              <a:rPr lang="en-US" b="1" dirty="0" smtClean="0"/>
              <a:t>-value involving a database sequence of length </a:t>
            </a:r>
            <a:r>
              <a:rPr lang="en-US" b="1" i="1" dirty="0" smtClean="0"/>
              <a:t>n</a:t>
            </a:r>
            <a:r>
              <a:rPr lang="en-US" b="1" dirty="0" smtClean="0"/>
              <a:t> should be multiplied by </a:t>
            </a:r>
            <a:r>
              <a:rPr lang="en-US" b="1" i="1" dirty="0" smtClean="0"/>
              <a:t>N/n</a:t>
            </a:r>
            <a:r>
              <a:rPr lang="en-US" b="1" dirty="0" smtClean="0"/>
              <a:t>, where </a:t>
            </a:r>
            <a:r>
              <a:rPr lang="en-US" b="1" i="1" dirty="0" smtClean="0"/>
              <a:t>N</a:t>
            </a:r>
            <a:r>
              <a:rPr lang="en-US" b="1" dirty="0" smtClean="0"/>
              <a:t> is the total length of the database in residues</a:t>
            </a:r>
            <a:r>
              <a:rPr lang="en-US" dirty="0" smtClean="0"/>
              <a:t>. Examining equation (1), this can be accomplished simply by treating the database as a single long sequence of length </a:t>
            </a:r>
            <a:r>
              <a:rPr lang="en-US" i="1" dirty="0" smtClean="0"/>
              <a:t>N</a:t>
            </a:r>
            <a:r>
              <a:rPr lang="en-US" dirty="0" smtClean="0"/>
              <a:t>. </a:t>
            </a:r>
            <a:r>
              <a:rPr lang="en-US" b="1" dirty="0" smtClean="0"/>
              <a:t>The BLAST programs </a:t>
            </a:r>
            <a:r>
              <a:rPr lang="en-US" b="1" dirty="0" smtClean="0">
                <a:hlinkClick r:id="rId9"/>
              </a:rPr>
              <a:t>[6,14,15]</a:t>
            </a:r>
            <a:r>
              <a:rPr lang="en-US" b="1" dirty="0" smtClean="0"/>
              <a:t> take this approach to calculating database </a:t>
            </a:r>
            <a:r>
              <a:rPr lang="en-US" b="1" i="1" dirty="0" smtClean="0"/>
              <a:t>E</a:t>
            </a:r>
            <a:r>
              <a:rPr lang="en-US" b="1" dirty="0" smtClean="0"/>
              <a:t>-value</a:t>
            </a:r>
            <a:r>
              <a:rPr lang="en-US" dirty="0" smtClean="0"/>
              <a:t>. Notice that for DNA sequence comparisons, the length of database records is largely arbitrary, and therefore this is the only really tenable method for estimating statistical significance.</a:t>
            </a:r>
          </a:p>
          <a:p>
            <a:endParaRPr lang="en-US" dirty="0" smtClean="0"/>
          </a:p>
          <a:p>
            <a:r>
              <a:rPr lang="en-US" dirty="0" smtClean="0"/>
              <a:t>Bit</a:t>
            </a:r>
            <a:r>
              <a:rPr lang="en-US" baseline="0" dirty="0" smtClean="0"/>
              <a:t> score: </a:t>
            </a:r>
            <a:r>
              <a:rPr lang="en-US" sz="1300" dirty="0" smtClean="0"/>
              <a:t>Because bit scores have been normalized with respect to the scoring system, they can be used to compare alignment scores from different searches.</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http://blast.ncbi.nlm.nih.gov/Blast.cgi?PAGE=Proteins&amp;PROGRAM=blastp&amp;BLAST_PROGRAMS=blastp&amp;PAGE_TYPE=BlastSearch&amp;SHOW_DEFAULTS=on&amp;DBSEARCH=true&amp;QUERY=&amp;SUBJECTS=</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There are three main steps:</a:t>
            </a:r>
            <a:br>
              <a:rPr lang="en-US" dirty="0" smtClean="0"/>
            </a:br>
            <a:endParaRPr lang="en-US" dirty="0" smtClean="0"/>
          </a:p>
          <a:p>
            <a:r>
              <a:rPr lang="en-US" dirty="0" smtClean="0"/>
              <a:t>Do a </a:t>
            </a:r>
            <a:r>
              <a:rPr lang="en-US" dirty="0" err="1" smtClean="0">
                <a:hlinkClick r:id="rId3" tooltip="Sequence alignment"/>
              </a:rPr>
              <a:t>pairwise</a:t>
            </a:r>
            <a:r>
              <a:rPr lang="en-US" dirty="0" smtClean="0">
                <a:hlinkClick r:id="rId3" tooltip="Sequence alignment"/>
              </a:rPr>
              <a:t> alignment</a:t>
            </a:r>
            <a:endParaRPr lang="en-US" dirty="0" smtClean="0"/>
          </a:p>
          <a:p>
            <a:r>
              <a:rPr lang="en-US" dirty="0" smtClean="0"/>
              <a:t>Create a </a:t>
            </a:r>
            <a:r>
              <a:rPr lang="en-US" dirty="0" smtClean="0">
                <a:hlinkClick r:id="rId4" tooltip="Phylogenetic tree"/>
              </a:rPr>
              <a:t>phylogenetic tree</a:t>
            </a:r>
            <a:r>
              <a:rPr lang="en-US" dirty="0" smtClean="0"/>
              <a:t> (or use a user-defined tree)</a:t>
            </a:r>
          </a:p>
          <a:p>
            <a:r>
              <a:rPr lang="en-US" dirty="0" smtClean="0"/>
              <a:t>Use the phylogenetic tree to carry out a multiple alignment</a:t>
            </a:r>
          </a:p>
          <a:p>
            <a:r>
              <a:rPr lang="en-US" dirty="0" smtClean="0"/>
              <a:t>These are done automatically when you select "Do Complete Alignment". Other options are "Do Alignment from guide tree" and "Produce guide tree only".</a:t>
            </a:r>
          </a:p>
          <a:p>
            <a:endParaRPr lang="en-US" dirty="0" smtClean="0"/>
          </a:p>
          <a:p>
            <a:pPr>
              <a:spcAft>
                <a:spcPts val="1903"/>
              </a:spcAft>
              <a:buSzPct val="99000"/>
              <a:buFontTx/>
              <a:buAutoNum type="arabicPeriod"/>
            </a:pPr>
            <a:r>
              <a:rPr lang="en-US" sz="1300" b="1" dirty="0" err="1" smtClean="0">
                <a:solidFill>
                  <a:srgbClr val="000000"/>
                </a:solidFill>
              </a:rPr>
              <a:t>Pairwise</a:t>
            </a:r>
            <a:r>
              <a:rPr lang="en-US" sz="1300" b="1" dirty="0" smtClean="0">
                <a:solidFill>
                  <a:srgbClr val="000000"/>
                </a:solidFill>
              </a:rPr>
              <a:t> Distances</a:t>
            </a:r>
            <a:r>
              <a:rPr lang="en-US" sz="1300" dirty="0" smtClean="0">
                <a:solidFill>
                  <a:srgbClr val="000000"/>
                </a:solidFill>
              </a:rPr>
              <a:t> - Perform Needleman-</a:t>
            </a:r>
            <a:r>
              <a:rPr lang="en-US" sz="1300" dirty="0" err="1" smtClean="0">
                <a:solidFill>
                  <a:srgbClr val="000000"/>
                </a:solidFill>
              </a:rPr>
              <a:t>Wunsch</a:t>
            </a:r>
            <a:r>
              <a:rPr lang="en-US" sz="1300" dirty="0" smtClean="0">
                <a:solidFill>
                  <a:srgbClr val="000000"/>
                </a:solidFill>
              </a:rPr>
              <a:t> (global) alignment on all sequence pairs to find the distance between all pairs of sequences.</a:t>
            </a:r>
          </a:p>
          <a:p>
            <a:pPr>
              <a:spcAft>
                <a:spcPts val="1903"/>
              </a:spcAft>
              <a:buSzPct val="99000"/>
              <a:buFontTx/>
              <a:buAutoNum type="arabicPeriod" startAt="2"/>
            </a:pPr>
            <a:r>
              <a:rPr lang="en-US" sz="1300" b="1" dirty="0" smtClean="0">
                <a:solidFill>
                  <a:srgbClr val="000000"/>
                </a:solidFill>
              </a:rPr>
              <a:t>Cluster the </a:t>
            </a:r>
            <a:r>
              <a:rPr lang="en-US" sz="1300" b="1" dirty="0" err="1" smtClean="0">
                <a:solidFill>
                  <a:srgbClr val="000000"/>
                </a:solidFill>
              </a:rPr>
              <a:t>Pairwise</a:t>
            </a:r>
            <a:r>
              <a:rPr lang="en-US" sz="1300" b="1" dirty="0" smtClean="0">
                <a:solidFill>
                  <a:srgbClr val="000000"/>
                </a:solidFill>
              </a:rPr>
              <a:t> Distances </a:t>
            </a:r>
            <a:r>
              <a:rPr lang="en-US" sz="1300" dirty="0" smtClean="0">
                <a:solidFill>
                  <a:srgbClr val="000000"/>
                </a:solidFill>
              </a:rPr>
              <a:t>- Perform a simple clustering to determine which pairs of sequences are closer than others. Using </a:t>
            </a:r>
            <a:r>
              <a:rPr lang="en-US" sz="1300" dirty="0" err="1" smtClean="0">
                <a:solidFill>
                  <a:srgbClr val="000000"/>
                </a:solidFill>
              </a:rPr>
              <a:t>pairwise</a:t>
            </a:r>
            <a:r>
              <a:rPr lang="en-US" sz="1300" dirty="0" smtClean="0">
                <a:solidFill>
                  <a:srgbClr val="000000"/>
                </a:solidFill>
              </a:rPr>
              <a:t> alignments iteratively one can create phylogenetic relationships, which then allows for the creation of either a UPGMA-constructed guide tree or a Neighbor- Joining guide tree (both rooted trees). These joining trees are based on alignment scores and non-biological rules for creating trees; thus, they should be used cautiously as an evolutionary tree. This step represents a major difference among the various implementations of the PPA and is the part of the algorithm where some of the greatest improvements have occurred.</a:t>
            </a:r>
          </a:p>
          <a:p>
            <a:pPr>
              <a:spcAft>
                <a:spcPts val="1903"/>
              </a:spcAft>
              <a:buSzPct val="99000"/>
              <a:buFontTx/>
              <a:buAutoNum type="arabicPeriod" startAt="3"/>
            </a:pPr>
            <a:r>
              <a:rPr lang="en-US" sz="1300" b="1" dirty="0" smtClean="0">
                <a:solidFill>
                  <a:srgbClr val="000000"/>
                </a:solidFill>
              </a:rPr>
              <a:t>Align the Sequences Guided by Clustering </a:t>
            </a:r>
            <a:r>
              <a:rPr lang="en-US" sz="1300" dirty="0" smtClean="0">
                <a:solidFill>
                  <a:srgbClr val="000000"/>
                </a:solidFill>
              </a:rPr>
              <a:t>- Align the closest sequences in the joining tree together, followed by adding more sequences to the </a:t>
            </a:r>
            <a:r>
              <a:rPr lang="en-US" sz="1300" dirty="0" err="1" smtClean="0">
                <a:solidFill>
                  <a:srgbClr val="000000"/>
                </a:solidFill>
              </a:rPr>
              <a:t>the</a:t>
            </a:r>
            <a:r>
              <a:rPr lang="en-US" sz="1300" dirty="0" smtClean="0">
                <a:solidFill>
                  <a:srgbClr val="000000"/>
                </a:solidFill>
              </a:rPr>
              <a:t> initial alignment. For example, when using an UPGMA guide tree or Neighbor-Joining guide tree, one would align a pair of sequences by starting at the bottom of a branch and successively adding more sequences  to the nascent alignment (the nascent alignment defines the range of possibilities for the ancestral sequence).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52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adult humans, the most common hemoglobin type is a </a:t>
            </a:r>
            <a:r>
              <a:rPr lang="en-US" dirty="0" smtClean="0">
                <a:hlinkClick r:id="rId3" tooltip="Tetrameric&#10; protein"/>
              </a:rPr>
              <a:t>tetramer</a:t>
            </a:r>
            <a:r>
              <a:rPr lang="en-US" dirty="0" smtClean="0"/>
              <a:t> (which contains 4 subunit proteins) called </a:t>
            </a:r>
            <a:r>
              <a:rPr lang="en-US" b="1" dirty="0" smtClean="0"/>
              <a:t>hemoglobin A</a:t>
            </a:r>
            <a:r>
              <a:rPr lang="en-US" dirty="0" smtClean="0"/>
              <a:t>, consisting of two α and two β subunits non-covalently bound, each made of 141 and 146 amino acid residues, respectively. This is denoted as α</a:t>
            </a:r>
            <a:r>
              <a:rPr lang="en-US" baseline="-25000" dirty="0" smtClean="0"/>
              <a:t>2</a:t>
            </a:r>
            <a:r>
              <a:rPr lang="en-US" dirty="0" smtClean="0"/>
              <a:t>β</a:t>
            </a:r>
            <a:r>
              <a:rPr lang="en-US" baseline="-25000" dirty="0" smtClean="0"/>
              <a:t>2</a:t>
            </a:r>
            <a:r>
              <a:rPr lang="en-US" dirty="0" smtClean="0"/>
              <a:t>. The subunits are structurally similar and about the same size. Each subunit has a molecular weight of about 17,000 </a:t>
            </a:r>
            <a:r>
              <a:rPr lang="en-US" dirty="0" err="1" smtClean="0">
                <a:hlinkClick r:id="rId4" tooltip="Dalton (unit)"/>
              </a:rPr>
              <a:t>daltons</a:t>
            </a:r>
            <a:r>
              <a:rPr lang="en-US" dirty="0" smtClean="0"/>
              <a:t>, for a total </a:t>
            </a:r>
            <a:r>
              <a:rPr lang="en-US" dirty="0" smtClean="0">
                <a:hlinkClick r:id="rId5" tooltip="Molecular &#10;weight"/>
              </a:rPr>
              <a:t>molecular weight</a:t>
            </a:r>
            <a:r>
              <a:rPr lang="en-US" dirty="0" smtClean="0"/>
              <a:t> of the tetramer of about 68,000 </a:t>
            </a:r>
            <a:r>
              <a:rPr lang="en-US" dirty="0" err="1" smtClean="0"/>
              <a:t>daltons</a:t>
            </a:r>
            <a:r>
              <a:rPr lang="en-US" dirty="0" smtClean="0"/>
              <a:t> </a:t>
            </a:r>
          </a:p>
          <a:p>
            <a:endParaRPr lang="en-US" dirty="0" smtClean="0"/>
          </a:p>
          <a:p>
            <a:r>
              <a:rPr lang="en-US" dirty="0" smtClean="0"/>
              <a:t>(*)</a:t>
            </a:r>
            <a:r>
              <a:rPr lang="en-US" baseline="0" dirty="0" smtClean="0"/>
              <a:t> </a:t>
            </a:r>
            <a:r>
              <a:rPr lang="en-US" dirty="0" smtClean="0"/>
              <a:t>Similar to other </a:t>
            </a:r>
            <a:r>
              <a:rPr lang="en-US" dirty="0" err="1" smtClean="0"/>
              <a:t>globin</a:t>
            </a:r>
            <a:r>
              <a:rPr lang="en-US" dirty="0" smtClean="0"/>
              <a:t> proteins with a </a:t>
            </a:r>
            <a:r>
              <a:rPr lang="en-US" dirty="0" err="1" smtClean="0"/>
              <a:t>globin</a:t>
            </a:r>
            <a:r>
              <a:rPr lang="en-US" baseline="0" dirty="0" smtClean="0"/>
              <a:t> fold. Hem in hemoglobin comes from the </a:t>
            </a:r>
            <a:r>
              <a:rPr lang="en-US" baseline="0" dirty="0" err="1" smtClean="0"/>
              <a:t>heme</a:t>
            </a:r>
            <a:r>
              <a:rPr lang="en-US" baseline="0" dirty="0" smtClean="0"/>
              <a:t> group</a:t>
            </a:r>
            <a:endParaRPr lang="en-US" dirty="0" smtClean="0"/>
          </a:p>
          <a:p>
            <a:endParaRPr lang="en-US" b="1" dirty="0" smtClean="0"/>
          </a:p>
          <a:p>
            <a:r>
              <a:rPr lang="en-US" b="1" dirty="0" smtClean="0"/>
              <a:t>As an infant, the hemoglobin molecule is made up of 2 α chains and 2 gamma chains. The gamma chains are gradually replaced by β chains as the infant grows.</a:t>
            </a:r>
            <a:r>
              <a:rPr lang="en-US" b="1" baseline="30000" dirty="0" smtClean="0">
                <a:hlinkClick r:id="rId6"/>
              </a:rPr>
              <a:t>[24]</a:t>
            </a:r>
            <a:endParaRPr lang="en-US" b="1" baseline="30000" dirty="0" smtClean="0"/>
          </a:p>
          <a:p>
            <a:endParaRPr lang="en-US" b="1" baseline="30000" dirty="0" smtClean="0"/>
          </a:p>
          <a:p>
            <a:endParaRPr lang="en-US" b="1" baseline="30000" dirty="0" smtClean="0"/>
          </a:p>
          <a:p>
            <a:r>
              <a:rPr lang="en-US" dirty="0" smtClean="0"/>
              <a:t>Generally speaking, hemoglobin can be</a:t>
            </a:r>
            <a:r>
              <a:rPr lang="en-US" b="1" dirty="0" smtClean="0"/>
              <a:t> saturated with oxygen molecules (</a:t>
            </a:r>
            <a:r>
              <a:rPr lang="en-US" b="1" dirty="0" err="1" smtClean="0"/>
              <a:t>oxyhemoglobin</a:t>
            </a:r>
            <a:r>
              <a:rPr lang="en-US" b="1" dirty="0" smtClean="0"/>
              <a:t>), or </a:t>
            </a:r>
            <a:r>
              <a:rPr lang="en-US" b="1" dirty="0" err="1" smtClean="0"/>
              <a:t>desaturated</a:t>
            </a:r>
            <a:r>
              <a:rPr lang="en-US" b="1" dirty="0" smtClean="0"/>
              <a:t> with oxygen molecules (</a:t>
            </a:r>
            <a:r>
              <a:rPr lang="en-US" b="1" dirty="0" err="1" smtClean="0"/>
              <a:t>deoxyhemoglobin</a:t>
            </a:r>
            <a:r>
              <a:rPr lang="en-US" b="1" dirty="0" smtClean="0"/>
              <a:t>).</a:t>
            </a:r>
            <a:r>
              <a:rPr lang="en-US" baseline="30000" dirty="0" smtClean="0">
                <a:hlinkClick r:id="rId7"/>
              </a:rPr>
              <a:t>[25]</a:t>
            </a:r>
            <a:r>
              <a:rPr lang="en-US" dirty="0" smtClean="0"/>
              <a:t> </a:t>
            </a:r>
            <a:r>
              <a:rPr lang="en-US" i="1" dirty="0" err="1" smtClean="0"/>
              <a:t>Oxyhemoglobin</a:t>
            </a:r>
            <a:r>
              <a:rPr lang="en-US" dirty="0" smtClean="0"/>
              <a:t> is formed during </a:t>
            </a:r>
            <a:r>
              <a:rPr lang="en-US" dirty="0" smtClean="0">
                <a:hlinkClick r:id="rId8" tooltip="Respiration (physiology)"/>
              </a:rPr>
              <a:t>physiological respiration</a:t>
            </a:r>
            <a:r>
              <a:rPr lang="en-US" dirty="0" smtClean="0"/>
              <a:t> when oxygen binds to the </a:t>
            </a:r>
            <a:r>
              <a:rPr lang="en-US" dirty="0" err="1" smtClean="0"/>
              <a:t>heme</a:t>
            </a:r>
            <a:r>
              <a:rPr lang="en-US" dirty="0" smtClean="0"/>
              <a:t> component of the protein hemoglobin in red blood cells. This process occurs in the pulmonary capillaries adjacent to the </a:t>
            </a:r>
            <a:r>
              <a:rPr lang="en-US" dirty="0" smtClean="0">
                <a:hlinkClick r:id="rId9" tooltip="Alveoli"/>
              </a:rPr>
              <a:t>alveoli</a:t>
            </a:r>
            <a:r>
              <a:rPr lang="en-US" dirty="0" smtClean="0"/>
              <a:t> of the lungs. The oxygen then travels through the blood stream to be dropped off at cells where it is utilized in aerobic </a:t>
            </a:r>
            <a:r>
              <a:rPr lang="en-US" dirty="0" err="1" smtClean="0">
                <a:hlinkClick r:id="rId10" tooltip="Glycolysis"/>
              </a:rPr>
              <a:t>glycolysis</a:t>
            </a:r>
            <a:r>
              <a:rPr lang="en-US" dirty="0" smtClean="0"/>
              <a:t> and in the production of </a:t>
            </a:r>
            <a:r>
              <a:rPr lang="en-US" dirty="0" smtClean="0">
                <a:hlinkClick r:id="rId11" tooltip="Adenosine triphosphate"/>
              </a:rPr>
              <a:t>ATP</a:t>
            </a:r>
            <a:r>
              <a:rPr lang="en-US" dirty="0" smtClean="0"/>
              <a:t> by the process of </a:t>
            </a:r>
            <a:r>
              <a:rPr lang="en-US" dirty="0" smtClean="0">
                <a:hlinkClick r:id="rId12" tooltip="Oxidative phosphorylation"/>
              </a:rPr>
              <a:t>oxidative </a:t>
            </a:r>
            <a:r>
              <a:rPr lang="en-US" dirty="0" err="1" smtClean="0">
                <a:hlinkClick r:id="rId12" tooltip="Oxidative phosphorylation"/>
              </a:rPr>
              <a:t>phosphorylation</a:t>
            </a:r>
            <a:r>
              <a:rPr lang="en-US" dirty="0" smtClean="0"/>
              <a:t>. It does not, however, help to counteract a decrease in blood </a:t>
            </a:r>
            <a:r>
              <a:rPr lang="en-US" dirty="0" err="1" smtClean="0"/>
              <a:t>pH.</a:t>
            </a:r>
            <a:r>
              <a:rPr lang="en-US" dirty="0" smtClean="0"/>
              <a:t> </a:t>
            </a:r>
            <a:r>
              <a:rPr lang="en-US" dirty="0" smtClean="0">
                <a:hlinkClick r:id="rId13" tooltip="Ventilation (physiology)"/>
              </a:rPr>
              <a:t>Ventilation</a:t>
            </a:r>
            <a:r>
              <a:rPr lang="en-US" dirty="0" smtClean="0"/>
              <a:t>, or breathing, may reverse this condition by removal of </a:t>
            </a:r>
            <a:r>
              <a:rPr lang="en-US" dirty="0" smtClean="0">
                <a:hlinkClick r:id="rId14" tooltip="Carbon &#10;dioxide"/>
              </a:rPr>
              <a:t>carbon dioxide</a:t>
            </a:r>
            <a:r>
              <a:rPr lang="en-US" dirty="0" smtClean="0"/>
              <a:t>, thus causing a shift up in </a:t>
            </a:r>
            <a:r>
              <a:rPr lang="en-US" dirty="0" err="1" smtClean="0"/>
              <a:t>pH.</a:t>
            </a:r>
            <a:r>
              <a:rPr lang="en-US" baseline="30000" dirty="0" smtClean="0">
                <a:hlinkClick r:id="rId15"/>
              </a:rPr>
              <a:t>[26]</a:t>
            </a:r>
            <a:endParaRPr lang="en-US" dirty="0" smtClean="0"/>
          </a:p>
          <a:p>
            <a:r>
              <a:rPr lang="en-US" i="1" dirty="0" err="1" smtClean="0"/>
              <a:t>Deoxyhemoglobin</a:t>
            </a:r>
            <a:r>
              <a:rPr lang="en-US" dirty="0" smtClean="0"/>
              <a:t> is the form of hemoglobin without the bound oxygen. The </a:t>
            </a:r>
            <a:r>
              <a:rPr lang="en-US" dirty="0" smtClean="0">
                <a:hlinkClick r:id="rId16" tooltip="Absorption spectrum"/>
              </a:rPr>
              <a:t>absorption spectra</a:t>
            </a:r>
            <a:r>
              <a:rPr lang="en-US" dirty="0" smtClean="0"/>
              <a:t> of </a:t>
            </a:r>
            <a:r>
              <a:rPr lang="en-US" dirty="0" err="1" smtClean="0"/>
              <a:t>oxyhemoglobin</a:t>
            </a:r>
            <a:r>
              <a:rPr lang="en-US" dirty="0" smtClean="0"/>
              <a:t> and </a:t>
            </a:r>
            <a:r>
              <a:rPr lang="en-US" dirty="0" err="1" smtClean="0"/>
              <a:t>deoxyhemoglobin</a:t>
            </a:r>
            <a:r>
              <a:rPr lang="en-US" dirty="0" smtClean="0"/>
              <a:t> differ.</a:t>
            </a:r>
            <a:r>
              <a:rPr lang="en-US" b="1" dirty="0" smtClean="0"/>
              <a:t> The </a:t>
            </a:r>
            <a:r>
              <a:rPr lang="en-US" b="1" dirty="0" err="1" smtClean="0"/>
              <a:t>oxyhemoglobin</a:t>
            </a:r>
            <a:r>
              <a:rPr lang="en-US" b="1" dirty="0" smtClean="0"/>
              <a:t> has significantly lower absorption of the 660 nm </a:t>
            </a:r>
            <a:r>
              <a:rPr lang="en-US" b="1" dirty="0" smtClean="0">
                <a:hlinkClick r:id="rId17" tooltip="Wavelength"/>
              </a:rPr>
              <a:t>wavelength</a:t>
            </a:r>
            <a:r>
              <a:rPr lang="en-US" b="1" dirty="0" smtClean="0"/>
              <a:t> than </a:t>
            </a:r>
            <a:r>
              <a:rPr lang="en-US" b="1" dirty="0" err="1" smtClean="0"/>
              <a:t>deoxyhemoglobin</a:t>
            </a:r>
            <a:r>
              <a:rPr lang="en-US" b="1" dirty="0" smtClean="0"/>
              <a:t>, while at 940 nm its absorption is slightly higher. This accounts for hemoglobin's red </a:t>
            </a:r>
            <a:r>
              <a:rPr lang="en-US" b="1" dirty="0" err="1" smtClean="0"/>
              <a:t>colour</a:t>
            </a:r>
            <a:r>
              <a:rPr lang="en-US" b="1" dirty="0" smtClean="0"/>
              <a:t> and </a:t>
            </a:r>
            <a:r>
              <a:rPr lang="en-US" b="1" dirty="0" err="1" smtClean="0"/>
              <a:t>deoxyhemoglobin's</a:t>
            </a:r>
            <a:r>
              <a:rPr lang="en-US" b="1" dirty="0" smtClean="0"/>
              <a:t> blue </a:t>
            </a:r>
            <a:r>
              <a:rPr lang="en-US" b="1" dirty="0" err="1" smtClean="0"/>
              <a:t>colour</a:t>
            </a:r>
            <a:r>
              <a:rPr lang="en-US" b="1" dirty="0" smtClean="0"/>
              <a:t>. </a:t>
            </a:r>
            <a:r>
              <a:rPr lang="en-US" dirty="0" smtClean="0"/>
              <a:t>This difference is used for measurement of the amount of oxygen in patient's blood by an instrument called </a:t>
            </a:r>
            <a:r>
              <a:rPr lang="en-US" dirty="0" smtClean="0">
                <a:hlinkClick r:id="rId18" tooltip="Pulse &#10;oximeter"/>
              </a:rPr>
              <a:t>pulse </a:t>
            </a:r>
            <a:r>
              <a:rPr lang="en-US" dirty="0" err="1" smtClean="0">
                <a:hlinkClick r:id="rId18" tooltip="Pulse &#10;oximeter"/>
              </a:rPr>
              <a:t>oximeter</a:t>
            </a:r>
            <a:r>
              <a:rPr lang="en-US" dirty="0" smtClean="0"/>
              <a:t>.</a:t>
            </a:r>
          </a:p>
          <a:p>
            <a:endParaRPr lang="en-US" dirty="0" smtClean="0"/>
          </a:p>
          <a:p>
            <a:r>
              <a:rPr lang="en-US" b="1" dirty="0" smtClean="0"/>
              <a:t>Carbon </a:t>
            </a:r>
            <a:r>
              <a:rPr lang="en-US" b="1" i="1" dirty="0" smtClean="0"/>
              <a:t>di</a:t>
            </a:r>
            <a:r>
              <a:rPr lang="en-US" b="1" dirty="0" smtClean="0"/>
              <a:t>oxide occupies a different binding site on the hemoglobin.</a:t>
            </a:r>
            <a:r>
              <a:rPr lang="en-US" dirty="0" smtClean="0"/>
              <a:t> Carbon dioxide is more readily dissolved in deoxygenated blood, facilitating its removal from the body after the oxygen has been released to tissues undergoing metabolism. This increased affinity for carbon dioxide by the venous blood is known as the </a:t>
            </a:r>
            <a:r>
              <a:rPr lang="en-US" dirty="0" smtClean="0">
                <a:hlinkClick r:id="rId19" tooltip="Haldane &#10;effect"/>
              </a:rPr>
              <a:t>Haldane effect</a:t>
            </a:r>
            <a:r>
              <a:rPr lang="en-US" dirty="0" smtClean="0"/>
              <a:t>. Through the enzyme </a:t>
            </a:r>
            <a:r>
              <a:rPr lang="en-US" dirty="0" smtClean="0">
                <a:hlinkClick r:id="rId20" tooltip="Carbonic &#10;anhydrase"/>
              </a:rPr>
              <a:t>carbonic </a:t>
            </a:r>
            <a:r>
              <a:rPr lang="en-US" dirty="0" err="1" smtClean="0">
                <a:hlinkClick r:id="rId20" tooltip="Carbonic &#10;anhydrase"/>
              </a:rPr>
              <a:t>anhydrase</a:t>
            </a:r>
            <a:r>
              <a:rPr lang="en-US" dirty="0" smtClean="0"/>
              <a:t>, carbon dioxide reacts with water to give </a:t>
            </a:r>
            <a:r>
              <a:rPr lang="en-US" dirty="0" smtClean="0">
                <a:hlinkClick r:id="rId21" tooltip="Carbonic acid"/>
              </a:rPr>
              <a:t>carbonic acid</a:t>
            </a:r>
            <a:r>
              <a:rPr lang="en-US" dirty="0" smtClean="0"/>
              <a:t>, which decomposes into </a:t>
            </a:r>
            <a:r>
              <a:rPr lang="en-US" dirty="0" smtClean="0">
                <a:hlinkClick r:id="rId22" tooltip="Bicarbonate"/>
              </a:rPr>
              <a:t>bicarbonate</a:t>
            </a:r>
            <a:r>
              <a:rPr lang="en-US" dirty="0" smtClean="0"/>
              <a:t> and </a:t>
            </a:r>
            <a:r>
              <a:rPr lang="en-US" dirty="0" smtClean="0">
                <a:hlinkClick r:id="rId23" tooltip="Proton"/>
              </a:rPr>
              <a:t>protons</a:t>
            </a:r>
            <a:r>
              <a:rPr lang="en-US" dirty="0" smtClean="0"/>
              <a:t>:</a:t>
            </a:r>
          </a:p>
          <a:p>
            <a:endParaRPr lang="en-US" b="1" dirty="0" smtClean="0"/>
          </a:p>
          <a:p>
            <a:r>
              <a:rPr lang="en-US" b="1" dirty="0" smtClean="0"/>
              <a:t>Hemoglobin can bind protons and carbon dioxide, which causes a conformational change in the protein and facilitates the release of oxygen.</a:t>
            </a:r>
          </a:p>
          <a:p>
            <a:endParaRPr lang="en-US" b="1" dirty="0" smtClean="0"/>
          </a:p>
          <a:p>
            <a:r>
              <a:rPr lang="en-US" dirty="0" smtClean="0"/>
              <a:t>Carbon dioxide binds to hemoglobin and forms </a:t>
            </a:r>
            <a:r>
              <a:rPr lang="en-US" dirty="0" err="1" smtClean="0">
                <a:hlinkClick r:id="rId24" tooltip="Carbaminohemoglobin"/>
              </a:rPr>
              <a:t>carbaminohemoglobin</a:t>
            </a:r>
            <a:r>
              <a:rPr lang="en-US" dirty="0" smtClean="0"/>
              <a:t>.</a:t>
            </a:r>
            <a:r>
              <a:rPr lang="en-US" baseline="30000" dirty="0" smtClean="0">
                <a:hlinkClick r:id="rId25"/>
              </a:rPr>
              <a:t>[30]</a:t>
            </a:r>
            <a:r>
              <a:rPr lang="en-US" dirty="0" smtClean="0"/>
              <a:t> This decrease in hemoglobin's affinity for oxygen by the binding of carbon dioxide and acid is known as the </a:t>
            </a:r>
            <a:r>
              <a:rPr lang="en-US" dirty="0" smtClean="0">
                <a:hlinkClick r:id="rId26" tooltip="Bohr effect"/>
              </a:rPr>
              <a:t>Bohr effect</a:t>
            </a:r>
            <a:r>
              <a:rPr lang="en-US" dirty="0" smtClean="0"/>
              <a:t> (shifts the O2-saturation curve to the </a:t>
            </a:r>
            <a:r>
              <a:rPr lang="en-US" i="1" dirty="0" smtClean="0"/>
              <a:t>right</a:t>
            </a:r>
            <a:r>
              <a:rPr lang="en-US" dirty="0" smtClean="0"/>
              <a:t>). Conversely, when the carbon dioxide levels in the blood decrease (i.e., in the lung capillaries), carbon dioxide and protons are released from hemoglobin, increasing the oxygen affinity of the protein.</a:t>
            </a:r>
          </a:p>
          <a:p>
            <a:endParaRPr lang="en-US" b="1" dirty="0" smtClean="0"/>
          </a:p>
          <a:p>
            <a:r>
              <a:rPr lang="en-US" dirty="0" smtClean="0"/>
              <a:t>Hemoglobin needs to release the oxygen that it binds and if not, there is no point in binding it. The </a:t>
            </a:r>
            <a:r>
              <a:rPr lang="en-US" dirty="0" err="1" smtClean="0"/>
              <a:t>sigmoidal</a:t>
            </a:r>
            <a:r>
              <a:rPr lang="en-US" dirty="0" smtClean="0"/>
              <a:t> curve of hemoglobin makes it efficient in binding (taking up O</a:t>
            </a:r>
            <a:r>
              <a:rPr lang="en-US" baseline="-25000" dirty="0" smtClean="0"/>
              <a:t>2</a:t>
            </a:r>
            <a:r>
              <a:rPr lang="en-US" dirty="0" smtClean="0"/>
              <a:t> in lungs), and efficient in unloading (unloading O</a:t>
            </a:r>
            <a:r>
              <a:rPr lang="en-US" baseline="-25000" dirty="0" smtClean="0"/>
              <a:t>2</a:t>
            </a:r>
            <a:r>
              <a:rPr lang="en-US" dirty="0" smtClean="0"/>
              <a:t> in tissues).</a:t>
            </a:r>
          </a:p>
          <a:p>
            <a:endParaRPr lang="en-US" b="1" dirty="0" smtClean="0"/>
          </a:p>
          <a:p>
            <a:r>
              <a:rPr lang="en-US" dirty="0" smtClean="0"/>
              <a:t>A variant hemoglobin, called </a:t>
            </a:r>
            <a:r>
              <a:rPr lang="en-US" dirty="0" smtClean="0">
                <a:hlinkClick r:id="rId27" tooltip="Fetal &#10;hemoglobin"/>
              </a:rPr>
              <a:t>fetal hemoglobin</a:t>
            </a:r>
            <a:r>
              <a:rPr lang="en-US" dirty="0" smtClean="0"/>
              <a:t> (</a:t>
            </a:r>
            <a:r>
              <a:rPr lang="en-US" dirty="0" err="1" smtClean="0"/>
              <a:t>HbF</a:t>
            </a:r>
            <a:r>
              <a:rPr lang="en-US" dirty="0" smtClean="0"/>
              <a:t>, α</a:t>
            </a:r>
            <a:r>
              <a:rPr lang="en-US" baseline="-25000" dirty="0" smtClean="0"/>
              <a:t>2</a:t>
            </a:r>
            <a:r>
              <a:rPr lang="en-US" dirty="0" smtClean="0"/>
              <a:t>γ</a:t>
            </a:r>
            <a:r>
              <a:rPr lang="en-US" baseline="-25000" dirty="0" smtClean="0"/>
              <a:t>2</a:t>
            </a:r>
            <a:r>
              <a:rPr lang="en-US" dirty="0" smtClean="0"/>
              <a:t>), is found in the developing </a:t>
            </a:r>
            <a:r>
              <a:rPr lang="en-US" dirty="0" smtClean="0">
                <a:hlinkClick r:id="rId28" tooltip="Fetus"/>
              </a:rPr>
              <a:t>fetus</a:t>
            </a:r>
            <a:r>
              <a:rPr lang="en-US" dirty="0" smtClean="0"/>
              <a:t>, and binds oxygen with greater affinity than adult hemoglobin. This means that the oxygen binding curve for fetal hemoglobin is left-shifted (i.e., a higher percentage of hemoglobin has oxygen bound to it at lower oxygen tension), in comparison to that of adult hemoglobin. As a result, fetal blood in the </a:t>
            </a:r>
            <a:r>
              <a:rPr lang="en-US" dirty="0" smtClean="0">
                <a:hlinkClick r:id="rId29" tooltip="Placenta"/>
              </a:rPr>
              <a:t>placenta</a:t>
            </a:r>
            <a:r>
              <a:rPr lang="en-US" dirty="0" smtClean="0"/>
              <a:t> is able to take oxygen from maternal blood.</a:t>
            </a:r>
          </a:p>
          <a:p>
            <a:endParaRPr lang="en-US" b="1" dirty="0" smtClean="0"/>
          </a:p>
          <a:p>
            <a:endParaRPr lang="en-US" b="1" dirty="0" smtClean="0"/>
          </a:p>
          <a:p>
            <a:r>
              <a:rPr lang="en-US" dirty="0" smtClean="0"/>
              <a:t>A variety of oxygen transport and binding proteins exist in organisms throughout the animal and plant kingdoms. Organisms including </a:t>
            </a:r>
            <a:r>
              <a:rPr lang="en-US" dirty="0" smtClean="0">
                <a:hlinkClick r:id="rId30" tooltip="Bacteria"/>
              </a:rPr>
              <a:t>bacteria</a:t>
            </a:r>
            <a:r>
              <a:rPr lang="en-US" dirty="0" smtClean="0"/>
              <a:t>, </a:t>
            </a:r>
            <a:r>
              <a:rPr lang="en-US" dirty="0" err="1" smtClean="0">
                <a:hlinkClick r:id="rId31" tooltip="Protozoa"/>
              </a:rPr>
              <a:t>protozoans</a:t>
            </a:r>
            <a:r>
              <a:rPr lang="en-US" dirty="0" smtClean="0"/>
              <a:t> and </a:t>
            </a:r>
            <a:r>
              <a:rPr lang="en-US" dirty="0" smtClean="0">
                <a:hlinkClick r:id="rId32" tooltip="Fungi"/>
              </a:rPr>
              <a:t>fungi</a:t>
            </a:r>
            <a:r>
              <a:rPr lang="en-US" dirty="0" smtClean="0"/>
              <a:t> all have hemoglobin-like proteins whose known and predicted roles include the reversible binding of gaseous </a:t>
            </a:r>
            <a:r>
              <a:rPr lang="en-US" dirty="0" err="1" smtClean="0">
                <a:hlinkClick r:id="rId33" tooltip="Ligand"/>
              </a:rPr>
              <a:t>ligands</a:t>
            </a:r>
            <a:r>
              <a:rPr lang="en-US" dirty="0" smtClean="0"/>
              <a:t>.</a:t>
            </a:r>
          </a:p>
          <a:p>
            <a:endParaRPr lang="en-US" b="1" dirty="0" smtClean="0"/>
          </a:p>
          <a:p>
            <a:r>
              <a:rPr lang="en-US" dirty="0" err="1" smtClean="0"/>
              <a:t>ince</a:t>
            </a:r>
            <a:r>
              <a:rPr lang="en-US" dirty="0" smtClean="0"/>
              <a:t> many of these proteins contain globins and the </a:t>
            </a:r>
            <a:r>
              <a:rPr lang="en-US" dirty="0" err="1" smtClean="0"/>
              <a:t>heme</a:t>
            </a:r>
            <a:r>
              <a:rPr lang="en-US" dirty="0" smtClean="0"/>
              <a:t> </a:t>
            </a:r>
            <a:r>
              <a:rPr lang="en-US" dirty="0" smtClean="0">
                <a:hlinkClick r:id="rId34" tooltip="Functional &#10;group"/>
              </a:rPr>
              <a:t>moiety</a:t>
            </a:r>
            <a:r>
              <a:rPr lang="en-US" dirty="0" smtClean="0"/>
              <a:t> (iron in a flat </a:t>
            </a:r>
            <a:r>
              <a:rPr lang="en-US" dirty="0" err="1" smtClean="0"/>
              <a:t>porphyrin</a:t>
            </a:r>
            <a:r>
              <a:rPr lang="en-US" dirty="0" smtClean="0"/>
              <a:t> support), they are often called </a:t>
            </a:r>
            <a:r>
              <a:rPr lang="en-US" dirty="0" err="1" smtClean="0"/>
              <a:t>hemoglobins</a:t>
            </a:r>
            <a:r>
              <a:rPr lang="en-US" dirty="0" smtClean="0"/>
              <a:t>, even if their overall tertiary structure is very different from that of vertebrate hemoglobin.</a:t>
            </a:r>
            <a:endParaRPr lang="en-US" b="1"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proteopedia</a:t>
            </a:r>
            <a:endParaRPr lang="en-US" dirty="0" smtClean="0"/>
          </a:p>
          <a:p>
            <a:r>
              <a:rPr lang="en-US" dirty="0" smtClean="0"/>
              <a:t>http://www.rcsb.org/pdb/explore/jmol.do?structureId=2DXM&amp;bionumber=1</a:t>
            </a:r>
          </a:p>
          <a:p>
            <a:endParaRPr lang="en-US" dirty="0" smtClean="0"/>
          </a:p>
          <a:p>
            <a:r>
              <a:rPr lang="en-US" dirty="0" err="1" smtClean="0"/>
              <a:t>Stryer</a:t>
            </a:r>
            <a:r>
              <a:rPr lang="en-US" dirty="0" smtClean="0"/>
              <a:t> p. 185-186</a:t>
            </a:r>
          </a:p>
          <a:p>
            <a:endParaRPr lang="en-US" dirty="0" smtClean="0"/>
          </a:p>
          <a:p>
            <a:endParaRPr lang="en-US" dirty="0" smtClean="0"/>
          </a:p>
          <a:p>
            <a:r>
              <a:rPr lang="en-US" dirty="0" smtClean="0"/>
              <a:t>http://www.proteopedia.org/wiki/index.php/Hemoglobin#</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Style-&gt;rendering shortcuts-&gt;toggle</a:t>
            </a:r>
            <a:r>
              <a:rPr lang="en-US" baseline="0" dirty="0" smtClean="0"/>
              <a:t> side chains</a:t>
            </a:r>
          </a:p>
          <a:p>
            <a:r>
              <a:rPr lang="en-US" baseline="0" dirty="0" smtClean="0"/>
              <a:t>2. Style -&gt; color </a:t>
            </a:r>
            <a:r>
              <a:rPr lang="en-US" baseline="0" dirty="0" err="1" smtClean="0"/>
              <a:t>rendurin</a:t>
            </a:r>
            <a:r>
              <a:rPr lang="en-US" baseline="0" dirty="0" smtClean="0"/>
              <a:t> -&gt; molecule</a:t>
            </a:r>
          </a:p>
          <a:p>
            <a:r>
              <a:rPr lang="en-US" baseline="0" dirty="0" smtClean="0"/>
              <a:t>3. show/hide -&gt;pick structures -&gt; 3D17_A</a:t>
            </a:r>
          </a:p>
          <a:p>
            <a:endParaRPr lang="en-US" baseline="0" dirty="0" smtClean="0"/>
          </a:p>
          <a:p>
            <a:r>
              <a:rPr lang="en-US" baseline="0" dirty="0" smtClean="0"/>
              <a:t>To find this molecule: </a:t>
            </a:r>
            <a:r>
              <a:rPr lang="en-US" baseline="0" dirty="0" err="1" smtClean="0"/>
              <a:t>pubmed</a:t>
            </a:r>
            <a:r>
              <a:rPr lang="en-US" baseline="0" dirty="0" smtClean="0"/>
              <a:t>-&gt;search for hemoglobin homo (under structure) and download Cn3D file   </a:t>
            </a:r>
          </a:p>
          <a:p>
            <a:r>
              <a:rPr lang="en-US" baseline="0" dirty="0" smtClean="0"/>
              <a:t>3D17_A and 3d17_C are the alpha subunits</a:t>
            </a:r>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 looked into it: KYR is used in the movement of the alpha and beta subunits.  This has a quickie explanation of it.</a:t>
            </a:r>
          </a:p>
          <a:p>
            <a:r>
              <a:rPr lang="en-US" dirty="0" smtClean="0">
                <a:hlinkClick r:id="rId3" tooltip="This external link will open in a new window"/>
              </a:rPr>
              <a:t>http://www.bio.davidson.edu/Courses/Molbio/MolStudents/spring2005/Heiner/ortholog.html</a:t>
            </a:r>
            <a:r>
              <a:rPr lang="en-US" dirty="0" smtClean="0"/>
              <a:t>  </a:t>
            </a:r>
          </a:p>
          <a:p>
            <a:r>
              <a:rPr lang="en-US" dirty="0" smtClean="0"/>
              <a:t>It's not directly involved in the oxygen-binding properties but allows flexibility in the tetramer between the oxy and </a:t>
            </a:r>
            <a:r>
              <a:rPr lang="en-US" dirty="0" err="1" smtClean="0"/>
              <a:t>deoxy</a:t>
            </a:r>
            <a:r>
              <a:rPr lang="en-US" dirty="0" smtClean="0"/>
              <a:t> states.  Without it it's too rigid to work well.  </a:t>
            </a:r>
          </a:p>
          <a:p>
            <a:r>
              <a:rPr lang="en-US" dirty="0" smtClean="0"/>
              <a:t/>
            </a:r>
            <a:br>
              <a:rPr lang="en-US" dirty="0" smtClean="0"/>
            </a:br>
            <a:endParaRPr lang="en-US" dirty="0" smtClean="0"/>
          </a:p>
          <a:p>
            <a:r>
              <a:rPr lang="en-US" dirty="0" smtClean="0"/>
              <a:t>His58 is important in the </a:t>
            </a:r>
            <a:r>
              <a:rPr lang="en-US" dirty="0" err="1" smtClean="0"/>
              <a:t>stablilization</a:t>
            </a:r>
            <a:r>
              <a:rPr lang="en-US" dirty="0" smtClean="0"/>
              <a:t> of the Fe as 2+: it keeps the oxidation state.  </a:t>
            </a:r>
          </a:p>
          <a:p>
            <a:r>
              <a:rPr lang="en-US" sz="1300" b="1" dirty="0" smtClean="0"/>
              <a:t>Oxygen-binding and the Distal Histidine</a:t>
            </a:r>
            <a:r>
              <a:rPr lang="en-US" sz="1300" dirty="0" smtClean="0"/>
              <a:t/>
            </a:r>
            <a:br>
              <a:rPr lang="en-US" sz="1300" dirty="0" smtClean="0"/>
            </a:br>
            <a:r>
              <a:rPr lang="en-US" sz="1300" dirty="0" smtClean="0"/>
              <a:t>The side of the </a:t>
            </a:r>
            <a:r>
              <a:rPr lang="en-US" sz="1300" dirty="0" err="1" smtClean="0"/>
              <a:t>heme</a:t>
            </a:r>
            <a:r>
              <a:rPr lang="en-US" sz="1300" dirty="0" smtClean="0"/>
              <a:t> opposite the proximal histidine is where oxygen binds. Nearby is another histidine residue called the </a:t>
            </a:r>
            <a:r>
              <a:rPr lang="en-US" sz="1300" i="1" dirty="0" smtClean="0"/>
              <a:t>distal histidine</a:t>
            </a:r>
            <a:r>
              <a:rPr lang="en-US" sz="1300" dirty="0" smtClean="0"/>
              <a:t>. This residue serves two very important functions in the polypeptide. First, it prevents oxidation of the iron by any number of possible oxidizing agents. At a higher oxidation state, the iron is unable to bind oxygen. Secondly, the position of this histidine side chain blocks carbon monoxide (CO) from binding to the iron, while allowing oxygen to bind easily. Left to itself, the </a:t>
            </a:r>
            <a:r>
              <a:rPr lang="en-US" sz="1300" dirty="0" err="1" smtClean="0"/>
              <a:t>heme</a:t>
            </a:r>
            <a:r>
              <a:rPr lang="en-US" sz="1300" dirty="0" smtClean="0"/>
              <a:t> group has a much greater bonding affinity for carbon monoxide than for oxygen. If the distal histidine was absent, even low levels of CO would out-compete oxygen for the iron binding site, resulting in suffocation.  (from: </a:t>
            </a:r>
            <a:r>
              <a:rPr lang="en-US" sz="1300" dirty="0" smtClean="0">
                <a:hlinkClick r:id="rId4" tooltip="This external link will open in a new window"/>
              </a:rPr>
              <a:t>http://www3.interscience.wiley.com:8100/legacy/college/boyer/0471661791/structure/HbMb/hbmb.htm)</a:t>
            </a:r>
            <a:endParaRPr lang="en-US" dirty="0" smtClean="0"/>
          </a:p>
          <a:p>
            <a:r>
              <a:rPr lang="en-US" dirty="0" smtClean="0"/>
              <a:t>The oxidation changes the conformation of the </a:t>
            </a:r>
            <a:r>
              <a:rPr lang="en-US" dirty="0" err="1" smtClean="0"/>
              <a:t>heme</a:t>
            </a:r>
            <a:r>
              <a:rPr lang="en-US" dirty="0" smtClean="0"/>
              <a:t> group:  it's bent back towards the proximal histidine in </a:t>
            </a:r>
            <a:r>
              <a:rPr lang="en-US" dirty="0" err="1" smtClean="0"/>
              <a:t>deoxy</a:t>
            </a:r>
            <a:r>
              <a:rPr lang="en-US" dirty="0" smtClean="0"/>
              <a:t> form and planar in oxy form.  This is why the proximal histidine is so important.  </a:t>
            </a:r>
          </a:p>
          <a:p>
            <a:r>
              <a:rPr lang="en-US" dirty="0" smtClean="0"/>
              <a:t/>
            </a:r>
            <a:br>
              <a:rPr lang="en-US" dirty="0" smtClean="0"/>
            </a:br>
            <a:endParaRPr lang="en-US" dirty="0" smtClean="0"/>
          </a:p>
          <a:p>
            <a:r>
              <a:rPr lang="en-US" dirty="0" smtClean="0"/>
              <a:t>If it's a little funny-looking in fish or something, it might be worth mentioning that some </a:t>
            </a:r>
            <a:r>
              <a:rPr lang="en-US" dirty="0" err="1" smtClean="0"/>
              <a:t>molluscs</a:t>
            </a:r>
            <a:r>
              <a:rPr lang="en-US" dirty="0" smtClean="0"/>
              <a:t>, etc...  have copper-based </a:t>
            </a:r>
            <a:r>
              <a:rPr lang="en-US" dirty="0" err="1" smtClean="0"/>
              <a:t>heme</a:t>
            </a:r>
            <a:r>
              <a:rPr lang="en-US" dirty="0" smtClean="0"/>
              <a:t>: </a:t>
            </a:r>
            <a:r>
              <a:rPr lang="en-US" dirty="0" err="1" smtClean="0"/>
              <a:t>hemocyanin</a:t>
            </a:r>
            <a:r>
              <a:rPr lang="en-US" dirty="0" smtClean="0"/>
              <a:t>.  </a:t>
            </a:r>
          </a:p>
          <a:p>
            <a:r>
              <a:rPr lang="en-US" dirty="0" smtClean="0"/>
              <a:t/>
            </a:r>
            <a:br>
              <a:rPr lang="en-US" dirty="0" smtClean="0"/>
            </a:br>
            <a:endParaRPr lang="en-US" dirty="0" smtClean="0"/>
          </a:p>
          <a:p>
            <a:r>
              <a:rPr lang="en-US" dirty="0" smtClean="0"/>
              <a:t>We'll also probably be asked about sickle-cell anemia, but that's on the beta-chain and will be done for homework.  Basically, it's a point mutation that takes </a:t>
            </a:r>
            <a:r>
              <a:rPr lang="en-US" dirty="0" err="1" smtClean="0"/>
              <a:t>glutamic</a:t>
            </a:r>
            <a:r>
              <a:rPr lang="en-US" dirty="0" smtClean="0"/>
              <a:t> acid to </a:t>
            </a:r>
            <a:r>
              <a:rPr lang="en-US" dirty="0" err="1" smtClean="0"/>
              <a:t>valine</a:t>
            </a:r>
            <a:r>
              <a:rPr lang="en-US" dirty="0" smtClean="0"/>
              <a:t>, so hydrophilic to hydrophobic and thus changes the shape of the subunits.  Then they can polymerize, sickle the cell and cause it to lose flexibility, causing the clinical symptoms.  There are alpha-variants, the most common of which (alpha </a:t>
            </a:r>
            <a:r>
              <a:rPr lang="en-US" dirty="0" err="1" smtClean="0"/>
              <a:t>thalassemia</a:t>
            </a:r>
            <a:r>
              <a:rPr lang="en-US" dirty="0" smtClean="0"/>
              <a:t>) presents as mild anemia, but is often misdiagnosed as sickle cell since it shares some analytical properties.  (Beta </a:t>
            </a:r>
            <a:r>
              <a:rPr lang="en-US" dirty="0" err="1" smtClean="0"/>
              <a:t>thalassemia</a:t>
            </a:r>
            <a:r>
              <a:rPr lang="en-US" dirty="0" smtClean="0"/>
              <a:t> is on the beta subunit and is a bigger problem caused by an excess of alphas that bind to the cell membrane and also cause it to lose flexibility.) </a:t>
            </a:r>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Hydrophobic molecules tend to be </a:t>
            </a:r>
            <a:r>
              <a:rPr lang="en-US" dirty="0" smtClean="0">
                <a:hlinkClick r:id="rId3" tooltip="Non-polar"/>
              </a:rPr>
              <a:t>non-polar</a:t>
            </a:r>
            <a:r>
              <a:rPr lang="en-US" dirty="0" smtClean="0"/>
              <a:t> and thus prefer other neutral molecules and </a:t>
            </a:r>
            <a:r>
              <a:rPr lang="en-US" dirty="0" err="1" smtClean="0"/>
              <a:t>nonpolar</a:t>
            </a:r>
            <a:r>
              <a:rPr lang="en-US" dirty="0" smtClean="0"/>
              <a:t> </a:t>
            </a:r>
            <a:r>
              <a:rPr lang="en-US" dirty="0" smtClean="0">
                <a:hlinkClick r:id="rId4" tooltip="Solvent"/>
              </a:rPr>
              <a:t>solvents</a:t>
            </a:r>
            <a:r>
              <a:rPr lang="en-US" dirty="0" smtClean="0"/>
              <a:t>. </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Hall p.99</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62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Nei</a:t>
            </a:r>
            <a:r>
              <a:rPr lang="en-US" dirty="0" smtClean="0"/>
              <a:t> p. 83, 73</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63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Hall 99</a:t>
            </a:r>
            <a:endParaRPr lang="en-US"/>
          </a:p>
        </p:txBody>
      </p:sp>
      <p:sp>
        <p:nvSpPr>
          <p:cNvPr id="4" name="Slide Number Placeholder 3"/>
          <p:cNvSpPr>
            <a:spLocks noGrp="1"/>
          </p:cNvSpPr>
          <p:nvPr>
            <p:ph type="sldNum" sz="quarter" idx="10"/>
          </p:nvPr>
        </p:nvSpPr>
        <p:spPr/>
        <p:txBody>
          <a:bodyPr/>
          <a:lstStyle/>
          <a:p>
            <a:fld id="{B911905F-EC1F-4C35-83C2-805E7BB175AF}" type="slidenum">
              <a:rPr lang="en-US" smtClean="0"/>
              <a:pPr/>
              <a:t>66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Hall p. 99, 68</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67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out </a:t>
            </a:r>
            <a:r>
              <a:rPr lang="en-US" dirty="0" err="1" smtClean="0"/>
              <a:t>Nei</a:t>
            </a:r>
            <a:r>
              <a:rPr lang="en-US" smtClean="0"/>
              <a:t> p74.</a:t>
            </a:r>
            <a:r>
              <a:rPr lang="en-US" baseline="0" smtClean="0"/>
              <a:t> </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68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Hall p. 57, 65</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human alpha </a:t>
            </a:r>
            <a:r>
              <a:rPr lang="en-US" dirty="0" err="1" smtClean="0"/>
              <a:t>globin</a:t>
            </a:r>
            <a:r>
              <a:rPr lang="en-US" dirty="0" smtClean="0"/>
              <a:t> gene cluster located on chromosome 16 spans about 30 kb and includes seven loci: 5'- zeta - </a:t>
            </a:r>
            <a:r>
              <a:rPr lang="en-US" dirty="0" err="1" smtClean="0"/>
              <a:t>pseudozeta</a:t>
            </a:r>
            <a:r>
              <a:rPr lang="en-US" dirty="0" smtClean="0"/>
              <a:t> - mu - pseudoalpha-1 - alpha-2 - alpha-1 - theta - 3'. </a:t>
            </a:r>
            <a:r>
              <a:rPr lang="en-US" b="1" dirty="0" smtClean="0"/>
              <a:t>The alpha-2 (HBA2) and alpha-1 (HBA1) coding sequences are identical. </a:t>
            </a:r>
            <a:r>
              <a:rPr lang="en-US" dirty="0" smtClean="0"/>
              <a:t>These genes differ slightly over the 5' </a:t>
            </a:r>
            <a:r>
              <a:rPr lang="en-US" dirty="0" err="1" smtClean="0"/>
              <a:t>untranslated</a:t>
            </a:r>
            <a:r>
              <a:rPr lang="en-US" dirty="0" smtClean="0"/>
              <a:t> regions and the </a:t>
            </a:r>
            <a:r>
              <a:rPr lang="en-US" dirty="0" err="1" smtClean="0"/>
              <a:t>introns</a:t>
            </a:r>
            <a:r>
              <a:rPr lang="en-US" dirty="0" smtClean="0"/>
              <a:t>, but they differ significantly over the 3' </a:t>
            </a:r>
            <a:r>
              <a:rPr lang="en-US" dirty="0" err="1" smtClean="0"/>
              <a:t>untranslated</a:t>
            </a:r>
            <a:r>
              <a:rPr lang="en-US" dirty="0" smtClean="0"/>
              <a:t> regions. Two alpha chains plus two beta chains constitute </a:t>
            </a:r>
            <a:r>
              <a:rPr lang="en-US" dirty="0" err="1" smtClean="0"/>
              <a:t>HbA</a:t>
            </a:r>
            <a:r>
              <a:rPr lang="en-US" dirty="0" smtClean="0"/>
              <a:t>, which in normal adult life comprises about 97% of the total hemoglobin; alpha chains combine with delta chains to constitute HbA-2, which with </a:t>
            </a:r>
            <a:r>
              <a:rPr lang="en-US" dirty="0" err="1" smtClean="0"/>
              <a:t>HbF</a:t>
            </a:r>
            <a:r>
              <a:rPr lang="en-US" dirty="0" smtClean="0"/>
              <a:t> (fetal hemoglobin) makes up the remaining 3% of adult hemoglobin. Alpha </a:t>
            </a:r>
            <a:r>
              <a:rPr lang="en-US" dirty="0" err="1" smtClean="0"/>
              <a:t>thalassemias</a:t>
            </a:r>
            <a:r>
              <a:rPr lang="en-US" dirty="0" smtClean="0"/>
              <a:t> result from deletions of each of the alpha genes as well as deletions of both HBA2 and HBA1; some </a:t>
            </a:r>
            <a:r>
              <a:rPr lang="en-US" dirty="0" err="1" smtClean="0"/>
              <a:t>nondeletion</a:t>
            </a:r>
            <a:r>
              <a:rPr lang="en-US" dirty="0" smtClean="0"/>
              <a:t> alpha </a:t>
            </a:r>
            <a:r>
              <a:rPr lang="en-US" dirty="0" err="1" smtClean="0"/>
              <a:t>thalassemias</a:t>
            </a:r>
            <a:r>
              <a:rPr lang="en-US" dirty="0" smtClean="0"/>
              <a:t> have also been reported. [provided by </a:t>
            </a:r>
            <a:r>
              <a:rPr lang="en-US" dirty="0" err="1" smtClean="0"/>
              <a:t>RefSeq</a:t>
            </a:r>
            <a:r>
              <a:rPr lang="en-US" dirty="0" smtClean="0"/>
              <a:t>]</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Nei</a:t>
            </a:r>
            <a:r>
              <a:rPr lang="en-US" dirty="0" smtClean="0"/>
              <a:t> p.20, factor of 2 because we are considering two sequence,</a:t>
            </a:r>
            <a:r>
              <a:rPr lang="en-US" baseline="0" dirty="0" smtClean="0"/>
              <a:t> double the substitution rate</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71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Salemi</a:t>
            </a:r>
            <a:r>
              <a:rPr lang="en-US" dirty="0" smtClean="0"/>
              <a:t> p. 101</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72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http://www.ncbi.nlm.nih.gov/pmc/articles/PMC33372/pdf/pq000805.pdf</a:t>
            </a:r>
          </a:p>
          <a:p>
            <a:endParaRPr lang="en-US" dirty="0" smtClean="0"/>
          </a:p>
          <a:p>
            <a:r>
              <a:rPr lang="en-US" sz="1300" b="1" dirty="0" smtClean="0"/>
              <a:t>Fig. 1. Universal phylogenetic tree based on small-subunit </a:t>
            </a:r>
            <a:r>
              <a:rPr lang="en-US" sz="1300" b="1" dirty="0" err="1" smtClean="0"/>
              <a:t>rRNA</a:t>
            </a:r>
            <a:r>
              <a:rPr lang="en-US" sz="1300" b="1" dirty="0" smtClean="0"/>
              <a:t> sequences. Sixty-four </a:t>
            </a:r>
            <a:r>
              <a:rPr lang="en-US" sz="1300" b="1" dirty="0" err="1" smtClean="0"/>
              <a:t>rRNA</a:t>
            </a:r>
            <a:r>
              <a:rPr lang="en-US" sz="1300" b="1" dirty="0" smtClean="0"/>
              <a:t> sequences</a:t>
            </a:r>
          </a:p>
          <a:p>
            <a:r>
              <a:rPr lang="en-US" sz="1300" dirty="0" smtClean="0"/>
              <a:t>representative of all known phylogenetic domains were aligned, and a tree was constructed by using the</a:t>
            </a:r>
          </a:p>
          <a:p>
            <a:r>
              <a:rPr lang="en-US" sz="1300" dirty="0" smtClean="0"/>
              <a:t>program FASTDNAML, correcting for multiple and back mutations. That tree was modified to the composite</a:t>
            </a:r>
          </a:p>
          <a:p>
            <a:r>
              <a:rPr lang="en-US" sz="1300" dirty="0" smtClean="0"/>
              <a:t>one shown by trimming lineages and adjusting branch points to incorporate results of other analyses.</a:t>
            </a:r>
          </a:p>
          <a:p>
            <a:r>
              <a:rPr lang="en-US" sz="1300" dirty="0" smtClean="0"/>
              <a:t>Evolutionary distance (sequence difference) between the species shown is read along line segments. The</a:t>
            </a:r>
          </a:p>
          <a:p>
            <a:r>
              <a:rPr lang="en-US" sz="1300" dirty="0" smtClean="0"/>
              <a:t>scale bar corresponds to 0.1 changes per nucleotide. [Reproduced with permission from ref. 9 (Copyright</a:t>
            </a:r>
          </a:p>
          <a:p>
            <a:r>
              <a:rPr lang="en-US" sz="1300" dirty="0" smtClean="0"/>
              <a:t>1997, American Association for the Advancement of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83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r>
              <a:rPr lang="en-US" sz="1300" dirty="0" smtClean="0"/>
              <a:t>rand ~U(0,1)</a:t>
            </a:r>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88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89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&gt;&gt; M=300; L=1:M; polarity=2; </a:t>
            </a:r>
            <a:r>
              <a:rPr lang="en-US" dirty="0" err="1" smtClean="0"/>
              <a:t>n_L</a:t>
            </a:r>
            <a:r>
              <a:rPr lang="en-US" dirty="0" smtClean="0"/>
              <a:t> = 4.^(-L).*2.*(M-L+1).^2;  figure; plot(L, </a:t>
            </a:r>
            <a:r>
              <a:rPr lang="en-US" dirty="0" err="1" smtClean="0"/>
              <a:t>n_L</a:t>
            </a:r>
            <a:r>
              <a:rPr lang="en-US" dirty="0" smtClean="0"/>
              <a:t>); axis([7,11,0,n_L(7)]); grid; title('number of matches of length L');</a:t>
            </a:r>
            <a:r>
              <a:rPr lang="en-US" dirty="0" err="1" smtClean="0"/>
              <a:t>n_L</a:t>
            </a:r>
            <a:r>
              <a:rPr lang="en-US" dirty="0" smtClean="0"/>
              <a:t>(11)</a:t>
            </a:r>
          </a:p>
          <a:p>
            <a:endParaRPr lang="en-US" dirty="0" smtClean="0"/>
          </a:p>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smtClean="0"/>
          </a:p>
          <a:p>
            <a:r>
              <a:rPr lang="en-US" dirty="0" smtClean="0"/>
              <a:t>&gt;&gt; M=300; L=1:M; polarity=2; </a:t>
            </a:r>
            <a:r>
              <a:rPr lang="en-US" dirty="0" err="1" smtClean="0"/>
              <a:t>n_L</a:t>
            </a:r>
            <a:r>
              <a:rPr lang="en-US" dirty="0" smtClean="0"/>
              <a:t> = 4.^(-L).*polarity*(M-L+1).^2;   figure; plot(L, </a:t>
            </a:r>
            <a:r>
              <a:rPr lang="en-US" dirty="0" err="1" smtClean="0"/>
              <a:t>n_L</a:t>
            </a:r>
            <a:r>
              <a:rPr lang="en-US" dirty="0" smtClean="0"/>
              <a:t>); axis([6,10,n_L(10),</a:t>
            </a:r>
            <a:r>
              <a:rPr lang="en-US" dirty="0" err="1" smtClean="0"/>
              <a:t>n_L</a:t>
            </a:r>
            <a:r>
              <a:rPr lang="en-US" dirty="0" smtClean="0"/>
              <a:t>(6)]); grid; title('number of possible runs of length 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GenBank</a:t>
            </a:r>
            <a:r>
              <a:rPr lang="en-US" dirty="0" smtClean="0"/>
              <a:t> archival sequence database includes publicly available DNA sequences submitted from individual laboratories and large-scale sequencing projects. </a:t>
            </a:r>
            <a:r>
              <a:rPr lang="en-US" dirty="0" err="1" smtClean="0"/>
              <a:t>GenBank</a:t>
            </a:r>
            <a:r>
              <a:rPr lang="en-US" dirty="0" smtClean="0"/>
              <a:t> accession numbers are assigned to these submitted sequences.</a:t>
            </a:r>
          </a:p>
          <a:p>
            <a:endParaRPr lang="en-US" dirty="0" smtClean="0"/>
          </a:p>
          <a:p>
            <a:r>
              <a:rPr lang="en-US" dirty="0" err="1" smtClean="0"/>
              <a:t>RefSeq</a:t>
            </a:r>
            <a:r>
              <a:rPr lang="en-US" dirty="0" smtClean="0"/>
              <a:t> sequences are derived from </a:t>
            </a:r>
            <a:r>
              <a:rPr lang="en-US" dirty="0" err="1" smtClean="0"/>
              <a:t>GenBank</a:t>
            </a:r>
            <a:r>
              <a:rPr lang="en-US" dirty="0" smtClean="0"/>
              <a:t> and provide non-redundant </a:t>
            </a:r>
            <a:r>
              <a:rPr lang="en-US" dirty="0" err="1" smtClean="0"/>
              <a:t>curated</a:t>
            </a:r>
            <a:r>
              <a:rPr lang="en-US" dirty="0" smtClean="0"/>
              <a:t> data representing our current knowledge of known genes. Some records include additional sequence information that was never submitted to an archival database but is available in the literature. Some sequence records are provided through collaboration; the underlying primary sequence data is available in </a:t>
            </a:r>
            <a:r>
              <a:rPr lang="en-US" dirty="0" err="1" smtClean="0"/>
              <a:t>GenBank</a:t>
            </a:r>
            <a:r>
              <a:rPr lang="en-US" dirty="0" smtClean="0"/>
              <a:t>, but may not be available in any one </a:t>
            </a:r>
            <a:r>
              <a:rPr lang="en-US" dirty="0" err="1" smtClean="0"/>
              <a:t>GenBank</a:t>
            </a:r>
            <a:r>
              <a:rPr lang="en-US" dirty="0" smtClean="0"/>
              <a:t> record. </a:t>
            </a:r>
            <a:r>
              <a:rPr lang="en-US" dirty="0" err="1" smtClean="0"/>
              <a:t>RefSeq</a:t>
            </a:r>
            <a:r>
              <a:rPr lang="en-US" dirty="0" smtClean="0"/>
              <a:t> sequences are not submitted primary sequences. </a:t>
            </a:r>
            <a:r>
              <a:rPr lang="en-US" dirty="0" err="1" smtClean="0"/>
              <a:t>RefSeq</a:t>
            </a:r>
            <a:r>
              <a:rPr lang="en-US" dirty="0" smtClean="0"/>
              <a:t> records are owned by NCBI and therefore can be updated as needed to maintain current annotation or to incorporate additional sequence information. </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For sequences</a:t>
            </a:r>
            <a:r>
              <a:rPr lang="en-US" baseline="0" dirty="0" smtClean="0"/>
              <a:t> longer than 100 </a:t>
            </a:r>
            <a:r>
              <a:rPr lang="en-US" baseline="0" dirty="0" err="1" smtClean="0"/>
              <a:t>aa</a:t>
            </a:r>
            <a:r>
              <a:rPr lang="en-US" baseline="0" dirty="0" smtClean="0"/>
              <a:t> sequence identity </a:t>
            </a:r>
            <a:r>
              <a:rPr lang="en-US" dirty="0" smtClean="0"/>
              <a:t>&gt;25% is required to say with almost certainty that an alignment is not the results of chance.</a:t>
            </a:r>
            <a:r>
              <a:rPr lang="en-US" baseline="0" dirty="0" smtClean="0"/>
              <a:t> Such sequences are probably homologous. In contrast if two sequences are &lt;15% identical </a:t>
            </a:r>
            <a:r>
              <a:rPr lang="en-US" baseline="0" dirty="0" err="1" smtClean="0"/>
              <a:t>pariwise</a:t>
            </a:r>
            <a:r>
              <a:rPr lang="en-US" baseline="0" dirty="0" smtClean="0"/>
              <a:t> comparison alone is unlikely to indicate statistically significant similarity,</a:t>
            </a:r>
            <a:r>
              <a:rPr lang="en-US" dirty="0" smtClean="0"/>
              <a:t> </a:t>
            </a:r>
            <a:r>
              <a:rPr lang="en-US" dirty="0" err="1" smtClean="0"/>
              <a:t>stryer</a:t>
            </a:r>
            <a:r>
              <a:rPr lang="en-US" dirty="0" smtClean="0"/>
              <a:t>. P.178.</a:t>
            </a:r>
          </a:p>
          <a:p>
            <a:endParaRPr lang="en-US" dirty="0" smtClean="0"/>
          </a:p>
          <a:p>
            <a:r>
              <a:rPr lang="en-US" dirty="0" smtClean="0"/>
              <a:t>C:\Arbel\arbel\Caltech\Bi1x\2010\alignment presentation\</a:t>
            </a:r>
            <a:r>
              <a:rPr lang="en-US" dirty="0" err="1" smtClean="0"/>
              <a:t>msrc</a:t>
            </a:r>
            <a:r>
              <a:rPr lang="en-US" dirty="0" smtClean="0"/>
              <a:t>\</a:t>
            </a:r>
            <a:r>
              <a:rPr lang="en-US" dirty="0" err="1" smtClean="0"/>
              <a:t>random_seq_EXE.m</a:t>
            </a:r>
            <a:endParaRPr lang="en-US" dirty="0" smtClean="0"/>
          </a:p>
          <a:p>
            <a:endParaRPr lang="en-US" dirty="0" smtClean="0"/>
          </a:p>
          <a:p>
            <a:r>
              <a:rPr lang="en-US" dirty="0" smtClean="0"/>
              <a:t>http://blast.ncbi.nlm.nih.gov/Blast.cgi?PAGE_TYPE=BlastSearch&amp;PROG_DEF=blastn&amp;BLAST_PROG_DEF=blastn&amp;SHOW_DEFAULTS=on&amp;BLAST_SPEC=GlobalAln&amp;LINK_LOC=BlastHomeLink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looked into it: </a:t>
            </a:r>
            <a:r>
              <a:rPr lang="en-US" b="1" dirty="0" smtClean="0"/>
              <a:t>KYR is used in the movement of the alpha and beta subunits. </a:t>
            </a:r>
            <a:r>
              <a:rPr lang="en-US" dirty="0" smtClean="0"/>
              <a:t> This has a quickie explanation of it.</a:t>
            </a:r>
          </a:p>
          <a:p>
            <a:r>
              <a:rPr lang="en-US" dirty="0" smtClean="0">
                <a:hlinkClick r:id="rId3" tooltip="This external link will open in a new window"/>
              </a:rPr>
              <a:t>http://www.bio.davidson.edu/Courses/Molbio/MolStudents/spring2005/Heiner/ortholog.html</a:t>
            </a:r>
            <a:r>
              <a:rPr lang="en-US" dirty="0" smtClean="0"/>
              <a:t>  </a:t>
            </a:r>
          </a:p>
          <a:p>
            <a:r>
              <a:rPr lang="en-US" b="1" dirty="0" smtClean="0"/>
              <a:t>It's not directly involved in the oxygen-binding properties but allows flexibility in the tetramer between the oxy and </a:t>
            </a:r>
            <a:r>
              <a:rPr lang="en-US" b="1" dirty="0" err="1" smtClean="0"/>
              <a:t>deoxy</a:t>
            </a:r>
            <a:r>
              <a:rPr lang="en-US" b="1" dirty="0" smtClean="0"/>
              <a:t> states.  Without it it's too rigid to work well.  </a:t>
            </a:r>
          </a:p>
          <a:p>
            <a:r>
              <a:rPr lang="en-US" dirty="0" smtClean="0"/>
              <a:t/>
            </a:r>
            <a:br>
              <a:rPr lang="en-US" dirty="0" smtClean="0"/>
            </a:br>
            <a:r>
              <a:rPr lang="en-US" dirty="0" smtClean="0"/>
              <a:t>see also</a:t>
            </a:r>
            <a:r>
              <a:rPr lang="en-US" baseline="0" dirty="0" smtClean="0"/>
              <a:t> </a:t>
            </a:r>
            <a:r>
              <a:rPr lang="en-US" baseline="0" dirty="0" err="1" smtClean="0"/>
              <a:t>stryer</a:t>
            </a:r>
            <a:r>
              <a:rPr lang="en-US" baseline="0" dirty="0" smtClean="0"/>
              <a:t> p. </a:t>
            </a:r>
            <a:r>
              <a:rPr lang="en-US" baseline="0" smtClean="0"/>
              <a:t>187,190</a:t>
            </a:r>
            <a:endParaRPr lang="en-US"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99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A frog is actually more closely related to a human than to a fish because the last common</a:t>
            </a:r>
          </a:p>
          <a:p>
            <a:r>
              <a:rPr lang="en-US" sz="1300" dirty="0" smtClean="0"/>
              <a:t>ancestor of a frog and a human (see the figure, label x) is a descendant of the last common</a:t>
            </a:r>
          </a:p>
          <a:p>
            <a:r>
              <a:rPr lang="en-US" sz="1300" dirty="0" smtClean="0"/>
              <a:t>ancestor of a frog and a fish (see the figure, label y), and thus lived more recently.</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101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http://www.ncbi.nlm.nih.gov/refseq/key.html</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Several roles in gene expression have been attributed to the </a:t>
            </a:r>
            <a:r>
              <a:rPr lang="en-US" dirty="0" err="1" smtClean="0"/>
              <a:t>untranslated</a:t>
            </a:r>
            <a:r>
              <a:rPr lang="en-US" dirty="0" smtClean="0"/>
              <a:t> regions, including mRNA stability, mRNA localization, and </a:t>
            </a:r>
            <a:r>
              <a:rPr lang="en-US" dirty="0" smtClean="0">
                <a:hlinkClick r:id="rId3" tooltip="Translational efficiency"/>
              </a:rPr>
              <a:t>translational efficiency</a:t>
            </a:r>
            <a:r>
              <a:rPr lang="en-US" dirty="0" smtClean="0"/>
              <a:t>. The ability of a UTR to perform these functions depends on the sequence of the UTR and can differ between mRNAs. -wiki</a:t>
            </a:r>
          </a:p>
          <a:p>
            <a:r>
              <a:rPr lang="en-US" dirty="0" smtClean="0"/>
              <a:t>The stability of mRNAs may be controlled by the 5' UTR and/or 3' UTR due to varying affinity for RNA degrading enzymes called </a:t>
            </a:r>
            <a:r>
              <a:rPr lang="en-US" dirty="0" err="1" smtClean="0">
                <a:hlinkClick r:id="rId4" tooltip="Ribonuclease"/>
              </a:rPr>
              <a:t>ribonucleases</a:t>
            </a:r>
            <a:r>
              <a:rPr lang="en-US" dirty="0" smtClean="0"/>
              <a:t> and for ancillary proteins that can promote or inhibit RNA degradation.</a:t>
            </a:r>
          </a:p>
          <a:p>
            <a:r>
              <a:rPr lang="en-US" dirty="0" smtClean="0"/>
              <a:t>Translational efficiency, including sometimes the complete inhibition of translation, can be controlled by UTRs. Proteins that bind to either the 3' or 5' UTR may affect translation by influencing the ribosome's ability to bind to the mRNA. </a:t>
            </a:r>
            <a:r>
              <a:rPr lang="en-US" dirty="0" err="1" smtClean="0">
                <a:hlinkClick r:id="rId5" tooltip="MicroRNA"/>
              </a:rPr>
              <a:t>MicroRNAs</a:t>
            </a:r>
            <a:r>
              <a:rPr lang="en-US" dirty="0" smtClean="0"/>
              <a:t> bound to the </a:t>
            </a:r>
            <a:r>
              <a:rPr lang="en-US" dirty="0" smtClean="0">
                <a:hlinkClick r:id="rId6" tooltip="3' &#10;UTR"/>
              </a:rPr>
              <a:t>3' UTR</a:t>
            </a:r>
            <a:r>
              <a:rPr lang="en-US" dirty="0" smtClean="0"/>
              <a:t> also may affect translational efficiency or mRNA stability.</a:t>
            </a:r>
          </a:p>
          <a:p>
            <a:r>
              <a:rPr lang="en-US" dirty="0" err="1" smtClean="0"/>
              <a:t>Cytoplasmic</a:t>
            </a:r>
            <a:r>
              <a:rPr lang="en-US" dirty="0" smtClean="0"/>
              <a:t> localization of mRNA is thought to be a function of the 3' UTR. Proteins that are needed in a particular region of the cell can actually be translated there; in such a case, the 3' UTR may contain sequences that allow the transcript to be localized to this region for translation.-wiki</a:t>
            </a:r>
          </a:p>
          <a:p>
            <a:endParaRPr lang="en-US" b="1" dirty="0" smtClean="0"/>
          </a:p>
          <a:p>
            <a:r>
              <a:rPr lang="en-US" b="1" dirty="0" smtClean="0"/>
              <a:t>Structural features of the 5' UTR have a major role in the control of mRNA translation. (</a:t>
            </a:r>
            <a:r>
              <a:rPr lang="en-US" b="1" dirty="0" err="1" smtClean="0"/>
              <a:t>weblink</a:t>
            </a:r>
            <a:r>
              <a:rPr lang="en-US" b="1" baseline="0" dirty="0" smtClean="0"/>
              <a:t> below)</a:t>
            </a:r>
            <a:endParaRPr lang="en-US" b="1" dirty="0" smtClean="0"/>
          </a:p>
          <a:p>
            <a:pPr defTabSz="966612">
              <a:defRPr/>
            </a:pPr>
            <a:r>
              <a:rPr lang="en-US" dirty="0" smtClean="0"/>
              <a:t>3’ </a:t>
            </a:r>
            <a:r>
              <a:rPr lang="en-US" dirty="0" err="1" smtClean="0"/>
              <a:t>untranslated</a:t>
            </a:r>
            <a:r>
              <a:rPr lang="en-US" dirty="0" smtClean="0"/>
              <a:t> region:</a:t>
            </a:r>
            <a:r>
              <a:rPr lang="en-US" baseline="0" dirty="0" smtClean="0"/>
              <a:t> half-life of mRNA. </a:t>
            </a:r>
            <a:r>
              <a:rPr lang="en-US" baseline="0" dirty="0" err="1" smtClean="0"/>
              <a:t>Alberts</a:t>
            </a:r>
            <a:r>
              <a:rPr lang="en-US" baseline="0" dirty="0" smtClean="0"/>
              <a:t> p/242</a:t>
            </a:r>
          </a:p>
          <a:p>
            <a:pPr defTabSz="966612">
              <a:defRPr/>
            </a:pPr>
            <a:r>
              <a:rPr lang="en-US" b="1" dirty="0" smtClean="0"/>
              <a:t>A 21-nucleotide sequence, termed the RNA-transport signal, and an additional element, the RNA-localization region, both in the 3' UTR of MBP (Myelin basic protein) mRNA, are required for its transport and localization in mouse. Also -</a:t>
            </a:r>
            <a:r>
              <a:rPr lang="en-US" b="1" baseline="0" dirty="0" smtClean="0"/>
              <a:t> </a:t>
            </a:r>
            <a:r>
              <a:rPr lang="en-US" b="1" dirty="0" smtClean="0"/>
              <a:t>Distinct </a:t>
            </a:r>
            <a:r>
              <a:rPr lang="en-US" b="1" dirty="0" err="1" smtClean="0"/>
              <a:t>cis</a:t>
            </a:r>
            <a:r>
              <a:rPr lang="en-US" b="1" dirty="0" smtClean="0"/>
              <a:t>-acting elements located in the 3' UTR of these mRNAs mediate both degradation in the embryo as a whole and the stabilization at the pole </a:t>
            </a:r>
            <a:endParaRPr lang="en-US" baseline="0" dirty="0" smtClean="0"/>
          </a:p>
          <a:p>
            <a:r>
              <a:rPr lang="en-US" dirty="0" smtClean="0"/>
              <a:t>The nucleotide sequences in the 3’ and the 5’ UTR of the RNA are responsible for the interaction between the mRNA and the RNA binding-proteins (RBP) (</a:t>
            </a:r>
            <a:r>
              <a:rPr lang="en-US" dirty="0" err="1" smtClean="0"/>
              <a:t>Bassel</a:t>
            </a:r>
            <a:r>
              <a:rPr lang="en-US" dirty="0" smtClean="0"/>
              <a:t> </a:t>
            </a:r>
            <a:r>
              <a:rPr lang="en-US" i="1" dirty="0" smtClean="0"/>
              <a:t>et al.</a:t>
            </a:r>
            <a:r>
              <a:rPr lang="en-US" dirty="0" smtClean="0"/>
              <a:t> 1999, </a:t>
            </a:r>
            <a:r>
              <a:rPr lang="en-US" dirty="0" err="1" smtClean="0"/>
              <a:t>Derrigo</a:t>
            </a:r>
            <a:r>
              <a:rPr lang="en-US" dirty="0" smtClean="0"/>
              <a:t> </a:t>
            </a:r>
            <a:r>
              <a:rPr lang="en-US" i="1" dirty="0" smtClean="0"/>
              <a:t>et al.</a:t>
            </a:r>
            <a:r>
              <a:rPr lang="en-US" dirty="0" smtClean="0"/>
              <a:t> 2000, </a:t>
            </a:r>
            <a:r>
              <a:rPr lang="en-US" dirty="0" err="1" smtClean="0"/>
              <a:t>Pesole</a:t>
            </a:r>
            <a:r>
              <a:rPr lang="en-US" dirty="0" smtClean="0"/>
              <a:t> </a:t>
            </a:r>
            <a:r>
              <a:rPr lang="en-US" i="1" dirty="0" smtClean="0"/>
              <a:t>et al.</a:t>
            </a:r>
            <a:r>
              <a:rPr lang="en-US" dirty="0" smtClean="0"/>
              <a:t> 2001). Specifically, the sequences in the 3’ UTR of the mRNA act as a “zip code” for the transport. The zip code or “</a:t>
            </a:r>
            <a:r>
              <a:rPr lang="en-US" dirty="0" err="1" smtClean="0"/>
              <a:t>cis</a:t>
            </a:r>
            <a:r>
              <a:rPr lang="en-US" dirty="0" smtClean="0"/>
              <a:t>-acting element” associates with a specific RBP or “trans-acting factor”, which mediates the transport of the mRNA to the site of translation (</a:t>
            </a:r>
            <a:r>
              <a:rPr lang="en-US" dirty="0" err="1" smtClean="0"/>
              <a:t>Ainger</a:t>
            </a:r>
            <a:r>
              <a:rPr lang="en-US" dirty="0" smtClean="0"/>
              <a:t> </a:t>
            </a:r>
            <a:r>
              <a:rPr lang="en-US" i="1" dirty="0" smtClean="0"/>
              <a:t>et al.</a:t>
            </a:r>
            <a:r>
              <a:rPr lang="en-US" dirty="0" smtClean="0"/>
              <a:t> 1997). The mRNA is transported as a </a:t>
            </a:r>
            <a:r>
              <a:rPr lang="en-US" dirty="0" err="1" smtClean="0"/>
              <a:t>ribonucleoprotein</a:t>
            </a:r>
            <a:r>
              <a:rPr lang="en-US" dirty="0" smtClean="0"/>
              <a:t> particle containing a sufficient protein synthesis machinery: RBP, translocation “motor” protein, </a:t>
            </a:r>
            <a:r>
              <a:rPr lang="en-US" dirty="0" err="1" smtClean="0"/>
              <a:t>ribosomes</a:t>
            </a:r>
            <a:r>
              <a:rPr lang="en-US" dirty="0" smtClean="0"/>
              <a:t>, and transcription factors. </a:t>
            </a:r>
          </a:p>
          <a:p>
            <a:endParaRPr lang="en-US" b="1" baseline="0" dirty="0" smtClean="0"/>
          </a:p>
          <a:p>
            <a:pPr defTabSz="966612">
              <a:defRPr/>
            </a:pPr>
            <a:r>
              <a:rPr lang="en-US" b="1" dirty="0" smtClean="0"/>
              <a:t>In all these cases, </a:t>
            </a:r>
            <a:r>
              <a:rPr lang="en-US" b="1" dirty="0" err="1" smtClean="0"/>
              <a:t>subcellular</a:t>
            </a:r>
            <a:r>
              <a:rPr lang="en-US" b="1" dirty="0" smtClean="0"/>
              <a:t> localization of mRNA is mediated by </a:t>
            </a:r>
            <a:r>
              <a:rPr lang="en-US" b="1" dirty="0" err="1" smtClean="0"/>
              <a:t>cis</a:t>
            </a:r>
            <a:r>
              <a:rPr lang="en-US" b="1" dirty="0" smtClean="0"/>
              <a:t>-acting elements located in the 3' UTR, but there are also examples of elements in the 5' UTR or even in the coding sequence; these are known as mRNA zip codes and interact with zip-code-binding proteins (such as </a:t>
            </a:r>
            <a:r>
              <a:rPr lang="en-US" b="1" dirty="0" err="1" smtClean="0"/>
              <a:t>Staufen</a:t>
            </a:r>
            <a:r>
              <a:rPr lang="en-US" b="1" dirty="0" smtClean="0"/>
              <a:t>). Zip codes lack any apparent similarity in their primary or secondary structure; they can have a complex secondary or tertiary structure, as in the </a:t>
            </a:r>
            <a:r>
              <a:rPr lang="en-US" b="1" i="1" dirty="0" err="1" smtClean="0"/>
              <a:t>Bicoid</a:t>
            </a:r>
            <a:r>
              <a:rPr lang="en-US" b="1" dirty="0" smtClean="0"/>
              <a:t> localization element, in which primary sequence is less important than the overall structure [</a:t>
            </a:r>
            <a:r>
              <a:rPr lang="en-US" b="1" dirty="0" smtClean="0">
                <a:hlinkClick r:id="rId7"/>
              </a:rPr>
              <a:t>43</a:t>
            </a:r>
            <a:r>
              <a:rPr lang="en-US" b="1" dirty="0" smtClean="0"/>
              <a:t>], or they can be short, defined nucleotide sequences [</a:t>
            </a:r>
            <a:r>
              <a:rPr lang="en-US" b="1" dirty="0" smtClean="0">
                <a:hlinkClick r:id="rId8"/>
              </a:rPr>
              <a:t>44</a:t>
            </a:r>
            <a:r>
              <a:rPr lang="en-US" b="1" dirty="0" smtClean="0"/>
              <a:t>], sometimes in repeated elements (such as in the case of the </a:t>
            </a:r>
            <a:r>
              <a:rPr lang="en-US" b="1" i="1" dirty="0" err="1" smtClean="0"/>
              <a:t>Xenopus</a:t>
            </a:r>
            <a:r>
              <a:rPr lang="en-US" b="1" dirty="0" smtClean="0"/>
              <a:t> localized transcript Vg1 [</a:t>
            </a:r>
            <a:r>
              <a:rPr lang="en-US" b="1" dirty="0" smtClean="0">
                <a:hlinkClick r:id="rId9"/>
              </a:rPr>
              <a:t>45</a:t>
            </a:r>
            <a:r>
              <a:rPr lang="en-US" b="1" dirty="0" smtClean="0"/>
              <a:t>]).</a:t>
            </a:r>
            <a:r>
              <a:rPr lang="en-US" dirty="0" smtClean="0"/>
              <a:t> </a:t>
            </a:r>
          </a:p>
          <a:p>
            <a:pPr defTabSz="966612">
              <a:defRPr/>
            </a:pPr>
            <a:endParaRPr lang="en-US" dirty="0" smtClean="0"/>
          </a:p>
          <a:p>
            <a:pPr defTabSz="966612">
              <a:defRPr/>
            </a:pPr>
            <a:r>
              <a:rPr lang="en-US" dirty="0" smtClean="0"/>
              <a:t>The nucleotide sequences in the 3’ and the 5’ UTR of the RNA are responsible for the interaction between the mRNA and the RNA binding-proteins (RBP) (</a:t>
            </a:r>
            <a:r>
              <a:rPr lang="en-US" dirty="0" err="1" smtClean="0"/>
              <a:t>Bassel</a:t>
            </a:r>
            <a:r>
              <a:rPr lang="en-US" dirty="0" smtClean="0"/>
              <a:t> </a:t>
            </a:r>
            <a:r>
              <a:rPr lang="en-US" i="1" dirty="0" smtClean="0"/>
              <a:t>et al.</a:t>
            </a:r>
            <a:r>
              <a:rPr lang="en-US" dirty="0" smtClean="0"/>
              <a:t> 1999, </a:t>
            </a:r>
            <a:r>
              <a:rPr lang="en-US" dirty="0" err="1" smtClean="0"/>
              <a:t>Derrigo</a:t>
            </a:r>
            <a:r>
              <a:rPr lang="en-US" dirty="0" smtClean="0"/>
              <a:t> </a:t>
            </a:r>
            <a:r>
              <a:rPr lang="en-US" i="1" dirty="0" smtClean="0"/>
              <a:t>et al.</a:t>
            </a:r>
            <a:r>
              <a:rPr lang="en-US" dirty="0" smtClean="0"/>
              <a:t> 2000, </a:t>
            </a:r>
            <a:r>
              <a:rPr lang="en-US" dirty="0" err="1" smtClean="0"/>
              <a:t>Pesole</a:t>
            </a:r>
            <a:r>
              <a:rPr lang="en-US" dirty="0" smtClean="0"/>
              <a:t> </a:t>
            </a:r>
            <a:r>
              <a:rPr lang="en-US" i="1" dirty="0" smtClean="0"/>
              <a:t>et al.</a:t>
            </a:r>
            <a:r>
              <a:rPr lang="en-US" dirty="0" smtClean="0"/>
              <a:t> 2001). Specifically, the sequences in the 3’ UTR of the mRNA act as a “zip code” for the transport. The zip code or “</a:t>
            </a:r>
            <a:r>
              <a:rPr lang="en-US" dirty="0" err="1" smtClean="0"/>
              <a:t>cis</a:t>
            </a:r>
            <a:r>
              <a:rPr lang="en-US" dirty="0" smtClean="0"/>
              <a:t>-acting element” associates with a specific RBP or “trans-acting factor”, which mediates the transport of the mRNA to the site of translation (</a:t>
            </a:r>
            <a:r>
              <a:rPr lang="en-US" dirty="0" err="1" smtClean="0"/>
              <a:t>Ainger</a:t>
            </a:r>
            <a:r>
              <a:rPr lang="en-US" dirty="0" smtClean="0"/>
              <a:t> </a:t>
            </a:r>
            <a:r>
              <a:rPr lang="en-US" i="1" dirty="0" smtClean="0"/>
              <a:t>et al.</a:t>
            </a:r>
            <a:r>
              <a:rPr lang="en-US" dirty="0" smtClean="0"/>
              <a:t> 1997). The mRNA is transported as a </a:t>
            </a:r>
            <a:r>
              <a:rPr lang="en-US" dirty="0" err="1" smtClean="0"/>
              <a:t>ribonucleoprotein</a:t>
            </a:r>
            <a:r>
              <a:rPr lang="en-US" dirty="0" smtClean="0"/>
              <a:t> particle containing a sufficient protein synthesis machinery: RBP, translocation “motor” protein, </a:t>
            </a:r>
            <a:r>
              <a:rPr lang="en-US" dirty="0" err="1" smtClean="0"/>
              <a:t>ribosomes</a:t>
            </a:r>
            <a:r>
              <a:rPr lang="en-US" dirty="0" smtClean="0"/>
              <a:t>, and transcription factors. </a:t>
            </a:r>
          </a:p>
          <a:p>
            <a:endParaRPr lang="en-US" b="1" baseline="0" dirty="0" smtClean="0"/>
          </a:p>
          <a:p>
            <a:endParaRPr lang="en-US" b="1" baseline="0" dirty="0" smtClean="0"/>
          </a:p>
          <a:p>
            <a:r>
              <a:rPr lang="en-US" b="1" dirty="0" smtClean="0"/>
              <a:t>UTRs are known to play crucial roles in the post-transcriptional regulation of gene expression, including modulation of the transport of mRNAs out of the nucleus and of translation efficiency [</a:t>
            </a:r>
            <a:r>
              <a:rPr lang="en-US" b="1" dirty="0" smtClean="0">
                <a:hlinkClick r:id="rId10"/>
              </a:rPr>
              <a:t>3</a:t>
            </a:r>
            <a:r>
              <a:rPr lang="en-US" b="1" dirty="0" smtClean="0"/>
              <a:t>], </a:t>
            </a:r>
            <a:r>
              <a:rPr lang="en-US" b="1" dirty="0" err="1" smtClean="0"/>
              <a:t>subcellular</a:t>
            </a:r>
            <a:r>
              <a:rPr lang="en-US" b="1" dirty="0" smtClean="0"/>
              <a:t> localization [</a:t>
            </a:r>
            <a:r>
              <a:rPr lang="en-US" b="1" dirty="0" smtClean="0">
                <a:hlinkClick r:id="rId11"/>
              </a:rPr>
              <a:t>4</a:t>
            </a:r>
            <a:r>
              <a:rPr lang="en-US" b="1" dirty="0" smtClean="0"/>
              <a:t>] and stability [</a:t>
            </a:r>
            <a:r>
              <a:rPr lang="en-US" b="1" dirty="0" smtClean="0">
                <a:hlinkClick r:id="rId12"/>
              </a:rPr>
              <a:t>5</a:t>
            </a:r>
            <a:r>
              <a:rPr lang="en-US" b="1" dirty="0" smtClean="0"/>
              <a:t>]. This article focuses mainly on these three functions, but UTRs may also play other roles, such as the specific incorporation of the modified amino acid </a:t>
            </a:r>
            <a:r>
              <a:rPr lang="en-US" b="1" dirty="0" err="1" smtClean="0"/>
              <a:t>selenocysteine</a:t>
            </a:r>
            <a:r>
              <a:rPr lang="en-US" b="1" dirty="0" smtClean="0"/>
              <a:t> at UGA </a:t>
            </a:r>
            <a:r>
              <a:rPr lang="en-US" b="1" dirty="0" err="1" smtClean="0"/>
              <a:t>codons</a:t>
            </a:r>
            <a:r>
              <a:rPr lang="en-US" b="1" dirty="0" smtClean="0"/>
              <a:t> of mRNAs encoding </a:t>
            </a:r>
            <a:r>
              <a:rPr lang="en-US" b="1" dirty="0" err="1" smtClean="0"/>
              <a:t>selenoproteins</a:t>
            </a:r>
            <a:r>
              <a:rPr lang="en-US" b="1" dirty="0" smtClean="0"/>
              <a:t> in a process mediated by a conserved stem-loop structure in the 3' UTR [</a:t>
            </a:r>
            <a:r>
              <a:rPr lang="en-US" b="1" dirty="0" smtClean="0">
                <a:hlinkClick r:id="rId13"/>
              </a:rPr>
              <a:t>6</a:t>
            </a:r>
            <a:r>
              <a:rPr lang="en-US" b="1" dirty="0" smtClean="0"/>
              <a:t>]. The importance of UTRs in regulating gene expression is underlined by the finding that mutations that alter the UTR can lead to serious pathology [</a:t>
            </a:r>
            <a:r>
              <a:rPr lang="en-US" b="1" dirty="0" smtClean="0">
                <a:hlinkClick r:id="rId14"/>
              </a:rPr>
              <a:t>7</a:t>
            </a:r>
            <a:r>
              <a:rPr lang="en-US" b="1" dirty="0" smtClean="0"/>
              <a:t>].</a:t>
            </a:r>
          </a:p>
          <a:p>
            <a:endParaRPr lang="en-US" b="1" dirty="0" smtClean="0"/>
          </a:p>
          <a:p>
            <a:r>
              <a:rPr lang="en-US" b="1" dirty="0" smtClean="0"/>
              <a:t>http://www.euchromatin.net/Mignone1.htm</a:t>
            </a:r>
          </a:p>
          <a:p>
            <a:endParaRPr lang="en-US" b="1"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probability of two amino acids by chance being the same is 1/20, so</a:t>
            </a:r>
            <a:r>
              <a:rPr lang="en-US" baseline="0" dirty="0" smtClean="0"/>
              <a:t> on average there will be n*(1/20) identical </a:t>
            </a:r>
            <a:r>
              <a:rPr lang="en-US" baseline="0" dirty="0" err="1" smtClean="0"/>
              <a:t>aa</a:t>
            </a:r>
            <a:r>
              <a:rPr lang="en-US" baseline="0" dirty="0" smtClean="0"/>
              <a:t>, or 1/20 % of the sequence length</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probability of two amino acids by chance being the same is 1/20, so</a:t>
            </a:r>
            <a:r>
              <a:rPr lang="en-US" baseline="0" dirty="0" smtClean="0"/>
              <a:t> on average there will be n*(1/20) identical </a:t>
            </a:r>
            <a:r>
              <a:rPr lang="en-US" baseline="0" dirty="0" err="1" smtClean="0"/>
              <a:t>aa</a:t>
            </a:r>
            <a:r>
              <a:rPr lang="en-US" baseline="0" dirty="0" smtClean="0"/>
              <a:t>, or 1/20 % of the sequence length</a:t>
            </a:r>
          </a:p>
          <a:p>
            <a:endParaRPr lang="en-US" baseline="0" dirty="0" smtClean="0"/>
          </a:p>
          <a:p>
            <a:r>
              <a:rPr lang="en-US" baseline="0" dirty="0" smtClean="0"/>
              <a:t>Selection pressure on </a:t>
            </a:r>
            <a:r>
              <a:rPr lang="en-US" baseline="0" dirty="0" err="1" smtClean="0"/>
              <a:t>nt</a:t>
            </a:r>
            <a:r>
              <a:rPr lang="en-US" baseline="0" dirty="0" smtClean="0"/>
              <a:t>: secondary structure, GC content</a:t>
            </a:r>
            <a:endParaRPr lang="en-US" dirty="0"/>
          </a:p>
        </p:txBody>
      </p:sp>
      <p:sp>
        <p:nvSpPr>
          <p:cNvPr id="4" name="Slide Number Placeholder 3"/>
          <p:cNvSpPr>
            <a:spLocks noGrp="1"/>
          </p:cNvSpPr>
          <p:nvPr>
            <p:ph type="sldNum" sz="quarter" idx="10"/>
          </p:nvPr>
        </p:nvSpPr>
        <p:spPr/>
        <p:txBody>
          <a:bodyPr/>
          <a:lstStyle/>
          <a:p>
            <a:fld id="{B911905F-EC1F-4C35-83C2-805E7BB175A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778614-464C-483B-B31F-9C8F8B286046}"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78614-464C-483B-B31F-9C8F8B286046}"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78614-464C-483B-B31F-9C8F8B286046}"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78614-464C-483B-B31F-9C8F8B286046}"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78614-464C-483B-B31F-9C8F8B286046}"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778614-464C-483B-B31F-9C8F8B286046}" type="datetimeFigureOut">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778614-464C-483B-B31F-9C8F8B286046}" type="datetimeFigureOut">
              <a:rPr lang="en-US" smtClean="0"/>
              <a:pPr/>
              <a:t>5/29/2011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78614-464C-483B-B31F-9C8F8B286046}" type="datetimeFigureOut">
              <a:rPr lang="en-US" smtClean="0"/>
              <a:pPr/>
              <a:t>5/29/2011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78614-464C-483B-B31F-9C8F8B286046}" type="datetimeFigureOut">
              <a:rPr lang="en-US" smtClean="0"/>
              <a:pPr/>
              <a:t>5/29/2011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78614-464C-483B-B31F-9C8F8B286046}" type="datetimeFigureOut">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78614-464C-483B-B31F-9C8F8B286046}" type="datetimeFigureOut">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8E9D-BA73-4CBE-9BAB-6AA559D6F4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78614-464C-483B-B31F-9C8F8B286046}" type="datetimeFigureOut">
              <a:rPr lang="en-US" smtClean="0"/>
              <a:pPr/>
              <a:t>5/29/2011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8E9D-BA73-4CBE-9BAB-6AA559D6F4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http://www.ncbi.nlm.nih.gov/Education/BLASTinfo/orthologs3.gif" TargetMode="External"/><Relationship Id="rId2" Type="http://schemas.openxmlformats.org/officeDocument/2006/relationships/image" Target="../media/image87.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ncbi.nlm.nih.gov/blast/tutori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bi.ac.uk/2can/tutorials/nucleotide/clustalw.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cbi.nlm.nih.gov/PubMed/"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ncbi.nlm.nih.gov/pmc/articles/PMC539979/pdf/gki025.pdf" TargetMode="External"/><Relationship Id="rId4" Type="http://schemas.openxmlformats.org/officeDocument/2006/relationships/hyperlink" Target="http://www.ncbi.nlm.nih.gov/bookshelf/br.fcgi?book=handbook&amp;part=ch18"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6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79.emf"/><Relationship Id="rId5" Type="http://schemas.openxmlformats.org/officeDocument/2006/relationships/image" Target="../media/image78.png"/><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Bioinformatics </a:t>
            </a:r>
            <a:r>
              <a:rPr lang="en-US" dirty="0" smtClean="0"/>
              <a:t/>
            </a:r>
            <a:br>
              <a:rPr lang="en-US" dirty="0" smtClean="0"/>
            </a:br>
            <a:r>
              <a:rPr lang="en-US" sz="3600" dirty="0" smtClean="0"/>
              <a:t>Bi1X-2010</a:t>
            </a:r>
            <a:endParaRPr lang="en-US" dirty="0"/>
          </a:p>
        </p:txBody>
      </p:sp>
      <p:sp>
        <p:nvSpPr>
          <p:cNvPr id="3" name="Subtitle 2"/>
          <p:cNvSpPr>
            <a:spLocks noGrp="1"/>
          </p:cNvSpPr>
          <p:nvPr>
            <p:ph type="subTitle" idx="1"/>
          </p:nvPr>
        </p:nvSpPr>
        <p:spPr/>
        <p:txBody>
          <a:bodyPr>
            <a:normAutofit/>
          </a:bodyPr>
          <a:lstStyle/>
          <a:p>
            <a:r>
              <a:rPr lang="en-US" dirty="0" smtClean="0"/>
              <a:t>Part I: </a:t>
            </a:r>
          </a:p>
          <a:p>
            <a:r>
              <a:rPr lang="en-US" smtClean="0"/>
              <a:t>Public databases</a:t>
            </a:r>
            <a:endParaRPr lang="en-US" dirty="0" smtClean="0"/>
          </a:p>
          <a:p>
            <a:r>
              <a:rPr lang="en-US" dirty="0" err="1" smtClean="0"/>
              <a:t>Arbel</a:t>
            </a:r>
            <a:r>
              <a:rPr lang="en-US" dirty="0" smtClean="0"/>
              <a:t> </a:t>
            </a:r>
            <a:r>
              <a:rPr lang="en-US" dirty="0" err="1" smtClean="0"/>
              <a:t>Tadmor</a:t>
            </a:r>
            <a:endParaRPr lang="en-US" dirty="0"/>
          </a:p>
        </p:txBody>
      </p:sp>
    </p:spTree>
    <p:extLst>
      <p:ext uri="{BB962C8B-B14F-4D97-AF65-F5344CB8AC3E}">
        <p14:creationId xmlns:p14="http://schemas.microsoft.com/office/powerpoint/2010/main" val="918398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Genomic context</a:t>
            </a: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1752600" y="2286000"/>
            <a:ext cx="5562600" cy="2232241"/>
          </a:xfrm>
          <a:prstGeom prst="rect">
            <a:avLst/>
          </a:prstGeom>
          <a:noFill/>
          <a:ln w="28575">
            <a:solidFill>
              <a:schemeClr val="tx1">
                <a:lumMod val="65000"/>
                <a:lumOff val="35000"/>
              </a:schemeClr>
            </a:solidFill>
            <a:miter lim="800000"/>
            <a:headEnd/>
            <a:tailEnd/>
          </a:ln>
          <a:effectLst/>
        </p:spPr>
      </p:pic>
      <p:sp>
        <p:nvSpPr>
          <p:cNvPr id="12" name="Rectangle 11"/>
          <p:cNvSpPr/>
          <p:nvPr/>
        </p:nvSpPr>
        <p:spPr>
          <a:xfrm>
            <a:off x="6096000" y="2466975"/>
            <a:ext cx="1171575"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05140" y="2403896"/>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Tree>
    <p:extLst>
      <p:ext uri="{BB962C8B-B14F-4D97-AF65-F5344CB8AC3E}">
        <p14:creationId xmlns:p14="http://schemas.microsoft.com/office/powerpoint/2010/main" val="4587789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Homologs</a:t>
            </a:r>
            <a:r>
              <a:rPr lang="en-US" dirty="0" smtClean="0"/>
              <a:t>, </a:t>
            </a:r>
            <a:r>
              <a:rPr lang="en-US" dirty="0" err="1" smtClean="0"/>
              <a:t>orthologs</a:t>
            </a:r>
            <a:r>
              <a:rPr lang="en-US" dirty="0" smtClean="0"/>
              <a:t>, </a:t>
            </a:r>
            <a:r>
              <a:rPr lang="en-US" dirty="0" err="1" smtClean="0"/>
              <a:t>paralogs</a:t>
            </a:r>
            <a:endParaRPr lang="en-US" dirty="0"/>
          </a:p>
        </p:txBody>
      </p:sp>
      <p:pic>
        <p:nvPicPr>
          <p:cNvPr id="4" name="Content Placeholder 3" descr="http://www.ncbi.nlm.nih.gov/Education/BLASTinfo/orthologs3.gif"/>
          <p:cNvPicPr>
            <a:picLocks noGrp="1" noChangeAspect="1" noChangeArrowheads="1"/>
          </p:cNvPicPr>
          <p:nvPr>
            <p:ph idx="1"/>
          </p:nvPr>
        </p:nvPicPr>
        <p:blipFill>
          <a:blip r:embed="rId2" r:link="rId3" cstate="print"/>
          <a:srcRect/>
          <a:stretch>
            <a:fillRect/>
          </a:stretch>
        </p:blipFill>
        <p:spPr bwMode="auto">
          <a:xfrm>
            <a:off x="2209800" y="1600200"/>
            <a:ext cx="4191000" cy="2831378"/>
          </a:xfrm>
          <a:prstGeom prst="rect">
            <a:avLst/>
          </a:prstGeom>
          <a:noFill/>
          <a:ln w="9525">
            <a:noFill/>
            <a:miter lim="800000"/>
            <a:headEnd/>
            <a:tailEnd/>
          </a:ln>
        </p:spPr>
      </p:pic>
      <p:sp>
        <p:nvSpPr>
          <p:cNvPr id="5" name="Rectangle 4"/>
          <p:cNvSpPr/>
          <p:nvPr/>
        </p:nvSpPr>
        <p:spPr>
          <a:xfrm>
            <a:off x="838200" y="4572000"/>
            <a:ext cx="7115175" cy="2252924"/>
          </a:xfrm>
          <a:prstGeom prst="rect">
            <a:avLst/>
          </a:prstGeom>
        </p:spPr>
        <p:txBody>
          <a:bodyPr wrap="square">
            <a:spAutoFit/>
          </a:bodyPr>
          <a:lstStyle/>
          <a:p>
            <a:pPr>
              <a:lnSpc>
                <a:spcPct val="90000"/>
              </a:lnSpc>
              <a:spcAft>
                <a:spcPct val="50000"/>
              </a:spcAft>
            </a:pPr>
            <a:r>
              <a:rPr lang="en-US" b="1" dirty="0" err="1" smtClean="0"/>
              <a:t>Homologs</a:t>
            </a:r>
            <a:r>
              <a:rPr lang="en-US" dirty="0" smtClean="0"/>
              <a:t>: similar sequences in two different organisms derived from a common ancestor sequence.</a:t>
            </a:r>
          </a:p>
          <a:p>
            <a:pPr lvl="1">
              <a:lnSpc>
                <a:spcPct val="90000"/>
              </a:lnSpc>
              <a:spcAft>
                <a:spcPct val="50000"/>
              </a:spcAft>
            </a:pPr>
            <a:r>
              <a:rPr lang="en-US" b="1" dirty="0" err="1" smtClean="0"/>
              <a:t>Orthologs</a:t>
            </a:r>
            <a:r>
              <a:rPr lang="en-US" dirty="0" smtClean="0"/>
              <a:t>: Similar sequences in two different organisms that have arisen due to a speciation event.   Functionality has been retained.</a:t>
            </a:r>
          </a:p>
          <a:p>
            <a:pPr lvl="1">
              <a:lnSpc>
                <a:spcPct val="90000"/>
              </a:lnSpc>
              <a:spcAft>
                <a:spcPct val="50000"/>
              </a:spcAft>
            </a:pPr>
            <a:r>
              <a:rPr lang="en-US" b="1" dirty="0" err="1" smtClean="0"/>
              <a:t>Paralogs</a:t>
            </a:r>
            <a:r>
              <a:rPr lang="en-US" dirty="0" smtClean="0"/>
              <a:t>: Similar sequences within a single organism that have arisen due to a gene duplication event. Functionality has diverged.</a:t>
            </a:r>
          </a:p>
          <a:p>
            <a:pPr lvl="1">
              <a:lnSpc>
                <a:spcPct val="90000"/>
              </a:lnSpc>
              <a:spcAft>
                <a:spcPct val="50000"/>
              </a:spcAft>
            </a:pP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Tree challenge</a:t>
            </a:r>
            <a:endParaRPr lang="en-US" sz="4000" dirty="0"/>
          </a:p>
        </p:txBody>
      </p:sp>
      <p:sp>
        <p:nvSpPr>
          <p:cNvPr id="31" name="TextBox 30"/>
          <p:cNvSpPr txBox="1"/>
          <p:nvPr/>
        </p:nvSpPr>
        <p:spPr>
          <a:xfrm>
            <a:off x="609600" y="1219200"/>
            <a:ext cx="2286000" cy="523220"/>
          </a:xfrm>
          <a:prstGeom prst="rect">
            <a:avLst/>
          </a:prstGeom>
          <a:noFill/>
        </p:spPr>
        <p:txBody>
          <a:bodyPr wrap="square" rtlCol="0">
            <a:spAutoFit/>
          </a:bodyPr>
          <a:lstStyle/>
          <a:p>
            <a:endParaRPr lang="en-US" sz="2800" b="1" dirty="0"/>
          </a:p>
        </p:txBody>
      </p:sp>
      <p:pic>
        <p:nvPicPr>
          <p:cNvPr id="2051" name="Picture 3"/>
          <p:cNvPicPr>
            <a:picLocks noChangeAspect="1" noChangeArrowheads="1"/>
          </p:cNvPicPr>
          <p:nvPr/>
        </p:nvPicPr>
        <p:blipFill>
          <a:blip r:embed="rId3" cstate="print"/>
          <a:srcRect/>
          <a:stretch>
            <a:fillRect/>
          </a:stretch>
        </p:blipFill>
        <p:spPr bwMode="auto">
          <a:xfrm>
            <a:off x="381000" y="1676400"/>
            <a:ext cx="8420100" cy="3600450"/>
          </a:xfrm>
          <a:prstGeom prst="rect">
            <a:avLst/>
          </a:prstGeom>
          <a:noFill/>
          <a:ln w="9525">
            <a:noFill/>
            <a:miter lim="800000"/>
            <a:headEnd/>
            <a:tailEnd/>
          </a:ln>
          <a:effectLst/>
        </p:spPr>
      </p:pic>
      <p:sp>
        <p:nvSpPr>
          <p:cNvPr id="94" name="TextBox 93"/>
          <p:cNvSpPr txBox="1"/>
          <p:nvPr/>
        </p:nvSpPr>
        <p:spPr>
          <a:xfrm>
            <a:off x="838200" y="5410200"/>
            <a:ext cx="7620000" cy="461665"/>
          </a:xfrm>
          <a:prstGeom prst="rect">
            <a:avLst/>
          </a:prstGeom>
          <a:noFill/>
        </p:spPr>
        <p:txBody>
          <a:bodyPr wrap="square" rtlCol="0">
            <a:spAutoFit/>
          </a:bodyPr>
          <a:lstStyle/>
          <a:p>
            <a:r>
              <a:rPr lang="en-US" sz="2400" dirty="0" smtClean="0"/>
              <a:t>Is the </a:t>
            </a:r>
            <a:r>
              <a:rPr lang="en-US" sz="2400" b="1" dirty="0" smtClean="0"/>
              <a:t>frog</a:t>
            </a:r>
            <a:r>
              <a:rPr lang="en-US" sz="2400" dirty="0" smtClean="0"/>
              <a:t> more closely related to the </a:t>
            </a:r>
            <a:r>
              <a:rPr lang="en-US" sz="2400" b="1" dirty="0" smtClean="0"/>
              <a:t>fish</a:t>
            </a:r>
            <a:r>
              <a:rPr lang="en-US" sz="2400" dirty="0" smtClean="0"/>
              <a:t> or the </a:t>
            </a:r>
            <a:r>
              <a:rPr lang="en-US" sz="2400" b="1" dirty="0" smtClean="0"/>
              <a:t>human</a:t>
            </a:r>
            <a:r>
              <a:rPr lang="en-US" sz="2400" dirty="0" smtClean="0"/>
              <a:t>?</a:t>
            </a:r>
            <a:endParaRPr lang="en-US" sz="2400" dirty="0"/>
          </a:p>
        </p:txBody>
      </p:sp>
      <p:sp>
        <p:nvSpPr>
          <p:cNvPr id="97" name="TextBox 96"/>
          <p:cNvSpPr txBox="1"/>
          <p:nvPr/>
        </p:nvSpPr>
        <p:spPr>
          <a:xfrm>
            <a:off x="4343400" y="2667000"/>
            <a:ext cx="609600" cy="707886"/>
          </a:xfrm>
          <a:prstGeom prst="rect">
            <a:avLst/>
          </a:prstGeom>
          <a:noFill/>
        </p:spPr>
        <p:txBody>
          <a:bodyPr wrap="square" rtlCol="0">
            <a:spAutoFit/>
          </a:bodyPr>
          <a:lstStyle/>
          <a:p>
            <a:r>
              <a:rPr lang="en-US" sz="4000" dirty="0" smtClean="0">
                <a:solidFill>
                  <a:srgbClr val="0070C0"/>
                </a:solidFill>
              </a:rPr>
              <a:t>=</a:t>
            </a:r>
            <a:endParaRPr lang="en-US" dirty="0">
              <a:solidFill>
                <a:srgbClr val="0070C0"/>
              </a:solidFill>
            </a:endParaRPr>
          </a:p>
        </p:txBody>
      </p:sp>
      <p:sp>
        <p:nvSpPr>
          <p:cNvPr id="98" name="TextBox 97"/>
          <p:cNvSpPr txBox="1"/>
          <p:nvPr/>
        </p:nvSpPr>
        <p:spPr>
          <a:xfrm>
            <a:off x="977754" y="6334874"/>
            <a:ext cx="8001000" cy="369332"/>
          </a:xfrm>
          <a:prstGeom prst="rect">
            <a:avLst/>
          </a:prstGeom>
          <a:noFill/>
        </p:spPr>
        <p:txBody>
          <a:bodyPr wrap="square" rtlCol="0">
            <a:spAutoFit/>
          </a:bodyPr>
          <a:lstStyle/>
          <a:p>
            <a:r>
              <a:rPr lang="en-US" dirty="0" smtClean="0"/>
              <a:t>Suggested reading: </a:t>
            </a:r>
            <a:r>
              <a:rPr lang="en-US" b="1" dirty="0" smtClean="0"/>
              <a:t>The Tree-Thinking Challenge, </a:t>
            </a:r>
            <a:r>
              <a:rPr lang="en-US" dirty="0" smtClean="0"/>
              <a:t>Baum et al. Science 2005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length of …</a:t>
            </a:r>
            <a:endParaRPr lang="en-US" dirty="0"/>
          </a:p>
        </p:txBody>
      </p:sp>
      <p:sp>
        <p:nvSpPr>
          <p:cNvPr id="3" name="Content Placeholder 2"/>
          <p:cNvSpPr>
            <a:spLocks noGrp="1"/>
          </p:cNvSpPr>
          <p:nvPr>
            <p:ph idx="1"/>
          </p:nvPr>
        </p:nvSpPr>
        <p:spPr>
          <a:xfrm>
            <a:off x="533400" y="1219200"/>
            <a:ext cx="8229600" cy="4525963"/>
          </a:xfrm>
        </p:spPr>
        <p:txBody>
          <a:bodyPr>
            <a:normAutofit/>
          </a:bodyPr>
          <a:lstStyle/>
          <a:p>
            <a:r>
              <a:rPr lang="en-US" sz="2400" dirty="0" smtClean="0"/>
              <a:t>The genomic sequence  (NC_...)?</a:t>
            </a:r>
          </a:p>
          <a:p>
            <a:r>
              <a:rPr lang="en-US" sz="2400" dirty="0" smtClean="0"/>
              <a:t>The mRNA sequence (NM_…)?</a:t>
            </a:r>
          </a:p>
          <a:p>
            <a:r>
              <a:rPr lang="en-US" sz="2400" dirty="0" smtClean="0"/>
              <a:t>The protein sequence (NP_…)? </a:t>
            </a:r>
          </a:p>
        </p:txBody>
      </p:sp>
      <p:pic>
        <p:nvPicPr>
          <p:cNvPr id="9219" name="Picture 3"/>
          <p:cNvPicPr>
            <a:picLocks noChangeAspect="1" noChangeArrowheads="1"/>
          </p:cNvPicPr>
          <p:nvPr/>
        </p:nvPicPr>
        <p:blipFill>
          <a:blip r:embed="rId3" cstate="print"/>
          <a:srcRect/>
          <a:stretch>
            <a:fillRect/>
          </a:stretch>
        </p:blipFill>
        <p:spPr bwMode="auto">
          <a:xfrm>
            <a:off x="990600" y="3429000"/>
            <a:ext cx="6705600" cy="3287802"/>
          </a:xfrm>
          <a:prstGeom prst="rect">
            <a:avLst/>
          </a:prstGeom>
          <a:noFill/>
          <a:ln w="9525">
            <a:noFill/>
            <a:miter lim="800000"/>
            <a:headEnd/>
            <a:tailEnd/>
          </a:ln>
          <a:effectLst/>
        </p:spPr>
      </p:pic>
      <p:cxnSp>
        <p:nvCxnSpPr>
          <p:cNvPr id="7" name="Straight Arrow Connector 6"/>
          <p:cNvCxnSpPr/>
          <p:nvPr/>
        </p:nvCxnSpPr>
        <p:spPr>
          <a:xfrm rot="16200000" flipH="1">
            <a:off x="1373833" y="4341167"/>
            <a:ext cx="2662534"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743200" y="5867400"/>
            <a:ext cx="3200400" cy="1524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2819400"/>
            <a:ext cx="6248400" cy="369332"/>
          </a:xfrm>
          <a:prstGeom prst="rect">
            <a:avLst/>
          </a:prstGeom>
        </p:spPr>
        <p:txBody>
          <a:bodyPr wrap="square">
            <a:spAutoFit/>
          </a:bodyPr>
          <a:lstStyle/>
          <a:p>
            <a:pPr>
              <a:buNone/>
            </a:pPr>
            <a:r>
              <a:rPr lang="en-US" i="1" dirty="0" smtClean="0"/>
              <a:t>Hint: Double click on gene then Right click→ </a:t>
            </a:r>
            <a:r>
              <a:rPr lang="en-US" b="1" i="1" dirty="0" smtClean="0"/>
              <a:t>properties…</a:t>
            </a:r>
            <a:endParaRPr lang="en-US" i="1" dirty="0"/>
          </a:p>
        </p:txBody>
      </p:sp>
      <p:sp>
        <p:nvSpPr>
          <p:cNvPr id="14" name="TextBox 13"/>
          <p:cNvSpPr txBox="1"/>
          <p:nvPr/>
        </p:nvSpPr>
        <p:spPr>
          <a:xfrm>
            <a:off x="6324600" y="1371600"/>
            <a:ext cx="2743200" cy="2369880"/>
          </a:xfrm>
          <a:prstGeom prst="rect">
            <a:avLst/>
          </a:prstGeom>
          <a:solidFill>
            <a:schemeClr val="bg1">
              <a:lumMod val="95000"/>
            </a:schemeClr>
          </a:solidFill>
          <a:ln w="19050">
            <a:solidFill>
              <a:schemeClr val="tx1"/>
            </a:solidFill>
          </a:ln>
        </p:spPr>
        <p:txBody>
          <a:bodyPr wrap="square" rtlCol="0">
            <a:spAutoFit/>
          </a:bodyPr>
          <a:lstStyle/>
          <a:p>
            <a:r>
              <a:rPr lang="en-US" sz="1600" b="1" dirty="0" err="1" smtClean="0"/>
              <a:t>RefSeq</a:t>
            </a:r>
            <a:r>
              <a:rPr lang="en-US" sz="1600" b="1" dirty="0" smtClean="0"/>
              <a:t> codes:</a:t>
            </a:r>
          </a:p>
          <a:p>
            <a:r>
              <a:rPr lang="en-US" sz="1100" b="1" dirty="0" smtClean="0"/>
              <a:t>NC_123456</a:t>
            </a:r>
            <a:r>
              <a:rPr lang="en-US" sz="1100" dirty="0" smtClean="0"/>
              <a:t> </a:t>
            </a:r>
            <a:r>
              <a:rPr lang="en-US" sz="1100" u="sng" dirty="0" smtClean="0"/>
              <a:t>Genomic</a:t>
            </a:r>
            <a:r>
              <a:rPr lang="en-US" sz="1100" dirty="0" smtClean="0"/>
              <a:t> Mixed Complete genomic molecules including genomes, chromosomes, organelles, plasmids.</a:t>
            </a:r>
          </a:p>
          <a:p>
            <a:endParaRPr lang="en-US" sz="1100" dirty="0" smtClean="0"/>
          </a:p>
          <a:p>
            <a:r>
              <a:rPr lang="en-US" sz="1100" b="1" dirty="0" smtClean="0"/>
              <a:t>NM_123456</a:t>
            </a:r>
            <a:r>
              <a:rPr lang="en-US" sz="1100" dirty="0" smtClean="0"/>
              <a:t> </a:t>
            </a:r>
            <a:r>
              <a:rPr lang="en-US" sz="1100" u="sng" dirty="0" smtClean="0"/>
              <a:t>mRNA</a:t>
            </a:r>
            <a:r>
              <a:rPr lang="en-US" sz="1100" dirty="0" smtClean="0"/>
              <a:t> Mixed Transcript products; mature messenger RNA (mRNA) transcripts. NP_123456</a:t>
            </a:r>
            <a:br>
              <a:rPr lang="en-US" sz="1100" dirty="0" smtClean="0"/>
            </a:br>
            <a:endParaRPr lang="en-US" sz="1100" dirty="0" smtClean="0"/>
          </a:p>
          <a:p>
            <a:r>
              <a:rPr lang="en-US" sz="1100" b="1" dirty="0" smtClean="0"/>
              <a:t>NP_123456789</a:t>
            </a:r>
            <a:r>
              <a:rPr lang="en-US" sz="1100" dirty="0" smtClean="0"/>
              <a:t> </a:t>
            </a:r>
            <a:r>
              <a:rPr lang="en-US" sz="1100" u="sng" dirty="0" smtClean="0"/>
              <a:t>Protein</a:t>
            </a:r>
            <a:r>
              <a:rPr lang="en-US" sz="1100" dirty="0" smtClean="0"/>
              <a:t> Mixed Protein products; primarily full-length precursor products but may include some partial proteins and mature peptide products.</a:t>
            </a:r>
            <a:endParaRPr lang="en-US" sz="1100" dirty="0"/>
          </a:p>
        </p:txBody>
      </p:sp>
      <p:sp>
        <p:nvSpPr>
          <p:cNvPr id="17" name="TextBox 16"/>
          <p:cNvSpPr txBox="1"/>
          <p:nvPr/>
        </p:nvSpPr>
        <p:spPr>
          <a:xfrm>
            <a:off x="1447800" y="5629275"/>
            <a:ext cx="1562100" cy="369332"/>
          </a:xfrm>
          <a:prstGeom prst="rect">
            <a:avLst/>
          </a:prstGeom>
          <a:noFill/>
        </p:spPr>
        <p:txBody>
          <a:bodyPr wrap="square" rtlCol="0">
            <a:spAutoFit/>
          </a:bodyPr>
          <a:lstStyle/>
          <a:p>
            <a:r>
              <a:rPr lang="en-US" i="1" dirty="0" smtClean="0">
                <a:solidFill>
                  <a:srgbClr val="FF0000"/>
                </a:solidFill>
              </a:rPr>
              <a:t>double click</a:t>
            </a:r>
            <a:endParaRPr lang="en-US" i="1" dirty="0">
              <a:solidFill>
                <a:srgbClr val="FF0000"/>
              </a:solidFill>
            </a:endParaRPr>
          </a:p>
        </p:txBody>
      </p:sp>
    </p:spTree>
    <p:extLst>
      <p:ext uri="{BB962C8B-B14F-4D97-AF65-F5344CB8AC3E}">
        <p14:creationId xmlns:p14="http://schemas.microsoft.com/office/powerpoint/2010/main" val="567417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vs. mRNA vs. protein sequences </a:t>
            </a:r>
            <a:endParaRPr lang="en-US" dirty="0"/>
          </a:p>
        </p:txBody>
      </p:sp>
      <p:sp>
        <p:nvSpPr>
          <p:cNvPr id="8196" name="Rectangle 4"/>
          <p:cNvSpPr>
            <a:spLocks noChangeArrowheads="1"/>
          </p:cNvSpPr>
          <p:nvPr/>
        </p:nvSpPr>
        <p:spPr bwMode="auto">
          <a:xfrm>
            <a:off x="3886200" y="1676400"/>
            <a:ext cx="5029200" cy="1938992"/>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NM_000558.3: mRNA-hemoglobin,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(226,679..227,520)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842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product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join(226679..226810,226928..227132,227282..227520)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transcript_id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="NM_000558.3"</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="GI:14456711"</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5"/>
          <p:cNvSpPr/>
          <p:nvPr/>
        </p:nvSpPr>
        <p:spPr>
          <a:xfrm>
            <a:off x="5029200" y="2209800"/>
            <a:ext cx="4572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5"/>
          <p:cNvSpPr>
            <a:spLocks noChangeArrowheads="1"/>
          </p:cNvSpPr>
          <p:nvPr/>
        </p:nvSpPr>
        <p:spPr bwMode="auto">
          <a:xfrm>
            <a:off x="152400" y="1676400"/>
            <a:ext cx="3657600"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range: NC_000016.9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length: 842</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/note="Derived by automated computational analysis using</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prediction method: </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BestRefseq</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="GeneID:3039"</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="HGNC:4823"</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="MIM:141800"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85800" y="1888124"/>
            <a:ext cx="4572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0" y="2726324"/>
            <a:ext cx="1143000" cy="369332"/>
          </a:xfrm>
          <a:prstGeom prst="rect">
            <a:avLst/>
          </a:prstGeom>
          <a:noFill/>
        </p:spPr>
        <p:txBody>
          <a:bodyPr wrap="square" rtlCol="0">
            <a:spAutoFit/>
          </a:bodyPr>
          <a:lstStyle/>
          <a:p>
            <a:r>
              <a:rPr lang="en-US" b="1" dirty="0" smtClean="0">
                <a:solidFill>
                  <a:schemeClr val="tx2">
                    <a:lumMod val="60000"/>
                    <a:lumOff val="40000"/>
                  </a:schemeClr>
                </a:solidFill>
              </a:rPr>
              <a:t>Genomic</a:t>
            </a:r>
            <a:endParaRPr lang="en-US" b="1" dirty="0">
              <a:solidFill>
                <a:schemeClr val="tx2">
                  <a:lumMod val="60000"/>
                  <a:lumOff val="40000"/>
                </a:schemeClr>
              </a:solidFill>
            </a:endParaRPr>
          </a:p>
        </p:txBody>
      </p:sp>
      <p:sp>
        <p:nvSpPr>
          <p:cNvPr id="11" name="TextBox 10"/>
          <p:cNvSpPr txBox="1"/>
          <p:nvPr/>
        </p:nvSpPr>
        <p:spPr>
          <a:xfrm>
            <a:off x="7696200" y="3124200"/>
            <a:ext cx="1143000" cy="369332"/>
          </a:xfrm>
          <a:prstGeom prst="rect">
            <a:avLst/>
          </a:prstGeom>
          <a:noFill/>
        </p:spPr>
        <p:txBody>
          <a:bodyPr wrap="square" rtlCol="0">
            <a:spAutoFit/>
          </a:bodyPr>
          <a:lstStyle/>
          <a:p>
            <a:r>
              <a:rPr lang="en-US" b="1" dirty="0" smtClean="0">
                <a:solidFill>
                  <a:schemeClr val="tx2">
                    <a:lumMod val="60000"/>
                    <a:lumOff val="40000"/>
                  </a:schemeClr>
                </a:solidFill>
              </a:rPr>
              <a:t>mRNA</a:t>
            </a:r>
            <a:endParaRPr lang="en-US" b="1" dirty="0">
              <a:solidFill>
                <a:schemeClr val="tx2">
                  <a:lumMod val="60000"/>
                  <a:lumOff val="40000"/>
                </a:schemeClr>
              </a:solidFill>
            </a:endParaRPr>
          </a:p>
        </p:txBody>
      </p:sp>
      <p:sp>
        <p:nvSpPr>
          <p:cNvPr id="8198" name="Rectangle 6"/>
          <p:cNvSpPr>
            <a:spLocks noChangeArrowheads="1"/>
          </p:cNvSpPr>
          <p:nvPr/>
        </p:nvSpPr>
        <p:spPr bwMode="auto">
          <a:xfrm>
            <a:off x="3962400" y="3886200"/>
            <a:ext cx="4800600" cy="2215991"/>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NP_000549.1: 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(226,716..227,410)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695</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429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protein product length: 142</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CDS             join(226716..226810,226928..227132,227282..227410)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codon_start</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protein_id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="NP_000549.1"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="CCDS:CCDS10399.1"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="GI:4504347"</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TextBox 12"/>
          <p:cNvSpPr txBox="1"/>
          <p:nvPr/>
        </p:nvSpPr>
        <p:spPr>
          <a:xfrm>
            <a:off x="7620000" y="5668089"/>
            <a:ext cx="1143000" cy="369332"/>
          </a:xfrm>
          <a:prstGeom prst="rect">
            <a:avLst/>
          </a:prstGeom>
          <a:noFill/>
        </p:spPr>
        <p:txBody>
          <a:bodyPr wrap="square" rtlCol="0">
            <a:spAutoFit/>
          </a:bodyPr>
          <a:lstStyle/>
          <a:p>
            <a:r>
              <a:rPr lang="en-US" b="1" dirty="0" smtClean="0">
                <a:solidFill>
                  <a:schemeClr val="tx2">
                    <a:lumMod val="60000"/>
                    <a:lumOff val="40000"/>
                  </a:schemeClr>
                </a:solidFill>
              </a:rPr>
              <a:t>protein</a:t>
            </a:r>
            <a:endParaRPr lang="en-US" b="1" dirty="0">
              <a:solidFill>
                <a:schemeClr val="tx2">
                  <a:lumMod val="60000"/>
                  <a:lumOff val="40000"/>
                </a:schemeClr>
              </a:solidFill>
            </a:endParaRPr>
          </a:p>
        </p:txBody>
      </p:sp>
      <p:sp>
        <p:nvSpPr>
          <p:cNvPr id="14" name="Rectangle 13"/>
          <p:cNvSpPr/>
          <p:nvPr/>
        </p:nvSpPr>
        <p:spPr>
          <a:xfrm>
            <a:off x="5105400" y="4438650"/>
            <a:ext cx="457200" cy="1524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27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vs. mRNA vs. protein sequences </a:t>
            </a:r>
            <a:endParaRPr lang="en-US" dirty="0"/>
          </a:p>
        </p:txBody>
      </p:sp>
      <p:sp>
        <p:nvSpPr>
          <p:cNvPr id="8196" name="Rectangle 4"/>
          <p:cNvSpPr>
            <a:spLocks noChangeArrowheads="1"/>
          </p:cNvSpPr>
          <p:nvPr/>
        </p:nvSpPr>
        <p:spPr bwMode="auto">
          <a:xfrm>
            <a:off x="3886200" y="1676400"/>
            <a:ext cx="5029200" cy="1938992"/>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NM_000558.3: mRNA-hemoglobin,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(226,679..227,520)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842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product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join(226679..226810,226928..227132,227282..227520)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transcript_id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="NM_000558.3"</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="GI:14456711"</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197" name="Rectangle 5"/>
          <p:cNvSpPr>
            <a:spLocks noChangeArrowheads="1"/>
          </p:cNvSpPr>
          <p:nvPr/>
        </p:nvSpPr>
        <p:spPr bwMode="auto">
          <a:xfrm>
            <a:off x="152400" y="1676400"/>
            <a:ext cx="3657600"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range: NC_000016.9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length: 842</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/note="Derived by automated computational analysis using</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prediction method: </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BestRefseq</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="GeneID:3039"</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="HGNC:4823"</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="MIM:141800"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590800" y="2726324"/>
            <a:ext cx="1143000" cy="369332"/>
          </a:xfrm>
          <a:prstGeom prst="rect">
            <a:avLst/>
          </a:prstGeom>
          <a:noFill/>
        </p:spPr>
        <p:txBody>
          <a:bodyPr wrap="square" rtlCol="0">
            <a:spAutoFit/>
          </a:bodyPr>
          <a:lstStyle/>
          <a:p>
            <a:r>
              <a:rPr lang="en-US" b="1" dirty="0" smtClean="0">
                <a:solidFill>
                  <a:schemeClr val="tx2">
                    <a:lumMod val="60000"/>
                    <a:lumOff val="40000"/>
                  </a:schemeClr>
                </a:solidFill>
              </a:rPr>
              <a:t>Genomic</a:t>
            </a:r>
            <a:endParaRPr lang="en-US" b="1" dirty="0">
              <a:solidFill>
                <a:schemeClr val="tx2">
                  <a:lumMod val="60000"/>
                  <a:lumOff val="40000"/>
                </a:schemeClr>
              </a:solidFill>
            </a:endParaRPr>
          </a:p>
        </p:txBody>
      </p:sp>
      <p:sp>
        <p:nvSpPr>
          <p:cNvPr id="11" name="TextBox 10"/>
          <p:cNvSpPr txBox="1"/>
          <p:nvPr/>
        </p:nvSpPr>
        <p:spPr>
          <a:xfrm>
            <a:off x="7696200" y="3124200"/>
            <a:ext cx="1143000" cy="369332"/>
          </a:xfrm>
          <a:prstGeom prst="rect">
            <a:avLst/>
          </a:prstGeom>
          <a:noFill/>
        </p:spPr>
        <p:txBody>
          <a:bodyPr wrap="square" rtlCol="0">
            <a:spAutoFit/>
          </a:bodyPr>
          <a:lstStyle/>
          <a:p>
            <a:r>
              <a:rPr lang="en-US" b="1" dirty="0" smtClean="0">
                <a:solidFill>
                  <a:schemeClr val="tx2">
                    <a:lumMod val="60000"/>
                    <a:lumOff val="40000"/>
                  </a:schemeClr>
                </a:solidFill>
              </a:rPr>
              <a:t>mRNA</a:t>
            </a:r>
            <a:endParaRPr lang="en-US" b="1" dirty="0">
              <a:solidFill>
                <a:schemeClr val="tx2">
                  <a:lumMod val="60000"/>
                  <a:lumOff val="40000"/>
                </a:schemeClr>
              </a:solidFill>
            </a:endParaRPr>
          </a:p>
        </p:txBody>
      </p:sp>
      <p:sp>
        <p:nvSpPr>
          <p:cNvPr id="8198" name="Rectangle 6"/>
          <p:cNvSpPr>
            <a:spLocks noChangeArrowheads="1"/>
          </p:cNvSpPr>
          <p:nvPr/>
        </p:nvSpPr>
        <p:spPr bwMode="auto">
          <a:xfrm>
            <a:off x="3962400" y="3886200"/>
            <a:ext cx="4800600" cy="2215991"/>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NP_000549.1: 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(226,716..227,410)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695</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429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protein product length: 142</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CDS             join(226716..226810,226928..227132,227282..227410)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codon_start</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protein_id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="NP_000549.1"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="CCDS:CCDS10399.1"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="GI:4504347"</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TextBox 12"/>
          <p:cNvSpPr txBox="1"/>
          <p:nvPr/>
        </p:nvSpPr>
        <p:spPr>
          <a:xfrm>
            <a:off x="7620000" y="5668089"/>
            <a:ext cx="1143000" cy="369332"/>
          </a:xfrm>
          <a:prstGeom prst="rect">
            <a:avLst/>
          </a:prstGeom>
          <a:noFill/>
        </p:spPr>
        <p:txBody>
          <a:bodyPr wrap="square" rtlCol="0">
            <a:spAutoFit/>
          </a:bodyPr>
          <a:lstStyle/>
          <a:p>
            <a:r>
              <a:rPr lang="en-US" b="1" dirty="0" smtClean="0">
                <a:solidFill>
                  <a:schemeClr val="tx2">
                    <a:lumMod val="60000"/>
                    <a:lumOff val="40000"/>
                  </a:schemeClr>
                </a:solidFill>
              </a:rPr>
              <a:t>protein</a:t>
            </a:r>
            <a:endParaRPr lang="en-US" b="1" dirty="0">
              <a:solidFill>
                <a:schemeClr val="tx2">
                  <a:lumMod val="60000"/>
                  <a:lumOff val="40000"/>
                </a:schemeClr>
              </a:solidFill>
            </a:endParaRPr>
          </a:p>
        </p:txBody>
      </p:sp>
      <p:sp>
        <p:nvSpPr>
          <p:cNvPr id="14" name="Rectangle 13"/>
          <p:cNvSpPr/>
          <p:nvPr/>
        </p:nvSpPr>
        <p:spPr>
          <a:xfrm>
            <a:off x="3962400" y="4267200"/>
            <a:ext cx="1600200" cy="3810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3733800"/>
            <a:ext cx="3581400" cy="1200329"/>
          </a:xfrm>
          <a:prstGeom prst="rect">
            <a:avLst/>
          </a:prstGeom>
          <a:noFill/>
        </p:spPr>
        <p:txBody>
          <a:bodyPr wrap="square" rtlCol="0">
            <a:spAutoFit/>
          </a:bodyPr>
          <a:lstStyle/>
          <a:p>
            <a:r>
              <a:rPr lang="en-US" dirty="0" smtClean="0"/>
              <a:t>Question 1</a:t>
            </a:r>
          </a:p>
          <a:p>
            <a:r>
              <a:rPr lang="en-US" dirty="0" smtClean="0"/>
              <a:t>Why is the protein </a:t>
            </a:r>
            <a:r>
              <a:rPr lang="en-US" u="sng" dirty="0" smtClean="0"/>
              <a:t>product</a:t>
            </a:r>
            <a:r>
              <a:rPr lang="en-US" dirty="0" smtClean="0"/>
              <a:t> length 142x3 = 426bp shorter than the protein </a:t>
            </a:r>
            <a:r>
              <a:rPr lang="en-US" u="sng" dirty="0" smtClean="0"/>
              <a:t>processed</a:t>
            </a:r>
            <a:r>
              <a:rPr lang="en-US" dirty="0" smtClean="0"/>
              <a:t> length = 429bp?</a:t>
            </a:r>
          </a:p>
        </p:txBody>
      </p:sp>
      <p:sp>
        <p:nvSpPr>
          <p:cNvPr id="15" name="Rectangle 14"/>
          <p:cNvSpPr/>
          <p:nvPr/>
        </p:nvSpPr>
        <p:spPr>
          <a:xfrm>
            <a:off x="228600" y="5029200"/>
            <a:ext cx="4572000" cy="369332"/>
          </a:xfrm>
          <a:prstGeom prst="rect">
            <a:avLst/>
          </a:prstGeom>
        </p:spPr>
        <p:txBody>
          <a:bodyPr>
            <a:spAutoFit/>
          </a:bodyPr>
          <a:lstStyle/>
          <a:p>
            <a:r>
              <a:rPr lang="en-US" dirty="0" smtClean="0">
                <a:solidFill>
                  <a:srgbClr val="00B0F0"/>
                </a:solidFill>
              </a:rPr>
              <a:t>The stop </a:t>
            </a:r>
            <a:r>
              <a:rPr lang="en-US" dirty="0" err="1" smtClean="0">
                <a:solidFill>
                  <a:srgbClr val="00B0F0"/>
                </a:solidFill>
              </a:rPr>
              <a:t>codon</a:t>
            </a:r>
            <a:r>
              <a:rPr lang="en-US" dirty="0" smtClean="0">
                <a:solidFill>
                  <a:srgbClr val="00B0F0"/>
                </a:solidFill>
              </a:rPr>
              <a:t> was removed</a:t>
            </a:r>
            <a:endParaRPr lang="en-US" dirty="0">
              <a:solidFill>
                <a:srgbClr val="00B0F0"/>
              </a:solidFill>
            </a:endParaRPr>
          </a:p>
        </p:txBody>
      </p:sp>
      <p:sp>
        <p:nvSpPr>
          <p:cNvPr id="17" name="Rectangle 16"/>
          <p:cNvSpPr/>
          <p:nvPr/>
        </p:nvSpPr>
        <p:spPr>
          <a:xfrm>
            <a:off x="304800" y="5105400"/>
            <a:ext cx="3200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4" idx="1"/>
          </p:cNvCxnSpPr>
          <p:nvPr/>
        </p:nvCxnSpPr>
        <p:spPr>
          <a:xfrm rot="10800000" flipV="1">
            <a:off x="3505200" y="4457700"/>
            <a:ext cx="457200" cy="38100"/>
          </a:xfrm>
          <a:prstGeom prst="line">
            <a:avLst/>
          </a:prstGeom>
          <a:ln>
            <a:solidFill>
              <a:srgbClr val="FF00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490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vs. mRNA vs. protein sequences </a:t>
            </a:r>
            <a:endParaRPr lang="en-US" dirty="0"/>
          </a:p>
        </p:txBody>
      </p:sp>
      <p:sp>
        <p:nvSpPr>
          <p:cNvPr id="8196" name="Rectangle 4"/>
          <p:cNvSpPr>
            <a:spLocks noChangeArrowheads="1"/>
          </p:cNvSpPr>
          <p:nvPr/>
        </p:nvSpPr>
        <p:spPr bwMode="auto">
          <a:xfrm>
            <a:off x="3886200" y="1676400"/>
            <a:ext cx="5029200" cy="1938992"/>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NM_000558.3: mRNA-hemoglobin,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(226,679..227,520)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842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product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join(226679..226810,226928..227132,227282..227520)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transcript_id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="NM_000558.3"</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="GI:14456711"</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197" name="Rectangle 5"/>
          <p:cNvSpPr>
            <a:spLocks noChangeArrowheads="1"/>
          </p:cNvSpPr>
          <p:nvPr/>
        </p:nvSpPr>
        <p:spPr bwMode="auto">
          <a:xfrm>
            <a:off x="152400" y="1676400"/>
            <a:ext cx="3657600"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range: NC_000016.9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length: 842</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/note="Derived by automated computational analysis using</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prediction method: </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BestRefseq</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="GeneID:3039"</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="HGNC:4823"</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="MIM:141800"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590800" y="2726324"/>
            <a:ext cx="1143000" cy="369332"/>
          </a:xfrm>
          <a:prstGeom prst="rect">
            <a:avLst/>
          </a:prstGeom>
          <a:noFill/>
        </p:spPr>
        <p:txBody>
          <a:bodyPr wrap="square" rtlCol="0">
            <a:spAutoFit/>
          </a:bodyPr>
          <a:lstStyle/>
          <a:p>
            <a:r>
              <a:rPr lang="en-US" b="1" dirty="0" smtClean="0">
                <a:solidFill>
                  <a:schemeClr val="tx2">
                    <a:lumMod val="60000"/>
                    <a:lumOff val="40000"/>
                  </a:schemeClr>
                </a:solidFill>
              </a:rPr>
              <a:t>Genomic</a:t>
            </a:r>
            <a:endParaRPr lang="en-US" b="1" dirty="0">
              <a:solidFill>
                <a:schemeClr val="tx2">
                  <a:lumMod val="60000"/>
                  <a:lumOff val="40000"/>
                </a:schemeClr>
              </a:solidFill>
            </a:endParaRPr>
          </a:p>
        </p:txBody>
      </p:sp>
      <p:sp>
        <p:nvSpPr>
          <p:cNvPr id="11" name="TextBox 10"/>
          <p:cNvSpPr txBox="1"/>
          <p:nvPr/>
        </p:nvSpPr>
        <p:spPr>
          <a:xfrm>
            <a:off x="7696200" y="3124200"/>
            <a:ext cx="1143000" cy="369332"/>
          </a:xfrm>
          <a:prstGeom prst="rect">
            <a:avLst/>
          </a:prstGeom>
          <a:noFill/>
        </p:spPr>
        <p:txBody>
          <a:bodyPr wrap="square" rtlCol="0">
            <a:spAutoFit/>
          </a:bodyPr>
          <a:lstStyle/>
          <a:p>
            <a:r>
              <a:rPr lang="en-US" b="1" dirty="0" smtClean="0">
                <a:solidFill>
                  <a:schemeClr val="tx2">
                    <a:lumMod val="60000"/>
                    <a:lumOff val="40000"/>
                  </a:schemeClr>
                </a:solidFill>
              </a:rPr>
              <a:t>mRNA</a:t>
            </a:r>
            <a:endParaRPr lang="en-US" b="1" dirty="0">
              <a:solidFill>
                <a:schemeClr val="tx2">
                  <a:lumMod val="60000"/>
                  <a:lumOff val="40000"/>
                </a:schemeClr>
              </a:solidFill>
            </a:endParaRPr>
          </a:p>
        </p:txBody>
      </p:sp>
      <p:sp>
        <p:nvSpPr>
          <p:cNvPr id="8198" name="Rectangle 6"/>
          <p:cNvSpPr>
            <a:spLocks noChangeArrowheads="1"/>
          </p:cNvSpPr>
          <p:nvPr/>
        </p:nvSpPr>
        <p:spPr bwMode="auto">
          <a:xfrm>
            <a:off x="3962400" y="3886200"/>
            <a:ext cx="4800600" cy="2215991"/>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NP_000549.1: 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(226,716..227,410)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695</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429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protein product length: 142</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CDS             join(226716..226810,226928..227132,227282..227410)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codon_start</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protein_id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="NP_000549.1"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="CCDS:CCDS10399.1"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="GI:4504347"</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TextBox 12"/>
          <p:cNvSpPr txBox="1"/>
          <p:nvPr/>
        </p:nvSpPr>
        <p:spPr>
          <a:xfrm>
            <a:off x="7620000" y="5668089"/>
            <a:ext cx="1143000" cy="369332"/>
          </a:xfrm>
          <a:prstGeom prst="rect">
            <a:avLst/>
          </a:prstGeom>
          <a:noFill/>
        </p:spPr>
        <p:txBody>
          <a:bodyPr wrap="square" rtlCol="0">
            <a:spAutoFit/>
          </a:bodyPr>
          <a:lstStyle/>
          <a:p>
            <a:r>
              <a:rPr lang="en-US" b="1" dirty="0" smtClean="0">
                <a:solidFill>
                  <a:schemeClr val="tx2">
                    <a:lumMod val="60000"/>
                    <a:lumOff val="40000"/>
                  </a:schemeClr>
                </a:solidFill>
              </a:rPr>
              <a:t>protein</a:t>
            </a:r>
            <a:endParaRPr lang="en-US" b="1" dirty="0">
              <a:solidFill>
                <a:schemeClr val="tx2">
                  <a:lumMod val="60000"/>
                  <a:lumOff val="40000"/>
                </a:schemeClr>
              </a:solidFill>
            </a:endParaRPr>
          </a:p>
        </p:txBody>
      </p:sp>
      <p:sp>
        <p:nvSpPr>
          <p:cNvPr id="14" name="Rectangle 13"/>
          <p:cNvSpPr/>
          <p:nvPr/>
        </p:nvSpPr>
        <p:spPr>
          <a:xfrm>
            <a:off x="3962400" y="4267200"/>
            <a:ext cx="1600200" cy="3810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3733800"/>
            <a:ext cx="3581400" cy="1754326"/>
          </a:xfrm>
          <a:prstGeom prst="rect">
            <a:avLst/>
          </a:prstGeom>
          <a:noFill/>
        </p:spPr>
        <p:txBody>
          <a:bodyPr wrap="square" rtlCol="0">
            <a:spAutoFit/>
          </a:bodyPr>
          <a:lstStyle/>
          <a:p>
            <a:r>
              <a:rPr lang="en-US" dirty="0" smtClean="0"/>
              <a:t>Question 1</a:t>
            </a:r>
          </a:p>
          <a:p>
            <a:r>
              <a:rPr lang="en-US" dirty="0" smtClean="0"/>
              <a:t>Why is the protein </a:t>
            </a:r>
            <a:r>
              <a:rPr lang="en-US" u="sng" dirty="0" smtClean="0"/>
              <a:t>product</a:t>
            </a:r>
            <a:r>
              <a:rPr lang="en-US" dirty="0" smtClean="0"/>
              <a:t> length 142x3 = 426bp shorter than the protein </a:t>
            </a:r>
            <a:r>
              <a:rPr lang="en-US" u="sng" dirty="0" smtClean="0"/>
              <a:t>processed</a:t>
            </a:r>
            <a:r>
              <a:rPr lang="en-US" dirty="0" smtClean="0"/>
              <a:t> length = 429bp?</a:t>
            </a:r>
          </a:p>
          <a:p>
            <a:endParaRPr lang="en-US" dirty="0" smtClean="0"/>
          </a:p>
          <a:p>
            <a:r>
              <a:rPr lang="en-US" dirty="0" smtClean="0">
                <a:solidFill>
                  <a:srgbClr val="00B0F0"/>
                </a:solidFill>
              </a:rPr>
              <a:t>The stop </a:t>
            </a:r>
            <a:r>
              <a:rPr lang="en-US" dirty="0" err="1" smtClean="0">
                <a:solidFill>
                  <a:srgbClr val="00B0F0"/>
                </a:solidFill>
              </a:rPr>
              <a:t>codon</a:t>
            </a:r>
            <a:r>
              <a:rPr lang="en-US" dirty="0" smtClean="0">
                <a:solidFill>
                  <a:srgbClr val="00B0F0"/>
                </a:solidFill>
              </a:rPr>
              <a:t> was removed</a:t>
            </a:r>
          </a:p>
        </p:txBody>
      </p:sp>
      <p:cxnSp>
        <p:nvCxnSpPr>
          <p:cNvPr id="19" name="Straight Connector 18"/>
          <p:cNvCxnSpPr>
            <a:stCxn id="14" idx="1"/>
          </p:cNvCxnSpPr>
          <p:nvPr/>
        </p:nvCxnSpPr>
        <p:spPr>
          <a:xfrm rot="10800000" flipV="1">
            <a:off x="3505200" y="4457700"/>
            <a:ext cx="457200" cy="38100"/>
          </a:xfrm>
          <a:prstGeom prst="line">
            <a:avLst/>
          </a:prstGeom>
          <a:ln>
            <a:solidFill>
              <a:srgbClr val="FF00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588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vs. mRNA vs. protein sequences </a:t>
            </a:r>
            <a:endParaRPr lang="en-US" dirty="0"/>
          </a:p>
        </p:txBody>
      </p:sp>
      <p:sp>
        <p:nvSpPr>
          <p:cNvPr id="8196" name="Rectangle 4"/>
          <p:cNvSpPr>
            <a:spLocks noChangeArrowheads="1"/>
          </p:cNvSpPr>
          <p:nvPr/>
        </p:nvSpPr>
        <p:spPr bwMode="auto">
          <a:xfrm>
            <a:off x="3886200" y="1676400"/>
            <a:ext cx="5029200" cy="1938992"/>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NM_000558.3: mRNA-hemoglobin,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(226,679..227,520)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842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product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join(226679..226810,226928..227132,227282..227520)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transcript_id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="NM_000558.3"</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="GI:14456711"</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197" name="Rectangle 5"/>
          <p:cNvSpPr>
            <a:spLocks noChangeArrowheads="1"/>
          </p:cNvSpPr>
          <p:nvPr/>
        </p:nvSpPr>
        <p:spPr bwMode="auto">
          <a:xfrm>
            <a:off x="152400" y="1676400"/>
            <a:ext cx="3657600"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range: NC_000016.9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length: 842</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/note="Derived by automated computational analysis using</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prediction method: </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BestRefseq</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="GeneID:3039"</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="HGNC:4823"</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="MIM:141800"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590800" y="2726324"/>
            <a:ext cx="1143000" cy="369332"/>
          </a:xfrm>
          <a:prstGeom prst="rect">
            <a:avLst/>
          </a:prstGeom>
          <a:noFill/>
        </p:spPr>
        <p:txBody>
          <a:bodyPr wrap="square" rtlCol="0">
            <a:spAutoFit/>
          </a:bodyPr>
          <a:lstStyle/>
          <a:p>
            <a:r>
              <a:rPr lang="en-US" b="1" dirty="0" smtClean="0">
                <a:solidFill>
                  <a:schemeClr val="tx2">
                    <a:lumMod val="60000"/>
                    <a:lumOff val="40000"/>
                  </a:schemeClr>
                </a:solidFill>
              </a:rPr>
              <a:t>Genomic</a:t>
            </a:r>
            <a:endParaRPr lang="en-US" b="1" dirty="0">
              <a:solidFill>
                <a:schemeClr val="tx2">
                  <a:lumMod val="60000"/>
                  <a:lumOff val="40000"/>
                </a:schemeClr>
              </a:solidFill>
            </a:endParaRPr>
          </a:p>
        </p:txBody>
      </p:sp>
      <p:sp>
        <p:nvSpPr>
          <p:cNvPr id="11" name="TextBox 10"/>
          <p:cNvSpPr txBox="1"/>
          <p:nvPr/>
        </p:nvSpPr>
        <p:spPr>
          <a:xfrm>
            <a:off x="7696200" y="3124200"/>
            <a:ext cx="1143000" cy="369332"/>
          </a:xfrm>
          <a:prstGeom prst="rect">
            <a:avLst/>
          </a:prstGeom>
          <a:noFill/>
        </p:spPr>
        <p:txBody>
          <a:bodyPr wrap="square" rtlCol="0">
            <a:spAutoFit/>
          </a:bodyPr>
          <a:lstStyle/>
          <a:p>
            <a:r>
              <a:rPr lang="en-US" b="1" dirty="0" smtClean="0">
                <a:solidFill>
                  <a:schemeClr val="tx2">
                    <a:lumMod val="60000"/>
                    <a:lumOff val="40000"/>
                  </a:schemeClr>
                </a:solidFill>
              </a:rPr>
              <a:t>mRNA</a:t>
            </a:r>
            <a:endParaRPr lang="en-US" b="1" dirty="0">
              <a:solidFill>
                <a:schemeClr val="tx2">
                  <a:lumMod val="60000"/>
                  <a:lumOff val="40000"/>
                </a:schemeClr>
              </a:solidFill>
            </a:endParaRPr>
          </a:p>
        </p:txBody>
      </p:sp>
      <p:sp>
        <p:nvSpPr>
          <p:cNvPr id="8198" name="Rectangle 6"/>
          <p:cNvSpPr>
            <a:spLocks noChangeArrowheads="1"/>
          </p:cNvSpPr>
          <p:nvPr/>
        </p:nvSpPr>
        <p:spPr bwMode="auto">
          <a:xfrm>
            <a:off x="3962400" y="3886200"/>
            <a:ext cx="4800600" cy="2215991"/>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NP_000549.1: 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(226,716..227,410)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695</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429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protein product length: 142</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CDS             join(226716..226810,226928..227132,227282..227410)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codon_start</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protein_id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="NP_000549.1"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="CCDS:CCDS10399.1"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="GI:4504347"</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TextBox 12"/>
          <p:cNvSpPr txBox="1"/>
          <p:nvPr/>
        </p:nvSpPr>
        <p:spPr>
          <a:xfrm>
            <a:off x="7620000" y="5668089"/>
            <a:ext cx="1143000" cy="369332"/>
          </a:xfrm>
          <a:prstGeom prst="rect">
            <a:avLst/>
          </a:prstGeom>
          <a:noFill/>
        </p:spPr>
        <p:txBody>
          <a:bodyPr wrap="square" rtlCol="0">
            <a:spAutoFit/>
          </a:bodyPr>
          <a:lstStyle/>
          <a:p>
            <a:r>
              <a:rPr lang="en-US" b="1" dirty="0" smtClean="0">
                <a:solidFill>
                  <a:schemeClr val="tx2">
                    <a:lumMod val="60000"/>
                    <a:lumOff val="40000"/>
                  </a:schemeClr>
                </a:solidFill>
              </a:rPr>
              <a:t>protein</a:t>
            </a:r>
            <a:endParaRPr lang="en-US" b="1" dirty="0">
              <a:solidFill>
                <a:schemeClr val="tx2">
                  <a:lumMod val="60000"/>
                  <a:lumOff val="40000"/>
                </a:schemeClr>
              </a:solidFill>
            </a:endParaRPr>
          </a:p>
        </p:txBody>
      </p:sp>
      <p:sp>
        <p:nvSpPr>
          <p:cNvPr id="12" name="TextBox 11"/>
          <p:cNvSpPr txBox="1"/>
          <p:nvPr/>
        </p:nvSpPr>
        <p:spPr>
          <a:xfrm>
            <a:off x="228600" y="3733800"/>
            <a:ext cx="3581400" cy="2862322"/>
          </a:xfrm>
          <a:prstGeom prst="rect">
            <a:avLst/>
          </a:prstGeom>
          <a:noFill/>
        </p:spPr>
        <p:txBody>
          <a:bodyPr wrap="square" rtlCol="0">
            <a:spAutoFit/>
          </a:bodyPr>
          <a:lstStyle/>
          <a:p>
            <a:r>
              <a:rPr lang="en-US" dirty="0" smtClean="0"/>
              <a:t>Question 2 </a:t>
            </a:r>
          </a:p>
          <a:p>
            <a:r>
              <a:rPr lang="en-US" dirty="0" smtClean="0"/>
              <a:t>Why is the mRNA length after splicing (576bp) longer than the protein processed length (429bp)?</a:t>
            </a:r>
          </a:p>
          <a:p>
            <a:endParaRPr lang="en-US" dirty="0" smtClean="0">
              <a:solidFill>
                <a:srgbClr val="00B0F0"/>
              </a:solidFill>
            </a:endParaRPr>
          </a:p>
          <a:p>
            <a:r>
              <a:rPr lang="en-US" dirty="0" smtClean="0">
                <a:solidFill>
                  <a:srgbClr val="00B0F0"/>
                </a:solidFill>
              </a:rPr>
              <a:t>The protein sequence is only between the start and stop </a:t>
            </a:r>
            <a:r>
              <a:rPr lang="en-US" dirty="0" err="1" smtClean="0">
                <a:solidFill>
                  <a:srgbClr val="00B0F0"/>
                </a:solidFill>
              </a:rPr>
              <a:t>codons</a:t>
            </a:r>
            <a:r>
              <a:rPr lang="en-US" dirty="0" smtClean="0">
                <a:solidFill>
                  <a:srgbClr val="00B0F0"/>
                </a:solidFill>
              </a:rPr>
              <a:t>. The mRNA includes additional </a:t>
            </a:r>
            <a:r>
              <a:rPr lang="en-US" dirty="0" err="1" smtClean="0">
                <a:solidFill>
                  <a:srgbClr val="00B0F0"/>
                </a:solidFill>
              </a:rPr>
              <a:t>untransalted</a:t>
            </a:r>
            <a:r>
              <a:rPr lang="en-US" dirty="0" smtClean="0">
                <a:solidFill>
                  <a:srgbClr val="00B0F0"/>
                </a:solidFill>
              </a:rPr>
              <a:t> 5’ region (promoter region) and 3’ regions</a:t>
            </a:r>
          </a:p>
        </p:txBody>
      </p:sp>
      <p:sp>
        <p:nvSpPr>
          <p:cNvPr id="16" name="Rectangle 15"/>
          <p:cNvSpPr/>
          <p:nvPr/>
        </p:nvSpPr>
        <p:spPr>
          <a:xfrm>
            <a:off x="304800" y="4953000"/>
            <a:ext cx="3276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86200" y="2209800"/>
            <a:ext cx="16002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86200" y="4267200"/>
            <a:ext cx="1476375"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915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vs. mRNA vs. protein sequences </a:t>
            </a:r>
            <a:endParaRPr lang="en-US" dirty="0"/>
          </a:p>
        </p:txBody>
      </p:sp>
      <p:sp>
        <p:nvSpPr>
          <p:cNvPr id="8196" name="Rectangle 4"/>
          <p:cNvSpPr>
            <a:spLocks noChangeArrowheads="1"/>
          </p:cNvSpPr>
          <p:nvPr/>
        </p:nvSpPr>
        <p:spPr bwMode="auto">
          <a:xfrm>
            <a:off x="3886200" y="1676400"/>
            <a:ext cx="5029200" cy="1938992"/>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NM_000558.3: mRNA-hemoglobin,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(226,679..227,520)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842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product length: 576</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mRNA            join(226679..226810,226928..227132,227282..227520)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/product="hemoglobin, alpha 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transcript_id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="NM_000558.3"</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="GI:14456711"</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197" name="Rectangle 5"/>
          <p:cNvSpPr>
            <a:spLocks noChangeArrowheads="1"/>
          </p:cNvSpPr>
          <p:nvPr/>
        </p:nvSpPr>
        <p:spPr bwMode="auto">
          <a:xfrm>
            <a:off x="152400" y="1676400"/>
            <a:ext cx="3657600"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range: NC_000016.9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total length: 842</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226679..227520</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/gene="HBA1"</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/note="Derived by automated computational analysis using</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 prediction method: </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BestRefseq</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="GeneID:3039"</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="HGNC:4823"</a:t>
            </a:r>
            <a:br>
              <a:rPr kumimoji="0" lang="en-US" sz="800" b="0" i="0" u="none" strike="noStrike" cap="none" normalizeH="0" baseline="0" dirty="0" smtClean="0">
                <a:ln>
                  <a:noFill/>
                </a:ln>
                <a:solidFill>
                  <a:schemeClr val="tx1"/>
                </a:solidFill>
                <a:effectLst/>
                <a:latin typeface="Arial Unicode MS" pitchFamily="34" charset="-128"/>
                <a:cs typeface="Arial" pitchFamily="34" charset="0"/>
              </a:rPr>
            </a:b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800" b="0" i="0" u="none" strike="noStrike" cap="none" normalizeH="0" baseline="0" dirty="0" err="1" smtClean="0">
                <a:ln>
                  <a:noFill/>
                </a:ln>
                <a:solidFill>
                  <a:schemeClr val="tx1"/>
                </a:solidFill>
                <a:effectLst/>
                <a:latin typeface="Arial Unicode MS" pitchFamily="34" charset="-128"/>
                <a:cs typeface="Arial" pitchFamily="34" charset="0"/>
              </a:rPr>
              <a:t>db_xref</a:t>
            </a:r>
            <a:r>
              <a:rPr kumimoji="0" lang="en-US" sz="800" b="0" i="0" u="none" strike="noStrike" cap="none" normalizeH="0" baseline="0" dirty="0" smtClean="0">
                <a:ln>
                  <a:noFill/>
                </a:ln>
                <a:solidFill>
                  <a:schemeClr val="tx1"/>
                </a:solidFill>
                <a:effectLst/>
                <a:latin typeface="Arial Unicode MS" pitchFamily="34" charset="-128"/>
                <a:cs typeface="Arial" pitchFamily="34" charset="0"/>
              </a:rPr>
              <a:t>="MIM:141800"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590800" y="2726324"/>
            <a:ext cx="1143000" cy="369332"/>
          </a:xfrm>
          <a:prstGeom prst="rect">
            <a:avLst/>
          </a:prstGeom>
          <a:noFill/>
        </p:spPr>
        <p:txBody>
          <a:bodyPr wrap="square" rtlCol="0">
            <a:spAutoFit/>
          </a:bodyPr>
          <a:lstStyle/>
          <a:p>
            <a:r>
              <a:rPr lang="en-US" b="1" dirty="0" smtClean="0">
                <a:solidFill>
                  <a:schemeClr val="tx2">
                    <a:lumMod val="60000"/>
                    <a:lumOff val="40000"/>
                  </a:schemeClr>
                </a:solidFill>
              </a:rPr>
              <a:t>Genomic</a:t>
            </a:r>
            <a:endParaRPr lang="en-US" b="1" dirty="0">
              <a:solidFill>
                <a:schemeClr val="tx2">
                  <a:lumMod val="60000"/>
                  <a:lumOff val="40000"/>
                </a:schemeClr>
              </a:solidFill>
            </a:endParaRPr>
          </a:p>
        </p:txBody>
      </p:sp>
      <p:sp>
        <p:nvSpPr>
          <p:cNvPr id="11" name="TextBox 10"/>
          <p:cNvSpPr txBox="1"/>
          <p:nvPr/>
        </p:nvSpPr>
        <p:spPr>
          <a:xfrm>
            <a:off x="7696200" y="3124200"/>
            <a:ext cx="1143000" cy="369332"/>
          </a:xfrm>
          <a:prstGeom prst="rect">
            <a:avLst/>
          </a:prstGeom>
          <a:noFill/>
        </p:spPr>
        <p:txBody>
          <a:bodyPr wrap="square" rtlCol="0">
            <a:spAutoFit/>
          </a:bodyPr>
          <a:lstStyle/>
          <a:p>
            <a:r>
              <a:rPr lang="en-US" b="1" dirty="0" smtClean="0">
                <a:solidFill>
                  <a:schemeClr val="tx2">
                    <a:lumMod val="60000"/>
                    <a:lumOff val="40000"/>
                  </a:schemeClr>
                </a:solidFill>
              </a:rPr>
              <a:t>mRNA</a:t>
            </a:r>
            <a:endParaRPr lang="en-US" b="1" dirty="0">
              <a:solidFill>
                <a:schemeClr val="tx2">
                  <a:lumMod val="60000"/>
                  <a:lumOff val="40000"/>
                </a:schemeClr>
              </a:solidFill>
            </a:endParaRPr>
          </a:p>
        </p:txBody>
      </p:sp>
      <p:sp>
        <p:nvSpPr>
          <p:cNvPr id="8198" name="Rectangle 6"/>
          <p:cNvSpPr>
            <a:spLocks noChangeArrowheads="1"/>
          </p:cNvSpPr>
          <p:nvPr/>
        </p:nvSpPr>
        <p:spPr bwMode="auto">
          <a:xfrm>
            <a:off x="3962400" y="3886200"/>
            <a:ext cx="4800600" cy="2215991"/>
          </a:xfrm>
          <a:prstGeom prst="rect">
            <a:avLst/>
          </a:prstGeom>
          <a:noFill/>
          <a:ln w="12700">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NP_000549.1: 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range: NC_000016.9 (226,716..227,410)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total length: 695</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processed length: 429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protein product length: 142</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CDS             join(226716..226810,226928..227132,227282..227410)</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/gene="HBA1"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/note="Derived by automated computational analysis using</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gene prediction method: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BestRefseq</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codon_start</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/product="alpha 1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globin</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protein_id</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="NP_000549.1"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="CCDS:CCDS10399.1"</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="GeneID:3039"</a:t>
            </a:r>
            <a:b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b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                     /</a:t>
            </a:r>
            <a:r>
              <a:rPr kumimoji="0" lang="en-US" sz="900" b="0" i="0" u="none" strike="noStrike" cap="none" normalizeH="0" baseline="0" dirty="0" err="1" smtClean="0">
                <a:ln>
                  <a:noFill/>
                </a:ln>
                <a:solidFill>
                  <a:schemeClr val="tx1"/>
                </a:solidFill>
                <a:effectLst/>
                <a:latin typeface="Arial Unicode MS" pitchFamily="34" charset="-128"/>
                <a:ea typeface="Times New Roman" pitchFamily="18" charset="0"/>
                <a:cs typeface="Courier New" pitchFamily="49" charset="0"/>
              </a:rPr>
              <a:t>db_xref</a:t>
            </a:r>
            <a:r>
              <a:rPr kumimoji="0" lang="en-US" sz="900" b="0" i="0" u="none" strike="noStrike" cap="none" normalizeH="0" baseline="0" dirty="0" smtClean="0">
                <a:ln>
                  <a:noFill/>
                </a:ln>
                <a:solidFill>
                  <a:schemeClr val="tx1"/>
                </a:solidFill>
                <a:effectLst/>
                <a:latin typeface="Arial Unicode MS" pitchFamily="34" charset="-128"/>
                <a:ea typeface="Times New Roman" pitchFamily="18" charset="0"/>
                <a:cs typeface="Courier New" pitchFamily="49" charset="0"/>
              </a:rPr>
              <a:t>="GI:4504347"</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TextBox 12"/>
          <p:cNvSpPr txBox="1"/>
          <p:nvPr/>
        </p:nvSpPr>
        <p:spPr>
          <a:xfrm>
            <a:off x="7620000" y="5668089"/>
            <a:ext cx="1143000" cy="369332"/>
          </a:xfrm>
          <a:prstGeom prst="rect">
            <a:avLst/>
          </a:prstGeom>
          <a:noFill/>
        </p:spPr>
        <p:txBody>
          <a:bodyPr wrap="square" rtlCol="0">
            <a:spAutoFit/>
          </a:bodyPr>
          <a:lstStyle/>
          <a:p>
            <a:r>
              <a:rPr lang="en-US" b="1" dirty="0" smtClean="0">
                <a:solidFill>
                  <a:schemeClr val="tx2">
                    <a:lumMod val="60000"/>
                    <a:lumOff val="40000"/>
                  </a:schemeClr>
                </a:solidFill>
              </a:rPr>
              <a:t>protein</a:t>
            </a:r>
            <a:endParaRPr lang="en-US" b="1" dirty="0">
              <a:solidFill>
                <a:schemeClr val="tx2">
                  <a:lumMod val="60000"/>
                  <a:lumOff val="40000"/>
                </a:schemeClr>
              </a:solidFill>
            </a:endParaRPr>
          </a:p>
        </p:txBody>
      </p:sp>
      <p:sp>
        <p:nvSpPr>
          <p:cNvPr id="12" name="TextBox 11"/>
          <p:cNvSpPr txBox="1"/>
          <p:nvPr/>
        </p:nvSpPr>
        <p:spPr>
          <a:xfrm>
            <a:off x="228600" y="3733800"/>
            <a:ext cx="3581400" cy="2585323"/>
          </a:xfrm>
          <a:prstGeom prst="rect">
            <a:avLst/>
          </a:prstGeom>
          <a:noFill/>
        </p:spPr>
        <p:txBody>
          <a:bodyPr wrap="square" rtlCol="0">
            <a:spAutoFit/>
          </a:bodyPr>
          <a:lstStyle/>
          <a:p>
            <a:r>
              <a:rPr lang="en-US" dirty="0" smtClean="0"/>
              <a:t>Question 2 </a:t>
            </a:r>
          </a:p>
          <a:p>
            <a:r>
              <a:rPr lang="en-US" dirty="0" smtClean="0"/>
              <a:t>Why is the mRNA length after splicing (576bp) longer than the protein processed length (429bp)?</a:t>
            </a:r>
          </a:p>
          <a:p>
            <a:r>
              <a:rPr lang="en-US" dirty="0" smtClean="0">
                <a:solidFill>
                  <a:srgbClr val="00B0F0"/>
                </a:solidFill>
              </a:rPr>
              <a:t>The protein sequence is the sequence between the start and stop </a:t>
            </a:r>
            <a:r>
              <a:rPr lang="en-US" dirty="0" err="1" smtClean="0">
                <a:solidFill>
                  <a:srgbClr val="00B0F0"/>
                </a:solidFill>
              </a:rPr>
              <a:t>codons</a:t>
            </a:r>
            <a:r>
              <a:rPr lang="en-US" dirty="0" smtClean="0">
                <a:solidFill>
                  <a:srgbClr val="00B0F0"/>
                </a:solidFill>
              </a:rPr>
              <a:t>. The mRNA includes an additional </a:t>
            </a:r>
            <a:r>
              <a:rPr lang="en-US" dirty="0" err="1" smtClean="0">
                <a:solidFill>
                  <a:srgbClr val="00B0F0"/>
                </a:solidFill>
              </a:rPr>
              <a:t>untransalted</a:t>
            </a:r>
            <a:r>
              <a:rPr lang="en-US" dirty="0" smtClean="0">
                <a:solidFill>
                  <a:srgbClr val="00B0F0"/>
                </a:solidFill>
              </a:rPr>
              <a:t> 5’ region and an </a:t>
            </a:r>
            <a:r>
              <a:rPr lang="en-US" dirty="0" err="1" smtClean="0">
                <a:solidFill>
                  <a:srgbClr val="00B0F0"/>
                </a:solidFill>
              </a:rPr>
              <a:t>untransalted</a:t>
            </a:r>
            <a:r>
              <a:rPr lang="en-US" dirty="0" smtClean="0">
                <a:solidFill>
                  <a:srgbClr val="00B0F0"/>
                </a:solidFill>
              </a:rPr>
              <a:t> 3’ regions</a:t>
            </a:r>
          </a:p>
        </p:txBody>
      </p:sp>
      <p:sp>
        <p:nvSpPr>
          <p:cNvPr id="15" name="Rectangle 14"/>
          <p:cNvSpPr/>
          <p:nvPr/>
        </p:nvSpPr>
        <p:spPr>
          <a:xfrm>
            <a:off x="3886200" y="2209800"/>
            <a:ext cx="16002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86200" y="4267200"/>
            <a:ext cx="1476375"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218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33400" y="1842448"/>
            <a:ext cx="8406772" cy="3886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Let’s look at the sequence </a:t>
            </a:r>
            <a:endParaRPr lang="en-US" dirty="0"/>
          </a:p>
        </p:txBody>
      </p:sp>
      <p:sp>
        <p:nvSpPr>
          <p:cNvPr id="4" name="Rectangle 3"/>
          <p:cNvSpPr/>
          <p:nvPr/>
        </p:nvSpPr>
        <p:spPr>
          <a:xfrm>
            <a:off x="1073150" y="3898900"/>
            <a:ext cx="75565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900" y="4013200"/>
            <a:ext cx="11176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cxnSp>
        <p:nvCxnSpPr>
          <p:cNvPr id="8" name="Straight Connector 7"/>
          <p:cNvCxnSpPr>
            <a:stCxn id="4" idx="1"/>
          </p:cNvCxnSpPr>
          <p:nvPr/>
        </p:nvCxnSpPr>
        <p:spPr>
          <a:xfrm rot="10800000" flipV="1">
            <a:off x="609600" y="4013200"/>
            <a:ext cx="463550" cy="101600"/>
          </a:xfrm>
          <a:prstGeom prst="line">
            <a:avLst/>
          </a:prstGeom>
          <a:ln>
            <a:solidFill>
              <a:srgbClr val="FF00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92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cstate="print"/>
          <a:srcRect/>
          <a:stretch>
            <a:fillRect/>
          </a:stretch>
        </p:blipFill>
        <p:spPr bwMode="auto">
          <a:xfrm>
            <a:off x="533400" y="1842448"/>
            <a:ext cx="8406772" cy="3886200"/>
          </a:xfrm>
          <a:prstGeom prst="rect">
            <a:avLst/>
          </a:prstGeom>
          <a:noFill/>
          <a:ln w="9525">
            <a:noFill/>
            <a:miter lim="800000"/>
            <a:headEnd/>
            <a:tailEnd/>
          </a:ln>
          <a:effectLst/>
        </p:spPr>
      </p:pic>
      <p:sp>
        <p:nvSpPr>
          <p:cNvPr id="34" name="Rectangle 33"/>
          <p:cNvSpPr/>
          <p:nvPr/>
        </p:nvSpPr>
        <p:spPr>
          <a:xfrm>
            <a:off x="1073150" y="3898900"/>
            <a:ext cx="75565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8900" y="4013200"/>
            <a:ext cx="11176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cxnSp>
        <p:nvCxnSpPr>
          <p:cNvPr id="42" name="Straight Connector 41"/>
          <p:cNvCxnSpPr>
            <a:stCxn id="34" idx="1"/>
          </p:cNvCxnSpPr>
          <p:nvPr/>
        </p:nvCxnSpPr>
        <p:spPr>
          <a:xfrm rot="10800000" flipV="1">
            <a:off x="609600" y="4013200"/>
            <a:ext cx="463550" cy="101600"/>
          </a:xfrm>
          <a:prstGeom prst="line">
            <a:avLst/>
          </a:prstGeom>
          <a:ln>
            <a:solidFill>
              <a:srgbClr val="FF00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3" name="Picture 5"/>
          <p:cNvPicPr>
            <a:picLocks noChangeAspect="1" noChangeArrowheads="1"/>
          </p:cNvPicPr>
          <p:nvPr/>
        </p:nvPicPr>
        <p:blipFill>
          <a:blip r:embed="rId4" cstate="print"/>
          <a:srcRect/>
          <a:stretch>
            <a:fillRect/>
          </a:stretch>
        </p:blipFill>
        <p:spPr bwMode="auto">
          <a:xfrm>
            <a:off x="1828800" y="2225972"/>
            <a:ext cx="6983495" cy="4114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Let’s look at the sequence </a:t>
            </a:r>
            <a:endParaRPr lang="en-US" dirty="0"/>
          </a:p>
        </p:txBody>
      </p:sp>
      <p:sp>
        <p:nvSpPr>
          <p:cNvPr id="4" name="Rectangle 3"/>
          <p:cNvSpPr/>
          <p:nvPr/>
        </p:nvSpPr>
        <p:spPr>
          <a:xfrm>
            <a:off x="1073150" y="3898900"/>
            <a:ext cx="75565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900" y="4013200"/>
            <a:ext cx="11176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cxnSp>
        <p:nvCxnSpPr>
          <p:cNvPr id="8" name="Straight Connector 7"/>
          <p:cNvCxnSpPr>
            <a:stCxn id="4" idx="1"/>
          </p:cNvCxnSpPr>
          <p:nvPr/>
        </p:nvCxnSpPr>
        <p:spPr>
          <a:xfrm rot="10800000" flipV="1">
            <a:off x="609600" y="4013200"/>
            <a:ext cx="463550" cy="101600"/>
          </a:xfrm>
          <a:prstGeom prst="line">
            <a:avLst/>
          </a:prstGeom>
          <a:ln>
            <a:solidFill>
              <a:srgbClr val="FF00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1524000"/>
            <a:ext cx="2362200" cy="1828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 y="1066800"/>
            <a:ext cx="2819400" cy="646331"/>
          </a:xfrm>
          <a:prstGeom prst="rect">
            <a:avLst/>
          </a:prstGeom>
          <a:noFill/>
        </p:spPr>
        <p:txBody>
          <a:bodyPr wrap="square" rtlCol="0">
            <a:spAutoFit/>
          </a:bodyPr>
          <a:lstStyle/>
          <a:p>
            <a:r>
              <a:rPr lang="en-US" dirty="0" err="1" smtClean="0">
                <a:solidFill>
                  <a:schemeClr val="accent1"/>
                </a:solidFill>
              </a:rPr>
              <a:t>Untranslated</a:t>
            </a:r>
            <a:r>
              <a:rPr lang="en-US" dirty="0" smtClean="0">
                <a:solidFill>
                  <a:schemeClr val="accent1"/>
                </a:solidFill>
              </a:rPr>
              <a:t> 5’ region of the mRNA (blue)</a:t>
            </a:r>
            <a:endParaRPr lang="en-US" dirty="0">
              <a:solidFill>
                <a:schemeClr val="accent1"/>
              </a:solidFill>
            </a:endParaRPr>
          </a:p>
        </p:txBody>
      </p:sp>
      <p:sp>
        <p:nvSpPr>
          <p:cNvPr id="13" name="TextBox 12"/>
          <p:cNvSpPr txBox="1"/>
          <p:nvPr/>
        </p:nvSpPr>
        <p:spPr>
          <a:xfrm>
            <a:off x="4876800" y="1066800"/>
            <a:ext cx="1143000" cy="369332"/>
          </a:xfrm>
          <a:prstGeom prst="rect">
            <a:avLst/>
          </a:prstGeom>
          <a:noFill/>
        </p:spPr>
        <p:txBody>
          <a:bodyPr wrap="square" rtlCol="0">
            <a:spAutoFit/>
          </a:bodyPr>
          <a:lstStyle/>
          <a:p>
            <a:r>
              <a:rPr lang="en-US" dirty="0" err="1" smtClean="0">
                <a:solidFill>
                  <a:srgbClr val="FF0000"/>
                </a:solidFill>
              </a:rPr>
              <a:t>Exon</a:t>
            </a:r>
            <a:r>
              <a:rPr lang="en-US" dirty="0" smtClean="0">
                <a:solidFill>
                  <a:srgbClr val="FF0000"/>
                </a:solidFill>
              </a:rPr>
              <a:t> (red)</a:t>
            </a:r>
            <a:endParaRPr lang="en-US" dirty="0">
              <a:solidFill>
                <a:srgbClr val="FF0000"/>
              </a:solidFill>
            </a:endParaRPr>
          </a:p>
        </p:txBody>
      </p:sp>
      <p:cxnSp>
        <p:nvCxnSpPr>
          <p:cNvPr id="14" name="Straight Arrow Connector 13"/>
          <p:cNvCxnSpPr/>
          <p:nvPr/>
        </p:nvCxnSpPr>
        <p:spPr>
          <a:xfrm>
            <a:off x="2286000" y="1600200"/>
            <a:ext cx="274320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6281341"/>
            <a:ext cx="2362200" cy="646331"/>
          </a:xfrm>
          <a:prstGeom prst="rect">
            <a:avLst/>
          </a:prstGeom>
          <a:noFill/>
        </p:spPr>
        <p:txBody>
          <a:bodyPr wrap="square" rtlCol="0">
            <a:spAutoFit/>
          </a:bodyPr>
          <a:lstStyle/>
          <a:p>
            <a:r>
              <a:rPr lang="en-US" dirty="0" err="1" smtClean="0">
                <a:solidFill>
                  <a:schemeClr val="accent1"/>
                </a:solidFill>
              </a:rPr>
              <a:t>Untranslated</a:t>
            </a:r>
            <a:r>
              <a:rPr lang="en-US" dirty="0" smtClean="0">
                <a:solidFill>
                  <a:schemeClr val="accent1"/>
                </a:solidFill>
              </a:rPr>
              <a:t> 3’ region of the mRNA (blue)</a:t>
            </a:r>
            <a:endParaRPr lang="en-US" dirty="0">
              <a:solidFill>
                <a:schemeClr val="accent1"/>
              </a:solidFill>
            </a:endParaRPr>
          </a:p>
        </p:txBody>
      </p:sp>
      <p:cxnSp>
        <p:nvCxnSpPr>
          <p:cNvPr id="17" name="Straight Arrow Connector 16"/>
          <p:cNvCxnSpPr/>
          <p:nvPr/>
        </p:nvCxnSpPr>
        <p:spPr>
          <a:xfrm flipV="1">
            <a:off x="4038600" y="5257801"/>
            <a:ext cx="1447800" cy="1447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743700" y="2476500"/>
            <a:ext cx="1905000" cy="304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105650" y="1066800"/>
            <a:ext cx="1143000" cy="646331"/>
          </a:xfrm>
          <a:prstGeom prst="rect">
            <a:avLst/>
          </a:prstGeom>
          <a:noFill/>
        </p:spPr>
        <p:txBody>
          <a:bodyPr wrap="square" rtlCol="0">
            <a:spAutoFit/>
          </a:bodyPr>
          <a:lstStyle/>
          <a:p>
            <a:r>
              <a:rPr lang="en-US" dirty="0" err="1" smtClean="0">
                <a:solidFill>
                  <a:srgbClr val="92D050"/>
                </a:solidFill>
              </a:rPr>
              <a:t>Intron</a:t>
            </a:r>
            <a:r>
              <a:rPr lang="en-US" dirty="0" smtClean="0">
                <a:solidFill>
                  <a:srgbClr val="92D050"/>
                </a:solidFill>
              </a:rPr>
              <a:t> (green)</a:t>
            </a:r>
            <a:endParaRPr lang="en-US" dirty="0">
              <a:solidFill>
                <a:srgbClr val="92D050"/>
              </a:solidFill>
            </a:endParaRPr>
          </a:p>
        </p:txBody>
      </p:sp>
      <p:sp>
        <p:nvSpPr>
          <p:cNvPr id="27" name="TextBox 26"/>
          <p:cNvSpPr txBox="1"/>
          <p:nvPr/>
        </p:nvSpPr>
        <p:spPr>
          <a:xfrm>
            <a:off x="4572000" y="6156253"/>
            <a:ext cx="3962400" cy="646331"/>
          </a:xfrm>
          <a:prstGeom prst="rect">
            <a:avLst/>
          </a:prstGeom>
          <a:solidFill>
            <a:schemeClr val="accent3">
              <a:lumMod val="40000"/>
              <a:lumOff val="60000"/>
            </a:schemeClr>
          </a:solidFill>
          <a:ln w="19050">
            <a:solidFill>
              <a:schemeClr val="bg2">
                <a:lumMod val="50000"/>
              </a:schemeClr>
            </a:solidFill>
          </a:ln>
        </p:spPr>
        <p:txBody>
          <a:bodyPr wrap="square" rtlCol="0">
            <a:spAutoFit/>
          </a:bodyPr>
          <a:lstStyle/>
          <a:p>
            <a:r>
              <a:rPr lang="en-US" dirty="0" smtClean="0"/>
              <a:t>Total  length mRNA = blue +red = 576 </a:t>
            </a:r>
            <a:r>
              <a:rPr lang="en-US" dirty="0" err="1" smtClean="0"/>
              <a:t>bp</a:t>
            </a:r>
            <a:endParaRPr lang="en-US" dirty="0" smtClean="0"/>
          </a:p>
          <a:p>
            <a:r>
              <a:rPr lang="en-US" dirty="0" smtClean="0"/>
              <a:t>Total length protein = red = 429 </a:t>
            </a:r>
            <a:r>
              <a:rPr lang="en-US" dirty="0" err="1" smtClean="0"/>
              <a:t>bp</a:t>
            </a:r>
            <a:endParaRPr lang="en-US" dirty="0"/>
          </a:p>
        </p:txBody>
      </p:sp>
      <p:cxnSp>
        <p:nvCxnSpPr>
          <p:cNvPr id="28" name="Straight Arrow Connector 27"/>
          <p:cNvCxnSpPr>
            <a:stCxn id="30" idx="2"/>
          </p:cNvCxnSpPr>
          <p:nvPr/>
        </p:nvCxnSpPr>
        <p:spPr>
          <a:xfrm rot="16200000" flipH="1">
            <a:off x="4990416" y="1180415"/>
            <a:ext cx="1639669" cy="2705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10000" y="1066800"/>
            <a:ext cx="1295400" cy="646331"/>
          </a:xfrm>
          <a:prstGeom prst="rect">
            <a:avLst/>
          </a:prstGeom>
          <a:noFill/>
        </p:spPr>
        <p:txBody>
          <a:bodyPr wrap="square" rtlCol="0">
            <a:spAutoFit/>
          </a:bodyPr>
          <a:lstStyle/>
          <a:p>
            <a:r>
              <a:rPr lang="en-US" dirty="0" smtClean="0">
                <a:solidFill>
                  <a:srgbClr val="FF0000"/>
                </a:solidFill>
              </a:rPr>
              <a:t>ATG Start </a:t>
            </a:r>
            <a:r>
              <a:rPr lang="en-US" dirty="0" err="1" smtClean="0">
                <a:solidFill>
                  <a:srgbClr val="FF0000"/>
                </a:solidFill>
              </a:rPr>
              <a:t>codon</a:t>
            </a:r>
            <a:endParaRPr lang="en-US" dirty="0">
              <a:solidFill>
                <a:srgbClr val="FF0000"/>
              </a:solidFill>
            </a:endParaRPr>
          </a:p>
        </p:txBody>
      </p:sp>
      <p:sp>
        <p:nvSpPr>
          <p:cNvPr id="32" name="TextBox 31"/>
          <p:cNvSpPr txBox="1"/>
          <p:nvPr/>
        </p:nvSpPr>
        <p:spPr>
          <a:xfrm>
            <a:off x="80547" y="6375451"/>
            <a:ext cx="1828800" cy="369332"/>
          </a:xfrm>
          <a:prstGeom prst="rect">
            <a:avLst/>
          </a:prstGeom>
          <a:noFill/>
        </p:spPr>
        <p:txBody>
          <a:bodyPr wrap="square" rtlCol="0">
            <a:spAutoFit/>
          </a:bodyPr>
          <a:lstStyle/>
          <a:p>
            <a:r>
              <a:rPr lang="en-US" dirty="0" smtClean="0">
                <a:solidFill>
                  <a:srgbClr val="FF0000"/>
                </a:solidFill>
              </a:rPr>
              <a:t>UAA stop </a:t>
            </a:r>
            <a:r>
              <a:rPr lang="en-US" dirty="0" err="1" smtClean="0">
                <a:solidFill>
                  <a:srgbClr val="FF0000"/>
                </a:solidFill>
              </a:rPr>
              <a:t>codon</a:t>
            </a:r>
            <a:endParaRPr lang="en-US" dirty="0">
              <a:solidFill>
                <a:srgbClr val="FF0000"/>
              </a:solidFill>
            </a:endParaRPr>
          </a:p>
        </p:txBody>
      </p:sp>
      <p:cxnSp>
        <p:nvCxnSpPr>
          <p:cNvPr id="33" name="Straight Arrow Connector 32"/>
          <p:cNvCxnSpPr>
            <a:endCxn id="37" idx="1"/>
          </p:cNvCxnSpPr>
          <p:nvPr/>
        </p:nvCxnSpPr>
        <p:spPr>
          <a:xfrm flipV="1">
            <a:off x="914400" y="5024438"/>
            <a:ext cx="4343400" cy="14525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019925" y="3343274"/>
            <a:ext cx="304800" cy="228601"/>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57800" y="4867275"/>
            <a:ext cx="304800" cy="314325"/>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90822" y="3559464"/>
            <a:ext cx="152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972050" y="4343400"/>
            <a:ext cx="152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70250" y="3892550"/>
            <a:ext cx="152400" cy="152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74242" y="4676486"/>
            <a:ext cx="152400" cy="152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019800" y="1066800"/>
            <a:ext cx="1295400" cy="646331"/>
          </a:xfrm>
          <a:prstGeom prst="rect">
            <a:avLst/>
          </a:prstGeom>
          <a:noFill/>
        </p:spPr>
        <p:txBody>
          <a:bodyPr wrap="square" rtlCol="0">
            <a:spAutoFit/>
          </a:bodyPr>
          <a:lstStyle/>
          <a:p>
            <a:r>
              <a:rPr lang="en-US" dirty="0" smtClean="0">
                <a:solidFill>
                  <a:srgbClr val="92D050"/>
                </a:solidFill>
              </a:rPr>
              <a:t>5’ splice site (GU)</a:t>
            </a:r>
            <a:endParaRPr lang="en-US" dirty="0">
              <a:solidFill>
                <a:srgbClr val="92D050"/>
              </a:solidFill>
            </a:endParaRPr>
          </a:p>
        </p:txBody>
      </p:sp>
      <p:cxnSp>
        <p:nvCxnSpPr>
          <p:cNvPr id="48" name="Straight Arrow Connector 47"/>
          <p:cNvCxnSpPr/>
          <p:nvPr/>
        </p:nvCxnSpPr>
        <p:spPr>
          <a:xfrm rot="16200000" flipH="1">
            <a:off x="6096000" y="2209800"/>
            <a:ext cx="1828800" cy="9144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3352800" y="1676400"/>
            <a:ext cx="5181600" cy="2209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110671" y="1086399"/>
            <a:ext cx="1295400" cy="646331"/>
          </a:xfrm>
          <a:prstGeom prst="rect">
            <a:avLst/>
          </a:prstGeom>
          <a:noFill/>
        </p:spPr>
        <p:txBody>
          <a:bodyPr wrap="square" rtlCol="0">
            <a:spAutoFit/>
          </a:bodyPr>
          <a:lstStyle/>
          <a:p>
            <a:r>
              <a:rPr lang="en-US" dirty="0" smtClean="0">
                <a:solidFill>
                  <a:srgbClr val="92D050"/>
                </a:solidFill>
              </a:rPr>
              <a:t>3’ splice site(AG)</a:t>
            </a:r>
            <a:endParaRPr lang="en-US" dirty="0">
              <a:solidFill>
                <a:srgbClr val="92D050"/>
              </a:solidFill>
            </a:endParaRPr>
          </a:p>
        </p:txBody>
      </p:sp>
    </p:spTree>
    <p:extLst>
      <p:ext uri="{BB962C8B-B14F-4D97-AF65-F5344CB8AC3E}">
        <p14:creationId xmlns:p14="http://schemas.microsoft.com/office/powerpoint/2010/main" val="665742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Eukaryotic mRNA</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6691" y="1981200"/>
            <a:ext cx="8734425" cy="1293333"/>
          </a:xfrm>
          <a:prstGeom prst="rect">
            <a:avLst/>
          </a:prstGeom>
          <a:noFill/>
          <a:ln w="9525">
            <a:noFill/>
            <a:miter lim="800000"/>
            <a:headEnd/>
            <a:tailEnd/>
          </a:ln>
          <a:effectLst/>
        </p:spPr>
      </p:pic>
    </p:spTree>
    <p:extLst>
      <p:ext uri="{BB962C8B-B14F-4D97-AF65-F5344CB8AC3E}">
        <p14:creationId xmlns:p14="http://schemas.microsoft.com/office/powerpoint/2010/main" val="3973384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a:bodyPr>
          <a:lstStyle/>
          <a:p>
            <a:r>
              <a:rPr lang="en-US" b="1" dirty="0" smtClean="0"/>
              <a:t>Overview</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Obtaining sequence data from the internet</a:t>
            </a:r>
          </a:p>
          <a:p>
            <a:r>
              <a:rPr lang="en-US" dirty="0" smtClean="0"/>
              <a:t>Aligning two sequences</a:t>
            </a:r>
          </a:p>
          <a:p>
            <a:r>
              <a:rPr lang="en-US" dirty="0" smtClean="0"/>
              <a:t>Using the biologist’s </a:t>
            </a:r>
            <a:r>
              <a:rPr lang="en-US" dirty="0" err="1" smtClean="0"/>
              <a:t>google</a:t>
            </a:r>
            <a:r>
              <a:rPr lang="en-US" dirty="0" smtClean="0"/>
              <a:t>: BLAST</a:t>
            </a:r>
          </a:p>
          <a:p>
            <a:endParaRPr lang="en-US" dirty="0" smtClean="0"/>
          </a:p>
          <a:p>
            <a:pPr>
              <a:buNone/>
            </a:pPr>
            <a:r>
              <a:rPr lang="en-US" dirty="0" smtClean="0"/>
              <a:t>We’ll use hemoglobin as a case study</a:t>
            </a:r>
          </a:p>
          <a:p>
            <a:pPr>
              <a:buNone/>
            </a:pPr>
            <a:endParaRPr lang="en-US" dirty="0" smtClean="0"/>
          </a:p>
          <a:p>
            <a:pPr>
              <a:buNone/>
            </a:pPr>
            <a:endParaRPr lang="en-US" dirty="0" smtClean="0"/>
          </a:p>
          <a:p>
            <a:pPr>
              <a:buNone/>
            </a:pPr>
            <a:endParaRPr lang="en-US" dirty="0" smtClean="0"/>
          </a:p>
          <a:p>
            <a:pPr>
              <a:buNone/>
            </a:pPr>
            <a:r>
              <a:rPr lang="en-US" sz="2400" dirty="0" smtClean="0"/>
              <a:t>Related reading: Ch. 6 of </a:t>
            </a:r>
            <a:r>
              <a:rPr lang="en-US" sz="2400" dirty="0" err="1" smtClean="0"/>
              <a:t>Stryer</a:t>
            </a:r>
            <a:r>
              <a:rPr lang="en-US" sz="2400" dirty="0" smtClean="0"/>
              <a:t> (Biochemistry, 7</a:t>
            </a:r>
            <a:r>
              <a:rPr lang="en-US" sz="2400" baseline="30000" dirty="0" smtClean="0"/>
              <a:t>th</a:t>
            </a:r>
            <a:r>
              <a:rPr lang="en-US" sz="2400" dirty="0" smtClean="0"/>
              <a:t> edition) </a:t>
            </a:r>
          </a:p>
        </p:txBody>
      </p:sp>
    </p:spTree>
    <p:extLst>
      <p:ext uri="{BB962C8B-B14F-4D97-AF65-F5344CB8AC3E}">
        <p14:creationId xmlns:p14="http://schemas.microsoft.com/office/powerpoint/2010/main" val="414064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defRPr/>
            </a:pPr>
            <a:r>
              <a:rPr lang="en-US" sz="3200" dirty="0" smtClean="0"/>
              <a:t>We would like to find similar proteins in nature</a:t>
            </a:r>
          </a:p>
        </p:txBody>
      </p:sp>
      <p:sp>
        <p:nvSpPr>
          <p:cNvPr id="4" name="Title 1"/>
          <p:cNvSpPr txBox="1">
            <a:spLocks/>
          </p:cNvSpPr>
          <p:nvPr/>
        </p:nvSpPr>
        <p:spPr>
          <a:xfrm>
            <a:off x="457200" y="2057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Which sequence should we use</a:t>
            </a:r>
            <a:r>
              <a:rPr kumimoji="0" lang="en-US" sz="2400" b="0" i="0" u="none" strike="noStrike" kern="1200" cap="none" spc="0" normalizeH="0" noProof="0" dirty="0" smtClean="0">
                <a:ln>
                  <a:noFill/>
                </a:ln>
                <a:solidFill>
                  <a:schemeClr val="tx1"/>
                </a:solidFill>
                <a:effectLst/>
                <a:uLnTx/>
                <a:uFillTx/>
                <a:latin typeface="+mj-lt"/>
                <a:ea typeface="+mj-ea"/>
                <a:cs typeface="+mj-cs"/>
              </a:rPr>
              <a:t> for the search?</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3200" dirty="0" smtClean="0">
                <a:latin typeface="+mj-lt"/>
                <a:ea typeface="+mj-ea"/>
                <a:cs typeface="+mj-cs"/>
              </a:rPr>
              <a:t> </a:t>
            </a:r>
            <a:r>
              <a:rPr lang="en-US" sz="2400" dirty="0" smtClean="0">
                <a:latin typeface="+mj-lt"/>
                <a:ea typeface="+mj-ea"/>
                <a:cs typeface="+mj-cs"/>
              </a:rPr>
              <a:t>Genomic?</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400" dirty="0" smtClean="0">
                <a:latin typeface="+mj-lt"/>
                <a:ea typeface="+mj-ea"/>
                <a:cs typeface="+mj-cs"/>
              </a:rPr>
              <a:t> mRNA ?</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400" dirty="0" smtClean="0">
                <a:latin typeface="+mj-lt"/>
                <a:ea typeface="+mj-ea"/>
                <a:cs typeface="+mj-cs"/>
              </a:rPr>
              <a:t> Protein? </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36415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OK let’s grab the </a:t>
            </a:r>
            <a:r>
              <a:rPr lang="en-US" sz="3200" dirty="0" err="1" smtClean="0"/>
              <a:t>aa</a:t>
            </a:r>
            <a:r>
              <a:rPr lang="en-US" sz="3200" dirty="0" smtClean="0"/>
              <a:t> sequence of the protein</a:t>
            </a:r>
            <a:endParaRPr lang="en-US" sz="3200" dirty="0"/>
          </a:p>
        </p:txBody>
      </p:sp>
      <p:pic>
        <p:nvPicPr>
          <p:cNvPr id="7" name="Picture 2"/>
          <p:cNvPicPr>
            <a:picLocks noChangeAspect="1" noChangeArrowheads="1"/>
          </p:cNvPicPr>
          <p:nvPr/>
        </p:nvPicPr>
        <p:blipFill>
          <a:blip r:embed="rId2" cstate="print"/>
          <a:srcRect/>
          <a:stretch>
            <a:fillRect/>
          </a:stretch>
        </p:blipFill>
        <p:spPr bwMode="auto">
          <a:xfrm>
            <a:off x="0" y="1371600"/>
            <a:ext cx="6096000" cy="4467348"/>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a:stretch>
            <a:fillRect/>
          </a:stretch>
        </p:blipFill>
        <p:spPr bwMode="auto">
          <a:xfrm>
            <a:off x="2743200" y="1447800"/>
            <a:ext cx="6297855" cy="3048000"/>
          </a:xfrm>
          <a:prstGeom prst="rect">
            <a:avLst/>
          </a:prstGeom>
          <a:noFill/>
          <a:ln w="9525">
            <a:solidFill>
              <a:schemeClr val="tx1">
                <a:lumMod val="85000"/>
                <a:lumOff val="15000"/>
              </a:schemeClr>
            </a:solidFill>
            <a:miter lim="800000"/>
            <a:headEnd/>
            <a:tailEnd/>
          </a:ln>
          <a:effectLst/>
        </p:spPr>
      </p:pic>
      <p:cxnSp>
        <p:nvCxnSpPr>
          <p:cNvPr id="10" name="Straight Arrow Connector 9"/>
          <p:cNvCxnSpPr/>
          <p:nvPr/>
        </p:nvCxnSpPr>
        <p:spPr>
          <a:xfrm rot="5400000" flipH="1" flipV="1">
            <a:off x="647700" y="3619500"/>
            <a:ext cx="27432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0" y="2743200"/>
            <a:ext cx="6858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6" idx="2"/>
          </p:cNvCxnSpPr>
          <p:nvPr/>
        </p:nvCxnSpPr>
        <p:spPr>
          <a:xfrm rot="16200000" flipH="1">
            <a:off x="4095750" y="3028950"/>
            <a:ext cx="1066800" cy="952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7" name="Picture 7"/>
          <p:cNvPicPr>
            <a:picLocks noChangeAspect="1" noChangeArrowheads="1"/>
          </p:cNvPicPr>
          <p:nvPr/>
        </p:nvPicPr>
        <p:blipFill>
          <a:blip r:embed="rId4" cstate="print"/>
          <a:srcRect/>
          <a:stretch>
            <a:fillRect/>
          </a:stretch>
        </p:blipFill>
        <p:spPr bwMode="auto">
          <a:xfrm>
            <a:off x="5105400" y="4038600"/>
            <a:ext cx="3497432" cy="2324100"/>
          </a:xfrm>
          <a:prstGeom prst="rect">
            <a:avLst/>
          </a:prstGeom>
          <a:noFill/>
          <a:ln w="9525">
            <a:solidFill>
              <a:schemeClr val="tx1">
                <a:lumMod val="85000"/>
                <a:lumOff val="15000"/>
              </a:schemeClr>
            </a:solidFill>
            <a:miter lim="800000"/>
            <a:headEnd/>
            <a:tailEnd/>
          </a:ln>
          <a:effectLst/>
        </p:spPr>
      </p:pic>
      <p:sp>
        <p:nvSpPr>
          <p:cNvPr id="30" name="Rectangle 29"/>
          <p:cNvSpPr/>
          <p:nvPr/>
        </p:nvSpPr>
        <p:spPr>
          <a:xfrm>
            <a:off x="5943600" y="4876800"/>
            <a:ext cx="6858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8" name="Picture 8"/>
          <p:cNvPicPr>
            <a:picLocks noChangeAspect="1" noChangeArrowheads="1"/>
          </p:cNvPicPr>
          <p:nvPr/>
        </p:nvPicPr>
        <p:blipFill>
          <a:blip r:embed="rId5" cstate="print"/>
          <a:srcRect/>
          <a:stretch>
            <a:fillRect/>
          </a:stretch>
        </p:blipFill>
        <p:spPr bwMode="auto">
          <a:xfrm>
            <a:off x="2286000" y="5791200"/>
            <a:ext cx="3800475" cy="888694"/>
          </a:xfrm>
          <a:prstGeom prst="rect">
            <a:avLst/>
          </a:prstGeom>
          <a:noFill/>
          <a:ln w="9525">
            <a:solidFill>
              <a:schemeClr val="tx1">
                <a:lumMod val="85000"/>
                <a:lumOff val="15000"/>
              </a:schemeClr>
            </a:solidFill>
            <a:miter lim="800000"/>
            <a:headEnd/>
            <a:tailEnd/>
          </a:ln>
          <a:effectLst/>
        </p:spPr>
      </p:pic>
      <p:cxnSp>
        <p:nvCxnSpPr>
          <p:cNvPr id="32" name="Straight Arrow Connector 31"/>
          <p:cNvCxnSpPr/>
          <p:nvPr/>
        </p:nvCxnSpPr>
        <p:spPr>
          <a:xfrm rot="5400000">
            <a:off x="5372100" y="5219700"/>
            <a:ext cx="6858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95800" y="28194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36" name="TextBox 35"/>
          <p:cNvSpPr txBox="1"/>
          <p:nvPr/>
        </p:nvSpPr>
        <p:spPr>
          <a:xfrm>
            <a:off x="6553200" y="49530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Tree>
    <p:extLst>
      <p:ext uri="{BB962C8B-B14F-4D97-AF65-F5344CB8AC3E}">
        <p14:creationId xmlns:p14="http://schemas.microsoft.com/office/powerpoint/2010/main" val="446582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and the </a:t>
            </a:r>
            <a:r>
              <a:rPr lang="en-US" sz="3600" dirty="0" err="1" smtClean="0"/>
              <a:t>nt</a:t>
            </a:r>
            <a:r>
              <a:rPr lang="en-US" sz="3600" dirty="0" smtClean="0"/>
              <a:t> sequence of the protein</a:t>
            </a:r>
            <a:endParaRPr lang="en-US" sz="3600" dirty="0"/>
          </a:p>
        </p:txBody>
      </p:sp>
      <p:pic>
        <p:nvPicPr>
          <p:cNvPr id="7" name="Picture 2"/>
          <p:cNvPicPr>
            <a:picLocks noChangeAspect="1" noChangeArrowheads="1"/>
          </p:cNvPicPr>
          <p:nvPr/>
        </p:nvPicPr>
        <p:blipFill>
          <a:blip r:embed="rId2" cstate="print"/>
          <a:srcRect/>
          <a:stretch>
            <a:fillRect/>
          </a:stretch>
        </p:blipFill>
        <p:spPr bwMode="auto">
          <a:xfrm>
            <a:off x="0" y="1371600"/>
            <a:ext cx="6096000" cy="4467348"/>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a:stretch>
            <a:fillRect/>
          </a:stretch>
        </p:blipFill>
        <p:spPr bwMode="auto">
          <a:xfrm>
            <a:off x="2743200" y="1447800"/>
            <a:ext cx="6297855" cy="3048000"/>
          </a:xfrm>
          <a:prstGeom prst="rect">
            <a:avLst/>
          </a:prstGeom>
          <a:noFill/>
          <a:ln w="9525">
            <a:solidFill>
              <a:schemeClr val="tx1">
                <a:lumMod val="85000"/>
                <a:lumOff val="15000"/>
              </a:schemeClr>
            </a:solidFill>
            <a:miter lim="800000"/>
            <a:headEnd/>
            <a:tailEnd/>
          </a:ln>
          <a:effectLst/>
        </p:spPr>
      </p:pic>
      <p:cxnSp>
        <p:nvCxnSpPr>
          <p:cNvPr id="10" name="Straight Arrow Connector 9"/>
          <p:cNvCxnSpPr/>
          <p:nvPr/>
        </p:nvCxnSpPr>
        <p:spPr>
          <a:xfrm rot="5400000" flipH="1" flipV="1">
            <a:off x="647700" y="3619500"/>
            <a:ext cx="27432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0" y="2743200"/>
            <a:ext cx="6858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3" name="Picture 3"/>
          <p:cNvPicPr>
            <a:picLocks noChangeAspect="1" noChangeArrowheads="1"/>
          </p:cNvPicPr>
          <p:nvPr/>
        </p:nvPicPr>
        <p:blipFill>
          <a:blip r:embed="rId4" cstate="print"/>
          <a:srcRect/>
          <a:stretch>
            <a:fillRect/>
          </a:stretch>
        </p:blipFill>
        <p:spPr bwMode="auto">
          <a:xfrm>
            <a:off x="4371975" y="3200400"/>
            <a:ext cx="4772025" cy="2893474"/>
          </a:xfrm>
          <a:prstGeom prst="rect">
            <a:avLst/>
          </a:prstGeom>
          <a:noFill/>
          <a:ln w="9525">
            <a:solidFill>
              <a:schemeClr val="tx1">
                <a:lumMod val="95000"/>
                <a:lumOff val="5000"/>
              </a:schemeClr>
            </a:solidFill>
            <a:miter lim="800000"/>
            <a:headEnd/>
            <a:tailEnd/>
          </a:ln>
          <a:effectLst/>
        </p:spPr>
      </p:pic>
      <p:cxnSp>
        <p:nvCxnSpPr>
          <p:cNvPr id="12" name="Straight Arrow Connector 11"/>
          <p:cNvCxnSpPr/>
          <p:nvPr/>
        </p:nvCxnSpPr>
        <p:spPr>
          <a:xfrm rot="16200000" flipH="1">
            <a:off x="4114800" y="2971800"/>
            <a:ext cx="3048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62525" y="3267075"/>
            <a:ext cx="6858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p:cNvPicPr>
            <a:picLocks noChangeAspect="1" noChangeArrowheads="1"/>
          </p:cNvPicPr>
          <p:nvPr/>
        </p:nvPicPr>
        <p:blipFill>
          <a:blip r:embed="rId5" cstate="print"/>
          <a:srcRect/>
          <a:stretch>
            <a:fillRect/>
          </a:stretch>
        </p:blipFill>
        <p:spPr bwMode="auto">
          <a:xfrm>
            <a:off x="5791200" y="4572000"/>
            <a:ext cx="3143250" cy="2055202"/>
          </a:xfrm>
          <a:prstGeom prst="rect">
            <a:avLst/>
          </a:prstGeom>
          <a:noFill/>
          <a:ln w="9525">
            <a:solidFill>
              <a:schemeClr val="tx1">
                <a:lumMod val="85000"/>
                <a:lumOff val="15000"/>
              </a:schemeClr>
            </a:solidFill>
            <a:miter lim="800000"/>
            <a:headEnd/>
            <a:tailEnd/>
          </a:ln>
          <a:effectLst/>
        </p:spPr>
      </p:pic>
      <p:cxnSp>
        <p:nvCxnSpPr>
          <p:cNvPr id="19" name="Straight Arrow Connector 18"/>
          <p:cNvCxnSpPr/>
          <p:nvPr/>
        </p:nvCxnSpPr>
        <p:spPr>
          <a:xfrm rot="16200000" flipH="1">
            <a:off x="5029200" y="3810000"/>
            <a:ext cx="10668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81775" y="5353050"/>
            <a:ext cx="4572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p:cNvPicPr>
            <a:picLocks noChangeAspect="1" noChangeArrowheads="1"/>
          </p:cNvPicPr>
          <p:nvPr/>
        </p:nvPicPr>
        <p:blipFill>
          <a:blip r:embed="rId6" cstate="print"/>
          <a:srcRect/>
          <a:stretch>
            <a:fillRect/>
          </a:stretch>
        </p:blipFill>
        <p:spPr bwMode="auto">
          <a:xfrm>
            <a:off x="2133600" y="5609182"/>
            <a:ext cx="3100388" cy="1248818"/>
          </a:xfrm>
          <a:prstGeom prst="rect">
            <a:avLst/>
          </a:prstGeom>
          <a:noFill/>
          <a:ln w="9525">
            <a:solidFill>
              <a:schemeClr val="tx1">
                <a:lumMod val="85000"/>
                <a:lumOff val="15000"/>
              </a:schemeClr>
            </a:solidFill>
            <a:miter lim="800000"/>
            <a:headEnd/>
            <a:tailEnd/>
          </a:ln>
          <a:effectLst/>
        </p:spPr>
      </p:pic>
      <p:cxnSp>
        <p:nvCxnSpPr>
          <p:cNvPr id="26" name="Straight Arrow Connector 25"/>
          <p:cNvCxnSpPr/>
          <p:nvPr/>
        </p:nvCxnSpPr>
        <p:spPr>
          <a:xfrm rot="10800000" flipV="1">
            <a:off x="5257800" y="5562600"/>
            <a:ext cx="12954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8800" y="34290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20" name="TextBox 19"/>
          <p:cNvSpPr txBox="1"/>
          <p:nvPr/>
        </p:nvSpPr>
        <p:spPr>
          <a:xfrm>
            <a:off x="7010400" y="54102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21" name="TextBox 20"/>
          <p:cNvSpPr txBox="1"/>
          <p:nvPr/>
        </p:nvSpPr>
        <p:spPr>
          <a:xfrm>
            <a:off x="4495800" y="28194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Tree>
    <p:extLst>
      <p:ext uri="{BB962C8B-B14F-4D97-AF65-F5344CB8AC3E}">
        <p14:creationId xmlns:p14="http://schemas.microsoft.com/office/powerpoint/2010/main" val="2005302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Nucleotide versus amino acid sequences</a:t>
            </a:r>
            <a:endParaRPr lang="en-US" sz="3600" dirty="0"/>
          </a:p>
        </p:txBody>
      </p:sp>
      <p:sp>
        <p:nvSpPr>
          <p:cNvPr id="28673" name="Rectangle 1"/>
          <p:cNvSpPr>
            <a:spLocks noChangeArrowheads="1"/>
          </p:cNvSpPr>
          <p:nvPr/>
        </p:nvSpPr>
        <p:spPr bwMode="auto">
          <a:xfrm>
            <a:off x="1022236" y="1075300"/>
            <a:ext cx="7086600" cy="2046714"/>
          </a:xfrm>
          <a:prstGeom prst="rect">
            <a:avLst/>
          </a:prstGeom>
          <a:solidFill>
            <a:schemeClr val="accent6">
              <a:lumMod val="20000"/>
              <a:lumOff val="80000"/>
            </a:schemeClr>
          </a:solidFill>
          <a:ln w="9525">
            <a:noFill/>
            <a:miter lim="800000"/>
            <a:headEnd/>
            <a:tailEnd/>
          </a:ln>
          <a:effectLst/>
        </p:spPr>
        <p:txBody>
          <a:bodyPr vert="horz" wrap="square" lIns="0" tIns="0" rIns="0" bIns="0" numCol="1" anchor="ctr" anchorCtr="0" compatLnSpc="1">
            <a:prstTxWarp prst="textNoShape">
              <a:avLst/>
            </a:prstTxWarp>
            <a:spAutoFit/>
          </a:bodyPr>
          <a:lstStyle/>
          <a:p>
            <a:r>
              <a:rPr lang="en-US" sz="1100" dirty="0" smtClean="0"/>
              <a:t>&gt;</a:t>
            </a:r>
            <a:r>
              <a:rPr lang="en-US" sz="1100" dirty="0" smtClean="0">
                <a:ea typeface="Times New Roman" pitchFamily="18" charset="0"/>
                <a:cs typeface="Courier New" pitchFamily="49" charset="0"/>
              </a:rPr>
              <a:t> NP_000549.1 </a:t>
            </a:r>
            <a:r>
              <a:rPr lang="en-US" sz="1100" dirty="0" smtClean="0"/>
              <a:t>Homo </a:t>
            </a:r>
            <a:r>
              <a:rPr lang="en-US" sz="1100" dirty="0"/>
              <a:t>sapiens </a:t>
            </a:r>
            <a:r>
              <a:rPr lang="en-US" sz="1100" dirty="0" err="1"/>
              <a:t>nt</a:t>
            </a:r>
            <a:r>
              <a:rPr lang="en-US" sz="1100" dirty="0"/>
              <a:t> (429)</a:t>
            </a:r>
          </a:p>
          <a:p>
            <a:r>
              <a:rPr lang="en-US" sz="1100" dirty="0" smtClean="0"/>
              <a:t> </a:t>
            </a:r>
            <a:r>
              <a:rPr lang="en-US" sz="2000" b="1" dirty="0">
                <a:solidFill>
                  <a:srgbClr val="FF0000"/>
                </a:solidFill>
              </a:rPr>
              <a:t>ATG</a:t>
            </a:r>
            <a:r>
              <a:rPr lang="en-US" sz="1100" dirty="0"/>
              <a:t>GTGCTGTCTCCTGCCGACAAGACCAACGTCAAGGCCGCCTGGGGTAAGGTCGGCGCGCACGCTGGCGAGTATGGTGCGGAGGCCCTGGAGAGGATGTTCCTGTCCTTCCCCACCACCAAGACCTACTTCCCGCACTTCGACCTGAGCCACGGCTCTGCCCAGGTTAAGGGCCACGGCAAGAAGGTGGCCGACGCGCTGACCAACGCCGTGGCGCACGTGGACGACATGCCCAACGCGCTGTCCGCCCTGAGCGACCTGCACGCGCACAAGCTTCGGGTGGACCCGGTCAACTTCAAGCTCCTAAGCCACTGCCTGCTGGTGACCCTGGCCGCCCACCTCCCCGCCGAGTTCACCCCTGCGGTGCACGCCTCCCTGGACAAGTTCCTGGCTTCTGTGAGCACCGTGCTGACCTCCAAATACCGT</a:t>
            </a:r>
            <a:r>
              <a:rPr lang="en-US" sz="1600" b="1" dirty="0">
                <a:solidFill>
                  <a:srgbClr val="FF0000"/>
                </a:solidFill>
              </a:rPr>
              <a:t>TAA</a:t>
            </a:r>
            <a:endParaRPr lang="en-US" sz="1100" b="1" dirty="0">
              <a:solidFill>
                <a:srgbClr val="FF0000"/>
              </a:solidFill>
            </a:endParaRPr>
          </a:p>
          <a:p>
            <a:endParaRPr lang="en-US" sz="1100" dirty="0" smtClean="0"/>
          </a:p>
          <a:p>
            <a:r>
              <a:rPr lang="en-US" sz="1100" dirty="0" smtClean="0"/>
              <a:t>&gt;</a:t>
            </a:r>
            <a:r>
              <a:rPr lang="en-US" sz="1100" dirty="0" smtClean="0">
                <a:ea typeface="Times New Roman" pitchFamily="18" charset="0"/>
                <a:cs typeface="Courier New" pitchFamily="49" charset="0"/>
              </a:rPr>
              <a:t> </a:t>
            </a:r>
            <a:r>
              <a:rPr lang="en-US" sz="1100" dirty="0">
                <a:ea typeface="Times New Roman" pitchFamily="18" charset="0"/>
                <a:cs typeface="Courier New" pitchFamily="49" charset="0"/>
              </a:rPr>
              <a:t>NP_000549.1 </a:t>
            </a:r>
            <a:r>
              <a:rPr lang="en-US" sz="1100" dirty="0" smtClean="0"/>
              <a:t>Homo </a:t>
            </a:r>
            <a:r>
              <a:rPr lang="en-US" sz="1100" dirty="0"/>
              <a:t>sapiens </a:t>
            </a:r>
            <a:r>
              <a:rPr lang="en-US" sz="1100" dirty="0" err="1"/>
              <a:t>aa</a:t>
            </a:r>
            <a:r>
              <a:rPr lang="en-US" sz="1100" dirty="0"/>
              <a:t> (142</a:t>
            </a:r>
            <a:r>
              <a:rPr lang="en-US" sz="1100" dirty="0" smtClean="0"/>
              <a:t>) </a:t>
            </a:r>
            <a:r>
              <a:rPr lang="en-US" sz="2000" dirty="0" smtClean="0">
                <a:solidFill>
                  <a:srgbClr val="FF0000"/>
                </a:solidFill>
              </a:rPr>
              <a:t>M</a:t>
            </a:r>
            <a:r>
              <a:rPr lang="en-US" sz="1100" dirty="0" smtClean="0"/>
              <a:t>VLSPADKTNVKAAWGKVGAHAGEYGAEALERMFLSFPTTKTYFPHFDLSHGSAQVKGHGKKVADALTNAVAHVDDMPNALSALSDLHAHKLRVDPVNFKLLSHCLLVTLAAHLPAEFTPAVHASLDKFLASVSTVLTSKYR</a:t>
            </a:r>
            <a:endParaRPr lang="en-US" sz="1100" dirty="0"/>
          </a:p>
        </p:txBody>
      </p:sp>
      <p:pic>
        <p:nvPicPr>
          <p:cNvPr id="28674" name="Picture 2"/>
          <p:cNvPicPr>
            <a:picLocks noChangeAspect="1" noChangeArrowheads="1"/>
          </p:cNvPicPr>
          <p:nvPr/>
        </p:nvPicPr>
        <p:blipFill>
          <a:blip r:embed="rId2" cstate="print"/>
          <a:srcRect/>
          <a:stretch>
            <a:fillRect/>
          </a:stretch>
        </p:blipFill>
        <p:spPr bwMode="auto">
          <a:xfrm>
            <a:off x="2438400" y="3200400"/>
            <a:ext cx="4419600" cy="3283131"/>
          </a:xfrm>
          <a:prstGeom prst="rect">
            <a:avLst/>
          </a:prstGeom>
          <a:noFill/>
          <a:ln w="9525">
            <a:noFill/>
            <a:miter lim="800000"/>
            <a:headEnd/>
            <a:tailEnd/>
          </a:ln>
          <a:effectLst/>
        </p:spPr>
      </p:pic>
    </p:spTree>
    <p:extLst>
      <p:ext uri="{BB962C8B-B14F-4D97-AF65-F5344CB8AC3E}">
        <p14:creationId xmlns:p14="http://schemas.microsoft.com/office/powerpoint/2010/main" val="321762022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Nucleotide versus amino acid sequences</a:t>
            </a:r>
            <a:endParaRPr lang="en-US" sz="3600" dirty="0"/>
          </a:p>
        </p:txBody>
      </p:sp>
      <p:sp>
        <p:nvSpPr>
          <p:cNvPr id="28673" name="Rectangle 1"/>
          <p:cNvSpPr>
            <a:spLocks noChangeArrowheads="1"/>
          </p:cNvSpPr>
          <p:nvPr/>
        </p:nvSpPr>
        <p:spPr bwMode="auto">
          <a:xfrm>
            <a:off x="1022236" y="1075300"/>
            <a:ext cx="7086600" cy="2046714"/>
          </a:xfrm>
          <a:prstGeom prst="rect">
            <a:avLst/>
          </a:prstGeom>
          <a:solidFill>
            <a:schemeClr val="accent6">
              <a:lumMod val="20000"/>
              <a:lumOff val="80000"/>
            </a:schemeClr>
          </a:solidFill>
          <a:ln w="9525">
            <a:noFill/>
            <a:miter lim="800000"/>
            <a:headEnd/>
            <a:tailEnd/>
          </a:ln>
          <a:effectLst/>
        </p:spPr>
        <p:txBody>
          <a:bodyPr vert="horz" wrap="square" lIns="0" tIns="0" rIns="0" bIns="0" numCol="1" anchor="ctr" anchorCtr="0" compatLnSpc="1">
            <a:prstTxWarp prst="textNoShape">
              <a:avLst/>
            </a:prstTxWarp>
            <a:spAutoFit/>
          </a:bodyPr>
          <a:lstStyle/>
          <a:p>
            <a:r>
              <a:rPr lang="en-US" sz="1100" dirty="0" smtClean="0"/>
              <a:t>&gt;</a:t>
            </a:r>
            <a:r>
              <a:rPr lang="en-US" sz="1100" dirty="0" smtClean="0">
                <a:ea typeface="Times New Roman" pitchFamily="18" charset="0"/>
                <a:cs typeface="Courier New" pitchFamily="49" charset="0"/>
              </a:rPr>
              <a:t> NP_000549.1 </a:t>
            </a:r>
            <a:r>
              <a:rPr lang="en-US" sz="1100" dirty="0" smtClean="0"/>
              <a:t>Homo </a:t>
            </a:r>
            <a:r>
              <a:rPr lang="en-US" sz="1100" dirty="0"/>
              <a:t>sapiens </a:t>
            </a:r>
            <a:r>
              <a:rPr lang="en-US" sz="1100" dirty="0" err="1"/>
              <a:t>nt</a:t>
            </a:r>
            <a:r>
              <a:rPr lang="en-US" sz="1100" dirty="0"/>
              <a:t> (429)</a:t>
            </a:r>
          </a:p>
          <a:p>
            <a:r>
              <a:rPr lang="en-US" sz="1100" dirty="0" smtClean="0"/>
              <a:t> </a:t>
            </a:r>
            <a:r>
              <a:rPr lang="en-US" sz="2000" b="1" dirty="0">
                <a:solidFill>
                  <a:srgbClr val="FF0000"/>
                </a:solidFill>
              </a:rPr>
              <a:t>ATG</a:t>
            </a:r>
            <a:r>
              <a:rPr lang="en-US" sz="1100" dirty="0"/>
              <a:t>GTGCTGTCTCCTGCCGACAAGACCAACGTCAAGGCCGCCTGGGGTAAGGTCGGCGCGCACGCTGGCGAGTATGGTGCGGAGGCCCTGGAGAGGATGTTCCTGTCCTTCCCCACCACCAAGACCTACTTCCCGCACTTCGACCTGAGCCACGGCTCTGCCCAGGTTAAGGGCCACGGCAAGAAGGTGGCCGACGCGCTGACCAACGCCGTGGCGCACGTGGACGACATGCCCAACGCGCTGTCCGCCCTGAGCGACCTGCACGCGCACAAGCTTCGGGTGGACCCGGTCAACTTCAAGCTCCTAAGCCACTGCCTGCTGGTGACCCTGGCCGCCCACCTCCCCGCCGAGTTCACCCCTGCGGTGCACGCCTCCCTGGACAAGTTCCTGGCTTCTGTGAGCACCGTGCTGACCTCCAAATACCGT</a:t>
            </a:r>
            <a:r>
              <a:rPr lang="en-US" sz="1600" b="1" dirty="0">
                <a:solidFill>
                  <a:srgbClr val="FF0000"/>
                </a:solidFill>
              </a:rPr>
              <a:t>TAA</a:t>
            </a:r>
            <a:endParaRPr lang="en-US" sz="1100" b="1" dirty="0">
              <a:solidFill>
                <a:srgbClr val="FF0000"/>
              </a:solidFill>
            </a:endParaRPr>
          </a:p>
          <a:p>
            <a:endParaRPr lang="en-US" sz="1100" dirty="0" smtClean="0"/>
          </a:p>
          <a:p>
            <a:r>
              <a:rPr lang="en-US" sz="1100" dirty="0" smtClean="0"/>
              <a:t>&gt;</a:t>
            </a:r>
            <a:r>
              <a:rPr lang="en-US" sz="1100" dirty="0" smtClean="0">
                <a:ea typeface="Times New Roman" pitchFamily="18" charset="0"/>
                <a:cs typeface="Courier New" pitchFamily="49" charset="0"/>
              </a:rPr>
              <a:t> </a:t>
            </a:r>
            <a:r>
              <a:rPr lang="en-US" sz="1100" dirty="0">
                <a:ea typeface="Times New Roman" pitchFamily="18" charset="0"/>
                <a:cs typeface="Courier New" pitchFamily="49" charset="0"/>
              </a:rPr>
              <a:t>NP_000549.1 </a:t>
            </a:r>
            <a:r>
              <a:rPr lang="en-US" sz="1100" dirty="0" smtClean="0"/>
              <a:t>Homo </a:t>
            </a:r>
            <a:r>
              <a:rPr lang="en-US" sz="1100" dirty="0"/>
              <a:t>sapiens </a:t>
            </a:r>
            <a:r>
              <a:rPr lang="en-US" sz="1100" dirty="0" err="1"/>
              <a:t>aa</a:t>
            </a:r>
            <a:r>
              <a:rPr lang="en-US" sz="1100" dirty="0"/>
              <a:t> (142</a:t>
            </a:r>
            <a:r>
              <a:rPr lang="en-US" sz="1100" dirty="0" smtClean="0"/>
              <a:t>) </a:t>
            </a:r>
            <a:r>
              <a:rPr lang="en-US" sz="2000" dirty="0" smtClean="0">
                <a:solidFill>
                  <a:srgbClr val="FF0000"/>
                </a:solidFill>
              </a:rPr>
              <a:t>M</a:t>
            </a:r>
            <a:r>
              <a:rPr lang="en-US" sz="1100" dirty="0" smtClean="0"/>
              <a:t>VLSPADKTNVKAAWGKVGAHAGEYGAEALERMFLSFPTTKTYFPHFDLSHGSAQVKGHGKKVADALTNAVAHVDDMPNALSALSDLHAHKLRVDPVNFKLLSHCLLVTLAAHLPAEFTPAVHASLDKFLASVSTVLTSKYR</a:t>
            </a:r>
            <a:endParaRPr lang="en-US" sz="1100" dirty="0"/>
          </a:p>
        </p:txBody>
      </p:sp>
      <p:sp>
        <p:nvSpPr>
          <p:cNvPr id="6" name="Title 1"/>
          <p:cNvSpPr txBox="1">
            <a:spLocks/>
          </p:cNvSpPr>
          <p:nvPr/>
        </p:nvSpPr>
        <p:spPr>
          <a:xfrm>
            <a:off x="381000" y="2685708"/>
            <a:ext cx="82296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Rectangle 8"/>
          <p:cNvSpPr/>
          <p:nvPr/>
        </p:nvSpPr>
        <p:spPr>
          <a:xfrm>
            <a:off x="381000" y="3544050"/>
            <a:ext cx="9067800" cy="954107"/>
          </a:xfrm>
          <a:prstGeom prst="rect">
            <a:avLst/>
          </a:prstGeom>
        </p:spPr>
        <p:txBody>
          <a:bodyPr wrap="square">
            <a:spAutoFit/>
          </a:bodyPr>
          <a:lstStyle/>
          <a:p>
            <a:pPr>
              <a:spcBef>
                <a:spcPct val="0"/>
              </a:spcBef>
              <a:buFont typeface="Arial" pitchFamily="34" charset="0"/>
              <a:buChar char="•"/>
            </a:pPr>
            <a:r>
              <a:rPr lang="en-US" sz="2800" dirty="0" smtClean="0"/>
              <a:t> Which sequence should we use to search with, the amino acid sequence or the nucleotide sequence?</a:t>
            </a:r>
          </a:p>
        </p:txBody>
      </p:sp>
    </p:spTree>
    <p:extLst>
      <p:ext uri="{BB962C8B-B14F-4D97-AF65-F5344CB8AC3E}">
        <p14:creationId xmlns:p14="http://schemas.microsoft.com/office/powerpoint/2010/main" val="13554831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Nucleotide versus amino acid sequences</a:t>
            </a:r>
            <a:endParaRPr lang="en-US" sz="3600" dirty="0"/>
          </a:p>
        </p:txBody>
      </p:sp>
      <p:sp>
        <p:nvSpPr>
          <p:cNvPr id="28673" name="Rectangle 1"/>
          <p:cNvSpPr>
            <a:spLocks noChangeArrowheads="1"/>
          </p:cNvSpPr>
          <p:nvPr/>
        </p:nvSpPr>
        <p:spPr bwMode="auto">
          <a:xfrm>
            <a:off x="1022236" y="1075300"/>
            <a:ext cx="7086600" cy="2046714"/>
          </a:xfrm>
          <a:prstGeom prst="rect">
            <a:avLst/>
          </a:prstGeom>
          <a:solidFill>
            <a:schemeClr val="accent6">
              <a:lumMod val="20000"/>
              <a:lumOff val="80000"/>
            </a:schemeClr>
          </a:solidFill>
          <a:ln w="9525">
            <a:noFill/>
            <a:miter lim="800000"/>
            <a:headEnd/>
            <a:tailEnd/>
          </a:ln>
          <a:effectLst/>
        </p:spPr>
        <p:txBody>
          <a:bodyPr vert="horz" wrap="square" lIns="0" tIns="0" rIns="0" bIns="0" numCol="1" anchor="ctr" anchorCtr="0" compatLnSpc="1">
            <a:prstTxWarp prst="textNoShape">
              <a:avLst/>
            </a:prstTxWarp>
            <a:spAutoFit/>
          </a:bodyPr>
          <a:lstStyle/>
          <a:p>
            <a:r>
              <a:rPr lang="en-US" sz="1100" dirty="0" smtClean="0"/>
              <a:t>&gt;</a:t>
            </a:r>
            <a:r>
              <a:rPr lang="en-US" sz="1100" dirty="0" smtClean="0">
                <a:ea typeface="Times New Roman" pitchFamily="18" charset="0"/>
                <a:cs typeface="Courier New" pitchFamily="49" charset="0"/>
              </a:rPr>
              <a:t> NP_000549.1 </a:t>
            </a:r>
            <a:r>
              <a:rPr lang="en-US" sz="1100" dirty="0" smtClean="0"/>
              <a:t>Homo </a:t>
            </a:r>
            <a:r>
              <a:rPr lang="en-US" sz="1100" dirty="0"/>
              <a:t>sapiens </a:t>
            </a:r>
            <a:r>
              <a:rPr lang="en-US" sz="1100" dirty="0" err="1"/>
              <a:t>nt</a:t>
            </a:r>
            <a:r>
              <a:rPr lang="en-US" sz="1100" dirty="0"/>
              <a:t> (429)</a:t>
            </a:r>
          </a:p>
          <a:p>
            <a:r>
              <a:rPr lang="en-US" sz="1100" dirty="0" smtClean="0"/>
              <a:t> </a:t>
            </a:r>
            <a:r>
              <a:rPr lang="en-US" sz="2000" b="1" dirty="0">
                <a:solidFill>
                  <a:srgbClr val="FF0000"/>
                </a:solidFill>
              </a:rPr>
              <a:t>ATG</a:t>
            </a:r>
            <a:r>
              <a:rPr lang="en-US" sz="1100" dirty="0"/>
              <a:t>GTGCTGTCTCCTGCCGACAAGACCAACGTCAAGGCCGCCTGGGGTAAGGTCGGCGCGCACGCTGGCGAGTATGGTGCGGAGGCCCTGGAGAGGATGTTCCTGTCCTTCCCCACCACCAAGACCTACTTCCCGCACTTCGACCTGAGCCACGGCTCTGCCCAGGTTAAGGGCCACGGCAAGAAGGTGGCCGACGCGCTGACCAACGCCGTGGCGCACGTGGACGACATGCCCAACGCGCTGTCCGCCCTGAGCGACCTGCACGCGCACAAGCTTCGGGTGGACCCGGTCAACTTCAAGCTCCTAAGCCACTGCCTGCTGGTGACCCTGGCCGCCCACCTCCCCGCCGAGTTCACCCCTGCGGTGCACGCCTCCCTGGACAAGTTCCTGGCTTCTGTGAGCACCGTGCTGACCTCCAAATACCGT</a:t>
            </a:r>
            <a:r>
              <a:rPr lang="en-US" sz="1600" b="1" dirty="0">
                <a:solidFill>
                  <a:srgbClr val="FF0000"/>
                </a:solidFill>
              </a:rPr>
              <a:t>TAA</a:t>
            </a:r>
            <a:endParaRPr lang="en-US" sz="1100" b="1" dirty="0">
              <a:solidFill>
                <a:srgbClr val="FF0000"/>
              </a:solidFill>
            </a:endParaRPr>
          </a:p>
          <a:p>
            <a:endParaRPr lang="en-US" sz="1100" dirty="0" smtClean="0"/>
          </a:p>
          <a:p>
            <a:r>
              <a:rPr lang="en-US" sz="1100" dirty="0" smtClean="0"/>
              <a:t>&gt;</a:t>
            </a:r>
            <a:r>
              <a:rPr lang="en-US" sz="1100" dirty="0" smtClean="0">
                <a:ea typeface="Times New Roman" pitchFamily="18" charset="0"/>
                <a:cs typeface="Courier New" pitchFamily="49" charset="0"/>
              </a:rPr>
              <a:t> </a:t>
            </a:r>
            <a:r>
              <a:rPr lang="en-US" sz="1100" dirty="0">
                <a:ea typeface="Times New Roman" pitchFamily="18" charset="0"/>
                <a:cs typeface="Courier New" pitchFamily="49" charset="0"/>
              </a:rPr>
              <a:t>NP_000549.1 </a:t>
            </a:r>
            <a:r>
              <a:rPr lang="en-US" sz="1100" dirty="0" smtClean="0"/>
              <a:t>Homo </a:t>
            </a:r>
            <a:r>
              <a:rPr lang="en-US" sz="1100" dirty="0"/>
              <a:t>sapiens </a:t>
            </a:r>
            <a:r>
              <a:rPr lang="en-US" sz="1100" dirty="0" err="1"/>
              <a:t>aa</a:t>
            </a:r>
            <a:r>
              <a:rPr lang="en-US" sz="1100" dirty="0"/>
              <a:t> (142</a:t>
            </a:r>
            <a:r>
              <a:rPr lang="en-US" sz="1100" dirty="0" smtClean="0"/>
              <a:t>) </a:t>
            </a:r>
            <a:r>
              <a:rPr lang="en-US" sz="2000" dirty="0" smtClean="0">
                <a:solidFill>
                  <a:srgbClr val="FF0000"/>
                </a:solidFill>
              </a:rPr>
              <a:t>M</a:t>
            </a:r>
            <a:r>
              <a:rPr lang="en-US" sz="1100" dirty="0" smtClean="0"/>
              <a:t>VLSPADKTNVKAAWGKVGAHAGEYGAEALERMFLSFPTTKTYFPHFDLSHGSAQVKGHGKKVADALTNAVAHVDDMPNALSALSDLHAHKLRVDPVNFKLLSHCLLVTLAAHLPAEFTPAVHASLDKFLASVSTVLTSKYR</a:t>
            </a:r>
            <a:endParaRPr lang="en-US" sz="1100" dirty="0"/>
          </a:p>
        </p:txBody>
      </p:sp>
      <p:sp>
        <p:nvSpPr>
          <p:cNvPr id="6" name="Title 1"/>
          <p:cNvSpPr txBox="1">
            <a:spLocks/>
          </p:cNvSpPr>
          <p:nvPr/>
        </p:nvSpPr>
        <p:spPr>
          <a:xfrm>
            <a:off x="381000" y="2685708"/>
            <a:ext cx="82296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Rectangle 7"/>
          <p:cNvSpPr/>
          <p:nvPr/>
        </p:nvSpPr>
        <p:spPr>
          <a:xfrm>
            <a:off x="296174" y="4482894"/>
            <a:ext cx="8610600" cy="2092881"/>
          </a:xfrm>
          <a:prstGeom prst="rect">
            <a:avLst/>
          </a:prstGeom>
          <a:solidFill>
            <a:schemeClr val="accent4">
              <a:lumMod val="20000"/>
              <a:lumOff val="80000"/>
            </a:schemeClr>
          </a:solidFill>
        </p:spPr>
        <p:txBody>
          <a:bodyPr wrap="square">
            <a:spAutoFit/>
          </a:bodyPr>
          <a:lstStyle/>
          <a:p>
            <a:pPr lvl="1">
              <a:spcBef>
                <a:spcPct val="0"/>
              </a:spcBef>
            </a:pPr>
            <a:r>
              <a:rPr lang="en-US" sz="2000" dirty="0" smtClean="0"/>
              <a:t>It depends on your goal, but generally to find </a:t>
            </a:r>
            <a:r>
              <a:rPr lang="en-US" sz="2000" dirty="0" err="1" smtClean="0"/>
              <a:t>homologs</a:t>
            </a:r>
            <a:r>
              <a:rPr lang="en-US" sz="2000" dirty="0" smtClean="0"/>
              <a:t>,  </a:t>
            </a:r>
            <a:r>
              <a:rPr lang="en-US" sz="2000" dirty="0" err="1" smtClean="0"/>
              <a:t>aa</a:t>
            </a:r>
            <a:r>
              <a:rPr lang="en-US" sz="2000" dirty="0" smtClean="0"/>
              <a:t> sequences is the way to go: </a:t>
            </a:r>
          </a:p>
          <a:p>
            <a:pPr lvl="2">
              <a:spcBef>
                <a:spcPct val="0"/>
              </a:spcBef>
              <a:buFont typeface="Arial" pitchFamily="34" charset="0"/>
              <a:buChar char="•"/>
            </a:pPr>
            <a:r>
              <a:rPr lang="en-US" dirty="0" smtClean="0"/>
              <a:t> Selection pressure on amino acid sequence is much stronger than on </a:t>
            </a:r>
            <a:r>
              <a:rPr lang="en-US" dirty="0" err="1" smtClean="0"/>
              <a:t>nt</a:t>
            </a:r>
            <a:r>
              <a:rPr lang="en-US" dirty="0" smtClean="0"/>
              <a:t> sequence</a:t>
            </a:r>
          </a:p>
          <a:p>
            <a:pPr lvl="2">
              <a:spcBef>
                <a:spcPct val="0"/>
              </a:spcBef>
              <a:buFont typeface="Arial" pitchFamily="34" charset="0"/>
              <a:buChar char="•"/>
            </a:pPr>
            <a:r>
              <a:rPr lang="en-US" dirty="0"/>
              <a:t> </a:t>
            </a:r>
            <a:r>
              <a:rPr lang="en-US" dirty="0" smtClean="0"/>
              <a:t>Two random </a:t>
            </a:r>
            <a:r>
              <a:rPr lang="en-US" dirty="0" err="1" smtClean="0"/>
              <a:t>nt</a:t>
            </a:r>
            <a:r>
              <a:rPr lang="en-US" dirty="0" smtClean="0"/>
              <a:t> sequences share 25% (50% with gaps) identical characters whereas amino acids sequences share only 5% (10-15% with gaps), improving the signal to noise considerably &lt;we’ll see this later…&gt;</a:t>
            </a:r>
          </a:p>
        </p:txBody>
      </p:sp>
      <p:sp>
        <p:nvSpPr>
          <p:cNvPr id="9" name="Rectangle 8"/>
          <p:cNvSpPr/>
          <p:nvPr/>
        </p:nvSpPr>
        <p:spPr>
          <a:xfrm>
            <a:off x="381000" y="3544050"/>
            <a:ext cx="9067800" cy="954107"/>
          </a:xfrm>
          <a:prstGeom prst="rect">
            <a:avLst/>
          </a:prstGeom>
        </p:spPr>
        <p:txBody>
          <a:bodyPr wrap="square">
            <a:spAutoFit/>
          </a:bodyPr>
          <a:lstStyle/>
          <a:p>
            <a:pPr>
              <a:spcBef>
                <a:spcPct val="0"/>
              </a:spcBef>
              <a:buFont typeface="Arial" pitchFamily="34" charset="0"/>
              <a:buChar char="•"/>
            </a:pPr>
            <a:r>
              <a:rPr lang="en-US" sz="2800" dirty="0" smtClean="0"/>
              <a:t> Which sequence should we use to search with, the amino acid sequence or the nucleotide sequence?</a:t>
            </a:r>
          </a:p>
        </p:txBody>
      </p:sp>
    </p:spTree>
    <p:extLst>
      <p:ext uri="{BB962C8B-B14F-4D97-AF65-F5344CB8AC3E}">
        <p14:creationId xmlns:p14="http://schemas.microsoft.com/office/powerpoint/2010/main" val="5384218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Bioinformatics </a:t>
            </a:r>
            <a:r>
              <a:rPr lang="en-US" dirty="0" smtClean="0"/>
              <a:t/>
            </a:r>
            <a:br>
              <a:rPr lang="en-US" dirty="0" smtClean="0"/>
            </a:br>
            <a:r>
              <a:rPr lang="en-US" sz="3600" dirty="0" smtClean="0"/>
              <a:t>Bi1X-2010</a:t>
            </a:r>
            <a:endParaRPr lang="en-US" dirty="0"/>
          </a:p>
        </p:txBody>
      </p:sp>
      <p:sp>
        <p:nvSpPr>
          <p:cNvPr id="3" name="Subtitle 2"/>
          <p:cNvSpPr>
            <a:spLocks noGrp="1"/>
          </p:cNvSpPr>
          <p:nvPr>
            <p:ph type="subTitle" idx="1"/>
          </p:nvPr>
        </p:nvSpPr>
        <p:spPr/>
        <p:txBody>
          <a:bodyPr>
            <a:normAutofit fontScale="92500"/>
          </a:bodyPr>
          <a:lstStyle/>
          <a:p>
            <a:r>
              <a:rPr lang="en-US" b="1" dirty="0" smtClean="0"/>
              <a:t>Part II: </a:t>
            </a:r>
            <a:r>
              <a:rPr lang="en-US" dirty="0" smtClean="0"/>
              <a:t>Sequence alignment and BLAST</a:t>
            </a:r>
          </a:p>
          <a:p>
            <a:endParaRPr lang="en-US" dirty="0" smtClean="0"/>
          </a:p>
          <a:p>
            <a:r>
              <a:rPr lang="en-US" dirty="0" err="1" smtClean="0"/>
              <a:t>Arbel</a:t>
            </a:r>
            <a:r>
              <a:rPr lang="en-US" dirty="0" smtClean="0"/>
              <a:t> </a:t>
            </a:r>
            <a:r>
              <a:rPr lang="en-US" dirty="0" err="1" smtClean="0"/>
              <a:t>Tadmor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dirty="0"/>
          </a:p>
        </p:txBody>
      </p:sp>
      <p:sp>
        <p:nvSpPr>
          <p:cNvPr id="3" name="Content Placeholder 2"/>
          <p:cNvSpPr>
            <a:spLocks noGrp="1"/>
          </p:cNvSpPr>
          <p:nvPr>
            <p:ph idx="1"/>
          </p:nvPr>
        </p:nvSpPr>
        <p:spPr/>
        <p:txBody>
          <a:bodyPr/>
          <a:lstStyle/>
          <a:p>
            <a:r>
              <a:rPr lang="en-US" dirty="0" smtClean="0"/>
              <a:t>Sequence alignment - basic concepts</a:t>
            </a:r>
          </a:p>
          <a:p>
            <a:r>
              <a:rPr lang="en-US" dirty="0" smtClean="0"/>
              <a:t>Local vs. global alignment</a:t>
            </a:r>
          </a:p>
          <a:p>
            <a:r>
              <a:rPr lang="en-US" dirty="0" smtClean="0"/>
              <a:t>BLAST –a local alignment tool</a:t>
            </a:r>
          </a:p>
          <a:p>
            <a:r>
              <a:rPr lang="en-US" dirty="0" smtClean="0"/>
              <a:t>Exercise: alignment of random sequences</a:t>
            </a:r>
          </a:p>
          <a:p>
            <a:r>
              <a:rPr lang="en-US" dirty="0" smtClean="0"/>
              <a:t>Exercise: finding </a:t>
            </a:r>
            <a:r>
              <a:rPr lang="en-US" dirty="0" err="1" smtClean="0"/>
              <a:t>homologs</a:t>
            </a:r>
            <a:r>
              <a:rPr lang="en-US" dirty="0" smtClean="0"/>
              <a:t> of HBA1 with BLAST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Finding homologues sequences</a:t>
            </a:r>
            <a:endParaRPr lang="en-US" dirty="0"/>
          </a:p>
        </p:txBody>
      </p:sp>
      <p:sp>
        <p:nvSpPr>
          <p:cNvPr id="3" name="Content Placeholder 2"/>
          <p:cNvSpPr>
            <a:spLocks noGrp="1"/>
          </p:cNvSpPr>
          <p:nvPr>
            <p:ph idx="1"/>
          </p:nvPr>
        </p:nvSpPr>
        <p:spPr>
          <a:xfrm>
            <a:off x="457200" y="1600200"/>
            <a:ext cx="8229600" cy="2819400"/>
          </a:xfrm>
        </p:spPr>
        <p:txBody>
          <a:bodyPr>
            <a:normAutofit fontScale="85000" lnSpcReduction="10000"/>
          </a:bodyPr>
          <a:lstStyle/>
          <a:p>
            <a:r>
              <a:rPr lang="en-US" b="1" dirty="0" smtClean="0">
                <a:solidFill>
                  <a:srgbClr val="FF0000"/>
                </a:solidFill>
              </a:rPr>
              <a:t>Homology≠ similarity</a:t>
            </a:r>
          </a:p>
          <a:p>
            <a:endParaRPr lang="en-US" b="1" dirty="0" smtClean="0">
              <a:solidFill>
                <a:srgbClr val="FF0000"/>
              </a:solidFill>
            </a:endParaRPr>
          </a:p>
          <a:p>
            <a:pPr lvl="1">
              <a:buNone/>
            </a:pPr>
            <a:endParaRPr lang="en-US" b="1" dirty="0">
              <a:solidFill>
                <a:srgbClr val="FF0000"/>
              </a:solidFill>
            </a:endParaRPr>
          </a:p>
          <a:p>
            <a:pPr lvl="1">
              <a:buNone/>
            </a:pPr>
            <a:endParaRPr lang="en-US" b="1" dirty="0" smtClean="0">
              <a:solidFill>
                <a:srgbClr val="FF0000"/>
              </a:solidFill>
            </a:endParaRPr>
          </a:p>
          <a:p>
            <a:pPr>
              <a:buNone/>
            </a:pPr>
            <a:endParaRPr lang="en-US" dirty="0" smtClean="0"/>
          </a:p>
          <a:p>
            <a:r>
              <a:rPr lang="en-US" dirty="0" smtClean="0"/>
              <a:t> What changes could occur over time in a sequence?</a:t>
            </a:r>
            <a:endParaRPr lang="en-US" dirty="0"/>
          </a:p>
          <a:p>
            <a:endParaRPr lang="en-US" dirty="0" smtClean="0"/>
          </a:p>
          <a:p>
            <a:endParaRPr lang="en-US" b="1" dirty="0" smtClean="0"/>
          </a:p>
          <a:p>
            <a:endParaRPr lang="en-US" dirty="0" smtClean="0"/>
          </a:p>
          <a:p>
            <a:endParaRPr lang="en-US" dirty="0"/>
          </a:p>
          <a:p>
            <a:endParaRPr lang="en-US" dirty="0" smtClean="0"/>
          </a:p>
        </p:txBody>
      </p:sp>
      <p:sp>
        <p:nvSpPr>
          <p:cNvPr id="4" name="Rectangle 3"/>
          <p:cNvSpPr/>
          <p:nvPr/>
        </p:nvSpPr>
        <p:spPr>
          <a:xfrm>
            <a:off x="762000" y="2133600"/>
            <a:ext cx="7848600" cy="1631216"/>
          </a:xfrm>
          <a:prstGeom prst="rect">
            <a:avLst/>
          </a:prstGeom>
          <a:solidFill>
            <a:schemeClr val="accent5">
              <a:lumMod val="20000"/>
              <a:lumOff val="80000"/>
            </a:schemeClr>
          </a:solidFill>
        </p:spPr>
        <p:txBody>
          <a:bodyPr wrap="square">
            <a:spAutoFit/>
          </a:bodyPr>
          <a:lstStyle/>
          <a:p>
            <a:pPr lvl="1"/>
            <a:r>
              <a:rPr lang="en-US" sz="2000" b="1" dirty="0" smtClean="0"/>
              <a:t>Homology: </a:t>
            </a:r>
            <a:r>
              <a:rPr lang="en-US" sz="2000" dirty="0" smtClean="0"/>
              <a:t>two sequences are descended from a common ancestor, therefore in an alignment identical residues at a site are identical by descent</a:t>
            </a:r>
          </a:p>
          <a:p>
            <a:pPr lvl="1"/>
            <a:endParaRPr lang="en-US" sz="2000" dirty="0" smtClean="0"/>
          </a:p>
          <a:p>
            <a:pPr lvl="1"/>
            <a:r>
              <a:rPr lang="en-US" sz="2000" b="1" dirty="0" smtClean="0"/>
              <a:t>Similarity: </a:t>
            </a:r>
            <a:r>
              <a:rPr lang="en-US" sz="2000" dirty="0" smtClean="0"/>
              <a:t>merely reflects proportion of sites that are identical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Finding homologues sequences</a:t>
            </a:r>
            <a:endParaRPr lang="en-US" dirty="0"/>
          </a:p>
        </p:txBody>
      </p:sp>
      <p:sp>
        <p:nvSpPr>
          <p:cNvPr id="3" name="Content Placeholder 2"/>
          <p:cNvSpPr>
            <a:spLocks noGrp="1"/>
          </p:cNvSpPr>
          <p:nvPr>
            <p:ph idx="1"/>
          </p:nvPr>
        </p:nvSpPr>
        <p:spPr>
          <a:xfrm>
            <a:off x="457200" y="1600200"/>
            <a:ext cx="8229600" cy="2819400"/>
          </a:xfrm>
        </p:spPr>
        <p:txBody>
          <a:bodyPr>
            <a:normAutofit fontScale="85000" lnSpcReduction="10000"/>
          </a:bodyPr>
          <a:lstStyle/>
          <a:p>
            <a:r>
              <a:rPr lang="en-US" b="1" dirty="0" smtClean="0">
                <a:solidFill>
                  <a:srgbClr val="FF0000"/>
                </a:solidFill>
              </a:rPr>
              <a:t>Homology≠ similarity</a:t>
            </a:r>
          </a:p>
          <a:p>
            <a:endParaRPr lang="en-US" b="1" dirty="0" smtClean="0">
              <a:solidFill>
                <a:srgbClr val="FF0000"/>
              </a:solidFill>
            </a:endParaRPr>
          </a:p>
          <a:p>
            <a:pPr lvl="1">
              <a:buNone/>
            </a:pPr>
            <a:endParaRPr lang="en-US" b="1" dirty="0">
              <a:solidFill>
                <a:srgbClr val="FF0000"/>
              </a:solidFill>
            </a:endParaRPr>
          </a:p>
          <a:p>
            <a:pPr lvl="1">
              <a:buNone/>
            </a:pPr>
            <a:endParaRPr lang="en-US" b="1" dirty="0" smtClean="0">
              <a:solidFill>
                <a:srgbClr val="FF0000"/>
              </a:solidFill>
            </a:endParaRPr>
          </a:p>
          <a:p>
            <a:pPr>
              <a:buNone/>
            </a:pPr>
            <a:endParaRPr lang="en-US" dirty="0" smtClean="0"/>
          </a:p>
          <a:p>
            <a:r>
              <a:rPr lang="en-US" dirty="0" smtClean="0"/>
              <a:t> What changes could occur over time in a sequence?</a:t>
            </a:r>
            <a:endParaRPr lang="en-US" dirty="0"/>
          </a:p>
          <a:p>
            <a:endParaRPr lang="en-US" dirty="0" smtClean="0"/>
          </a:p>
          <a:p>
            <a:endParaRPr lang="en-US" b="1" dirty="0" smtClean="0"/>
          </a:p>
          <a:p>
            <a:endParaRPr lang="en-US" dirty="0" smtClean="0"/>
          </a:p>
          <a:p>
            <a:endParaRPr lang="en-US" dirty="0"/>
          </a:p>
          <a:p>
            <a:endParaRPr lang="en-US" dirty="0" smtClean="0"/>
          </a:p>
        </p:txBody>
      </p:sp>
      <p:sp>
        <p:nvSpPr>
          <p:cNvPr id="4" name="Rectangle 3"/>
          <p:cNvSpPr/>
          <p:nvPr/>
        </p:nvSpPr>
        <p:spPr>
          <a:xfrm>
            <a:off x="762000" y="2133600"/>
            <a:ext cx="7848600" cy="1631216"/>
          </a:xfrm>
          <a:prstGeom prst="rect">
            <a:avLst/>
          </a:prstGeom>
          <a:solidFill>
            <a:schemeClr val="accent5">
              <a:lumMod val="20000"/>
              <a:lumOff val="80000"/>
            </a:schemeClr>
          </a:solidFill>
        </p:spPr>
        <p:txBody>
          <a:bodyPr wrap="square">
            <a:spAutoFit/>
          </a:bodyPr>
          <a:lstStyle/>
          <a:p>
            <a:pPr lvl="1"/>
            <a:r>
              <a:rPr lang="en-US" sz="2000" b="1" dirty="0" smtClean="0"/>
              <a:t>Homology: </a:t>
            </a:r>
            <a:r>
              <a:rPr lang="en-US" sz="2000" dirty="0" smtClean="0"/>
              <a:t>two sequences are descended from a common ancestor, therefore in an alignment identical residues at a site are identical by descent</a:t>
            </a:r>
          </a:p>
          <a:p>
            <a:pPr lvl="1"/>
            <a:endParaRPr lang="en-US" sz="2000" dirty="0" smtClean="0"/>
          </a:p>
          <a:p>
            <a:pPr lvl="1"/>
            <a:r>
              <a:rPr lang="en-US" sz="2000" b="1" dirty="0" smtClean="0"/>
              <a:t>Similarity: </a:t>
            </a:r>
            <a:r>
              <a:rPr lang="en-US" sz="2000" dirty="0" smtClean="0"/>
              <a:t>merely reflects proportion of sites that are identical </a:t>
            </a:r>
          </a:p>
        </p:txBody>
      </p:sp>
      <p:sp>
        <p:nvSpPr>
          <p:cNvPr id="8" name="Rectangle 7"/>
          <p:cNvSpPr/>
          <p:nvPr/>
        </p:nvSpPr>
        <p:spPr>
          <a:xfrm>
            <a:off x="314325" y="4267200"/>
            <a:ext cx="8915400" cy="2308324"/>
          </a:xfrm>
          <a:prstGeom prst="rect">
            <a:avLst/>
          </a:prstGeom>
        </p:spPr>
        <p:txBody>
          <a:bodyPr wrap="square">
            <a:spAutoFit/>
          </a:bodyPr>
          <a:lstStyle/>
          <a:p>
            <a:pPr lvl="1">
              <a:buFont typeface="Wingdings" pitchFamily="2" charset="2"/>
              <a:buChar char="Ø"/>
            </a:pPr>
            <a:r>
              <a:rPr lang="en-US" dirty="0" smtClean="0"/>
              <a:t>Changes that conserve length:</a:t>
            </a:r>
          </a:p>
          <a:p>
            <a:pPr lvl="2">
              <a:buFont typeface="Arial" pitchFamily="34" charset="0"/>
              <a:buChar char="•"/>
            </a:pPr>
            <a:r>
              <a:rPr lang="en-US" dirty="0" smtClean="0"/>
              <a:t> Substitutions (one </a:t>
            </a:r>
            <a:r>
              <a:rPr lang="en-US" dirty="0" err="1" smtClean="0"/>
              <a:t>nt</a:t>
            </a:r>
            <a:r>
              <a:rPr lang="en-US" dirty="0" smtClean="0"/>
              <a:t> mutation)</a:t>
            </a:r>
          </a:p>
          <a:p>
            <a:pPr lvl="2">
              <a:buFont typeface="Arial" pitchFamily="34" charset="0"/>
              <a:buChar char="•"/>
            </a:pPr>
            <a:r>
              <a:rPr lang="en-US" dirty="0" smtClean="0"/>
              <a:t> Inversions</a:t>
            </a:r>
          </a:p>
          <a:p>
            <a:pPr lvl="1">
              <a:buFont typeface="Wingdings" pitchFamily="2" charset="2"/>
              <a:buChar char="Ø"/>
            </a:pPr>
            <a:r>
              <a:rPr lang="en-US" dirty="0" smtClean="0"/>
              <a:t>Changes that do not conserve length :</a:t>
            </a:r>
          </a:p>
          <a:p>
            <a:pPr lvl="2">
              <a:buFont typeface="Arial" pitchFamily="34" charset="0"/>
              <a:buChar char="•"/>
            </a:pPr>
            <a:r>
              <a:rPr lang="en-US" dirty="0" smtClean="0"/>
              <a:t> Deletions (e.g. </a:t>
            </a:r>
            <a:r>
              <a:rPr lang="en-US" dirty="0" err="1" smtClean="0"/>
              <a:t>DNApol</a:t>
            </a:r>
            <a:r>
              <a:rPr lang="en-US" dirty="0" smtClean="0"/>
              <a:t> replication error, unequal  crossover, </a:t>
            </a:r>
            <a:r>
              <a:rPr lang="en-US" dirty="0" err="1" smtClean="0"/>
              <a:t>transposon</a:t>
            </a:r>
            <a:r>
              <a:rPr lang="en-US" dirty="0" smtClean="0"/>
              <a:t>)</a:t>
            </a:r>
          </a:p>
          <a:p>
            <a:pPr lvl="2">
              <a:buFont typeface="Arial" pitchFamily="34" charset="0"/>
              <a:buChar char="•"/>
            </a:pPr>
            <a:r>
              <a:rPr lang="en-US" dirty="0" smtClean="0"/>
              <a:t> Insertions (e.g. </a:t>
            </a:r>
            <a:r>
              <a:rPr lang="en-US" dirty="0" err="1" smtClean="0"/>
              <a:t>DNApol</a:t>
            </a:r>
            <a:r>
              <a:rPr lang="en-US" dirty="0" smtClean="0"/>
              <a:t> replication error, unequal  crossover, </a:t>
            </a:r>
            <a:r>
              <a:rPr lang="en-US" dirty="0" err="1" smtClean="0"/>
              <a:t>transposon</a:t>
            </a:r>
            <a:endParaRPr lang="en-US" dirty="0" smtClean="0"/>
          </a:p>
          <a:p>
            <a:pPr lvl="2"/>
            <a:r>
              <a:rPr lang="en-US" dirty="0" smtClean="0"/>
              <a:t>  HGT via transposable elements)</a:t>
            </a:r>
          </a:p>
          <a:p>
            <a:pPr lvl="2"/>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stop: wiki</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447800"/>
            <a:ext cx="8107849" cy="4597302"/>
          </a:xfrm>
          <a:prstGeom prst="rect">
            <a:avLst/>
          </a:prstGeom>
          <a:noFill/>
          <a:ln w="9525">
            <a:noFill/>
            <a:miter lim="800000"/>
            <a:headEnd/>
            <a:tailEnd/>
          </a:ln>
          <a:effectLst/>
        </p:spPr>
      </p:pic>
    </p:spTree>
    <p:extLst>
      <p:ext uri="{BB962C8B-B14F-4D97-AF65-F5344CB8AC3E}">
        <p14:creationId xmlns:p14="http://schemas.microsoft.com/office/powerpoint/2010/main" val="236259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Matches, Mismatches and </a:t>
            </a:r>
            <a:r>
              <a:rPr lang="en-US" dirty="0" err="1"/>
              <a:t>Indels</a:t>
            </a:r>
            <a:endParaRPr lang="en-US" dirty="0"/>
          </a:p>
        </p:txBody>
      </p:sp>
      <p:sp>
        <p:nvSpPr>
          <p:cNvPr id="12291" name="Rectangle 3"/>
          <p:cNvSpPr>
            <a:spLocks noChangeArrowheads="1"/>
          </p:cNvSpPr>
          <p:nvPr/>
        </p:nvSpPr>
        <p:spPr bwMode="auto">
          <a:xfrm>
            <a:off x="685800" y="1828800"/>
            <a:ext cx="6609886" cy="400110"/>
          </a:xfrm>
          <a:prstGeom prst="rect">
            <a:avLst/>
          </a:prstGeom>
          <a:noFill/>
          <a:ln w="9525">
            <a:noFill/>
            <a:miter lim="800000"/>
            <a:headEnd/>
            <a:tailEnd/>
          </a:ln>
          <a:effectLst/>
        </p:spPr>
        <p:txBody>
          <a:bodyPr wrap="none">
            <a:spAutoFit/>
          </a:bodyPr>
          <a:lstStyle/>
          <a:p>
            <a:r>
              <a:rPr lang="en-US" sz="2000" dirty="0"/>
              <a:t>Two aligned, identical characters in an alignment are a </a:t>
            </a:r>
            <a:r>
              <a:rPr lang="en-US" sz="2000" dirty="0">
                <a:solidFill>
                  <a:srgbClr val="FF0000"/>
                </a:solidFill>
              </a:rPr>
              <a:t>match.</a:t>
            </a:r>
            <a:endParaRPr lang="en-US" sz="2000" dirty="0"/>
          </a:p>
        </p:txBody>
      </p:sp>
      <p:sp>
        <p:nvSpPr>
          <p:cNvPr id="12292" name="Rectangle 4"/>
          <p:cNvSpPr>
            <a:spLocks noChangeArrowheads="1"/>
          </p:cNvSpPr>
          <p:nvPr/>
        </p:nvSpPr>
        <p:spPr bwMode="auto">
          <a:xfrm>
            <a:off x="685800" y="2362200"/>
            <a:ext cx="5318315" cy="400110"/>
          </a:xfrm>
          <a:prstGeom prst="rect">
            <a:avLst/>
          </a:prstGeom>
          <a:noFill/>
          <a:ln w="9525">
            <a:noFill/>
            <a:miter lim="800000"/>
            <a:headEnd/>
            <a:tailEnd/>
          </a:ln>
          <a:effectLst/>
        </p:spPr>
        <p:txBody>
          <a:bodyPr wrap="none">
            <a:spAutoFit/>
          </a:bodyPr>
          <a:lstStyle/>
          <a:p>
            <a:r>
              <a:rPr lang="en-US" sz="2000" dirty="0"/>
              <a:t> Two aligned, unequal characters are a </a:t>
            </a:r>
            <a:r>
              <a:rPr lang="en-US" sz="2000" dirty="0">
                <a:solidFill>
                  <a:srgbClr val="FF0000"/>
                </a:solidFill>
              </a:rPr>
              <a:t>mismatch.</a:t>
            </a:r>
            <a:endParaRPr lang="en-US" sz="2000" dirty="0"/>
          </a:p>
        </p:txBody>
      </p:sp>
      <p:sp>
        <p:nvSpPr>
          <p:cNvPr id="12293" name="Rectangle 5"/>
          <p:cNvSpPr>
            <a:spLocks noChangeArrowheads="1"/>
          </p:cNvSpPr>
          <p:nvPr/>
        </p:nvSpPr>
        <p:spPr bwMode="auto">
          <a:xfrm>
            <a:off x="762000" y="2895600"/>
            <a:ext cx="8382000" cy="400110"/>
          </a:xfrm>
          <a:prstGeom prst="rect">
            <a:avLst/>
          </a:prstGeom>
          <a:noFill/>
          <a:ln w="9525">
            <a:noFill/>
            <a:miter lim="800000"/>
            <a:headEnd/>
            <a:tailEnd/>
          </a:ln>
          <a:effectLst/>
        </p:spPr>
        <p:txBody>
          <a:bodyPr wrap="square">
            <a:spAutoFit/>
          </a:bodyPr>
          <a:lstStyle/>
          <a:p>
            <a:r>
              <a:rPr lang="en-US" sz="2000" dirty="0"/>
              <a:t>A character aligned with a </a:t>
            </a:r>
            <a:r>
              <a:rPr lang="en-US" sz="2000" dirty="0" smtClean="0">
                <a:solidFill>
                  <a:srgbClr val="FF0000"/>
                </a:solidFill>
              </a:rPr>
              <a:t>gap</a:t>
            </a:r>
            <a:r>
              <a:rPr lang="en-US" sz="2000" dirty="0" smtClean="0"/>
              <a:t>, </a:t>
            </a:r>
            <a:r>
              <a:rPr lang="en-US" sz="2000" dirty="0"/>
              <a:t>represents an </a:t>
            </a:r>
            <a:r>
              <a:rPr lang="en-US" sz="2000" dirty="0" err="1" smtClean="0">
                <a:solidFill>
                  <a:srgbClr val="FF0000"/>
                </a:solidFill>
              </a:rPr>
              <a:t>indel</a:t>
            </a:r>
            <a:r>
              <a:rPr lang="en-US" sz="2000" dirty="0">
                <a:solidFill>
                  <a:srgbClr val="FF0000"/>
                </a:solidFill>
              </a:rPr>
              <a:t> </a:t>
            </a:r>
            <a:r>
              <a:rPr lang="en-US" sz="2000" dirty="0" smtClean="0"/>
              <a:t>(insertion/deletion</a:t>
            </a:r>
            <a:r>
              <a:rPr lang="en-US" sz="2000" dirty="0"/>
              <a:t>).</a:t>
            </a:r>
          </a:p>
        </p:txBody>
      </p:sp>
      <p:sp>
        <p:nvSpPr>
          <p:cNvPr id="12294" name="Rectangle 6"/>
          <p:cNvSpPr>
            <a:spLocks noChangeArrowheads="1"/>
          </p:cNvSpPr>
          <p:nvPr/>
        </p:nvSpPr>
        <p:spPr bwMode="auto">
          <a:xfrm>
            <a:off x="990600" y="3524784"/>
            <a:ext cx="5423280" cy="646331"/>
          </a:xfrm>
          <a:prstGeom prst="rect">
            <a:avLst/>
          </a:prstGeom>
          <a:noFill/>
          <a:ln w="9525">
            <a:noFill/>
            <a:miter lim="800000"/>
            <a:headEnd/>
            <a:tailEnd/>
          </a:ln>
          <a:effectLst/>
        </p:spPr>
        <p:txBody>
          <a:bodyPr wrap="none">
            <a:spAutoFit/>
          </a:bodyPr>
          <a:lstStyle/>
          <a:p>
            <a:r>
              <a:rPr lang="en-US" dirty="0">
                <a:latin typeface="Courier New" pitchFamily="49" charset="0"/>
                <a:cs typeface="Courier New" pitchFamily="49" charset="0"/>
              </a:rPr>
              <a:t>A </a:t>
            </a:r>
            <a:r>
              <a:rPr lang="en-US" dirty="0" err="1">
                <a:latin typeface="Courier New" pitchFamily="49" charset="0"/>
                <a:cs typeface="Courier New" pitchFamily="49" charset="0"/>
              </a:rPr>
              <a:t>A</a:t>
            </a:r>
            <a:r>
              <a:rPr lang="en-US" dirty="0">
                <a:latin typeface="Courier New" pitchFamily="49" charset="0"/>
                <a:cs typeface="Courier New" pitchFamily="49" charset="0"/>
              </a:rPr>
              <a:t> C T A C T </a:t>
            </a:r>
            <a:r>
              <a:rPr lang="en-US" dirty="0" smtClean="0">
                <a:latin typeface="Courier New" pitchFamily="49" charset="0"/>
                <a:cs typeface="Courier New" pitchFamily="49" charset="0"/>
              </a:rPr>
              <a:t>- </a:t>
            </a:r>
            <a:r>
              <a:rPr lang="en-US" dirty="0">
                <a:latin typeface="Courier New" pitchFamily="49" charset="0"/>
                <a:cs typeface="Courier New" pitchFamily="49" charset="0"/>
              </a:rPr>
              <a:t>C </a:t>
            </a:r>
            <a:r>
              <a:rPr lang="en-US" dirty="0" err="1">
                <a:latin typeface="Courier New" pitchFamily="49" charset="0"/>
                <a:cs typeface="Courier New" pitchFamily="49" charset="0"/>
              </a:rPr>
              <a:t>C</a:t>
            </a:r>
            <a:r>
              <a:rPr lang="en-US" dirty="0">
                <a:latin typeface="Courier New" pitchFamily="49" charset="0"/>
                <a:cs typeface="Courier New" pitchFamily="49" charset="0"/>
              </a:rPr>
              <a:t> T A </a:t>
            </a:r>
            <a:r>
              <a:rPr lang="en-US" dirty="0" err="1">
                <a:latin typeface="Courier New" pitchFamily="49" charset="0"/>
                <a:cs typeface="Courier New" pitchFamily="49" charset="0"/>
              </a:rPr>
              <a:t>A</a:t>
            </a:r>
            <a:r>
              <a:rPr lang="en-US" dirty="0">
                <a:latin typeface="Courier New" pitchFamily="49" charset="0"/>
                <a:cs typeface="Courier New" pitchFamily="49" charset="0"/>
              </a:rPr>
              <a:t> C A C T </a:t>
            </a:r>
            <a:r>
              <a:rPr lang="en-US" dirty="0" smtClean="0">
                <a:latin typeface="Courier New" pitchFamily="49" charset="0"/>
                <a:cs typeface="Courier New" pitchFamily="49" charset="0"/>
              </a:rPr>
              <a:t>- -</a:t>
            </a:r>
            <a:endParaRPr lang="en-US" dirty="0">
              <a:latin typeface="Courier New" pitchFamily="49" charset="0"/>
              <a:cs typeface="Courier New" pitchFamily="49" charset="0"/>
            </a:endParaRPr>
          </a:p>
          <a:p>
            <a:r>
              <a:rPr lang="en-US" dirty="0" smtClean="0">
                <a:latin typeface="Courier New" pitchFamily="49" charset="0"/>
                <a:cs typeface="Courier New" pitchFamily="49" charset="0"/>
              </a:rPr>
              <a:t>- - </a:t>
            </a:r>
            <a:r>
              <a:rPr lang="en-US" dirty="0">
                <a:latin typeface="Courier New" pitchFamily="49" charset="0"/>
                <a:cs typeface="Courier New" pitchFamily="49" charset="0"/>
              </a:rPr>
              <a:t>C T C </a:t>
            </a:r>
            <a:r>
              <a:rPr lang="en-US" dirty="0" err="1">
                <a:latin typeface="Courier New" pitchFamily="49" charset="0"/>
                <a:cs typeface="Courier New" pitchFamily="49" charset="0"/>
              </a:rPr>
              <a:t>C</a:t>
            </a:r>
            <a:r>
              <a:rPr lang="en-US" dirty="0">
                <a:latin typeface="Courier New" pitchFamily="49" charset="0"/>
                <a:cs typeface="Courier New" pitchFamily="49" charset="0"/>
              </a:rPr>
              <a:t> T A C </a:t>
            </a:r>
            <a:r>
              <a:rPr lang="en-US" dirty="0" err="1" smtClean="0">
                <a:latin typeface="Courier New" pitchFamily="49" charset="0"/>
                <a:cs typeface="Courier New" pitchFamily="49" charset="0"/>
              </a:rPr>
              <a:t>C</a:t>
            </a:r>
            <a:r>
              <a:rPr lang="en-US" dirty="0" smtClean="0">
                <a:latin typeface="Courier New" pitchFamily="49" charset="0"/>
                <a:cs typeface="Courier New" pitchFamily="49" charset="0"/>
              </a:rPr>
              <a:t> </a:t>
            </a:r>
            <a:r>
              <a:rPr lang="en-US" dirty="0">
                <a:latin typeface="Courier New" pitchFamily="49" charset="0"/>
                <a:cs typeface="Courier New" pitchFamily="49" charset="0"/>
              </a:rPr>
              <a:t>T </a:t>
            </a:r>
            <a:r>
              <a:rPr lang="en-US" dirty="0" smtClean="0">
                <a:latin typeface="Courier New" pitchFamily="49" charset="0"/>
                <a:cs typeface="Courier New" pitchFamily="49" charset="0"/>
              </a:rPr>
              <a:t>- - </a:t>
            </a:r>
            <a:r>
              <a:rPr lang="en-US" dirty="0">
                <a:latin typeface="Courier New" pitchFamily="49" charset="0"/>
                <a:cs typeface="Courier New" pitchFamily="49" charset="0"/>
              </a:rPr>
              <a:t>T A C T </a:t>
            </a:r>
            <a:r>
              <a:rPr lang="en-US" dirty="0" err="1">
                <a:latin typeface="Courier New" pitchFamily="49" charset="0"/>
                <a:cs typeface="Courier New" pitchFamily="49" charset="0"/>
              </a:rPr>
              <a:t>T</a:t>
            </a:r>
            <a:r>
              <a:rPr lang="en-US" dirty="0">
                <a:latin typeface="Courier New" pitchFamily="49" charset="0"/>
                <a:cs typeface="Courier New" pitchFamily="49" charset="0"/>
              </a:rPr>
              <a:t> </a:t>
            </a:r>
            <a:r>
              <a:rPr lang="en-US" dirty="0" err="1">
                <a:latin typeface="Courier New" pitchFamily="49" charset="0"/>
                <a:cs typeface="Courier New" pitchFamily="49" charset="0"/>
              </a:rPr>
              <a:t>T</a:t>
            </a:r>
            <a:endParaRPr lang="en-US" dirty="0">
              <a:latin typeface="Courier New" pitchFamily="49" charset="0"/>
              <a:cs typeface="Courier New" pitchFamily="49" charset="0"/>
            </a:endParaRPr>
          </a:p>
        </p:txBody>
      </p:sp>
      <p:sp>
        <p:nvSpPr>
          <p:cNvPr id="12295" name="Line 7"/>
          <p:cNvSpPr>
            <a:spLocks noChangeShapeType="1"/>
          </p:cNvSpPr>
          <p:nvPr/>
        </p:nvSpPr>
        <p:spPr bwMode="auto">
          <a:xfrm flipV="1">
            <a:off x="2252797" y="4115623"/>
            <a:ext cx="0" cy="609600"/>
          </a:xfrm>
          <a:prstGeom prst="line">
            <a:avLst/>
          </a:prstGeom>
          <a:noFill/>
          <a:ln w="57150">
            <a:solidFill>
              <a:schemeClr val="tx1"/>
            </a:solidFill>
            <a:round/>
            <a:headEnd/>
            <a:tailEnd/>
          </a:ln>
          <a:effectLst/>
        </p:spPr>
        <p:txBody>
          <a:bodyPr wrap="none" anchor="ctr"/>
          <a:lstStyle/>
          <a:p>
            <a:endParaRPr lang="en-US"/>
          </a:p>
        </p:txBody>
      </p:sp>
      <p:sp>
        <p:nvSpPr>
          <p:cNvPr id="12296" name="Line 8"/>
          <p:cNvSpPr>
            <a:spLocks noChangeShapeType="1"/>
          </p:cNvSpPr>
          <p:nvPr/>
        </p:nvSpPr>
        <p:spPr bwMode="auto">
          <a:xfrm flipV="1">
            <a:off x="4718917" y="4132072"/>
            <a:ext cx="0" cy="609600"/>
          </a:xfrm>
          <a:prstGeom prst="line">
            <a:avLst/>
          </a:prstGeom>
          <a:noFill/>
          <a:ln w="57150">
            <a:solidFill>
              <a:schemeClr val="tx1"/>
            </a:solidFill>
            <a:round/>
            <a:headEnd/>
            <a:tailEnd/>
          </a:ln>
          <a:effectLst/>
        </p:spPr>
        <p:txBody>
          <a:bodyPr wrap="none" anchor="ctr"/>
          <a:lstStyle/>
          <a:p>
            <a:endParaRPr lang="en-US"/>
          </a:p>
        </p:txBody>
      </p:sp>
      <p:sp>
        <p:nvSpPr>
          <p:cNvPr id="12297" name="Rectangle 9"/>
          <p:cNvSpPr>
            <a:spLocks noChangeArrowheads="1"/>
          </p:cNvSpPr>
          <p:nvPr/>
        </p:nvSpPr>
        <p:spPr bwMode="auto">
          <a:xfrm>
            <a:off x="228600" y="5048784"/>
            <a:ext cx="3786358" cy="923330"/>
          </a:xfrm>
          <a:prstGeom prst="rect">
            <a:avLst/>
          </a:prstGeom>
          <a:noFill/>
          <a:ln w="9525">
            <a:noFill/>
            <a:miter lim="800000"/>
            <a:headEnd/>
            <a:tailEnd/>
          </a:ln>
          <a:effectLst/>
        </p:spPr>
        <p:txBody>
          <a:bodyPr wrap="none">
            <a:spAutoFit/>
          </a:bodyPr>
          <a:lstStyle/>
          <a:p>
            <a:r>
              <a:rPr lang="en-US" dirty="0"/>
              <a:t>10 matches, 2 mismatches, 7 </a:t>
            </a:r>
            <a:r>
              <a:rPr lang="en-US" dirty="0" smtClean="0"/>
              <a:t>gaps</a:t>
            </a:r>
          </a:p>
          <a:p>
            <a:r>
              <a:rPr lang="en-US" dirty="0"/>
              <a:t>T</a:t>
            </a:r>
            <a:r>
              <a:rPr lang="en-US" dirty="0" smtClean="0"/>
              <a:t>otal number of characters 10+2+7=19</a:t>
            </a:r>
          </a:p>
          <a:p>
            <a:r>
              <a:rPr lang="en-US" b="1" dirty="0" smtClean="0"/>
              <a:t>Percent identity </a:t>
            </a:r>
            <a:r>
              <a:rPr lang="en-US" dirty="0" smtClean="0"/>
              <a:t>= 10/19 = 53%</a:t>
            </a:r>
            <a:endParaRPr lang="en-US" dirty="0"/>
          </a:p>
        </p:txBody>
      </p:sp>
      <p:sp>
        <p:nvSpPr>
          <p:cNvPr id="12298" name="Rectangle 10"/>
          <p:cNvSpPr>
            <a:spLocks noChangeArrowheads="1"/>
          </p:cNvSpPr>
          <p:nvPr/>
        </p:nvSpPr>
        <p:spPr bwMode="auto">
          <a:xfrm>
            <a:off x="5337175" y="4329647"/>
            <a:ext cx="3373438" cy="457200"/>
          </a:xfrm>
          <a:prstGeom prst="rect">
            <a:avLst/>
          </a:prstGeom>
          <a:noFill/>
          <a:ln w="57150">
            <a:noFill/>
            <a:miter lim="800000"/>
            <a:headEnd/>
            <a:tailEnd/>
          </a:ln>
          <a:effectLst/>
        </p:spPr>
        <p:txBody>
          <a:bodyPr wrap="none">
            <a:spAutoFit/>
          </a:bodyPr>
          <a:lstStyle/>
          <a:p>
            <a:r>
              <a:rPr lang="en-US"/>
              <a:t>the bars show mismatches</a:t>
            </a:r>
          </a:p>
        </p:txBody>
      </p:sp>
      <p:sp>
        <p:nvSpPr>
          <p:cNvPr id="11" name="Rectangle 10"/>
          <p:cNvSpPr/>
          <p:nvPr/>
        </p:nvSpPr>
        <p:spPr>
          <a:xfrm>
            <a:off x="4029075" y="4774392"/>
            <a:ext cx="5105400" cy="1810752"/>
          </a:xfrm>
          <a:prstGeom prst="rect">
            <a:avLst/>
          </a:prstGeom>
          <a:solidFill>
            <a:schemeClr val="accent1">
              <a:lumMod val="40000"/>
              <a:lumOff val="60000"/>
            </a:schemeClr>
          </a:solidFill>
          <a:ln w="19050">
            <a:solidFill>
              <a:schemeClr val="tx1">
                <a:lumMod val="75000"/>
                <a:lumOff val="25000"/>
              </a:schemeClr>
            </a:solidFill>
          </a:ln>
          <a:effectLst>
            <a:outerShdw blurRad="50800" dist="38100" algn="l" rotWithShape="0">
              <a:prstClr val="black">
                <a:alpha val="40000"/>
              </a:prstClr>
            </a:outerShdw>
          </a:effectLst>
        </p:spPr>
        <p:txBody>
          <a:bodyPr wrap="square">
            <a:spAutoFit/>
          </a:bodyPr>
          <a:lstStyle/>
          <a:p>
            <a:pPr>
              <a:lnSpc>
                <a:spcPts val="2213"/>
              </a:lnSpc>
              <a:spcBef>
                <a:spcPts val="638"/>
              </a:spcBef>
              <a:buSzPct val="6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t> Scoring scheme for an alignment – example:</a:t>
            </a:r>
          </a:p>
          <a:p>
            <a:pPr>
              <a:lnSpc>
                <a:spcPts val="2213"/>
              </a:lnSpc>
              <a:spcBef>
                <a:spcPts val="638"/>
              </a:spcBef>
              <a:buSzPct val="6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t>    w (match) = +2      or 4X4 </a:t>
            </a:r>
            <a:r>
              <a:rPr lang="en-GB" i="1" dirty="0" err="1" smtClean="0"/>
              <a:t>nt</a:t>
            </a:r>
            <a:r>
              <a:rPr lang="en-GB" i="1" dirty="0" smtClean="0"/>
              <a:t> substitution matrix</a:t>
            </a:r>
          </a:p>
          <a:p>
            <a:pPr>
              <a:lnSpc>
                <a:spcPts val="2213"/>
              </a:lnSpc>
              <a:spcBef>
                <a:spcPts val="638"/>
              </a:spcBef>
              <a:buSzPct val="6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t>    w (mismatch) = -1 or 4X4 </a:t>
            </a:r>
            <a:r>
              <a:rPr lang="en-GB" i="1" dirty="0" err="1" smtClean="0"/>
              <a:t>nt</a:t>
            </a:r>
            <a:r>
              <a:rPr lang="en-GB" i="1" dirty="0" smtClean="0"/>
              <a:t> substitution matrix</a:t>
            </a:r>
          </a:p>
          <a:p>
            <a:pPr>
              <a:lnSpc>
                <a:spcPts val="2213"/>
              </a:lnSpc>
              <a:spcBef>
                <a:spcPts val="638"/>
              </a:spcBef>
              <a:buSzPct val="6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t>    w (gap) = -3             or some other heuristic penalty</a:t>
            </a:r>
          </a:p>
          <a:p>
            <a:pPr>
              <a:lnSpc>
                <a:spcPts val="2213"/>
              </a:lnSpc>
              <a:spcBef>
                <a:spcPts val="638"/>
              </a:spcBef>
              <a:buSzPct val="6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t>Find alignment with maximum score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Substitution matrix for amino acids </a:t>
            </a:r>
            <a:r>
              <a:rPr lang="en-GB" sz="2800" b="1" dirty="0" smtClean="0"/>
              <a:t/>
            </a:r>
            <a:br>
              <a:rPr lang="en-GB" sz="2800" b="1" dirty="0" smtClean="0"/>
            </a:br>
            <a:r>
              <a:rPr lang="en-GB" sz="2800" b="1" dirty="0" smtClean="0"/>
              <a:t>BLOSUM</a:t>
            </a:r>
            <a:r>
              <a:rPr lang="en-US" sz="2800" dirty="0" smtClean="0"/>
              <a:t>:</a:t>
            </a:r>
            <a:r>
              <a:rPr lang="en-US" sz="2800" b="1" dirty="0" smtClean="0"/>
              <a:t> Blo</a:t>
            </a:r>
            <a:r>
              <a:rPr lang="en-US" sz="2800" dirty="0" smtClean="0"/>
              <a:t>cks </a:t>
            </a:r>
            <a:r>
              <a:rPr lang="en-US" sz="2800" b="1" dirty="0" smtClean="0"/>
              <a:t>Su</a:t>
            </a:r>
            <a:r>
              <a:rPr lang="en-US" sz="2800" dirty="0" smtClean="0"/>
              <a:t>bstitution </a:t>
            </a:r>
            <a:r>
              <a:rPr lang="en-US" sz="2800" b="1" dirty="0" smtClean="0"/>
              <a:t>M</a:t>
            </a:r>
            <a:r>
              <a:rPr lang="en-US" sz="2800" dirty="0" smtClean="0"/>
              <a:t>atrix</a:t>
            </a:r>
            <a:r>
              <a:rPr lang="en-GB" sz="2800" dirty="0" smtClean="0"/>
              <a:t> </a:t>
            </a:r>
            <a:r>
              <a:rPr lang="en-US" sz="2800" dirty="0" smtClean="0"/>
              <a:t/>
            </a:r>
            <a:br>
              <a:rPr lang="en-US" sz="2800" dirty="0" smtClean="0"/>
            </a:br>
            <a:r>
              <a:rPr lang="en-US" sz="2800" dirty="0" smtClean="0"/>
              <a:t>(used to calculate an alignment score)</a:t>
            </a:r>
            <a:endParaRPr lang="en-US" sz="2800" dirty="0"/>
          </a:p>
        </p:txBody>
      </p:sp>
      <p:sp>
        <p:nvSpPr>
          <p:cNvPr id="4" name="Rectangle 3"/>
          <p:cNvSpPr/>
          <p:nvPr/>
        </p:nvSpPr>
        <p:spPr>
          <a:xfrm>
            <a:off x="1" y="1524000"/>
            <a:ext cx="9144000" cy="1200329"/>
          </a:xfrm>
          <a:prstGeom prst="rect">
            <a:avLst/>
          </a:prstGeom>
        </p:spPr>
        <p:txBody>
          <a:bodyPr wrap="square">
            <a:spAutoFit/>
          </a:bodyPr>
          <a:lstStyle/>
          <a:p>
            <a:pPr>
              <a:buFont typeface="Arial" pitchFamily="34" charset="0"/>
              <a:buChar char="•"/>
            </a:pPr>
            <a:r>
              <a:rPr lang="en-US" dirty="0" smtClean="0"/>
              <a:t> Values in matrix are </a:t>
            </a:r>
            <a:r>
              <a:rPr lang="en-US" u="sng" dirty="0" smtClean="0"/>
              <a:t>empirical</a:t>
            </a:r>
            <a:r>
              <a:rPr lang="en-US" dirty="0" smtClean="0"/>
              <a:t>. Based on a large sample of verified </a:t>
            </a:r>
            <a:r>
              <a:rPr lang="en-US" dirty="0" err="1" smtClean="0"/>
              <a:t>aa</a:t>
            </a:r>
            <a:r>
              <a:rPr lang="en-US" dirty="0" smtClean="0"/>
              <a:t> </a:t>
            </a:r>
            <a:r>
              <a:rPr lang="en-US" dirty="0" err="1" smtClean="0"/>
              <a:t>pairwise</a:t>
            </a:r>
            <a:r>
              <a:rPr lang="en-US" dirty="0" smtClean="0"/>
              <a:t> alignments</a:t>
            </a:r>
          </a:p>
          <a:p>
            <a:pPr>
              <a:buFont typeface="Arial" pitchFamily="34" charset="0"/>
              <a:buChar char="•"/>
            </a:pPr>
            <a:r>
              <a:rPr lang="en-US" dirty="0" smtClean="0"/>
              <a:t> </a:t>
            </a:r>
            <a:r>
              <a:rPr lang="en-US" i="1" dirty="0" err="1" smtClean="0"/>
              <a:t>i,j</a:t>
            </a:r>
            <a:r>
              <a:rPr lang="en-US" i="1" dirty="0" smtClean="0"/>
              <a:t> </a:t>
            </a:r>
            <a:r>
              <a:rPr lang="en-US" dirty="0" smtClean="0"/>
              <a:t>element = Log of probability (</a:t>
            </a:r>
            <a:r>
              <a:rPr lang="en-US" i="1" dirty="0" err="1" smtClean="0"/>
              <a:t>p</a:t>
            </a:r>
            <a:r>
              <a:rPr lang="en-US" i="1" baseline="-25000" dirty="0" err="1" smtClean="0"/>
              <a:t>ij</a:t>
            </a:r>
            <a:r>
              <a:rPr lang="en-US" dirty="0" smtClean="0"/>
              <a:t>) that amino acid </a:t>
            </a:r>
            <a:r>
              <a:rPr lang="en-US" i="1" dirty="0" err="1" smtClean="0"/>
              <a:t>i</a:t>
            </a:r>
            <a:r>
              <a:rPr lang="en-US" dirty="0" smtClean="0"/>
              <a:t> mutates into amino acid </a:t>
            </a:r>
            <a:r>
              <a:rPr lang="en-US" i="1" dirty="0" smtClean="0"/>
              <a:t>j</a:t>
            </a:r>
            <a:r>
              <a:rPr lang="en-US" dirty="0" smtClean="0"/>
              <a:t> in a homologous sequence normalized by the probability of this match by chance given the frequency of the amino acids (</a:t>
            </a:r>
            <a:r>
              <a:rPr lang="en-US" i="1" dirty="0" err="1" smtClean="0"/>
              <a:t>q</a:t>
            </a:r>
            <a:r>
              <a:rPr lang="en-US" i="1" baseline="-25000" dirty="0" err="1" smtClean="0"/>
              <a:t>i</a:t>
            </a:r>
            <a:r>
              <a:rPr lang="en-US" i="1" dirty="0" err="1" smtClean="0"/>
              <a:t>q</a:t>
            </a:r>
            <a:r>
              <a:rPr lang="en-US" i="1" baseline="-25000" dirty="0" err="1" smtClean="0"/>
              <a:t>j</a:t>
            </a:r>
            <a:r>
              <a:rPr lang="en-US" dirty="0" smtClean="0"/>
              <a:t>) </a:t>
            </a:r>
            <a:r>
              <a:rPr lang="en-US" b="1" i="1" dirty="0" smtClean="0"/>
              <a:t>-&gt; positive: better than chance, negative: worst than chance</a:t>
            </a:r>
          </a:p>
        </p:txBody>
      </p:sp>
      <p:pic>
        <p:nvPicPr>
          <p:cNvPr id="5123" name="Picture 3"/>
          <p:cNvPicPr>
            <a:picLocks noChangeAspect="1" noChangeArrowheads="1"/>
          </p:cNvPicPr>
          <p:nvPr/>
        </p:nvPicPr>
        <p:blipFill>
          <a:blip r:embed="rId3" cstate="print"/>
          <a:srcRect/>
          <a:stretch>
            <a:fillRect/>
          </a:stretch>
        </p:blipFill>
        <p:spPr bwMode="auto">
          <a:xfrm>
            <a:off x="1219200" y="2971800"/>
            <a:ext cx="6000750" cy="3429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810000" y="3352800"/>
            <a:ext cx="2971800" cy="876300"/>
          </a:xfrm>
          <a:prstGeom prst="rect">
            <a:avLst/>
          </a:prstGeom>
          <a:noFill/>
          <a:ln w="9525">
            <a:noFill/>
            <a:miter lim="800000"/>
            <a:headEnd/>
            <a:tailEnd/>
          </a:ln>
          <a:effectLst/>
        </p:spPr>
      </p:pic>
      <p:sp>
        <p:nvSpPr>
          <p:cNvPr id="7" name="TextBox 6"/>
          <p:cNvSpPr txBox="1"/>
          <p:nvPr/>
        </p:nvSpPr>
        <p:spPr>
          <a:xfrm>
            <a:off x="7391400" y="5715000"/>
            <a:ext cx="1752600" cy="646331"/>
          </a:xfrm>
          <a:prstGeom prst="rect">
            <a:avLst/>
          </a:prstGeom>
          <a:noFill/>
        </p:spPr>
        <p:txBody>
          <a:bodyPr wrap="square" rtlCol="0">
            <a:spAutoFit/>
          </a:bodyPr>
          <a:lstStyle/>
          <a:p>
            <a:r>
              <a:rPr lang="en-US" dirty="0" smtClean="0">
                <a:solidFill>
                  <a:srgbClr val="0070C0"/>
                </a:solidFill>
              </a:rPr>
              <a:t>Rare </a:t>
            </a:r>
            <a:r>
              <a:rPr lang="en-US" dirty="0" err="1" smtClean="0">
                <a:solidFill>
                  <a:srgbClr val="0070C0"/>
                </a:solidFill>
              </a:rPr>
              <a:t>aa</a:t>
            </a:r>
            <a:r>
              <a:rPr lang="en-US" dirty="0" smtClean="0">
                <a:solidFill>
                  <a:srgbClr val="0070C0"/>
                </a:solidFill>
              </a:rPr>
              <a:t> have a high score</a:t>
            </a:r>
            <a:endParaRPr lang="en-US" dirty="0">
              <a:solidFill>
                <a:srgbClr val="0070C0"/>
              </a:solidFill>
            </a:endParaRPr>
          </a:p>
        </p:txBody>
      </p:sp>
      <p:sp>
        <p:nvSpPr>
          <p:cNvPr id="8" name="Rectangle 7"/>
          <p:cNvSpPr/>
          <p:nvPr/>
        </p:nvSpPr>
        <p:spPr>
          <a:xfrm>
            <a:off x="6629400" y="6191250"/>
            <a:ext cx="3048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3"/>
            <a:endCxn id="7" idx="1"/>
          </p:cNvCxnSpPr>
          <p:nvPr/>
        </p:nvCxnSpPr>
        <p:spPr>
          <a:xfrm flipV="1">
            <a:off x="6934200" y="6038166"/>
            <a:ext cx="457200" cy="2673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15200" y="5029200"/>
            <a:ext cx="1828800" cy="646331"/>
          </a:xfrm>
          <a:prstGeom prst="rect">
            <a:avLst/>
          </a:prstGeom>
          <a:noFill/>
        </p:spPr>
        <p:txBody>
          <a:bodyPr wrap="square" rtlCol="0">
            <a:spAutoFit/>
          </a:bodyPr>
          <a:lstStyle/>
          <a:p>
            <a:r>
              <a:rPr lang="en-US" dirty="0" smtClean="0">
                <a:solidFill>
                  <a:srgbClr val="0070C0"/>
                </a:solidFill>
              </a:rPr>
              <a:t>Common </a:t>
            </a:r>
            <a:r>
              <a:rPr lang="en-US" dirty="0" err="1" smtClean="0">
                <a:solidFill>
                  <a:srgbClr val="0070C0"/>
                </a:solidFill>
              </a:rPr>
              <a:t>aa</a:t>
            </a:r>
            <a:r>
              <a:rPr lang="en-US" dirty="0" smtClean="0">
                <a:solidFill>
                  <a:srgbClr val="0070C0"/>
                </a:solidFill>
              </a:rPr>
              <a:t> have a low score</a:t>
            </a:r>
            <a:endParaRPr lang="en-US" dirty="0">
              <a:solidFill>
                <a:srgbClr val="0070C0"/>
              </a:solidFill>
            </a:endParaRPr>
          </a:p>
        </p:txBody>
      </p:sp>
      <p:sp>
        <p:nvSpPr>
          <p:cNvPr id="18" name="Rectangle 17"/>
          <p:cNvSpPr/>
          <p:nvPr/>
        </p:nvSpPr>
        <p:spPr>
          <a:xfrm>
            <a:off x="5257800" y="5377934"/>
            <a:ext cx="3048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3"/>
            <a:endCxn id="17" idx="1"/>
          </p:cNvCxnSpPr>
          <p:nvPr/>
        </p:nvCxnSpPr>
        <p:spPr>
          <a:xfrm flipV="1">
            <a:off x="5562600" y="5352366"/>
            <a:ext cx="1752600" cy="139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52800" y="4400550"/>
            <a:ext cx="304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3657600" y="4419600"/>
            <a:ext cx="3657600" cy="636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53300" y="3533775"/>
            <a:ext cx="1905000" cy="1477328"/>
          </a:xfrm>
          <a:prstGeom prst="rect">
            <a:avLst/>
          </a:prstGeom>
          <a:noFill/>
        </p:spPr>
        <p:txBody>
          <a:bodyPr wrap="square" rtlCol="0">
            <a:spAutoFit/>
          </a:bodyPr>
          <a:lstStyle/>
          <a:p>
            <a:r>
              <a:rPr lang="en-US" dirty="0" smtClean="0"/>
              <a:t>Positive for chemically similar substitutions</a:t>
            </a:r>
          </a:p>
          <a:p>
            <a:r>
              <a:rPr lang="en-US" dirty="0" smtClean="0"/>
              <a:t>(more likely than chance)</a:t>
            </a:r>
            <a:endParaRPr lang="en-US" dirty="0"/>
          </a:p>
        </p:txBody>
      </p:sp>
      <p:sp>
        <p:nvSpPr>
          <p:cNvPr id="25" name="Rectangle 24"/>
          <p:cNvSpPr/>
          <p:nvPr/>
        </p:nvSpPr>
        <p:spPr>
          <a:xfrm>
            <a:off x="3372678" y="5516217"/>
            <a:ext cx="304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5" idx="1"/>
          </p:cNvCxnSpPr>
          <p:nvPr/>
        </p:nvCxnSpPr>
        <p:spPr>
          <a:xfrm flipV="1">
            <a:off x="762000" y="5630517"/>
            <a:ext cx="2610678" cy="465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5029200"/>
            <a:ext cx="1295400" cy="1477328"/>
          </a:xfrm>
          <a:prstGeom prst="rect">
            <a:avLst/>
          </a:prstGeom>
          <a:noFill/>
        </p:spPr>
        <p:txBody>
          <a:bodyPr wrap="square" rtlCol="0">
            <a:spAutoFit/>
          </a:bodyPr>
          <a:lstStyle/>
          <a:p>
            <a:r>
              <a:rPr lang="en-US" dirty="0" smtClean="0"/>
              <a:t>Unlikely </a:t>
            </a:r>
          </a:p>
          <a:p>
            <a:r>
              <a:rPr lang="en-US" dirty="0" smtClean="0"/>
              <a:t>substitution</a:t>
            </a:r>
          </a:p>
          <a:p>
            <a:r>
              <a:rPr lang="en-US" dirty="0" smtClean="0"/>
              <a:t>compared with chance</a:t>
            </a:r>
            <a:endParaRPr lang="en-US" dirty="0"/>
          </a:p>
        </p:txBody>
      </p:sp>
      <p:sp>
        <p:nvSpPr>
          <p:cNvPr id="20" name="Rectangle 19"/>
          <p:cNvSpPr/>
          <p:nvPr/>
        </p:nvSpPr>
        <p:spPr>
          <a:xfrm>
            <a:off x="683180" y="6457138"/>
            <a:ext cx="8229600" cy="369332"/>
          </a:xfrm>
          <a:prstGeom prst="rect">
            <a:avLst/>
          </a:prstGeom>
          <a:solidFill>
            <a:schemeClr val="tx2">
              <a:lumMod val="20000"/>
              <a:lumOff val="80000"/>
            </a:schemeClr>
          </a:solidFill>
        </p:spPr>
        <p:txBody>
          <a:bodyPr wrap="square">
            <a:spAutoFit/>
          </a:bodyPr>
          <a:lstStyle/>
          <a:p>
            <a:pPr>
              <a:buFont typeface="Arial" pitchFamily="34" charset="0"/>
              <a:buChar char="•"/>
            </a:pPr>
            <a:r>
              <a:rPr lang="en-US" i="1" dirty="0" smtClean="0"/>
              <a:t> We will come back to substitutions matrices later when we talk about phylogeny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0200"/>
            <a:ext cx="8229600" cy="1143000"/>
          </a:xfrm>
        </p:spPr>
        <p:txBody>
          <a:bodyPr>
            <a:normAutofit fontScale="90000"/>
          </a:bodyPr>
          <a:lstStyle/>
          <a:p>
            <a:r>
              <a:rPr lang="en-US" dirty="0" smtClean="0"/>
              <a:t>Local alignment vs. global alignment</a:t>
            </a:r>
            <a:endParaRPr lang="en-US" dirty="0"/>
          </a:p>
        </p:txBody>
      </p:sp>
      <p:sp>
        <p:nvSpPr>
          <p:cNvPr id="5" name="Rectangle 3"/>
          <p:cNvSpPr txBox="1">
            <a:spLocks noChangeArrowheads="1"/>
          </p:cNvSpPr>
          <p:nvPr/>
        </p:nvSpPr>
        <p:spPr>
          <a:xfrm>
            <a:off x="381000" y="1701800"/>
            <a:ext cx="8458200" cy="2717800"/>
          </a:xfrm>
          <a:prstGeom prst="rect">
            <a:avLst/>
          </a:prstGeom>
          <a:solidFill>
            <a:schemeClr val="accent6">
              <a:lumMod val="20000"/>
              <a:lumOff val="80000"/>
            </a:schemeClr>
          </a:solidFill>
        </p:spPr>
        <p:txBody>
          <a:bodyPr vert="horz" lIns="91440" tIns="45720" rIns="91440" bIns="45720" rtlCol="0">
            <a:noAutofit/>
          </a:bodyPr>
          <a:lstStyle/>
          <a:p>
            <a:pPr marL="342900" lvl="0" indent="-342900">
              <a:spcBef>
                <a:spcPct val="20000"/>
              </a:spcBef>
              <a:buFont typeface="Arial" pitchFamily="34"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Global alignment – </a:t>
            </a:r>
            <a:r>
              <a:rPr lang="en-US" sz="2000" dirty="0" smtClean="0"/>
              <a:t>attempts to align every residue in every sequence</a:t>
            </a:r>
          </a:p>
          <a:p>
            <a:pPr marL="342900" lvl="0" indent="-342900">
              <a:spcBef>
                <a:spcPct val="20000"/>
              </a:spcBef>
            </a:pPr>
            <a:r>
              <a:rPr lang="en-US" sz="2000" dirty="0"/>
              <a:t>	</a:t>
            </a:r>
            <a:r>
              <a:rPr lang="en-US" sz="2000" dirty="0" smtClean="0"/>
              <a:t>				</a:t>
            </a:r>
            <a:r>
              <a:rPr lang="en-US" sz="2000" dirty="0" smtClean="0">
                <a:latin typeface="Courier New" pitchFamily="49" charset="0"/>
                <a:cs typeface="Courier New" pitchFamily="49" charset="0"/>
              </a:rPr>
              <a:t>P-ELICAN--</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COELICANTH</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Local alignment – </a:t>
            </a:r>
            <a:r>
              <a:rPr lang="en-US" sz="2000" dirty="0" smtClean="0"/>
              <a:t>find best subsequence alignment  (useful for finding similar </a:t>
            </a:r>
            <a:r>
              <a:rPr lang="en-US" sz="2000" dirty="0" err="1" smtClean="0"/>
              <a:t>exons</a:t>
            </a:r>
            <a:r>
              <a:rPr lang="en-US" sz="2000" dirty="0" smtClean="0"/>
              <a:t>  in two genomes, finding similar functional regions in a protein, etc.)</a:t>
            </a:r>
          </a:p>
          <a:p>
            <a:pPr marL="342900" lvl="0" indent="-342900">
              <a:spcBef>
                <a:spcPct val="20000"/>
              </a:spcBef>
            </a:pPr>
            <a:r>
              <a:rPr lang="en-US" sz="2000" dirty="0" smtClean="0">
                <a:latin typeface="Courier New" pitchFamily="49" charset="0"/>
                <a:cs typeface="Courier New" pitchFamily="49" charset="0"/>
              </a:rPr>
              <a:t>					  ELICAN				   			  	  </a:t>
            </a:r>
            <a:r>
              <a:rPr lang="en-US" sz="2000" dirty="0" err="1" smtClean="0">
                <a:latin typeface="Courier New" pitchFamily="49" charset="0"/>
                <a:cs typeface="Courier New" pitchFamily="49" charset="0"/>
              </a:rPr>
              <a:t>ELICAN</a:t>
            </a:r>
            <a:endParaRPr lang="en-US" sz="2000" dirty="0" smtClean="0">
              <a:latin typeface="Courier New" pitchFamily="49" charset="0"/>
              <a:cs typeface="Courier New" pitchFamily="49" charset="0"/>
            </a:endParaRPr>
          </a:p>
          <a:p>
            <a:pPr marL="342900" lvl="0" indent="-342900">
              <a:spcBef>
                <a:spcPct val="20000"/>
              </a:spcBef>
            </a:pPr>
            <a:endParaRPr kumimoji="0" lang="en-US" sz="2000" b="0" i="0" u="none" strike="noStrike" kern="1200" cap="none" spc="0" normalizeH="0" baseline="0" noProof="0" dirty="0" smtClean="0">
              <a:ln>
                <a:noFill/>
              </a:ln>
              <a:solidFill>
                <a:schemeClr val="tx1"/>
              </a:solidFill>
              <a:effectLst/>
              <a:uLnTx/>
              <a:uFillTx/>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BLAST- </a:t>
            </a:r>
            <a:r>
              <a:rPr lang="en-US" sz="3200" b="1" dirty="0" smtClean="0"/>
              <a:t>B</a:t>
            </a:r>
            <a:r>
              <a:rPr lang="en-US" sz="3200" dirty="0" smtClean="0"/>
              <a:t>asic </a:t>
            </a:r>
            <a:r>
              <a:rPr lang="en-US" sz="3200" b="1" dirty="0" smtClean="0"/>
              <a:t>L</a:t>
            </a:r>
            <a:r>
              <a:rPr lang="en-US" sz="3200" dirty="0" smtClean="0"/>
              <a:t>ocal </a:t>
            </a:r>
            <a:r>
              <a:rPr lang="en-US" sz="3200" b="1" dirty="0" smtClean="0"/>
              <a:t>A</a:t>
            </a:r>
            <a:r>
              <a:rPr lang="en-US" sz="3200" dirty="0" smtClean="0"/>
              <a:t>lignment </a:t>
            </a:r>
            <a:r>
              <a:rPr lang="en-US" sz="3200" b="1" dirty="0" smtClean="0"/>
              <a:t>S</a:t>
            </a:r>
            <a:r>
              <a:rPr lang="en-US" sz="3200" dirty="0" smtClean="0"/>
              <a:t>earch </a:t>
            </a:r>
            <a:r>
              <a:rPr lang="en-US" sz="3200" b="1" dirty="0" smtClean="0"/>
              <a:t>T</a:t>
            </a:r>
            <a:r>
              <a:rPr lang="en-US" sz="3200" dirty="0" smtClean="0"/>
              <a:t>ool</a:t>
            </a:r>
            <a:br>
              <a:rPr lang="en-US" sz="3200" dirty="0" smtClean="0"/>
            </a:br>
            <a:r>
              <a:rPr lang="en-US" sz="3200" dirty="0" smtClean="0"/>
              <a:t>The Google of biology </a:t>
            </a:r>
            <a:r>
              <a:rPr lang="en-US" sz="2000" dirty="0" smtClean="0"/>
              <a:t>(</a:t>
            </a:r>
            <a:r>
              <a:rPr lang="en-US" sz="2000" i="1" dirty="0" err="1" smtClean="0"/>
              <a:t>google</a:t>
            </a:r>
            <a:r>
              <a:rPr lang="en-US" sz="2000" i="1" dirty="0" smtClean="0"/>
              <a:t> blast</a:t>
            </a:r>
            <a:r>
              <a:rPr lang="en-US" sz="2000" dirty="0" smtClean="0"/>
              <a:t>) </a:t>
            </a:r>
            <a:br>
              <a:rPr lang="en-US" sz="2000" dirty="0" smtClean="0"/>
            </a:br>
            <a:r>
              <a:rPr lang="en-US" sz="1200" dirty="0" smtClean="0">
                <a:solidFill>
                  <a:srgbClr val="00B0F0"/>
                </a:solidFill>
              </a:rPr>
              <a:t>(http://blast.ncbi.nlm.nih.gov/Blast.cgi)</a:t>
            </a:r>
            <a:r>
              <a:rPr lang="en-US" sz="3200" dirty="0" smtClean="0"/>
              <a:t/>
            </a:r>
            <a:br>
              <a:rPr lang="en-US" sz="3200" dirty="0" smtClean="0"/>
            </a:br>
            <a:endParaRPr lang="en-US" sz="3200" dirty="0"/>
          </a:p>
        </p:txBody>
      </p:sp>
      <p:pic>
        <p:nvPicPr>
          <p:cNvPr id="43009" name="Picture 1"/>
          <p:cNvPicPr>
            <a:picLocks noChangeAspect="1" noChangeArrowheads="1"/>
          </p:cNvPicPr>
          <p:nvPr/>
        </p:nvPicPr>
        <p:blipFill>
          <a:blip r:embed="rId2" cstate="print"/>
          <a:srcRect/>
          <a:stretch>
            <a:fillRect/>
          </a:stretch>
        </p:blipFill>
        <p:spPr bwMode="auto">
          <a:xfrm>
            <a:off x="2819400" y="990600"/>
            <a:ext cx="6054260" cy="5867400"/>
          </a:xfrm>
          <a:prstGeom prst="rect">
            <a:avLst/>
          </a:prstGeom>
          <a:noFill/>
          <a:ln w="9525">
            <a:noFill/>
            <a:miter lim="800000"/>
            <a:headEnd/>
            <a:tailEnd/>
          </a:ln>
          <a:effectLst/>
        </p:spPr>
      </p:pic>
      <p:sp>
        <p:nvSpPr>
          <p:cNvPr id="4" name="TextBox 3"/>
          <p:cNvSpPr txBox="1"/>
          <p:nvPr/>
        </p:nvSpPr>
        <p:spPr>
          <a:xfrm>
            <a:off x="1951180" y="1761848"/>
            <a:ext cx="990600" cy="369332"/>
          </a:xfrm>
          <a:prstGeom prst="rect">
            <a:avLst/>
          </a:prstGeom>
          <a:solidFill>
            <a:schemeClr val="accent6">
              <a:lumMod val="20000"/>
              <a:lumOff val="80000"/>
            </a:schemeClr>
          </a:solidFill>
        </p:spPr>
        <p:txBody>
          <a:bodyPr wrap="square" rtlCol="0">
            <a:spAutoFit/>
          </a:bodyPr>
          <a:lstStyle/>
          <a:p>
            <a:r>
              <a:rPr lang="en-US" b="1" dirty="0" err="1" smtClean="0"/>
              <a:t>nt</a:t>
            </a:r>
            <a:r>
              <a:rPr lang="en-US" dirty="0" smtClean="0"/>
              <a:t> vs. </a:t>
            </a:r>
            <a:r>
              <a:rPr lang="en-US" b="1" dirty="0" err="1" smtClean="0"/>
              <a:t>nt</a:t>
            </a:r>
            <a:endParaRPr lang="en-US" b="1" dirty="0"/>
          </a:p>
        </p:txBody>
      </p:sp>
      <p:sp>
        <p:nvSpPr>
          <p:cNvPr id="5" name="TextBox 4"/>
          <p:cNvSpPr txBox="1"/>
          <p:nvPr/>
        </p:nvSpPr>
        <p:spPr>
          <a:xfrm>
            <a:off x="1946568" y="2153304"/>
            <a:ext cx="990600" cy="369332"/>
          </a:xfrm>
          <a:prstGeom prst="rect">
            <a:avLst/>
          </a:prstGeom>
          <a:solidFill>
            <a:schemeClr val="accent6">
              <a:lumMod val="20000"/>
              <a:lumOff val="80000"/>
            </a:schemeClr>
          </a:solidFill>
        </p:spPr>
        <p:txBody>
          <a:bodyPr wrap="square" rtlCol="0">
            <a:spAutoFit/>
          </a:bodyPr>
          <a:lstStyle/>
          <a:p>
            <a:r>
              <a:rPr lang="en-US" b="1" dirty="0" err="1" smtClean="0"/>
              <a:t>aa</a:t>
            </a:r>
            <a:r>
              <a:rPr lang="en-US" dirty="0" smtClean="0"/>
              <a:t> vs. </a:t>
            </a:r>
            <a:r>
              <a:rPr lang="en-US" b="1" dirty="0" err="1" smtClean="0"/>
              <a:t>aa</a:t>
            </a:r>
            <a:endParaRPr lang="en-US" b="1" dirty="0"/>
          </a:p>
        </p:txBody>
      </p:sp>
      <p:sp>
        <p:nvSpPr>
          <p:cNvPr id="6" name="TextBox 5"/>
          <p:cNvSpPr txBox="1"/>
          <p:nvPr/>
        </p:nvSpPr>
        <p:spPr>
          <a:xfrm>
            <a:off x="117768" y="2551556"/>
            <a:ext cx="2819400" cy="369332"/>
          </a:xfrm>
          <a:prstGeom prst="rect">
            <a:avLst/>
          </a:prstGeom>
          <a:solidFill>
            <a:schemeClr val="accent6">
              <a:lumMod val="20000"/>
              <a:lumOff val="80000"/>
            </a:schemeClr>
          </a:solidFill>
        </p:spPr>
        <p:txBody>
          <a:bodyPr wrap="square" rtlCol="0">
            <a:spAutoFit/>
          </a:bodyPr>
          <a:lstStyle/>
          <a:p>
            <a:r>
              <a:rPr lang="en-US" b="1" dirty="0" err="1" smtClean="0"/>
              <a:t>tras</a:t>
            </a:r>
            <a:r>
              <a:rPr lang="en-US" b="1" dirty="0" smtClean="0"/>
              <a:t> </a:t>
            </a:r>
            <a:r>
              <a:rPr lang="en-US" b="1" dirty="0" err="1" smtClean="0"/>
              <a:t>nt</a:t>
            </a:r>
            <a:r>
              <a:rPr lang="en-US" b="1" dirty="0" smtClean="0"/>
              <a:t> </a:t>
            </a:r>
            <a:r>
              <a:rPr lang="en-US" dirty="0" smtClean="0"/>
              <a:t>vs. </a:t>
            </a:r>
            <a:r>
              <a:rPr lang="en-US" b="1" dirty="0" err="1" smtClean="0"/>
              <a:t>aa</a:t>
            </a:r>
            <a:r>
              <a:rPr lang="en-US" dirty="0" smtClean="0"/>
              <a:t> database</a:t>
            </a:r>
            <a:endParaRPr lang="en-US" dirty="0"/>
          </a:p>
        </p:txBody>
      </p:sp>
      <p:sp>
        <p:nvSpPr>
          <p:cNvPr id="7" name="TextBox 6"/>
          <p:cNvSpPr txBox="1"/>
          <p:nvPr/>
        </p:nvSpPr>
        <p:spPr>
          <a:xfrm>
            <a:off x="117768" y="3313556"/>
            <a:ext cx="2819400" cy="369332"/>
          </a:xfrm>
          <a:prstGeom prst="rect">
            <a:avLst/>
          </a:prstGeom>
          <a:solidFill>
            <a:schemeClr val="accent6">
              <a:lumMod val="20000"/>
              <a:lumOff val="80000"/>
            </a:schemeClr>
          </a:solidFill>
        </p:spPr>
        <p:txBody>
          <a:bodyPr wrap="square" rtlCol="0">
            <a:spAutoFit/>
          </a:bodyPr>
          <a:lstStyle/>
          <a:p>
            <a:r>
              <a:rPr lang="en-US" b="1" dirty="0" err="1" smtClean="0"/>
              <a:t>tras</a:t>
            </a:r>
            <a:r>
              <a:rPr lang="en-US" b="1" dirty="0" smtClean="0"/>
              <a:t> </a:t>
            </a:r>
            <a:r>
              <a:rPr lang="en-US" b="1" dirty="0" err="1" smtClean="0"/>
              <a:t>nt</a:t>
            </a:r>
            <a:r>
              <a:rPr lang="en-US" b="1" dirty="0" smtClean="0"/>
              <a:t> </a:t>
            </a:r>
            <a:r>
              <a:rPr lang="en-US" dirty="0" smtClean="0"/>
              <a:t>vs</a:t>
            </a:r>
            <a:r>
              <a:rPr lang="en-US" b="1" dirty="0" smtClean="0"/>
              <a:t>. trans </a:t>
            </a:r>
            <a:r>
              <a:rPr lang="en-US" b="1" dirty="0" err="1" smtClean="0"/>
              <a:t>nt</a:t>
            </a:r>
            <a:r>
              <a:rPr lang="en-US" b="1" dirty="0" smtClean="0"/>
              <a:t> </a:t>
            </a:r>
            <a:r>
              <a:rPr lang="en-US" dirty="0" smtClean="0"/>
              <a:t>database</a:t>
            </a:r>
            <a:endParaRPr lang="en-US" dirty="0"/>
          </a:p>
        </p:txBody>
      </p:sp>
      <p:sp>
        <p:nvSpPr>
          <p:cNvPr id="8" name="TextBox 7"/>
          <p:cNvSpPr txBox="1"/>
          <p:nvPr/>
        </p:nvSpPr>
        <p:spPr>
          <a:xfrm>
            <a:off x="117768" y="2932556"/>
            <a:ext cx="2819400" cy="369332"/>
          </a:xfrm>
          <a:prstGeom prst="rect">
            <a:avLst/>
          </a:prstGeom>
          <a:solidFill>
            <a:schemeClr val="accent6">
              <a:lumMod val="20000"/>
              <a:lumOff val="80000"/>
            </a:schemeClr>
          </a:solidFill>
        </p:spPr>
        <p:txBody>
          <a:bodyPr wrap="square" rtlCol="0">
            <a:spAutoFit/>
          </a:bodyPr>
          <a:lstStyle/>
          <a:p>
            <a:r>
              <a:rPr lang="en-US" b="1" dirty="0" err="1" smtClean="0"/>
              <a:t>aa</a:t>
            </a:r>
            <a:r>
              <a:rPr lang="en-US" dirty="0" smtClean="0"/>
              <a:t> vs. </a:t>
            </a:r>
            <a:r>
              <a:rPr lang="en-US" b="1" dirty="0" smtClean="0"/>
              <a:t>trans </a:t>
            </a:r>
            <a:r>
              <a:rPr lang="en-US" b="1" dirty="0" err="1" smtClean="0"/>
              <a:t>nt</a:t>
            </a:r>
            <a:r>
              <a:rPr lang="en-US" b="1" dirty="0" smtClean="0"/>
              <a:t> </a:t>
            </a:r>
            <a:r>
              <a:rPr lang="en-US" dirty="0" smtClean="0"/>
              <a:t>database</a:t>
            </a:r>
            <a:endParaRPr lang="en-US" dirty="0"/>
          </a:p>
        </p:txBody>
      </p:sp>
      <p:sp>
        <p:nvSpPr>
          <p:cNvPr id="12" name="TextBox 11"/>
          <p:cNvSpPr txBox="1"/>
          <p:nvPr/>
        </p:nvSpPr>
        <p:spPr>
          <a:xfrm>
            <a:off x="671470" y="6476992"/>
            <a:ext cx="2362200" cy="369332"/>
          </a:xfrm>
          <a:prstGeom prst="rect">
            <a:avLst/>
          </a:prstGeom>
          <a:solidFill>
            <a:schemeClr val="accent6">
              <a:lumMod val="20000"/>
              <a:lumOff val="80000"/>
            </a:schemeClr>
          </a:solidFill>
        </p:spPr>
        <p:txBody>
          <a:bodyPr wrap="square" rtlCol="0">
            <a:spAutoFit/>
          </a:bodyPr>
          <a:lstStyle/>
          <a:p>
            <a:r>
              <a:rPr lang="en-US" b="1" dirty="0" smtClean="0"/>
              <a:t>Global alignment</a:t>
            </a:r>
            <a:endParaRPr lang="en-US" dirty="0"/>
          </a:p>
        </p:txBody>
      </p:sp>
      <p:cxnSp>
        <p:nvCxnSpPr>
          <p:cNvPr id="14" name="Straight Arrow Connector 13"/>
          <p:cNvCxnSpPr>
            <a:stCxn id="12" idx="3"/>
          </p:cNvCxnSpPr>
          <p:nvPr/>
        </p:nvCxnSpPr>
        <p:spPr>
          <a:xfrm>
            <a:off x="3033670" y="6661658"/>
            <a:ext cx="369452" cy="22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BLAST Scores and Statistics</a:t>
            </a:r>
            <a:endParaRPr lang="en-US" dirty="0"/>
          </a:p>
        </p:txBody>
      </p:sp>
      <p:sp>
        <p:nvSpPr>
          <p:cNvPr id="3" name="Content Placeholder 2"/>
          <p:cNvSpPr>
            <a:spLocks noGrp="1"/>
          </p:cNvSpPr>
          <p:nvPr>
            <p:ph idx="1"/>
          </p:nvPr>
        </p:nvSpPr>
        <p:spPr>
          <a:ln>
            <a:noFill/>
          </a:ln>
        </p:spPr>
        <p:txBody>
          <a:bodyPr>
            <a:normAutofit fontScale="85000" lnSpcReduction="10000"/>
          </a:bodyPr>
          <a:lstStyle/>
          <a:p>
            <a:r>
              <a:rPr lang="en-US" sz="2400" b="1" dirty="0" smtClean="0"/>
              <a:t>Percent identity </a:t>
            </a:r>
            <a:r>
              <a:rPr lang="en-US" sz="2400" dirty="0" smtClean="0"/>
              <a:t>is the fraction of identical characters</a:t>
            </a:r>
          </a:p>
          <a:p>
            <a:r>
              <a:rPr lang="en-US" sz="2400" b="1" dirty="0" smtClean="0"/>
              <a:t>Percent similarity </a:t>
            </a:r>
            <a:r>
              <a:rPr lang="en-US" sz="2400" dirty="0" smtClean="0"/>
              <a:t>(for amino acids) is the fraction of identical or chemically similar residues</a:t>
            </a:r>
          </a:p>
          <a:p>
            <a:r>
              <a:rPr lang="en-US" sz="2400" b="1" dirty="0" smtClean="0"/>
              <a:t>Bit score – </a:t>
            </a:r>
            <a:r>
              <a:rPr lang="en-US" sz="2400" dirty="0" smtClean="0"/>
              <a:t>A normalized alignment score (S’). The bit score gives an indication of how good the alignment is; </a:t>
            </a:r>
            <a:r>
              <a:rPr lang="en-US" sz="2400" dirty="0" smtClean="0">
                <a:solidFill>
                  <a:srgbClr val="FF0000"/>
                </a:solidFill>
              </a:rPr>
              <a:t>the higher the score, the better the alignment</a:t>
            </a:r>
            <a:r>
              <a:rPr lang="en-US" sz="2400" dirty="0" smtClean="0"/>
              <a:t>. </a:t>
            </a:r>
            <a:endParaRPr lang="en-US" sz="2400" b="1" dirty="0" smtClean="0"/>
          </a:p>
          <a:p>
            <a:r>
              <a:rPr lang="en-US" sz="2400" b="1" dirty="0" smtClean="0"/>
              <a:t>E value – </a:t>
            </a:r>
            <a:r>
              <a:rPr lang="en-US" sz="2400" dirty="0" smtClean="0">
                <a:solidFill>
                  <a:srgbClr val="FF0000"/>
                </a:solidFill>
              </a:rPr>
              <a:t>The E-value is a test statistic that gives an indication of the statistical significance of a given </a:t>
            </a:r>
            <a:r>
              <a:rPr lang="en-US" sz="2400" dirty="0" err="1" smtClean="0">
                <a:solidFill>
                  <a:srgbClr val="FF0000"/>
                </a:solidFill>
              </a:rPr>
              <a:t>pairwise</a:t>
            </a:r>
            <a:r>
              <a:rPr lang="en-US" sz="2400" dirty="0" smtClean="0">
                <a:solidFill>
                  <a:srgbClr val="FF0000"/>
                </a:solidFill>
              </a:rPr>
              <a:t> alignment by comparing it to a model of random sequences</a:t>
            </a:r>
            <a:r>
              <a:rPr lang="en-US" sz="2400" dirty="0" smtClean="0"/>
              <a:t>. It’s the average number of sequences with this level of similarity (i.e. raw alignment score S) or better expected to be in the database by chance. Reflects the size of the database and the scoring system. </a:t>
            </a:r>
            <a:r>
              <a:rPr lang="en-US" sz="2400" dirty="0" smtClean="0">
                <a:solidFill>
                  <a:srgbClr val="FF0000"/>
                </a:solidFill>
              </a:rPr>
              <a:t>Lower is better. </a:t>
            </a:r>
            <a:r>
              <a:rPr lang="en-US" sz="2400" dirty="0" smtClean="0"/>
              <a:t> The threshold is usually placed at 10</a:t>
            </a:r>
            <a:r>
              <a:rPr lang="en-US" sz="2400" baseline="30000" dirty="0" smtClean="0"/>
              <a:t>-3</a:t>
            </a:r>
            <a:r>
              <a:rPr lang="en-US" sz="2400" dirty="0" smtClean="0"/>
              <a:t>.</a:t>
            </a:r>
          </a:p>
          <a:p>
            <a:r>
              <a:rPr lang="en-US" sz="2400" b="1" dirty="0" smtClean="0"/>
              <a:t>P value </a:t>
            </a:r>
            <a:r>
              <a:rPr lang="en-US" sz="2400" dirty="0" smtClean="0"/>
              <a:t>= The probability of finding at least one such sequence in the database by chance = 1 – e</a:t>
            </a:r>
            <a:r>
              <a:rPr lang="en-US" sz="2400" baseline="30000" dirty="0" smtClean="0"/>
              <a:t>-E  </a:t>
            </a:r>
            <a:r>
              <a:rPr lang="en-US" sz="2400" dirty="0" smtClean="0"/>
              <a:t>(The E value is just the </a:t>
            </a:r>
            <a:r>
              <a:rPr lang="el-GR" sz="2400" dirty="0" smtClean="0"/>
              <a:t>λ</a:t>
            </a:r>
            <a:r>
              <a:rPr lang="en-US" sz="2400" dirty="0" smtClean="0"/>
              <a:t> parameter in a Poisson distribution </a:t>
            </a:r>
            <a:r>
              <a:rPr lang="el-GR" sz="2400" dirty="0" smtClean="0"/>
              <a:t>λ</a:t>
            </a:r>
            <a:r>
              <a:rPr lang="en-US" sz="2400" baseline="30000" dirty="0" smtClean="0"/>
              <a:t>n</a:t>
            </a:r>
            <a:r>
              <a:rPr lang="en-US" sz="2400" dirty="0" smtClean="0"/>
              <a:t>e</a:t>
            </a:r>
            <a:r>
              <a:rPr lang="en-US" sz="2400" baseline="30000" dirty="0" smtClean="0"/>
              <a:t>-</a:t>
            </a:r>
            <a:r>
              <a:rPr lang="el-GR" sz="2400" baseline="30000" dirty="0" smtClean="0"/>
              <a:t> λ</a:t>
            </a:r>
            <a:r>
              <a:rPr lang="en-US" sz="2400" dirty="0" smtClean="0"/>
              <a:t>/n! …)</a:t>
            </a:r>
            <a:endParaRPr lang="en-US" sz="2400" baseline="30000" dirty="0" smtClean="0"/>
          </a:p>
        </p:txBody>
      </p:sp>
      <p:sp>
        <p:nvSpPr>
          <p:cNvPr id="4" name="Rectangle 3"/>
          <p:cNvSpPr/>
          <p:nvPr/>
        </p:nvSpPr>
        <p:spPr>
          <a:xfrm>
            <a:off x="3219450" y="6438900"/>
            <a:ext cx="5906745" cy="646331"/>
          </a:xfrm>
          <a:prstGeom prst="rect">
            <a:avLst/>
          </a:prstGeom>
        </p:spPr>
        <p:txBody>
          <a:bodyPr wrap="none">
            <a:spAutoFit/>
          </a:bodyPr>
          <a:lstStyle/>
          <a:p>
            <a:r>
              <a:rPr lang="en-US" dirty="0" smtClean="0"/>
              <a:t>Further reading: </a:t>
            </a:r>
            <a:r>
              <a:rPr lang="en-US" dirty="0" smtClean="0">
                <a:hlinkClick r:id="rId3"/>
              </a:rPr>
              <a:t>http://www.ncbi.nlm.nih.gov/blast/tutorial/</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2057400" y="1676400"/>
            <a:ext cx="4572000" cy="4430888"/>
          </a:xfrm>
          <a:prstGeom prst="rect">
            <a:avLst/>
          </a:prstGeom>
          <a:noFill/>
          <a:ln w="9525">
            <a:solidFill>
              <a:schemeClr val="tx1">
                <a:lumMod val="75000"/>
                <a:lumOff val="25000"/>
              </a:schemeClr>
            </a:solidFill>
            <a:miter lim="800000"/>
            <a:headEnd/>
            <a:tailEnd/>
          </a:ln>
          <a:effectLst/>
        </p:spPr>
      </p:pic>
      <p:sp>
        <p:nvSpPr>
          <p:cNvPr id="4" name="Rectangle 3"/>
          <p:cNvSpPr/>
          <p:nvPr/>
        </p:nvSpPr>
        <p:spPr>
          <a:xfrm>
            <a:off x="2286000" y="2667000"/>
            <a:ext cx="685800" cy="152400"/>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13" name="Title 1"/>
          <p:cNvSpPr>
            <a:spLocks noGrp="1"/>
          </p:cNvSpPr>
          <p:nvPr>
            <p:ph type="title"/>
          </p:nvPr>
        </p:nvSpPr>
        <p:spPr>
          <a:xfrm>
            <a:off x="457200" y="274638"/>
            <a:ext cx="8229600" cy="1143000"/>
          </a:xfrm>
        </p:spPr>
        <p:txBody>
          <a:bodyPr>
            <a:normAutofit/>
          </a:bodyPr>
          <a:lstStyle/>
          <a:p>
            <a:r>
              <a:rPr lang="en-US" dirty="0"/>
              <a:t>M</a:t>
            </a:r>
            <a:r>
              <a:rPr lang="en-US" dirty="0" smtClean="0"/>
              <a:t>ain BLAST window </a:t>
            </a:r>
            <a:endParaRPr lang="en-US" i="1" dirty="0"/>
          </a:p>
        </p:txBody>
      </p:sp>
      <p:sp>
        <p:nvSpPr>
          <p:cNvPr id="14" name="TextBox 13"/>
          <p:cNvSpPr txBox="1"/>
          <p:nvPr/>
        </p:nvSpPr>
        <p:spPr>
          <a:xfrm>
            <a:off x="2133600" y="28194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cstate="print"/>
          <a:srcRect/>
          <a:stretch>
            <a:fillRect/>
          </a:stretch>
        </p:blipFill>
        <p:spPr bwMode="auto">
          <a:xfrm>
            <a:off x="2819400" y="1447800"/>
            <a:ext cx="5105400" cy="5191483"/>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a:t>M</a:t>
            </a:r>
            <a:r>
              <a:rPr lang="en-US" dirty="0" smtClean="0"/>
              <a:t>ain BLAST window </a:t>
            </a:r>
            <a:endParaRPr lang="en-US" i="1" dirty="0"/>
          </a:p>
        </p:txBody>
      </p:sp>
      <p:cxnSp>
        <p:nvCxnSpPr>
          <p:cNvPr id="6" name="Straight Arrow Connector 5"/>
          <p:cNvCxnSpPr/>
          <p:nvPr/>
        </p:nvCxnSpPr>
        <p:spPr>
          <a:xfrm>
            <a:off x="2133600" y="1752600"/>
            <a:ext cx="762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1447800"/>
            <a:ext cx="2286000" cy="369332"/>
          </a:xfrm>
          <a:prstGeom prst="rect">
            <a:avLst/>
          </a:prstGeom>
          <a:noFill/>
        </p:spPr>
        <p:txBody>
          <a:bodyPr wrap="square" rtlCol="0">
            <a:spAutoFit/>
          </a:bodyPr>
          <a:lstStyle/>
          <a:p>
            <a:r>
              <a:rPr lang="en-US" dirty="0" smtClean="0"/>
              <a:t>Choose BLAST tool</a:t>
            </a:r>
            <a:endParaRPr lang="en-US" dirty="0"/>
          </a:p>
        </p:txBody>
      </p:sp>
      <p:cxnSp>
        <p:nvCxnSpPr>
          <p:cNvPr id="9" name="Straight Arrow Connector 8"/>
          <p:cNvCxnSpPr/>
          <p:nvPr/>
        </p:nvCxnSpPr>
        <p:spPr>
          <a:xfrm>
            <a:off x="2514600" y="2667000"/>
            <a:ext cx="6858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362200"/>
            <a:ext cx="2743200" cy="646331"/>
          </a:xfrm>
          <a:prstGeom prst="rect">
            <a:avLst/>
          </a:prstGeom>
          <a:noFill/>
        </p:spPr>
        <p:txBody>
          <a:bodyPr wrap="square" rtlCol="0">
            <a:spAutoFit/>
          </a:bodyPr>
          <a:lstStyle/>
          <a:p>
            <a:r>
              <a:rPr lang="en-US" dirty="0" smtClean="0"/>
              <a:t>Paste </a:t>
            </a:r>
            <a:r>
              <a:rPr lang="en-US" dirty="0" err="1" smtClean="0"/>
              <a:t>nt</a:t>
            </a:r>
            <a:r>
              <a:rPr lang="en-US" dirty="0" smtClean="0"/>
              <a:t> or </a:t>
            </a:r>
            <a:r>
              <a:rPr lang="en-US" dirty="0" err="1" smtClean="0"/>
              <a:t>aa</a:t>
            </a:r>
            <a:r>
              <a:rPr lang="en-US" dirty="0" smtClean="0"/>
              <a:t> sequence (=</a:t>
            </a:r>
            <a:r>
              <a:rPr lang="en-US" b="1" dirty="0" smtClean="0"/>
              <a:t>query</a:t>
            </a:r>
            <a:r>
              <a:rPr lang="en-US" dirty="0" smtClean="0"/>
              <a:t>) here</a:t>
            </a:r>
            <a:endParaRPr lang="en-US" dirty="0"/>
          </a:p>
        </p:txBody>
      </p:sp>
      <p:sp>
        <p:nvSpPr>
          <p:cNvPr id="12" name="TextBox 11"/>
          <p:cNvSpPr txBox="1"/>
          <p:nvPr/>
        </p:nvSpPr>
        <p:spPr>
          <a:xfrm>
            <a:off x="609600" y="3200400"/>
            <a:ext cx="1905000" cy="1200329"/>
          </a:xfrm>
          <a:prstGeom prst="rect">
            <a:avLst/>
          </a:prstGeom>
          <a:noFill/>
        </p:spPr>
        <p:txBody>
          <a:bodyPr wrap="square" rtlCol="0">
            <a:spAutoFit/>
          </a:bodyPr>
          <a:lstStyle/>
          <a:p>
            <a:r>
              <a:rPr lang="en-US" dirty="0" smtClean="0"/>
              <a:t>Click here to align two sequences one against the other</a:t>
            </a:r>
            <a:endParaRPr lang="en-US" dirty="0"/>
          </a:p>
        </p:txBody>
      </p:sp>
      <p:cxnSp>
        <p:nvCxnSpPr>
          <p:cNvPr id="13" name="Straight Arrow Connector 12"/>
          <p:cNvCxnSpPr/>
          <p:nvPr/>
        </p:nvCxnSpPr>
        <p:spPr>
          <a:xfrm>
            <a:off x="2286000" y="3657600"/>
            <a:ext cx="7620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514600" y="4343400"/>
            <a:ext cx="14478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800" y="4572000"/>
            <a:ext cx="1905000" cy="1477328"/>
          </a:xfrm>
          <a:prstGeom prst="rect">
            <a:avLst/>
          </a:prstGeom>
          <a:noFill/>
        </p:spPr>
        <p:txBody>
          <a:bodyPr wrap="square" rtlCol="0">
            <a:spAutoFit/>
          </a:bodyPr>
          <a:lstStyle/>
          <a:p>
            <a:r>
              <a:rPr lang="en-US" dirty="0" smtClean="0"/>
              <a:t>Choose database to BLAST against. Two important databases:</a:t>
            </a:r>
          </a:p>
          <a:p>
            <a:r>
              <a:rPr lang="en-US" b="1" dirty="0"/>
              <a:t>n</a:t>
            </a:r>
            <a:r>
              <a:rPr lang="en-US" b="1" dirty="0" smtClean="0"/>
              <a:t>r and </a:t>
            </a:r>
            <a:r>
              <a:rPr lang="en-US" b="1" dirty="0" err="1" smtClean="0"/>
              <a:t>refseq</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Let’s search now for </a:t>
            </a:r>
            <a:r>
              <a:rPr lang="en-US" sz="3200" dirty="0" err="1" smtClean="0"/>
              <a:t>homologs</a:t>
            </a:r>
            <a:r>
              <a:rPr lang="en-US" sz="3200" dirty="0" smtClean="0"/>
              <a:t> of human HBA1 in the </a:t>
            </a:r>
            <a:r>
              <a:rPr lang="en-US" sz="3200" dirty="0" err="1" smtClean="0"/>
              <a:t>refseq_protein</a:t>
            </a:r>
            <a:r>
              <a:rPr lang="en-US" sz="3200" dirty="0" smtClean="0"/>
              <a:t> database</a:t>
            </a:r>
            <a:endParaRPr lang="en-US" sz="3200" dirty="0"/>
          </a:p>
        </p:txBody>
      </p:sp>
      <p:pic>
        <p:nvPicPr>
          <p:cNvPr id="39937" name="Picture 1"/>
          <p:cNvPicPr>
            <a:picLocks noChangeAspect="1" noChangeArrowheads="1"/>
          </p:cNvPicPr>
          <p:nvPr/>
        </p:nvPicPr>
        <p:blipFill>
          <a:blip r:embed="rId2" cstate="print"/>
          <a:srcRect/>
          <a:stretch>
            <a:fillRect/>
          </a:stretch>
        </p:blipFill>
        <p:spPr bwMode="auto">
          <a:xfrm>
            <a:off x="2057400" y="1600200"/>
            <a:ext cx="4433807" cy="4934295"/>
          </a:xfrm>
          <a:prstGeom prst="rect">
            <a:avLst/>
          </a:prstGeom>
          <a:noFill/>
          <a:ln w="9525">
            <a:noFill/>
            <a:miter lim="800000"/>
            <a:headEnd/>
            <a:tailEnd/>
          </a:ln>
          <a:effectLst/>
        </p:spPr>
      </p:pic>
      <p:sp>
        <p:nvSpPr>
          <p:cNvPr id="6" name="Rectangle 5"/>
          <p:cNvSpPr/>
          <p:nvPr/>
        </p:nvSpPr>
        <p:spPr>
          <a:xfrm>
            <a:off x="2334492" y="2066636"/>
            <a:ext cx="6858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2514600"/>
            <a:ext cx="3048000" cy="7620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4133272"/>
            <a:ext cx="18288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9800" y="6306128"/>
            <a:ext cx="6858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38375" y="6488668"/>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1905000" y="1524000"/>
            <a:ext cx="7051025" cy="4199002"/>
          </a:xfrm>
          <a:prstGeom prst="rect">
            <a:avLst/>
          </a:prstGeom>
          <a:noFill/>
          <a:ln w="9525">
            <a:noFill/>
            <a:miter lim="800000"/>
            <a:headEnd/>
            <a:tailEnd/>
          </a:ln>
          <a:effectLst/>
        </p:spPr>
      </p:pic>
      <p:sp>
        <p:nvSpPr>
          <p:cNvPr id="5" name="TextBox 4"/>
          <p:cNvSpPr txBox="1"/>
          <p:nvPr/>
        </p:nvSpPr>
        <p:spPr>
          <a:xfrm>
            <a:off x="0" y="1676400"/>
            <a:ext cx="1676400" cy="923330"/>
          </a:xfrm>
          <a:prstGeom prst="rect">
            <a:avLst/>
          </a:prstGeom>
          <a:noFill/>
        </p:spPr>
        <p:txBody>
          <a:bodyPr wrap="square" rtlCol="0">
            <a:spAutoFit/>
          </a:bodyPr>
          <a:lstStyle/>
          <a:p>
            <a:r>
              <a:rPr lang="en-US" dirty="0" smtClean="0"/>
              <a:t>Conserved domains in the protein</a:t>
            </a:r>
            <a:endParaRPr lang="en-US" dirty="0"/>
          </a:p>
        </p:txBody>
      </p:sp>
      <p:cxnSp>
        <p:nvCxnSpPr>
          <p:cNvPr id="6" name="Straight Arrow Connector 5"/>
          <p:cNvCxnSpPr/>
          <p:nvPr/>
        </p:nvCxnSpPr>
        <p:spPr>
          <a:xfrm>
            <a:off x="1295400" y="1981200"/>
            <a:ext cx="762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43200" y="3581400"/>
            <a:ext cx="762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3124200"/>
            <a:ext cx="2590800" cy="923330"/>
          </a:xfrm>
          <a:prstGeom prst="rect">
            <a:avLst/>
          </a:prstGeom>
          <a:noFill/>
        </p:spPr>
        <p:txBody>
          <a:bodyPr wrap="square" rtlCol="0">
            <a:spAutoFit/>
          </a:bodyPr>
          <a:lstStyle/>
          <a:p>
            <a:r>
              <a:rPr lang="en-US" dirty="0" smtClean="0"/>
              <a:t>Each line corresponds to a positive hit. Color = score for aligned region</a:t>
            </a:r>
          </a:p>
        </p:txBody>
      </p:sp>
      <p:cxnSp>
        <p:nvCxnSpPr>
          <p:cNvPr id="9" name="Straight Arrow Connector 8"/>
          <p:cNvCxnSpPr/>
          <p:nvPr/>
        </p:nvCxnSpPr>
        <p:spPr>
          <a:xfrm rot="10800000" flipV="1">
            <a:off x="7239000" y="3200400"/>
            <a:ext cx="4572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200" y="2895600"/>
            <a:ext cx="1447800" cy="646331"/>
          </a:xfrm>
          <a:prstGeom prst="rect">
            <a:avLst/>
          </a:prstGeom>
          <a:noFill/>
        </p:spPr>
        <p:txBody>
          <a:bodyPr wrap="square" rtlCol="0">
            <a:spAutoFit/>
          </a:bodyPr>
          <a:lstStyle/>
          <a:p>
            <a:r>
              <a:rPr lang="en-US" dirty="0" smtClean="0"/>
              <a:t>Our query was 142 </a:t>
            </a:r>
            <a:r>
              <a:rPr lang="en-US" dirty="0" err="1" smtClean="0"/>
              <a:t>aa</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local alignment result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1905000"/>
            <a:ext cx="8001000" cy="3512634"/>
          </a:xfrm>
          <a:prstGeom prst="rect">
            <a:avLst/>
          </a:prstGeom>
          <a:noFill/>
          <a:ln w="9525">
            <a:noFill/>
            <a:miter lim="800000"/>
            <a:headEnd/>
            <a:tailEnd/>
          </a:ln>
          <a:effectLst/>
        </p:spPr>
      </p:pic>
      <p:cxnSp>
        <p:nvCxnSpPr>
          <p:cNvPr id="6" name="Straight Arrow Connector 5"/>
          <p:cNvCxnSpPr/>
          <p:nvPr/>
        </p:nvCxnSpPr>
        <p:spPr>
          <a:xfrm>
            <a:off x="630148" y="3210674"/>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2815118"/>
            <a:ext cx="990600" cy="369332"/>
          </a:xfrm>
          <a:prstGeom prst="rect">
            <a:avLst/>
          </a:prstGeom>
          <a:noFill/>
        </p:spPr>
        <p:txBody>
          <a:bodyPr wrap="square" rtlCol="0">
            <a:spAutoFit/>
          </a:bodyPr>
          <a:lstStyle/>
          <a:p>
            <a:r>
              <a:rPr lang="en-US" dirty="0" smtClean="0">
                <a:solidFill>
                  <a:srgbClr val="FF0000"/>
                </a:solidFill>
              </a:rPr>
              <a:t>Our seq.</a:t>
            </a:r>
            <a:endParaRPr lang="en-US" dirty="0">
              <a:solidFill>
                <a:srgbClr val="FF0000"/>
              </a:solidFill>
            </a:endParaRPr>
          </a:p>
        </p:txBody>
      </p:sp>
      <p:sp>
        <p:nvSpPr>
          <p:cNvPr id="8" name="TextBox 7"/>
          <p:cNvSpPr txBox="1"/>
          <p:nvPr/>
        </p:nvSpPr>
        <p:spPr>
          <a:xfrm>
            <a:off x="0" y="4191000"/>
            <a:ext cx="1066800" cy="646331"/>
          </a:xfrm>
          <a:prstGeom prst="rect">
            <a:avLst/>
          </a:prstGeom>
          <a:noFill/>
        </p:spPr>
        <p:txBody>
          <a:bodyPr wrap="square" rtlCol="0">
            <a:spAutoFit/>
          </a:bodyPr>
          <a:lstStyle/>
          <a:p>
            <a:r>
              <a:rPr lang="en-US" dirty="0" smtClean="0">
                <a:solidFill>
                  <a:srgbClr val="FF0000"/>
                </a:solidFill>
              </a:rPr>
              <a:t>Database seq.</a:t>
            </a:r>
            <a:endParaRPr lang="en-US" dirty="0">
              <a:solidFill>
                <a:srgbClr val="FF0000"/>
              </a:solidFill>
            </a:endParaRPr>
          </a:p>
        </p:txBody>
      </p:sp>
      <p:cxnSp>
        <p:nvCxnSpPr>
          <p:cNvPr id="9" name="Straight Arrow Connector 8"/>
          <p:cNvCxnSpPr/>
          <p:nvPr/>
        </p:nvCxnSpPr>
        <p:spPr>
          <a:xfrm flipV="1">
            <a:off x="685800" y="38862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5562600"/>
            <a:ext cx="1219200" cy="369332"/>
          </a:xfrm>
          <a:prstGeom prst="rect">
            <a:avLst/>
          </a:prstGeom>
          <a:noFill/>
        </p:spPr>
        <p:txBody>
          <a:bodyPr wrap="square" rtlCol="0">
            <a:spAutoFit/>
          </a:bodyPr>
          <a:lstStyle/>
          <a:p>
            <a:r>
              <a:rPr lang="en-US" dirty="0" smtClean="0">
                <a:solidFill>
                  <a:srgbClr val="FF0000"/>
                </a:solidFill>
              </a:rPr>
              <a:t>mismatch</a:t>
            </a:r>
            <a:endParaRPr lang="en-US" dirty="0">
              <a:solidFill>
                <a:srgbClr val="FF0000"/>
              </a:solidFill>
            </a:endParaRPr>
          </a:p>
        </p:txBody>
      </p:sp>
      <p:cxnSp>
        <p:nvCxnSpPr>
          <p:cNvPr id="12" name="Straight Arrow Connector 11"/>
          <p:cNvCxnSpPr>
            <a:stCxn id="11" idx="0"/>
          </p:cNvCxnSpPr>
          <p:nvPr/>
        </p:nvCxnSpPr>
        <p:spPr>
          <a:xfrm rot="16200000" flipV="1">
            <a:off x="3086100" y="5295900"/>
            <a:ext cx="3810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5295900" y="4076700"/>
            <a:ext cx="1066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5000" y="4800600"/>
            <a:ext cx="2286000" cy="369332"/>
          </a:xfrm>
          <a:prstGeom prst="rect">
            <a:avLst/>
          </a:prstGeom>
          <a:noFill/>
        </p:spPr>
        <p:txBody>
          <a:bodyPr wrap="square" rtlCol="0">
            <a:spAutoFit/>
          </a:bodyPr>
          <a:lstStyle/>
          <a:p>
            <a:r>
              <a:rPr lang="en-US" dirty="0" smtClean="0">
                <a:solidFill>
                  <a:srgbClr val="FF0000"/>
                </a:solidFill>
              </a:rPr>
              <a:t>+ indicates similar </a:t>
            </a:r>
            <a:r>
              <a:rPr lang="en-US" dirty="0" err="1" smtClean="0">
                <a:solidFill>
                  <a:srgbClr val="FF0000"/>
                </a:solidFill>
              </a:rPr>
              <a:t>aa</a:t>
            </a:r>
            <a:endParaRPr lang="en-US" dirty="0">
              <a:solidFill>
                <a:srgbClr val="FF0000"/>
              </a:solidFill>
            </a:endParaRPr>
          </a:p>
        </p:txBody>
      </p:sp>
      <p:cxnSp>
        <p:nvCxnSpPr>
          <p:cNvPr id="18" name="Straight Arrow Connector 17"/>
          <p:cNvCxnSpPr>
            <a:stCxn id="23" idx="3"/>
          </p:cNvCxnSpPr>
          <p:nvPr/>
        </p:nvCxnSpPr>
        <p:spPr>
          <a:xfrm flipH="1">
            <a:off x="4572000" y="1708666"/>
            <a:ext cx="1905000" cy="11869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1282" y="1503452"/>
            <a:ext cx="1219200" cy="369332"/>
          </a:xfrm>
          <a:prstGeom prst="rect">
            <a:avLst/>
          </a:prstGeom>
          <a:noFill/>
        </p:spPr>
        <p:txBody>
          <a:bodyPr wrap="square" rtlCol="0">
            <a:spAutoFit/>
          </a:bodyPr>
          <a:lstStyle/>
          <a:p>
            <a:r>
              <a:rPr lang="en-US" dirty="0" smtClean="0">
                <a:solidFill>
                  <a:srgbClr val="FF0000"/>
                </a:solidFill>
              </a:rPr>
              <a:t>E value</a:t>
            </a:r>
            <a:endParaRPr lang="en-US" dirty="0">
              <a:solidFill>
                <a:srgbClr val="FF0000"/>
              </a:solidFill>
            </a:endParaRPr>
          </a:p>
        </p:txBody>
      </p:sp>
      <p:cxnSp>
        <p:nvCxnSpPr>
          <p:cNvPr id="21" name="Straight Arrow Connector 20"/>
          <p:cNvCxnSpPr/>
          <p:nvPr/>
        </p:nvCxnSpPr>
        <p:spPr>
          <a:xfrm rot="10800000" flipV="1">
            <a:off x="2514600" y="1752600"/>
            <a:ext cx="27432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7800" y="1524000"/>
            <a:ext cx="1219200" cy="369332"/>
          </a:xfrm>
          <a:prstGeom prst="rect">
            <a:avLst/>
          </a:prstGeom>
          <a:noFill/>
        </p:spPr>
        <p:txBody>
          <a:bodyPr wrap="square" rtlCol="0">
            <a:spAutoFit/>
          </a:bodyPr>
          <a:lstStyle/>
          <a:p>
            <a:r>
              <a:rPr lang="en-US" dirty="0" smtClean="0">
                <a:solidFill>
                  <a:srgbClr val="FF0000"/>
                </a:solidFill>
              </a:rPr>
              <a:t>Bit score</a:t>
            </a:r>
            <a:endParaRPr lang="en-US" dirty="0">
              <a:solidFill>
                <a:srgbClr val="FF0000"/>
              </a:solidFill>
            </a:endParaRPr>
          </a:p>
        </p:txBody>
      </p:sp>
      <p:cxnSp>
        <p:nvCxnSpPr>
          <p:cNvPr id="25" name="Straight Arrow Connector 24"/>
          <p:cNvCxnSpPr/>
          <p:nvPr/>
        </p:nvCxnSpPr>
        <p:spPr>
          <a:xfrm>
            <a:off x="1295400" y="1600200"/>
            <a:ext cx="9906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5490" y="1250022"/>
            <a:ext cx="2057400" cy="369332"/>
          </a:xfrm>
          <a:prstGeom prst="rect">
            <a:avLst/>
          </a:prstGeom>
          <a:noFill/>
        </p:spPr>
        <p:txBody>
          <a:bodyPr wrap="square" rtlCol="0">
            <a:spAutoFit/>
          </a:bodyPr>
          <a:lstStyle/>
          <a:p>
            <a:r>
              <a:rPr lang="en-US" dirty="0" smtClean="0">
                <a:solidFill>
                  <a:srgbClr val="FF0000"/>
                </a:solidFill>
              </a:rPr>
              <a:t>Link to gene record</a:t>
            </a:r>
            <a:endParaRPr lang="en-US" dirty="0">
              <a:solidFill>
                <a:srgbClr val="FF0000"/>
              </a:solidFill>
            </a:endParaRPr>
          </a:p>
        </p:txBody>
      </p:sp>
      <p:sp>
        <p:nvSpPr>
          <p:cNvPr id="29" name="Rectangle 28"/>
          <p:cNvSpPr/>
          <p:nvPr/>
        </p:nvSpPr>
        <p:spPr>
          <a:xfrm>
            <a:off x="1143000" y="2926422"/>
            <a:ext cx="2362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7600" y="2895600"/>
            <a:ext cx="1447800" cy="247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rot="16200000" flipV="1">
            <a:off x="3962400" y="4114800"/>
            <a:ext cx="25908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0" y="5943600"/>
            <a:ext cx="4343400" cy="369332"/>
          </a:xfrm>
          <a:prstGeom prst="rect">
            <a:avLst/>
          </a:prstGeom>
          <a:noFill/>
        </p:spPr>
        <p:txBody>
          <a:bodyPr wrap="square" rtlCol="0">
            <a:spAutoFit/>
          </a:bodyPr>
          <a:lstStyle/>
          <a:p>
            <a:r>
              <a:rPr lang="en-US" dirty="0" smtClean="0">
                <a:solidFill>
                  <a:srgbClr val="FF0000"/>
                </a:solidFill>
              </a:rPr>
              <a:t>106 identities + 14 “+” = 120 positive hits</a:t>
            </a:r>
            <a:endParaRPr lang="en-US" dirty="0">
              <a:solidFill>
                <a:srgbClr val="FF0000"/>
              </a:solidFill>
            </a:endParaRPr>
          </a:p>
        </p:txBody>
      </p:sp>
      <p:sp>
        <p:nvSpPr>
          <p:cNvPr id="38" name="Rectangle 37"/>
          <p:cNvSpPr/>
          <p:nvPr/>
        </p:nvSpPr>
        <p:spPr>
          <a:xfrm>
            <a:off x="3810000" y="3144748"/>
            <a:ext cx="2590800" cy="247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09644" y="4699570"/>
            <a:ext cx="152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42052" y="3439274"/>
            <a:ext cx="152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Structure of human hemoglobin</a:t>
            </a:r>
            <a:endParaRPr lang="en-US" sz="4000" dirty="0"/>
          </a:p>
        </p:txBody>
      </p:sp>
      <p:pic>
        <p:nvPicPr>
          <p:cNvPr id="3" name="Picture 3"/>
          <p:cNvPicPr>
            <a:picLocks noChangeAspect="1" noChangeArrowheads="1"/>
          </p:cNvPicPr>
          <p:nvPr/>
        </p:nvPicPr>
        <p:blipFill>
          <a:blip r:embed="rId3" cstate="print"/>
          <a:srcRect/>
          <a:stretch>
            <a:fillRect/>
          </a:stretch>
        </p:blipFill>
        <p:spPr bwMode="auto">
          <a:xfrm>
            <a:off x="2743200" y="3081788"/>
            <a:ext cx="3581400" cy="3581400"/>
          </a:xfrm>
          <a:prstGeom prst="rect">
            <a:avLst/>
          </a:prstGeom>
          <a:noFill/>
          <a:ln w="9525">
            <a:noFill/>
            <a:miter lim="800000"/>
            <a:headEnd/>
            <a:tailEnd/>
          </a:ln>
          <a:effectLst/>
        </p:spPr>
      </p:pic>
      <p:sp>
        <p:nvSpPr>
          <p:cNvPr id="7" name="Rectangle 6"/>
          <p:cNvSpPr/>
          <p:nvPr/>
        </p:nvSpPr>
        <p:spPr>
          <a:xfrm>
            <a:off x="304800" y="4605788"/>
            <a:ext cx="1369286" cy="830997"/>
          </a:xfrm>
          <a:prstGeom prst="rect">
            <a:avLst/>
          </a:prstGeom>
        </p:spPr>
        <p:txBody>
          <a:bodyPr wrap="none">
            <a:spAutoFit/>
          </a:bodyPr>
          <a:lstStyle/>
          <a:p>
            <a:r>
              <a:rPr lang="en-US" sz="2400" dirty="0" smtClean="0"/>
              <a:t>α subunit</a:t>
            </a:r>
          </a:p>
          <a:p>
            <a:r>
              <a:rPr lang="en-US" sz="2400" dirty="0" smtClean="0"/>
              <a:t>(141 </a:t>
            </a:r>
            <a:r>
              <a:rPr lang="en-US" sz="2400" dirty="0" err="1" smtClean="0"/>
              <a:t>aa</a:t>
            </a:r>
            <a:r>
              <a:rPr lang="en-US" sz="2400" dirty="0" smtClean="0"/>
              <a:t>)</a:t>
            </a:r>
            <a:endParaRPr lang="en-US" sz="2400" dirty="0"/>
          </a:p>
        </p:txBody>
      </p:sp>
      <p:cxnSp>
        <p:nvCxnSpPr>
          <p:cNvPr id="8" name="Straight Arrow Connector 7"/>
          <p:cNvCxnSpPr/>
          <p:nvPr/>
        </p:nvCxnSpPr>
        <p:spPr>
          <a:xfrm>
            <a:off x="1981200" y="3310388"/>
            <a:ext cx="1295400" cy="457200"/>
          </a:xfrm>
          <a:prstGeom prst="straightConnector1">
            <a:avLst/>
          </a:prstGeom>
          <a:ln w="5715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3048000"/>
            <a:ext cx="1358064" cy="830997"/>
          </a:xfrm>
          <a:prstGeom prst="rect">
            <a:avLst/>
          </a:prstGeom>
        </p:spPr>
        <p:txBody>
          <a:bodyPr wrap="none">
            <a:spAutoFit/>
          </a:bodyPr>
          <a:lstStyle/>
          <a:p>
            <a:r>
              <a:rPr lang="en-US" sz="2400" dirty="0" smtClean="0"/>
              <a:t>β subunit</a:t>
            </a:r>
          </a:p>
          <a:p>
            <a:r>
              <a:rPr lang="en-US" sz="2400" dirty="0" smtClean="0"/>
              <a:t>(146 </a:t>
            </a:r>
            <a:r>
              <a:rPr lang="en-US" sz="2400" dirty="0" err="1" smtClean="0"/>
              <a:t>aa</a:t>
            </a:r>
            <a:r>
              <a:rPr lang="en-US" sz="2400" dirty="0" smtClean="0"/>
              <a:t>)</a:t>
            </a:r>
            <a:endParaRPr lang="en-US" sz="2400" dirty="0"/>
          </a:p>
        </p:txBody>
      </p:sp>
      <p:sp>
        <p:nvSpPr>
          <p:cNvPr id="10" name="Rectangle 9"/>
          <p:cNvSpPr/>
          <p:nvPr/>
        </p:nvSpPr>
        <p:spPr>
          <a:xfrm>
            <a:off x="7162800" y="3234188"/>
            <a:ext cx="1981200" cy="1200329"/>
          </a:xfrm>
          <a:prstGeom prst="rect">
            <a:avLst/>
          </a:prstGeom>
        </p:spPr>
        <p:txBody>
          <a:bodyPr wrap="square">
            <a:spAutoFit/>
          </a:bodyPr>
          <a:lstStyle/>
          <a:p>
            <a:r>
              <a:rPr lang="en-US" sz="2400" dirty="0" smtClean="0"/>
              <a:t>Iron-containing </a:t>
            </a:r>
            <a:r>
              <a:rPr lang="en-US" sz="2400" dirty="0" err="1" smtClean="0"/>
              <a:t>heme</a:t>
            </a:r>
            <a:r>
              <a:rPr lang="en-US" sz="2400" dirty="0" smtClean="0"/>
              <a:t> group</a:t>
            </a:r>
            <a:endParaRPr lang="en-US" sz="2400" dirty="0"/>
          </a:p>
        </p:txBody>
      </p:sp>
      <p:cxnSp>
        <p:nvCxnSpPr>
          <p:cNvPr id="11" name="Straight Arrow Connector 10"/>
          <p:cNvCxnSpPr/>
          <p:nvPr/>
        </p:nvCxnSpPr>
        <p:spPr>
          <a:xfrm>
            <a:off x="1676400" y="4910588"/>
            <a:ext cx="1219200" cy="304800"/>
          </a:xfrm>
          <a:prstGeom prst="straightConnector1">
            <a:avLst/>
          </a:prstGeom>
          <a:ln w="5715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5105400" y="3843788"/>
            <a:ext cx="1981200" cy="228600"/>
          </a:xfrm>
          <a:prstGeom prst="straightConnector1">
            <a:avLst/>
          </a:prstGeom>
          <a:ln w="5715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8600" y="1036311"/>
            <a:ext cx="8763000" cy="1938992"/>
          </a:xfrm>
          <a:prstGeom prst="rect">
            <a:avLst/>
          </a:prstGeom>
        </p:spPr>
        <p:txBody>
          <a:bodyPr wrap="square">
            <a:spAutoFit/>
          </a:bodyPr>
          <a:lstStyle/>
          <a:p>
            <a:pPr>
              <a:buFont typeface="Arial" pitchFamily="34" charset="0"/>
              <a:buChar char="•"/>
            </a:pPr>
            <a:r>
              <a:rPr lang="en-US" sz="2000" dirty="0" smtClean="0"/>
              <a:t> In adults hemoglobin is a tetramer: α</a:t>
            </a:r>
            <a:r>
              <a:rPr lang="en-US" sz="2000" baseline="-25000" dirty="0" smtClean="0"/>
              <a:t>2</a:t>
            </a:r>
            <a:r>
              <a:rPr lang="en-US" sz="2000" dirty="0" smtClean="0"/>
              <a:t>β</a:t>
            </a:r>
            <a:r>
              <a:rPr lang="en-US" sz="2000" baseline="-25000" dirty="0" smtClean="0"/>
              <a:t>2</a:t>
            </a:r>
          </a:p>
          <a:p>
            <a:pPr>
              <a:buFont typeface="Arial" pitchFamily="34" charset="0"/>
              <a:buChar char="•"/>
            </a:pPr>
            <a:r>
              <a:rPr lang="en-US" sz="2000" baseline="-25000" dirty="0"/>
              <a:t> </a:t>
            </a:r>
            <a:r>
              <a:rPr lang="en-US" sz="2000" dirty="0" smtClean="0"/>
              <a:t>Each subunit contains a non-protein </a:t>
            </a:r>
            <a:r>
              <a:rPr lang="en-US" sz="2000" dirty="0" err="1" smtClean="0"/>
              <a:t>heme</a:t>
            </a:r>
            <a:r>
              <a:rPr lang="en-US" sz="2000" dirty="0" smtClean="0"/>
              <a:t> group (that holds an iron)</a:t>
            </a:r>
          </a:p>
          <a:p>
            <a:pPr>
              <a:buFont typeface="Arial" pitchFamily="34" charset="0"/>
              <a:buChar char="•"/>
            </a:pPr>
            <a:r>
              <a:rPr lang="en-US" sz="2000" dirty="0"/>
              <a:t> </a:t>
            </a:r>
            <a:r>
              <a:rPr lang="en-US" sz="2000" dirty="0" smtClean="0"/>
              <a:t>The iron binds to an oxygen (shifting absorbance from blue to red)</a:t>
            </a:r>
          </a:p>
          <a:p>
            <a:pPr>
              <a:buFont typeface="Arial" pitchFamily="34" charset="0"/>
              <a:buChar char="•"/>
            </a:pPr>
            <a:r>
              <a:rPr lang="en-US" sz="2000" baseline="-25000" dirty="0" smtClean="0"/>
              <a:t> </a:t>
            </a:r>
            <a:r>
              <a:rPr lang="en-US" sz="2000" dirty="0" smtClean="0"/>
              <a:t> Multiple subunits give rise to cooperatively in oxygen binding and unbinding allowing this protein to release more oxygen in the tissues (making it a good transporter. </a:t>
            </a:r>
            <a:endParaRPr lang="en-US" sz="2000" baseline="-25000" dirty="0"/>
          </a:p>
        </p:txBody>
      </p:sp>
      <p:sp>
        <p:nvSpPr>
          <p:cNvPr id="14" name="Rectangle 13"/>
          <p:cNvSpPr/>
          <p:nvPr/>
        </p:nvSpPr>
        <p:spPr>
          <a:xfrm>
            <a:off x="6382667" y="6519446"/>
            <a:ext cx="2761333" cy="338554"/>
          </a:xfrm>
          <a:prstGeom prst="rect">
            <a:avLst/>
          </a:prstGeom>
        </p:spPr>
        <p:txBody>
          <a:bodyPr wrap="none">
            <a:spAutoFit/>
          </a:bodyPr>
          <a:lstStyle/>
          <a:p>
            <a:r>
              <a:rPr lang="en-US" sz="1600" dirty="0" smtClean="0"/>
              <a:t>Further reading Ch. 7 of </a:t>
            </a:r>
            <a:r>
              <a:rPr lang="en-US" sz="1600" dirty="0" err="1" smtClean="0"/>
              <a:t>Stryer</a:t>
            </a:r>
            <a:r>
              <a:rPr lang="en-US" sz="1600" dirty="0" smtClean="0"/>
              <a:t> </a:t>
            </a:r>
            <a:endParaRPr lang="en-US" sz="1600" dirty="0"/>
          </a:p>
        </p:txBody>
      </p:sp>
    </p:spTree>
    <p:extLst>
      <p:ext uri="{BB962C8B-B14F-4D97-AF65-F5344CB8AC3E}">
        <p14:creationId xmlns:p14="http://schemas.microsoft.com/office/powerpoint/2010/main" val="2670175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6"/>
          <p:cNvPicPr>
            <a:picLocks noChangeAspect="1" noChangeArrowheads="1"/>
          </p:cNvPicPr>
          <p:nvPr/>
        </p:nvPicPr>
        <p:blipFill>
          <a:blip r:embed="rId2" cstate="print"/>
          <a:srcRect/>
          <a:stretch>
            <a:fillRect/>
          </a:stretch>
        </p:blipFill>
        <p:spPr bwMode="auto">
          <a:xfrm>
            <a:off x="0" y="1891707"/>
            <a:ext cx="9144000" cy="496629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Results</a:t>
            </a:r>
            <a:endParaRPr lang="en-US" dirty="0"/>
          </a:p>
        </p:txBody>
      </p:sp>
      <p:sp>
        <p:nvSpPr>
          <p:cNvPr id="65" name="Rectangle 64"/>
          <p:cNvSpPr/>
          <p:nvPr/>
        </p:nvSpPr>
        <p:spPr>
          <a:xfrm>
            <a:off x="6915150" y="4181475"/>
            <a:ext cx="659155" cy="261610"/>
          </a:xfrm>
          <a:prstGeom prst="rect">
            <a:avLst/>
          </a:prstGeom>
        </p:spPr>
        <p:txBody>
          <a:bodyPr wrap="none">
            <a:spAutoFit/>
          </a:bodyPr>
          <a:lstStyle/>
          <a:p>
            <a:r>
              <a:rPr lang="en-US" sz="1050" b="1" dirty="0" smtClean="0">
                <a:solidFill>
                  <a:schemeClr val="bg1"/>
                </a:solidFill>
                <a:latin typeface="+mj-lt"/>
              </a:rPr>
              <a:t>chicken</a:t>
            </a:r>
            <a:r>
              <a:rPr lang="en-US" sz="1050" dirty="0" smtClean="0">
                <a:solidFill>
                  <a:schemeClr val="bg1"/>
                </a:solidFill>
                <a:latin typeface="+mj-lt"/>
              </a:rPr>
              <a:t> </a:t>
            </a:r>
            <a:endParaRPr lang="en-US" sz="1100" dirty="0">
              <a:solidFill>
                <a:schemeClr val="bg1"/>
              </a:solidFill>
              <a:latin typeface="+mj-lt"/>
            </a:endParaRPr>
          </a:p>
        </p:txBody>
      </p:sp>
      <p:cxnSp>
        <p:nvCxnSpPr>
          <p:cNvPr id="6" name="Straight Arrow Connector 5"/>
          <p:cNvCxnSpPr/>
          <p:nvPr/>
        </p:nvCxnSpPr>
        <p:spPr>
          <a:xfrm rot="16200000" flipH="1">
            <a:off x="1771650" y="1809749"/>
            <a:ext cx="238124" cy="123825"/>
          </a:xfrm>
          <a:prstGeom prst="straightConnector1">
            <a:avLst/>
          </a:prstGeom>
          <a:ln w="381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8800" y="1143000"/>
            <a:ext cx="2209800" cy="646331"/>
          </a:xfrm>
          <a:prstGeom prst="rect">
            <a:avLst/>
          </a:prstGeom>
          <a:solidFill>
            <a:schemeClr val="accent6">
              <a:lumMod val="40000"/>
              <a:lumOff val="60000"/>
            </a:schemeClr>
          </a:solidFill>
        </p:spPr>
        <p:txBody>
          <a:bodyPr wrap="square" rtlCol="0">
            <a:spAutoFit/>
          </a:bodyPr>
          <a:lstStyle/>
          <a:p>
            <a:r>
              <a:rPr lang="en-US" dirty="0" smtClean="0"/>
              <a:t>Here’s our sequence NP_000549.1</a:t>
            </a:r>
            <a:endParaRPr lang="en-US" dirty="0"/>
          </a:p>
        </p:txBody>
      </p:sp>
      <p:sp>
        <p:nvSpPr>
          <p:cNvPr id="15" name="Rectangle 14"/>
          <p:cNvSpPr/>
          <p:nvPr/>
        </p:nvSpPr>
        <p:spPr>
          <a:xfrm>
            <a:off x="-6145" y="1978499"/>
            <a:ext cx="9154268" cy="75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2" name="Picture 16"/>
          <p:cNvPicPr>
            <a:picLocks noChangeAspect="1" noChangeArrowheads="1"/>
          </p:cNvPicPr>
          <p:nvPr/>
        </p:nvPicPr>
        <p:blipFill>
          <a:blip r:embed="rId3" cstate="print"/>
          <a:srcRect/>
          <a:stretch>
            <a:fillRect/>
          </a:stretch>
        </p:blipFill>
        <p:spPr bwMode="auto">
          <a:xfrm>
            <a:off x="0" y="1891707"/>
            <a:ext cx="9144000" cy="496629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Results</a:t>
            </a:r>
            <a:endParaRPr lang="en-US" dirty="0"/>
          </a:p>
        </p:txBody>
      </p:sp>
      <p:sp>
        <p:nvSpPr>
          <p:cNvPr id="7" name="Rectangle 6"/>
          <p:cNvSpPr/>
          <p:nvPr/>
        </p:nvSpPr>
        <p:spPr>
          <a:xfrm>
            <a:off x="-6145" y="1978499"/>
            <a:ext cx="9154268" cy="75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9" name="Straight Arrow Connector 8"/>
          <p:cNvCxnSpPr/>
          <p:nvPr/>
        </p:nvCxnSpPr>
        <p:spPr>
          <a:xfrm>
            <a:off x="1676400" y="1066800"/>
            <a:ext cx="276225" cy="923925"/>
          </a:xfrm>
          <a:prstGeom prst="straightConnector1">
            <a:avLst/>
          </a:prstGeom>
          <a:ln w="381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7348076" y="1602489"/>
            <a:ext cx="559198" cy="640189"/>
          </a:xfrm>
          <a:prstGeom prst="straightConnector1">
            <a:avLst/>
          </a:prstGeom>
          <a:ln w="381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8800" y="1143000"/>
            <a:ext cx="2209800" cy="646331"/>
          </a:xfrm>
          <a:prstGeom prst="rect">
            <a:avLst/>
          </a:prstGeom>
          <a:solidFill>
            <a:schemeClr val="accent6">
              <a:lumMod val="40000"/>
              <a:lumOff val="60000"/>
            </a:schemeClr>
          </a:solidFill>
        </p:spPr>
        <p:txBody>
          <a:bodyPr wrap="square" rtlCol="0">
            <a:spAutoFit/>
          </a:bodyPr>
          <a:lstStyle/>
          <a:p>
            <a:r>
              <a:rPr lang="en-US" dirty="0" smtClean="0"/>
              <a:t>Here’s our sequence NP_000549.1</a:t>
            </a:r>
            <a:endParaRPr lang="en-US" dirty="0"/>
          </a:p>
        </p:txBody>
      </p:sp>
      <p:sp>
        <p:nvSpPr>
          <p:cNvPr id="72" name="Rectangle 71"/>
          <p:cNvSpPr/>
          <p:nvPr/>
        </p:nvSpPr>
        <p:spPr>
          <a:xfrm>
            <a:off x="13192" y="2202290"/>
            <a:ext cx="9130808" cy="73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6" name="Rectangle 75"/>
          <p:cNvSpPr/>
          <p:nvPr/>
        </p:nvSpPr>
        <p:spPr>
          <a:xfrm>
            <a:off x="1639" y="6344536"/>
            <a:ext cx="9132800" cy="8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8" name="Rectangle 87"/>
          <p:cNvSpPr/>
          <p:nvPr/>
        </p:nvSpPr>
        <p:spPr>
          <a:xfrm>
            <a:off x="3468" y="6730076"/>
            <a:ext cx="9140532" cy="98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nvGrpSpPr>
          <p:cNvPr id="3" name="Group 113"/>
          <p:cNvGrpSpPr/>
          <p:nvPr/>
        </p:nvGrpSpPr>
        <p:grpSpPr>
          <a:xfrm>
            <a:off x="6830688" y="228600"/>
            <a:ext cx="2191500" cy="1624785"/>
            <a:chOff x="6830688" y="228600"/>
            <a:chExt cx="2191500" cy="1624785"/>
          </a:xfrm>
        </p:grpSpPr>
        <p:grpSp>
          <p:nvGrpSpPr>
            <p:cNvPr id="4" name="Group 30"/>
            <p:cNvGrpSpPr/>
            <p:nvPr/>
          </p:nvGrpSpPr>
          <p:grpSpPr>
            <a:xfrm>
              <a:off x="6858000" y="228600"/>
              <a:ext cx="2164188" cy="1422004"/>
              <a:chOff x="8041148" y="1152106"/>
              <a:chExt cx="2550652" cy="1739036"/>
            </a:xfrm>
          </p:grpSpPr>
          <p:pic>
            <p:nvPicPr>
              <p:cNvPr id="45064" name="Picture 8"/>
              <p:cNvPicPr>
                <a:picLocks noChangeAspect="1" noChangeArrowheads="1"/>
              </p:cNvPicPr>
              <p:nvPr/>
            </p:nvPicPr>
            <p:blipFill>
              <a:blip r:embed="rId4" cstate="print"/>
              <a:srcRect/>
              <a:stretch>
                <a:fillRect/>
              </a:stretch>
            </p:blipFill>
            <p:spPr bwMode="auto">
              <a:xfrm>
                <a:off x="8077200" y="1219200"/>
                <a:ext cx="2514600" cy="1671942"/>
              </a:xfrm>
              <a:prstGeom prst="rect">
                <a:avLst/>
              </a:prstGeom>
              <a:noFill/>
              <a:ln w="9525">
                <a:noFill/>
                <a:miter lim="800000"/>
                <a:headEnd/>
                <a:tailEnd/>
              </a:ln>
              <a:effectLst/>
            </p:spPr>
          </p:pic>
          <p:sp>
            <p:nvSpPr>
              <p:cNvPr id="45062" name="Rectangle 6"/>
              <p:cNvSpPr>
                <a:spLocks noChangeArrowheads="1"/>
              </p:cNvSpPr>
              <p:nvPr/>
            </p:nvSpPr>
            <p:spPr bwMode="auto">
              <a:xfrm>
                <a:off x="8041148" y="1152106"/>
                <a:ext cx="1450522" cy="31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a:solidFill>
                      <a:schemeClr val="bg1"/>
                    </a:solidFill>
                    <a:latin typeface="+mj-lt"/>
                    <a:cs typeface="Arial" pitchFamily="34" charset="0"/>
                  </a:rPr>
                  <a:t>O</a:t>
                </a:r>
                <a:r>
                  <a:rPr kumimoji="0" lang="en-US" sz="1050" b="0" i="0" u="none" strike="noStrike" cap="none" normalizeH="0" baseline="0" dirty="0" smtClean="0">
                    <a:ln>
                      <a:noFill/>
                    </a:ln>
                    <a:solidFill>
                      <a:schemeClr val="bg1"/>
                    </a:solidFill>
                    <a:effectLst/>
                    <a:latin typeface="+mj-lt"/>
                    <a:cs typeface="Arial" pitchFamily="34" charset="0"/>
                  </a:rPr>
                  <a:t>live baboon </a:t>
                </a:r>
              </a:p>
            </p:txBody>
          </p:sp>
        </p:grpSp>
        <p:sp>
          <p:nvSpPr>
            <p:cNvPr id="91" name="Rectangle 90"/>
            <p:cNvSpPr/>
            <p:nvPr/>
          </p:nvSpPr>
          <p:spPr>
            <a:xfrm>
              <a:off x="6830688" y="1391720"/>
              <a:ext cx="1265090" cy="461665"/>
            </a:xfrm>
            <a:prstGeom prst="rect">
              <a:avLst/>
            </a:prstGeom>
          </p:spPr>
          <p:txBody>
            <a:bodyPr wrap="none">
              <a:spAutoFit/>
            </a:bodyPr>
            <a:lstStyle/>
            <a:p>
              <a:r>
                <a:rPr lang="en-US" sz="1200" dirty="0" smtClean="0">
                  <a:solidFill>
                    <a:schemeClr val="bg1"/>
                  </a:solidFill>
                </a:rPr>
                <a:t>NP_001162287.1</a:t>
              </a:r>
            </a:p>
            <a:p>
              <a:endParaRPr lang="en-US" sz="1200" dirty="0">
                <a:solidFill>
                  <a:schemeClr val="bg1"/>
                </a:solidFill>
              </a:endParaRPr>
            </a:p>
          </p:txBody>
        </p:sp>
      </p:grpSp>
      <p:grpSp>
        <p:nvGrpSpPr>
          <p:cNvPr id="5" name="Group 114"/>
          <p:cNvGrpSpPr/>
          <p:nvPr/>
        </p:nvGrpSpPr>
        <p:grpSpPr>
          <a:xfrm>
            <a:off x="457200" y="95250"/>
            <a:ext cx="1230745" cy="1810524"/>
            <a:chOff x="457200" y="95250"/>
            <a:chExt cx="1230745" cy="1810524"/>
          </a:xfrm>
        </p:grpSpPr>
        <p:pic>
          <p:nvPicPr>
            <p:cNvPr id="45077" name="Picture 21"/>
            <p:cNvPicPr>
              <a:picLocks noChangeAspect="1" noChangeArrowheads="1"/>
            </p:cNvPicPr>
            <p:nvPr/>
          </p:nvPicPr>
          <p:blipFill>
            <a:blip r:embed="rId5" cstate="print"/>
            <a:srcRect/>
            <a:stretch>
              <a:fillRect/>
            </a:stretch>
          </p:blipFill>
          <p:spPr bwMode="auto">
            <a:xfrm>
              <a:off x="533400" y="152400"/>
              <a:ext cx="1143000" cy="1724577"/>
            </a:xfrm>
            <a:prstGeom prst="rect">
              <a:avLst/>
            </a:prstGeom>
            <a:noFill/>
            <a:ln w="9525">
              <a:noFill/>
              <a:miter lim="800000"/>
              <a:headEnd/>
              <a:tailEnd/>
            </a:ln>
            <a:effectLst/>
          </p:spPr>
        </p:pic>
        <p:sp>
          <p:nvSpPr>
            <p:cNvPr id="33" name="Rectangle 6"/>
            <p:cNvSpPr>
              <a:spLocks noChangeArrowheads="1"/>
            </p:cNvSpPr>
            <p:nvPr/>
          </p:nvSpPr>
          <p:spPr bwMode="auto">
            <a:xfrm>
              <a:off x="457200" y="95250"/>
              <a:ext cx="1230745"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a:latin typeface="+mj-lt"/>
                  <a:cs typeface="Arial" pitchFamily="34" charset="0"/>
                </a:rPr>
                <a:t>H</a:t>
              </a:r>
              <a:r>
                <a:rPr kumimoji="0" lang="en-US" sz="1050" b="0" i="0" u="none" strike="noStrike" cap="none" normalizeH="0" baseline="0" dirty="0" smtClean="0">
                  <a:ln>
                    <a:noFill/>
                  </a:ln>
                  <a:effectLst/>
                  <a:latin typeface="+mj-lt"/>
                  <a:cs typeface="Arial" pitchFamily="34" charset="0"/>
                </a:rPr>
                <a:t>uman</a:t>
              </a:r>
            </a:p>
          </p:txBody>
        </p:sp>
        <p:sp>
          <p:nvSpPr>
            <p:cNvPr id="92" name="Rectangle 91"/>
            <p:cNvSpPr/>
            <p:nvPr/>
          </p:nvSpPr>
          <p:spPr>
            <a:xfrm>
              <a:off x="495300" y="1628775"/>
              <a:ext cx="1029449" cy="276999"/>
            </a:xfrm>
            <a:prstGeom prst="rect">
              <a:avLst/>
            </a:prstGeom>
          </p:spPr>
          <p:txBody>
            <a:bodyPr wrap="none">
              <a:spAutoFit/>
            </a:bodyPr>
            <a:lstStyle/>
            <a:p>
              <a:r>
                <a:rPr lang="en-US" sz="1200" dirty="0" smtClean="0">
                  <a:solidFill>
                    <a:schemeClr val="bg1"/>
                  </a:solidFill>
                </a:rPr>
                <a:t>NP_000508.1</a:t>
              </a:r>
              <a:endParaRPr lang="en-US" sz="1200" dirty="0">
                <a:solidFill>
                  <a:schemeClr val="bg1"/>
                </a:solidFill>
              </a:endParaRPr>
            </a:p>
          </p:txBody>
        </p:sp>
      </p:grpSp>
      <p:sp>
        <p:nvSpPr>
          <p:cNvPr id="93" name="Rectangle 92"/>
          <p:cNvSpPr/>
          <p:nvPr/>
        </p:nvSpPr>
        <p:spPr>
          <a:xfrm>
            <a:off x="7296514" y="4429660"/>
            <a:ext cx="1265090" cy="276999"/>
          </a:xfrm>
          <a:prstGeom prst="rect">
            <a:avLst/>
          </a:prstGeom>
        </p:spPr>
        <p:txBody>
          <a:bodyPr wrap="none">
            <a:spAutoFit/>
          </a:bodyPr>
          <a:lstStyle/>
          <a:p>
            <a:r>
              <a:rPr lang="en-US" sz="1200" dirty="0" smtClean="0">
                <a:solidFill>
                  <a:schemeClr val="bg1"/>
                </a:solidFill>
              </a:rPr>
              <a:t>NP_001004376.1</a:t>
            </a:r>
            <a:endParaRPr lang="en-US" sz="1200" dirty="0">
              <a:solidFill>
                <a:schemeClr val="bg1"/>
              </a:solidFill>
            </a:endParaRPr>
          </a:p>
        </p:txBody>
      </p:sp>
      <p:sp>
        <p:nvSpPr>
          <p:cNvPr id="95" name="Rectangle 94"/>
          <p:cNvSpPr/>
          <p:nvPr/>
        </p:nvSpPr>
        <p:spPr>
          <a:xfrm>
            <a:off x="-6439" y="5327561"/>
            <a:ext cx="9132800" cy="8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nvGrpSpPr>
          <p:cNvPr id="6" name="Group 95"/>
          <p:cNvGrpSpPr/>
          <p:nvPr/>
        </p:nvGrpSpPr>
        <p:grpSpPr>
          <a:xfrm>
            <a:off x="4572000" y="3792748"/>
            <a:ext cx="1625251" cy="1998452"/>
            <a:chOff x="4572000" y="3792748"/>
            <a:chExt cx="1625251" cy="1998452"/>
          </a:xfrm>
        </p:grpSpPr>
        <p:grpSp>
          <p:nvGrpSpPr>
            <p:cNvPr id="10" name="Group 79"/>
            <p:cNvGrpSpPr/>
            <p:nvPr/>
          </p:nvGrpSpPr>
          <p:grpSpPr>
            <a:xfrm>
              <a:off x="4572000" y="3792748"/>
              <a:ext cx="1625251" cy="1998452"/>
              <a:chOff x="609600" y="3259348"/>
              <a:chExt cx="1625251" cy="1998452"/>
            </a:xfrm>
          </p:grpSpPr>
          <p:pic>
            <p:nvPicPr>
              <p:cNvPr id="45066" name="Picture 10"/>
              <p:cNvPicPr>
                <a:picLocks noChangeAspect="1" noChangeArrowheads="1"/>
              </p:cNvPicPr>
              <p:nvPr/>
            </p:nvPicPr>
            <p:blipFill>
              <a:blip r:embed="rId6" cstate="print"/>
              <a:srcRect/>
              <a:stretch>
                <a:fillRect/>
              </a:stretch>
            </p:blipFill>
            <p:spPr bwMode="auto">
              <a:xfrm>
                <a:off x="609600" y="3276600"/>
                <a:ext cx="1521659" cy="1981200"/>
              </a:xfrm>
              <a:prstGeom prst="rect">
                <a:avLst/>
              </a:prstGeom>
              <a:noFill/>
              <a:ln w="9525">
                <a:noFill/>
                <a:miter lim="800000"/>
                <a:headEnd/>
                <a:tailEnd/>
              </a:ln>
              <a:effectLst/>
            </p:spPr>
          </p:pic>
          <p:sp>
            <p:nvSpPr>
              <p:cNvPr id="64" name="Rectangle 63"/>
              <p:cNvSpPr/>
              <p:nvPr/>
            </p:nvSpPr>
            <p:spPr>
              <a:xfrm>
                <a:off x="990600" y="3259348"/>
                <a:ext cx="1244251" cy="253916"/>
              </a:xfrm>
              <a:prstGeom prst="rect">
                <a:avLst/>
              </a:prstGeom>
            </p:spPr>
            <p:txBody>
              <a:bodyPr wrap="none">
                <a:spAutoFit/>
              </a:bodyPr>
              <a:lstStyle/>
              <a:p>
                <a:r>
                  <a:rPr lang="en-US" sz="1050" dirty="0" smtClean="0"/>
                  <a:t>African clawed frog</a:t>
                </a:r>
                <a:endParaRPr lang="en-US" sz="1050" dirty="0"/>
              </a:p>
            </p:txBody>
          </p:sp>
        </p:grpSp>
        <p:sp>
          <p:nvSpPr>
            <p:cNvPr id="94" name="Rectangle 93"/>
            <p:cNvSpPr/>
            <p:nvPr/>
          </p:nvSpPr>
          <p:spPr>
            <a:xfrm>
              <a:off x="4579192" y="5486400"/>
              <a:ext cx="1265090" cy="276999"/>
            </a:xfrm>
            <a:prstGeom prst="rect">
              <a:avLst/>
            </a:prstGeom>
          </p:spPr>
          <p:txBody>
            <a:bodyPr wrap="none">
              <a:spAutoFit/>
            </a:bodyPr>
            <a:lstStyle/>
            <a:p>
              <a:r>
                <a:rPr lang="en-US" sz="1200" dirty="0" smtClean="0"/>
                <a:t>NP_001004376.1</a:t>
              </a:r>
              <a:endParaRPr lang="en-US" sz="1200" dirty="0"/>
            </a:p>
          </p:txBody>
        </p:sp>
      </p:grpSp>
      <p:grpSp>
        <p:nvGrpSpPr>
          <p:cNvPr id="11" name="Group 103"/>
          <p:cNvGrpSpPr/>
          <p:nvPr/>
        </p:nvGrpSpPr>
        <p:grpSpPr>
          <a:xfrm>
            <a:off x="7030467" y="5583989"/>
            <a:ext cx="2113526" cy="1065712"/>
            <a:chOff x="7030467" y="5562601"/>
            <a:chExt cx="2113526" cy="1065712"/>
          </a:xfrm>
        </p:grpSpPr>
        <p:grpSp>
          <p:nvGrpSpPr>
            <p:cNvPr id="12" name="Group 83"/>
            <p:cNvGrpSpPr/>
            <p:nvPr/>
          </p:nvGrpSpPr>
          <p:grpSpPr>
            <a:xfrm>
              <a:off x="7033130" y="5562601"/>
              <a:ext cx="2110863" cy="1025668"/>
              <a:chOff x="6581332" y="5598825"/>
              <a:chExt cx="2421838" cy="1179038"/>
            </a:xfrm>
          </p:grpSpPr>
          <p:pic>
            <p:nvPicPr>
              <p:cNvPr id="45070" name="Picture 14"/>
              <p:cNvPicPr>
                <a:picLocks noChangeAspect="1" noChangeArrowheads="1"/>
              </p:cNvPicPr>
              <p:nvPr/>
            </p:nvPicPr>
            <p:blipFill>
              <a:blip r:embed="rId7" cstate="print"/>
              <a:srcRect/>
              <a:stretch>
                <a:fillRect/>
              </a:stretch>
            </p:blipFill>
            <p:spPr bwMode="auto">
              <a:xfrm>
                <a:off x="6629400" y="5644387"/>
                <a:ext cx="2373770" cy="1133476"/>
              </a:xfrm>
              <a:prstGeom prst="rect">
                <a:avLst/>
              </a:prstGeom>
              <a:noFill/>
              <a:ln w="9525">
                <a:noFill/>
                <a:miter lim="800000"/>
                <a:headEnd/>
                <a:tailEnd/>
              </a:ln>
              <a:effectLst/>
            </p:spPr>
          </p:pic>
          <p:sp>
            <p:nvSpPr>
              <p:cNvPr id="81" name="Rectangle 80"/>
              <p:cNvSpPr/>
              <p:nvPr/>
            </p:nvSpPr>
            <p:spPr>
              <a:xfrm>
                <a:off x="6581332" y="5598825"/>
                <a:ext cx="827990" cy="291885"/>
              </a:xfrm>
              <a:prstGeom prst="rect">
                <a:avLst/>
              </a:prstGeom>
            </p:spPr>
            <p:txBody>
              <a:bodyPr wrap="none">
                <a:spAutoFit/>
              </a:bodyPr>
              <a:lstStyle/>
              <a:p>
                <a:r>
                  <a:rPr lang="en-US" sz="1050" dirty="0" smtClean="0">
                    <a:solidFill>
                      <a:schemeClr val="bg1"/>
                    </a:solidFill>
                  </a:rPr>
                  <a:t>Zebra fish</a:t>
                </a:r>
                <a:endParaRPr lang="en-US" sz="1050" dirty="0">
                  <a:solidFill>
                    <a:schemeClr val="bg1"/>
                  </a:solidFill>
                </a:endParaRPr>
              </a:p>
            </p:txBody>
          </p:sp>
        </p:grpSp>
        <p:sp>
          <p:nvSpPr>
            <p:cNvPr id="99" name="Rectangle 98"/>
            <p:cNvSpPr/>
            <p:nvPr/>
          </p:nvSpPr>
          <p:spPr>
            <a:xfrm>
              <a:off x="7030467" y="6351314"/>
              <a:ext cx="1029449" cy="276999"/>
            </a:xfrm>
            <a:prstGeom prst="rect">
              <a:avLst/>
            </a:prstGeom>
          </p:spPr>
          <p:txBody>
            <a:bodyPr wrap="none">
              <a:spAutoFit/>
            </a:bodyPr>
            <a:lstStyle/>
            <a:p>
              <a:r>
                <a:rPr lang="en-US" sz="1200" dirty="0" smtClean="0">
                  <a:solidFill>
                    <a:schemeClr val="bg1"/>
                  </a:solidFill>
                </a:rPr>
                <a:t>NP_571332.2</a:t>
              </a:r>
              <a:endParaRPr lang="en-US" sz="1200" dirty="0">
                <a:solidFill>
                  <a:schemeClr val="bg1"/>
                </a:solidFill>
              </a:endParaRPr>
            </a:p>
          </p:txBody>
        </p:sp>
      </p:grpSp>
      <p:sp>
        <p:nvSpPr>
          <p:cNvPr id="105" name="Rectangle 104"/>
          <p:cNvSpPr/>
          <p:nvPr/>
        </p:nvSpPr>
        <p:spPr>
          <a:xfrm>
            <a:off x="-4841" y="3034643"/>
            <a:ext cx="9132800" cy="8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nvGrpSpPr>
          <p:cNvPr id="13" name="Group 106"/>
          <p:cNvGrpSpPr/>
          <p:nvPr/>
        </p:nvGrpSpPr>
        <p:grpSpPr>
          <a:xfrm>
            <a:off x="2369521" y="5441767"/>
            <a:ext cx="1745279" cy="1457575"/>
            <a:chOff x="2369521" y="5441767"/>
            <a:chExt cx="1745279" cy="1457575"/>
          </a:xfrm>
        </p:grpSpPr>
        <p:grpSp>
          <p:nvGrpSpPr>
            <p:cNvPr id="14" name="Group 96"/>
            <p:cNvGrpSpPr/>
            <p:nvPr/>
          </p:nvGrpSpPr>
          <p:grpSpPr>
            <a:xfrm>
              <a:off x="2369521" y="5441767"/>
              <a:ext cx="1745279" cy="1406963"/>
              <a:chOff x="2369521" y="5441767"/>
              <a:chExt cx="1745279" cy="1406963"/>
            </a:xfrm>
          </p:grpSpPr>
          <p:pic>
            <p:nvPicPr>
              <p:cNvPr id="45073" name="Picture 17"/>
              <p:cNvPicPr>
                <a:picLocks noChangeAspect="1" noChangeArrowheads="1"/>
              </p:cNvPicPr>
              <p:nvPr/>
            </p:nvPicPr>
            <p:blipFill>
              <a:blip r:embed="rId8" cstate="print"/>
              <a:srcRect/>
              <a:stretch>
                <a:fillRect/>
              </a:stretch>
            </p:blipFill>
            <p:spPr bwMode="auto">
              <a:xfrm>
                <a:off x="2438400" y="5507610"/>
                <a:ext cx="1676400" cy="1341120"/>
              </a:xfrm>
              <a:prstGeom prst="rect">
                <a:avLst/>
              </a:prstGeom>
              <a:noFill/>
              <a:ln w="9525">
                <a:noFill/>
                <a:miter lim="800000"/>
                <a:headEnd/>
                <a:tailEnd/>
              </a:ln>
              <a:effectLst/>
            </p:spPr>
          </p:pic>
          <p:sp>
            <p:nvSpPr>
              <p:cNvPr id="90" name="Rectangle 89"/>
              <p:cNvSpPr/>
              <p:nvPr/>
            </p:nvSpPr>
            <p:spPr>
              <a:xfrm>
                <a:off x="2369521" y="5441767"/>
                <a:ext cx="1032655" cy="253916"/>
              </a:xfrm>
              <a:prstGeom prst="rect">
                <a:avLst/>
              </a:prstGeom>
            </p:spPr>
            <p:txBody>
              <a:bodyPr wrap="none">
                <a:spAutoFit/>
              </a:bodyPr>
              <a:lstStyle/>
              <a:p>
                <a:r>
                  <a:rPr lang="en-US" sz="1050" dirty="0" smtClean="0"/>
                  <a:t>Atlantic salmon</a:t>
                </a:r>
                <a:endParaRPr lang="en-US" sz="1050" dirty="0"/>
              </a:p>
            </p:txBody>
          </p:sp>
        </p:grpSp>
        <p:sp>
          <p:nvSpPr>
            <p:cNvPr id="106" name="Rectangle 105"/>
            <p:cNvSpPr/>
            <p:nvPr/>
          </p:nvSpPr>
          <p:spPr>
            <a:xfrm>
              <a:off x="2390277" y="6622343"/>
              <a:ext cx="1265090" cy="276999"/>
            </a:xfrm>
            <a:prstGeom prst="rect">
              <a:avLst/>
            </a:prstGeom>
          </p:spPr>
          <p:txBody>
            <a:bodyPr wrap="none">
              <a:spAutoFit/>
            </a:bodyPr>
            <a:lstStyle/>
            <a:p>
              <a:r>
                <a:rPr lang="en-US" sz="1200" dirty="0" smtClean="0">
                  <a:solidFill>
                    <a:schemeClr val="bg1"/>
                  </a:solidFill>
                </a:rPr>
                <a:t>NP_001117134.1</a:t>
              </a:r>
              <a:endParaRPr lang="en-US" sz="1200" dirty="0">
                <a:solidFill>
                  <a:schemeClr val="bg1"/>
                </a:solidFill>
              </a:endParaRPr>
            </a:p>
          </p:txBody>
        </p:sp>
      </p:grpSp>
      <p:grpSp>
        <p:nvGrpSpPr>
          <p:cNvPr id="16" name="Group 112"/>
          <p:cNvGrpSpPr/>
          <p:nvPr/>
        </p:nvGrpSpPr>
        <p:grpSpPr>
          <a:xfrm>
            <a:off x="7315200" y="2514600"/>
            <a:ext cx="1623921" cy="2163318"/>
            <a:chOff x="7315200" y="2514600"/>
            <a:chExt cx="1623921" cy="2163318"/>
          </a:xfrm>
        </p:grpSpPr>
        <p:grpSp>
          <p:nvGrpSpPr>
            <p:cNvPr id="17" name="Group 82"/>
            <p:cNvGrpSpPr/>
            <p:nvPr/>
          </p:nvGrpSpPr>
          <p:grpSpPr>
            <a:xfrm>
              <a:off x="7315200" y="2514600"/>
              <a:ext cx="1623921" cy="2163318"/>
              <a:chOff x="7239000" y="2743200"/>
              <a:chExt cx="1623921" cy="2163318"/>
            </a:xfrm>
          </p:grpSpPr>
          <p:pic>
            <p:nvPicPr>
              <p:cNvPr id="45065" name="Picture 9"/>
              <p:cNvPicPr>
                <a:picLocks noChangeAspect="1" noChangeArrowheads="1"/>
              </p:cNvPicPr>
              <p:nvPr/>
            </p:nvPicPr>
            <p:blipFill>
              <a:blip r:embed="rId9" cstate="print"/>
              <a:srcRect/>
              <a:stretch>
                <a:fillRect/>
              </a:stretch>
            </p:blipFill>
            <p:spPr bwMode="auto">
              <a:xfrm>
                <a:off x="7239000" y="2743200"/>
                <a:ext cx="1619250" cy="2163318"/>
              </a:xfrm>
              <a:prstGeom prst="rect">
                <a:avLst/>
              </a:prstGeom>
              <a:noFill/>
              <a:ln w="9525">
                <a:noFill/>
                <a:miter lim="800000"/>
                <a:headEnd/>
                <a:tailEnd/>
              </a:ln>
              <a:effectLst/>
            </p:spPr>
          </p:pic>
          <p:sp>
            <p:nvSpPr>
              <p:cNvPr id="82" name="Rectangle 81"/>
              <p:cNvSpPr/>
              <p:nvPr/>
            </p:nvSpPr>
            <p:spPr>
              <a:xfrm>
                <a:off x="8248650" y="2743200"/>
                <a:ext cx="614271" cy="253916"/>
              </a:xfrm>
              <a:prstGeom prst="rect">
                <a:avLst/>
              </a:prstGeom>
            </p:spPr>
            <p:txBody>
              <a:bodyPr wrap="none">
                <a:spAutoFit/>
              </a:bodyPr>
              <a:lstStyle/>
              <a:p>
                <a:r>
                  <a:rPr lang="en-US" sz="1050" dirty="0">
                    <a:solidFill>
                      <a:schemeClr val="bg1"/>
                    </a:solidFill>
                  </a:rPr>
                  <a:t>C</a:t>
                </a:r>
                <a:r>
                  <a:rPr lang="en-US" sz="1050" dirty="0" smtClean="0">
                    <a:solidFill>
                      <a:schemeClr val="bg1"/>
                    </a:solidFill>
                  </a:rPr>
                  <a:t>hicken</a:t>
                </a:r>
                <a:endParaRPr lang="en-US" sz="1050" dirty="0">
                  <a:solidFill>
                    <a:schemeClr val="bg1"/>
                  </a:solidFill>
                </a:endParaRPr>
              </a:p>
            </p:txBody>
          </p:sp>
        </p:grpSp>
        <p:sp>
          <p:nvSpPr>
            <p:cNvPr id="112" name="Rectangle 111"/>
            <p:cNvSpPr/>
            <p:nvPr/>
          </p:nvSpPr>
          <p:spPr>
            <a:xfrm>
              <a:off x="7319741" y="4381500"/>
              <a:ext cx="1265090" cy="276999"/>
            </a:xfrm>
            <a:prstGeom prst="rect">
              <a:avLst/>
            </a:prstGeom>
          </p:spPr>
          <p:txBody>
            <a:bodyPr wrap="none">
              <a:spAutoFit/>
            </a:bodyPr>
            <a:lstStyle/>
            <a:p>
              <a:r>
                <a:rPr lang="en-US" sz="1200" dirty="0" smtClean="0">
                  <a:solidFill>
                    <a:schemeClr val="bg1"/>
                  </a:solidFill>
                </a:rPr>
                <a:t>NP_001004376.1</a:t>
              </a:r>
              <a:endParaRPr lang="en-US" sz="1200" dirty="0">
                <a:solidFill>
                  <a:schemeClr val="bg1"/>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align…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Should we align the amino acid sequences or the nucleotide sequences of a protein coding gene?</a:t>
            </a:r>
          </a:p>
          <a:p>
            <a:r>
              <a:rPr lang="en-US" dirty="0" smtClean="0">
                <a:solidFill>
                  <a:srgbClr val="00B0F0"/>
                </a:solidFill>
              </a:rPr>
              <a:t> Amino acid</a:t>
            </a:r>
          </a:p>
          <a:p>
            <a:pPr lvl="1"/>
            <a:r>
              <a:rPr lang="en-US" dirty="0" smtClean="0">
                <a:solidFill>
                  <a:srgbClr val="00B0F0"/>
                </a:solidFill>
              </a:rPr>
              <a:t>Amino acids are more conserved</a:t>
            </a:r>
          </a:p>
          <a:p>
            <a:pPr lvl="1"/>
            <a:r>
              <a:rPr lang="en-US" dirty="0" smtClean="0">
                <a:solidFill>
                  <a:srgbClr val="00B0F0"/>
                </a:solidFill>
              </a:rPr>
              <a:t>Aligning </a:t>
            </a:r>
            <a:r>
              <a:rPr lang="en-US" dirty="0" err="1" smtClean="0">
                <a:solidFill>
                  <a:srgbClr val="00B0F0"/>
                </a:solidFill>
              </a:rPr>
              <a:t>nts</a:t>
            </a:r>
            <a:r>
              <a:rPr lang="en-US" dirty="0" smtClean="0">
                <a:solidFill>
                  <a:srgbClr val="00B0F0"/>
                </a:solidFill>
              </a:rPr>
              <a:t> can lead  to placing gaps inside </a:t>
            </a:r>
            <a:r>
              <a:rPr lang="en-US" dirty="0" err="1" smtClean="0">
                <a:solidFill>
                  <a:srgbClr val="00B0F0"/>
                </a:solidFill>
              </a:rPr>
              <a:t>codons</a:t>
            </a:r>
            <a:endParaRPr lang="en-US" dirty="0" smtClean="0">
              <a:solidFill>
                <a:srgbClr val="00B0F0"/>
              </a:solidFill>
            </a:endParaRPr>
          </a:p>
          <a:p>
            <a:r>
              <a:rPr lang="en-US" dirty="0" smtClean="0"/>
              <a:t>Then should we download for alignment the amino acid sequence or the </a:t>
            </a:r>
            <a:r>
              <a:rPr lang="en-US" dirty="0" err="1" smtClean="0"/>
              <a:t>nt</a:t>
            </a:r>
            <a:r>
              <a:rPr lang="en-US" dirty="0" smtClean="0"/>
              <a:t> sequence?</a:t>
            </a:r>
          </a:p>
          <a:p>
            <a:pPr lvl="1">
              <a:buNone/>
            </a:pPr>
            <a:r>
              <a:rPr lang="en-US" sz="3500" dirty="0" smtClean="0">
                <a:solidFill>
                  <a:srgbClr val="00B0F0"/>
                </a:solidFill>
              </a:rPr>
              <a:t>Nucleotide.</a:t>
            </a:r>
            <a:endParaRPr lang="en-US" sz="3500" dirty="0" smtClean="0"/>
          </a:p>
          <a:p>
            <a:pPr lvl="1"/>
            <a:r>
              <a:rPr lang="en-US" dirty="0" smtClean="0">
                <a:solidFill>
                  <a:srgbClr val="00B0F0"/>
                </a:solidFill>
              </a:rPr>
              <a:t>The nucleotide sequence gives us the ability to</a:t>
            </a:r>
          </a:p>
          <a:p>
            <a:pPr lvl="2"/>
            <a:r>
              <a:rPr lang="en-US" dirty="0" smtClean="0">
                <a:solidFill>
                  <a:srgbClr val="00B0F0"/>
                </a:solidFill>
              </a:rPr>
              <a:t>Detect silent mutations</a:t>
            </a:r>
          </a:p>
          <a:p>
            <a:pPr lvl="2"/>
            <a:r>
              <a:rPr lang="en-US" dirty="0" smtClean="0">
                <a:solidFill>
                  <a:srgbClr val="00B0F0"/>
                </a:solidFill>
              </a:rPr>
              <a:t>Detect frame shifts (rare but can occur in defunct genes)</a:t>
            </a:r>
          </a:p>
          <a:p>
            <a:pPr lvl="1"/>
            <a:r>
              <a:rPr lang="en-US" dirty="0" smtClean="0">
                <a:solidFill>
                  <a:srgbClr val="00B0F0"/>
                </a:solidFill>
              </a:rPr>
              <a:t>We can translate the sequence offline</a:t>
            </a:r>
          </a:p>
          <a:p>
            <a:endParaRPr lang="en-US" dirty="0"/>
          </a:p>
        </p:txBody>
      </p:sp>
      <p:sp>
        <p:nvSpPr>
          <p:cNvPr id="4" name="Rectangle 3"/>
          <p:cNvSpPr/>
          <p:nvPr/>
        </p:nvSpPr>
        <p:spPr>
          <a:xfrm>
            <a:off x="0" y="2286000"/>
            <a:ext cx="92964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align…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Should we align the amino acid sequences or the nucleotide sequences of a protein coding gene?</a:t>
            </a:r>
            <a:r>
              <a:rPr lang="en-US" dirty="0" smtClean="0">
                <a:solidFill>
                  <a:srgbClr val="00B0F0"/>
                </a:solidFill>
              </a:rPr>
              <a:t> </a:t>
            </a:r>
          </a:p>
          <a:p>
            <a:pPr>
              <a:buNone/>
            </a:pPr>
            <a:r>
              <a:rPr lang="en-US" dirty="0" smtClean="0">
                <a:solidFill>
                  <a:srgbClr val="00B0F0"/>
                </a:solidFill>
              </a:rPr>
              <a:t>	Amino acid</a:t>
            </a:r>
          </a:p>
          <a:p>
            <a:pPr lvl="1"/>
            <a:r>
              <a:rPr lang="en-US" dirty="0" smtClean="0">
                <a:solidFill>
                  <a:srgbClr val="00B0F0"/>
                </a:solidFill>
              </a:rPr>
              <a:t>Amino acids are more conserved</a:t>
            </a:r>
          </a:p>
          <a:p>
            <a:pPr lvl="1"/>
            <a:r>
              <a:rPr lang="en-US" dirty="0" smtClean="0">
                <a:solidFill>
                  <a:srgbClr val="00B0F0"/>
                </a:solidFill>
              </a:rPr>
              <a:t>Aligning </a:t>
            </a:r>
            <a:r>
              <a:rPr lang="en-US" dirty="0" err="1" smtClean="0">
                <a:solidFill>
                  <a:srgbClr val="00B0F0"/>
                </a:solidFill>
              </a:rPr>
              <a:t>nts</a:t>
            </a:r>
            <a:r>
              <a:rPr lang="en-US" dirty="0" smtClean="0">
                <a:solidFill>
                  <a:srgbClr val="00B0F0"/>
                </a:solidFill>
              </a:rPr>
              <a:t> can lead  to placing gaps inside </a:t>
            </a:r>
            <a:r>
              <a:rPr lang="en-US" dirty="0" err="1" smtClean="0">
                <a:solidFill>
                  <a:srgbClr val="00B0F0"/>
                </a:solidFill>
              </a:rPr>
              <a:t>codons</a:t>
            </a:r>
            <a:endParaRPr lang="en-US" dirty="0" smtClean="0">
              <a:solidFill>
                <a:srgbClr val="00B0F0"/>
              </a:solidFill>
            </a:endParaRPr>
          </a:p>
          <a:p>
            <a:r>
              <a:rPr lang="en-US" dirty="0" smtClean="0"/>
              <a:t>Then should we download for alignment the amino acid sequence or the </a:t>
            </a:r>
            <a:r>
              <a:rPr lang="en-US" dirty="0" err="1" smtClean="0"/>
              <a:t>nt</a:t>
            </a:r>
            <a:r>
              <a:rPr lang="en-US" dirty="0" smtClean="0"/>
              <a:t> sequence?</a:t>
            </a:r>
          </a:p>
          <a:p>
            <a:pPr lvl="1">
              <a:buNone/>
            </a:pPr>
            <a:r>
              <a:rPr lang="en-US" sz="3500" dirty="0" smtClean="0">
                <a:solidFill>
                  <a:srgbClr val="00B0F0"/>
                </a:solidFill>
              </a:rPr>
              <a:t>Nucleotide.</a:t>
            </a:r>
            <a:endParaRPr lang="en-US" sz="3500" dirty="0" smtClean="0"/>
          </a:p>
          <a:p>
            <a:pPr lvl="1"/>
            <a:r>
              <a:rPr lang="en-US" dirty="0" smtClean="0">
                <a:solidFill>
                  <a:srgbClr val="00B0F0"/>
                </a:solidFill>
              </a:rPr>
              <a:t>The nucleotide sequence gives us the ability to</a:t>
            </a:r>
          </a:p>
          <a:p>
            <a:pPr lvl="2"/>
            <a:r>
              <a:rPr lang="en-US" dirty="0" smtClean="0">
                <a:solidFill>
                  <a:srgbClr val="00B0F0"/>
                </a:solidFill>
              </a:rPr>
              <a:t>Detect silent mutations</a:t>
            </a:r>
          </a:p>
          <a:p>
            <a:pPr lvl="2"/>
            <a:r>
              <a:rPr lang="en-US" dirty="0" smtClean="0">
                <a:solidFill>
                  <a:srgbClr val="00B0F0"/>
                </a:solidFill>
              </a:rPr>
              <a:t>Detect frame shifts (rare but can occur in defunct genes)</a:t>
            </a:r>
          </a:p>
          <a:p>
            <a:pPr lvl="1"/>
            <a:r>
              <a:rPr lang="en-US" dirty="0" smtClean="0">
                <a:solidFill>
                  <a:srgbClr val="00B0F0"/>
                </a:solidFill>
              </a:rPr>
              <a:t>We can translate the sequence offline</a:t>
            </a:r>
          </a:p>
          <a:p>
            <a:endParaRPr lang="en-US" dirty="0"/>
          </a:p>
        </p:txBody>
      </p:sp>
      <p:sp>
        <p:nvSpPr>
          <p:cNvPr id="4" name="Rectangle 3"/>
          <p:cNvSpPr/>
          <p:nvPr/>
        </p:nvSpPr>
        <p:spPr>
          <a:xfrm>
            <a:off x="0" y="3429000"/>
            <a:ext cx="9296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align…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Should we align the amino acid sequences or the nucleotide sequences of a protein coding gene?</a:t>
            </a:r>
            <a:r>
              <a:rPr lang="en-US" dirty="0" smtClean="0">
                <a:solidFill>
                  <a:srgbClr val="00B0F0"/>
                </a:solidFill>
              </a:rPr>
              <a:t> </a:t>
            </a:r>
          </a:p>
          <a:p>
            <a:pPr>
              <a:buNone/>
            </a:pPr>
            <a:r>
              <a:rPr lang="en-US" dirty="0" smtClean="0">
                <a:solidFill>
                  <a:srgbClr val="00B0F0"/>
                </a:solidFill>
              </a:rPr>
              <a:t>	Amino acid</a:t>
            </a:r>
          </a:p>
          <a:p>
            <a:pPr lvl="1"/>
            <a:r>
              <a:rPr lang="en-US" dirty="0" smtClean="0">
                <a:solidFill>
                  <a:srgbClr val="00B0F0"/>
                </a:solidFill>
              </a:rPr>
              <a:t>Amino acids are more conserved</a:t>
            </a:r>
          </a:p>
          <a:p>
            <a:pPr lvl="1"/>
            <a:r>
              <a:rPr lang="en-US" dirty="0" smtClean="0">
                <a:solidFill>
                  <a:srgbClr val="00B0F0"/>
                </a:solidFill>
              </a:rPr>
              <a:t>Aligning </a:t>
            </a:r>
            <a:r>
              <a:rPr lang="en-US" dirty="0" err="1" smtClean="0">
                <a:solidFill>
                  <a:srgbClr val="00B0F0"/>
                </a:solidFill>
              </a:rPr>
              <a:t>nts</a:t>
            </a:r>
            <a:r>
              <a:rPr lang="en-US" dirty="0" smtClean="0">
                <a:solidFill>
                  <a:srgbClr val="00B0F0"/>
                </a:solidFill>
              </a:rPr>
              <a:t> can lead  to placing gaps inside </a:t>
            </a:r>
            <a:r>
              <a:rPr lang="en-US" dirty="0" err="1" smtClean="0">
                <a:solidFill>
                  <a:srgbClr val="00B0F0"/>
                </a:solidFill>
              </a:rPr>
              <a:t>codons</a:t>
            </a:r>
            <a:endParaRPr lang="en-US" dirty="0" smtClean="0">
              <a:solidFill>
                <a:srgbClr val="00B0F0"/>
              </a:solidFill>
            </a:endParaRPr>
          </a:p>
          <a:p>
            <a:r>
              <a:rPr lang="en-US" dirty="0" smtClean="0"/>
              <a:t>Then should we download for alignment the amino acid sequence or the </a:t>
            </a:r>
            <a:r>
              <a:rPr lang="en-US" dirty="0" err="1" smtClean="0"/>
              <a:t>nt</a:t>
            </a:r>
            <a:r>
              <a:rPr lang="en-US" dirty="0" smtClean="0"/>
              <a:t> sequence?</a:t>
            </a:r>
          </a:p>
          <a:p>
            <a:pPr lvl="1">
              <a:buNone/>
            </a:pPr>
            <a:r>
              <a:rPr lang="en-US" sz="3500" dirty="0" smtClean="0">
                <a:solidFill>
                  <a:srgbClr val="00B0F0"/>
                </a:solidFill>
              </a:rPr>
              <a:t>Nucleotide.</a:t>
            </a:r>
            <a:endParaRPr lang="en-US" sz="3500" dirty="0" smtClean="0"/>
          </a:p>
          <a:p>
            <a:pPr lvl="1"/>
            <a:r>
              <a:rPr lang="en-US" dirty="0" smtClean="0">
                <a:solidFill>
                  <a:srgbClr val="00B0F0"/>
                </a:solidFill>
              </a:rPr>
              <a:t>The nucleotide sequence gives us the ability to</a:t>
            </a:r>
          </a:p>
          <a:p>
            <a:pPr lvl="2"/>
            <a:r>
              <a:rPr lang="en-US" dirty="0" smtClean="0">
                <a:solidFill>
                  <a:srgbClr val="00B0F0"/>
                </a:solidFill>
              </a:rPr>
              <a:t>Detect silent mutations</a:t>
            </a:r>
          </a:p>
          <a:p>
            <a:pPr lvl="2"/>
            <a:r>
              <a:rPr lang="en-US" dirty="0" smtClean="0">
                <a:solidFill>
                  <a:srgbClr val="00B0F0"/>
                </a:solidFill>
              </a:rPr>
              <a:t>Detect frame shifts (rare but can occur in defunct genes)</a:t>
            </a:r>
          </a:p>
          <a:p>
            <a:pPr lvl="1"/>
            <a:r>
              <a:rPr lang="en-US" dirty="0" smtClean="0">
                <a:solidFill>
                  <a:srgbClr val="00B0F0"/>
                </a:solidFill>
              </a:rPr>
              <a:t>We can translate the sequence offline</a:t>
            </a:r>
          </a:p>
          <a:p>
            <a:endParaRPr lang="en-US" dirty="0"/>
          </a:p>
        </p:txBody>
      </p:sp>
      <p:sp>
        <p:nvSpPr>
          <p:cNvPr id="4" name="Rectangle 3"/>
          <p:cNvSpPr/>
          <p:nvPr/>
        </p:nvSpPr>
        <p:spPr>
          <a:xfrm>
            <a:off x="0" y="4267200"/>
            <a:ext cx="92964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align…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Should we align the amino acid sequences or the nucleotide sequences of a protein coding gene?</a:t>
            </a:r>
            <a:r>
              <a:rPr lang="en-US" dirty="0" smtClean="0">
                <a:solidFill>
                  <a:srgbClr val="00B0F0"/>
                </a:solidFill>
              </a:rPr>
              <a:t> </a:t>
            </a:r>
          </a:p>
          <a:p>
            <a:pPr>
              <a:buNone/>
            </a:pPr>
            <a:r>
              <a:rPr lang="en-US" dirty="0" smtClean="0">
                <a:solidFill>
                  <a:srgbClr val="00B0F0"/>
                </a:solidFill>
              </a:rPr>
              <a:t>	Amino acid</a:t>
            </a:r>
          </a:p>
          <a:p>
            <a:pPr lvl="1"/>
            <a:r>
              <a:rPr lang="en-US" dirty="0" smtClean="0">
                <a:solidFill>
                  <a:srgbClr val="00B0F0"/>
                </a:solidFill>
              </a:rPr>
              <a:t>Amino acids are more conserved</a:t>
            </a:r>
          </a:p>
          <a:p>
            <a:pPr lvl="1"/>
            <a:r>
              <a:rPr lang="en-US" dirty="0" smtClean="0">
                <a:solidFill>
                  <a:srgbClr val="00B0F0"/>
                </a:solidFill>
              </a:rPr>
              <a:t>Aligning </a:t>
            </a:r>
            <a:r>
              <a:rPr lang="en-US" dirty="0" err="1" smtClean="0">
                <a:solidFill>
                  <a:srgbClr val="00B0F0"/>
                </a:solidFill>
              </a:rPr>
              <a:t>nts</a:t>
            </a:r>
            <a:r>
              <a:rPr lang="en-US" dirty="0" smtClean="0">
                <a:solidFill>
                  <a:srgbClr val="00B0F0"/>
                </a:solidFill>
              </a:rPr>
              <a:t> can lead  to placing gaps inside </a:t>
            </a:r>
            <a:r>
              <a:rPr lang="en-US" dirty="0" err="1" smtClean="0">
                <a:solidFill>
                  <a:srgbClr val="00B0F0"/>
                </a:solidFill>
              </a:rPr>
              <a:t>codons</a:t>
            </a:r>
            <a:endParaRPr lang="en-US" dirty="0" smtClean="0">
              <a:solidFill>
                <a:srgbClr val="00B0F0"/>
              </a:solidFill>
            </a:endParaRPr>
          </a:p>
          <a:p>
            <a:r>
              <a:rPr lang="en-US" dirty="0" smtClean="0"/>
              <a:t>Then should we download for alignment the amino acid sequence or the </a:t>
            </a:r>
            <a:r>
              <a:rPr lang="en-US" dirty="0" err="1" smtClean="0"/>
              <a:t>nt</a:t>
            </a:r>
            <a:r>
              <a:rPr lang="en-US" dirty="0" smtClean="0"/>
              <a:t> sequence?</a:t>
            </a:r>
          </a:p>
          <a:p>
            <a:pPr lvl="1">
              <a:buNone/>
            </a:pPr>
            <a:r>
              <a:rPr lang="en-US" sz="3500" dirty="0" smtClean="0">
                <a:solidFill>
                  <a:srgbClr val="00B0F0"/>
                </a:solidFill>
              </a:rPr>
              <a:t>Nucleotide! </a:t>
            </a:r>
            <a:r>
              <a:rPr lang="en-US" sz="3500" b="1" dirty="0" smtClean="0">
                <a:solidFill>
                  <a:srgbClr val="00B0F0"/>
                </a:solidFill>
              </a:rPr>
              <a:t>contains more information</a:t>
            </a:r>
            <a:endParaRPr lang="en-US" sz="3500" b="1" dirty="0" smtClean="0"/>
          </a:p>
          <a:p>
            <a:pPr lvl="1"/>
            <a:r>
              <a:rPr lang="en-US" dirty="0" smtClean="0">
                <a:solidFill>
                  <a:srgbClr val="00B0F0"/>
                </a:solidFill>
              </a:rPr>
              <a:t>The nucleotide sequence gives us the ability to</a:t>
            </a:r>
          </a:p>
          <a:p>
            <a:pPr lvl="2"/>
            <a:r>
              <a:rPr lang="en-US" dirty="0" smtClean="0">
                <a:solidFill>
                  <a:srgbClr val="00B0F0"/>
                </a:solidFill>
              </a:rPr>
              <a:t>Detect silent mutations (</a:t>
            </a:r>
            <a:r>
              <a:rPr lang="en-US" dirty="0" err="1" smtClean="0">
                <a:solidFill>
                  <a:srgbClr val="00B0F0"/>
                </a:solidFill>
              </a:rPr>
              <a:t>codon</a:t>
            </a:r>
            <a:r>
              <a:rPr lang="en-US" dirty="0" smtClean="0">
                <a:solidFill>
                  <a:srgbClr val="00B0F0"/>
                </a:solidFill>
              </a:rPr>
              <a:t> bias)</a:t>
            </a:r>
          </a:p>
          <a:p>
            <a:pPr lvl="2"/>
            <a:r>
              <a:rPr lang="en-US" dirty="0" smtClean="0">
                <a:solidFill>
                  <a:srgbClr val="00B0F0"/>
                </a:solidFill>
              </a:rPr>
              <a:t>Measure selection pressure</a:t>
            </a:r>
          </a:p>
          <a:p>
            <a:pPr lvl="2"/>
            <a:r>
              <a:rPr lang="en-US" dirty="0" smtClean="0">
                <a:solidFill>
                  <a:srgbClr val="00B0F0"/>
                </a:solidFill>
              </a:rPr>
              <a:t>Detect frame shifts (rare but can occur in defunct genes)</a:t>
            </a:r>
          </a:p>
          <a:p>
            <a:pPr lvl="1"/>
            <a:r>
              <a:rPr lang="en-US" dirty="0" smtClean="0">
                <a:solidFill>
                  <a:srgbClr val="00B0F0"/>
                </a:solidFill>
              </a:rPr>
              <a:t>No information is lost (but its always worth comparing hypothetical translation to annotated version if it exists)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srcRect/>
          <a:stretch>
            <a:fillRect/>
          </a:stretch>
        </p:blipFill>
        <p:spPr bwMode="auto">
          <a:xfrm>
            <a:off x="0" y="1447800"/>
            <a:ext cx="5954407" cy="2209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How to obtain </a:t>
            </a:r>
            <a:r>
              <a:rPr lang="en-US" dirty="0" err="1" smtClean="0"/>
              <a:t>nt</a:t>
            </a:r>
            <a:r>
              <a:rPr lang="en-US" dirty="0" smtClean="0"/>
              <a:t> sequence?</a:t>
            </a:r>
            <a:endParaRPr lang="en-US" dirty="0"/>
          </a:p>
        </p:txBody>
      </p:sp>
      <p:pic>
        <p:nvPicPr>
          <p:cNvPr id="48130" name="Picture 2"/>
          <p:cNvPicPr>
            <a:picLocks noChangeAspect="1" noChangeArrowheads="1"/>
          </p:cNvPicPr>
          <p:nvPr/>
        </p:nvPicPr>
        <p:blipFill>
          <a:blip r:embed="rId3" cstate="print"/>
          <a:srcRect/>
          <a:stretch>
            <a:fillRect/>
          </a:stretch>
        </p:blipFill>
        <p:spPr bwMode="auto">
          <a:xfrm>
            <a:off x="2057400" y="1828800"/>
            <a:ext cx="2657629" cy="4700608"/>
          </a:xfrm>
          <a:prstGeom prst="rect">
            <a:avLst/>
          </a:prstGeom>
          <a:noFill/>
          <a:ln w="9525">
            <a:solidFill>
              <a:schemeClr val="tx1">
                <a:lumMod val="75000"/>
                <a:lumOff val="25000"/>
              </a:schemeClr>
            </a:solidFill>
            <a:miter lim="800000"/>
            <a:headEnd/>
            <a:tailEnd/>
          </a:ln>
          <a:effectLst/>
        </p:spPr>
      </p:pic>
      <p:cxnSp>
        <p:nvCxnSpPr>
          <p:cNvPr id="6" name="Straight Arrow Connector 5"/>
          <p:cNvCxnSpPr/>
          <p:nvPr/>
        </p:nvCxnSpPr>
        <p:spPr>
          <a:xfrm rot="16200000" flipH="1">
            <a:off x="495300" y="3924300"/>
            <a:ext cx="2819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2743200"/>
            <a:ext cx="15240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3600" y="5791200"/>
            <a:ext cx="3810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2" name="Picture 4"/>
          <p:cNvPicPr>
            <a:picLocks noChangeAspect="1" noChangeArrowheads="1"/>
          </p:cNvPicPr>
          <p:nvPr/>
        </p:nvPicPr>
        <p:blipFill>
          <a:blip r:embed="rId4" cstate="print"/>
          <a:srcRect/>
          <a:stretch>
            <a:fillRect/>
          </a:stretch>
        </p:blipFill>
        <p:spPr bwMode="auto">
          <a:xfrm>
            <a:off x="5105400" y="2133600"/>
            <a:ext cx="2971800" cy="2475775"/>
          </a:xfrm>
          <a:prstGeom prst="rect">
            <a:avLst/>
          </a:prstGeom>
          <a:noFill/>
          <a:ln w="9525">
            <a:solidFill>
              <a:schemeClr val="tx1">
                <a:lumMod val="85000"/>
                <a:lumOff val="15000"/>
              </a:schemeClr>
            </a:solidFill>
            <a:miter lim="800000"/>
            <a:headEnd/>
            <a:tailEnd/>
          </a:ln>
          <a:effectLst/>
        </p:spPr>
      </p:pic>
      <p:cxnSp>
        <p:nvCxnSpPr>
          <p:cNvPr id="15" name="Straight Arrow Connector 14"/>
          <p:cNvCxnSpPr>
            <a:endCxn id="19" idx="1"/>
          </p:cNvCxnSpPr>
          <p:nvPr/>
        </p:nvCxnSpPr>
        <p:spPr>
          <a:xfrm rot="5400000" flipH="1" flipV="1">
            <a:off x="2505075" y="2809875"/>
            <a:ext cx="3143250" cy="3124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638800" y="268605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3" name="Picture 5"/>
          <p:cNvPicPr>
            <a:picLocks noChangeAspect="1" noChangeArrowheads="1"/>
          </p:cNvPicPr>
          <p:nvPr/>
        </p:nvPicPr>
        <p:blipFill>
          <a:blip r:embed="rId5" cstate="print"/>
          <a:srcRect/>
          <a:stretch>
            <a:fillRect/>
          </a:stretch>
        </p:blipFill>
        <p:spPr bwMode="auto">
          <a:xfrm>
            <a:off x="5257800" y="4724400"/>
            <a:ext cx="2671763" cy="2013959"/>
          </a:xfrm>
          <a:prstGeom prst="rect">
            <a:avLst/>
          </a:prstGeom>
          <a:noFill/>
          <a:ln w="9525">
            <a:solidFill>
              <a:schemeClr val="tx1">
                <a:lumMod val="75000"/>
                <a:lumOff val="25000"/>
              </a:schemeClr>
            </a:solidFill>
            <a:miter lim="800000"/>
            <a:headEnd/>
            <a:tailEnd/>
          </a:ln>
          <a:effectLst/>
        </p:spPr>
      </p:pic>
      <p:cxnSp>
        <p:nvCxnSpPr>
          <p:cNvPr id="21" name="Straight Arrow Connector 20"/>
          <p:cNvCxnSpPr>
            <a:stCxn id="19" idx="2"/>
            <a:endCxn id="48133" idx="0"/>
          </p:cNvCxnSpPr>
          <p:nvPr/>
        </p:nvCxnSpPr>
        <p:spPr>
          <a:xfrm rot="16200000" flipH="1">
            <a:off x="5344716" y="3475434"/>
            <a:ext cx="1809750" cy="6881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3124200"/>
            <a:ext cx="838200" cy="369332"/>
          </a:xfrm>
          <a:prstGeom prst="rect">
            <a:avLst/>
          </a:prstGeom>
          <a:solidFill>
            <a:schemeClr val="bg1"/>
          </a:solid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31" name="TextBox 30"/>
          <p:cNvSpPr txBox="1"/>
          <p:nvPr/>
        </p:nvSpPr>
        <p:spPr>
          <a:xfrm>
            <a:off x="6172200" y="26670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32" name="TextBox 31"/>
          <p:cNvSpPr txBox="1"/>
          <p:nvPr/>
        </p:nvSpPr>
        <p:spPr>
          <a:xfrm>
            <a:off x="1447800" y="573405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FASTA file </a:t>
            </a:r>
            <a:br>
              <a:rPr lang="en-US" dirty="0" smtClean="0"/>
            </a:br>
            <a:r>
              <a:rPr lang="en-US" dirty="0" smtClean="0"/>
              <a:t>(must have extension “.</a:t>
            </a:r>
            <a:r>
              <a:rPr lang="en-US" dirty="0" err="1" smtClean="0"/>
              <a:t>fasta</a:t>
            </a:r>
            <a:r>
              <a:rPr lang="en-US" dirty="0" smtClean="0"/>
              <a:t>”)</a:t>
            </a:r>
            <a:endParaRPr lang="en-US" dirty="0"/>
          </a:p>
        </p:txBody>
      </p:sp>
      <p:sp>
        <p:nvSpPr>
          <p:cNvPr id="4" name="Rectangle 3"/>
          <p:cNvSpPr/>
          <p:nvPr/>
        </p:nvSpPr>
        <p:spPr>
          <a:xfrm>
            <a:off x="3810000" y="1600200"/>
            <a:ext cx="4648200" cy="4985980"/>
          </a:xfrm>
          <a:prstGeom prst="rect">
            <a:avLst/>
          </a:prstGeom>
          <a:ln>
            <a:solidFill>
              <a:schemeClr val="tx1">
                <a:lumMod val="85000"/>
                <a:lumOff val="15000"/>
              </a:schemeClr>
            </a:solidFill>
          </a:ln>
        </p:spPr>
        <p:txBody>
          <a:bodyPr wrap="square">
            <a:spAutoFit/>
          </a:bodyPr>
          <a:lstStyle/>
          <a:p>
            <a:endParaRPr lang="en-US" sz="800" dirty="0" smtClean="0"/>
          </a:p>
          <a:p>
            <a:r>
              <a:rPr lang="en-US" sz="800" dirty="0" smtClean="0"/>
              <a:t>&gt;gi|14456711:38-466 Homo sapiens hemoglobin, alpha 1 (HBA1), mRNA (NM_000558.3)</a:t>
            </a:r>
          </a:p>
          <a:p>
            <a:r>
              <a:rPr lang="en-US" sz="500" dirty="0" smtClean="0"/>
              <a:t>ATGGTGCTGTCTCCTGCCGACAAGACCAACGTCAAGGCCGCCTGGGGTAAGGTCGGCGCGCACGCTGGCG</a:t>
            </a:r>
          </a:p>
          <a:p>
            <a:r>
              <a:rPr lang="en-US" sz="500" dirty="0" smtClean="0"/>
              <a:t>AGTATGGTGCGGAGGCCCTGGAGAGGATGTTCCTGTCCTTCCCCACCACCAAGACCTACTTCCCGCACTT</a:t>
            </a:r>
          </a:p>
          <a:p>
            <a:r>
              <a:rPr lang="en-US" sz="500" dirty="0" smtClean="0"/>
              <a:t>CGACCTGAGCCACGGCTCTGCCCAGGTTAAGGGCCACGGCAAGAAGGTGGCCGACGCGCTGACCAACGCC</a:t>
            </a:r>
          </a:p>
          <a:p>
            <a:r>
              <a:rPr lang="en-US" sz="500" dirty="0" smtClean="0"/>
              <a:t>GTGGCGCACGTGGACGACATGCCCAACGCGCTGTCCGCCCTGAGCGACCTGCACGCGCACAAGCTTCGGG</a:t>
            </a:r>
          </a:p>
          <a:p>
            <a:r>
              <a:rPr lang="en-US" sz="500" dirty="0" smtClean="0"/>
              <a:t>TGGACCCGGTCAACTTCAAGCTCCTAAGCCACTGCCTGCTGGTGACCCTGGCCGCCCACCTCCCCGCCGA</a:t>
            </a:r>
          </a:p>
          <a:p>
            <a:r>
              <a:rPr lang="en-US" sz="500" dirty="0" smtClean="0"/>
              <a:t>GTTCACCCCTGCGGTGCACGCCTCCCTGGACAAGTTCCTGGCTTCTGTGAGCACCGTGCTGACCTCCAAA</a:t>
            </a:r>
          </a:p>
          <a:p>
            <a:r>
              <a:rPr lang="en-US" sz="500" dirty="0" smtClean="0"/>
              <a:t>TACCGTTAA</a:t>
            </a:r>
          </a:p>
          <a:p>
            <a:endParaRPr lang="en-US" sz="500" dirty="0" smtClean="0"/>
          </a:p>
          <a:p>
            <a:endParaRPr lang="en-US" sz="500" dirty="0" smtClean="0"/>
          </a:p>
          <a:p>
            <a:r>
              <a:rPr lang="en-US" sz="800" dirty="0" smtClean="0"/>
              <a:t>&gt;gi|281183149:38-466 </a:t>
            </a:r>
            <a:r>
              <a:rPr lang="en-US" sz="800" dirty="0" err="1" smtClean="0"/>
              <a:t>Papio</a:t>
            </a:r>
            <a:r>
              <a:rPr lang="en-US" sz="800" dirty="0" smtClean="0"/>
              <a:t> </a:t>
            </a:r>
            <a:r>
              <a:rPr lang="en-US" sz="800" dirty="0" err="1" smtClean="0"/>
              <a:t>anubis</a:t>
            </a:r>
            <a:r>
              <a:rPr lang="en-US" sz="800" dirty="0" smtClean="0"/>
              <a:t> hemoglobin, alpha 1 (HBA1), mRNA (NM_001168816.1)</a:t>
            </a:r>
          </a:p>
          <a:p>
            <a:r>
              <a:rPr lang="en-US" sz="500" dirty="0" smtClean="0"/>
              <a:t>ATGGTGCTGTCTCCTGACGACAAGAAACACGTCAAGGCCGCCTGGGGTAAGGTCGGCGAGCACGCTGGCG</a:t>
            </a:r>
          </a:p>
          <a:p>
            <a:r>
              <a:rPr lang="en-US" sz="500" dirty="0" smtClean="0"/>
              <a:t>AGTATGGTGCGGAGGCCCTGGAGAGGATGTTCCTGTCCTTCCCCACCACCAAGACCTACTTCCCCCACTT</a:t>
            </a:r>
          </a:p>
          <a:p>
            <a:r>
              <a:rPr lang="en-US" sz="500" dirty="0" smtClean="0"/>
              <a:t>CGACCTGAGCCACGGCTCTGACCAGGTTAACAAACACGGCAAGAAGGTGGCCGACGCGCTGACCCTCGCC</a:t>
            </a:r>
          </a:p>
          <a:p>
            <a:r>
              <a:rPr lang="en-US" sz="500" dirty="0" smtClean="0"/>
              <a:t>GTGGGGCACGTGGACGACATGCCCCAGGCGCTGTCCAAGCTGAGCGACCTGCACGCGCACAAGCTTCGGG</a:t>
            </a:r>
          </a:p>
          <a:p>
            <a:r>
              <a:rPr lang="en-US" sz="500" dirty="0" smtClean="0"/>
              <a:t>TGGACCCGGTCAACTTCAAGCTCCTGAGCCACTGCCTGCTGGTGACTCTGGCCGCTCACCTCCCCGCCGA</a:t>
            </a:r>
          </a:p>
          <a:p>
            <a:r>
              <a:rPr lang="en-US" sz="500" dirty="0" smtClean="0"/>
              <a:t>GTTCACCCCTGCGGTGCACGCCTCCCTGGACAAGTTCCTGGCTTCTGTGAGCACCGTGCTGACCTCCAAA</a:t>
            </a:r>
          </a:p>
          <a:p>
            <a:r>
              <a:rPr lang="en-US" sz="500" dirty="0" smtClean="0"/>
              <a:t>TACCGTTAA</a:t>
            </a:r>
          </a:p>
          <a:p>
            <a:endParaRPr lang="en-US" sz="500" dirty="0" smtClean="0"/>
          </a:p>
          <a:p>
            <a:endParaRPr lang="en-US" sz="500" dirty="0" smtClean="0"/>
          </a:p>
          <a:p>
            <a:endParaRPr lang="en-US" sz="500" dirty="0" smtClean="0"/>
          </a:p>
          <a:p>
            <a:r>
              <a:rPr lang="en-US" sz="800" dirty="0" smtClean="0"/>
              <a:t>&gt;gi|52345402:16-444 Gallus </a:t>
            </a:r>
            <a:r>
              <a:rPr lang="en-US" sz="800" dirty="0" err="1" smtClean="0"/>
              <a:t>gallus</a:t>
            </a:r>
            <a:r>
              <a:rPr lang="en-US" sz="800" dirty="0" smtClean="0"/>
              <a:t> hemoglobin, alpha 1 (HBAA), mRNA (NM_001004376.2)</a:t>
            </a:r>
          </a:p>
          <a:p>
            <a:r>
              <a:rPr lang="en-US" sz="500" dirty="0" smtClean="0"/>
              <a:t>ATGGTGCTGTCCGCTGCTGACAAGAACAACGTCAAGGGCATCTTCACCAAAATCGCCGGCCATGCTGAGG</a:t>
            </a:r>
          </a:p>
          <a:p>
            <a:r>
              <a:rPr lang="en-US" sz="500" dirty="0" smtClean="0"/>
              <a:t>AGTATGGCGCCGAGACCCTGGAAAGGATGTTCACCACCTACCCCCCAACCAAGACCTACTTCCCCCACTT</a:t>
            </a:r>
          </a:p>
          <a:p>
            <a:r>
              <a:rPr lang="en-US" sz="500" dirty="0" smtClean="0"/>
              <a:t>CGATCTGTCACACGGCTCCGCTCAGATCAAGGGGCACGGCAAGAAGGTAGTGGCTGCCTTGATCGAGGCT</a:t>
            </a:r>
          </a:p>
          <a:p>
            <a:r>
              <a:rPr lang="en-US" sz="500" dirty="0" smtClean="0"/>
              <a:t>GCCAACCACATTGATGACATCGCCGGCACCCTCTCCAAGCTCAGCGACCTCCATGCCCACAAGCTCCGCG</a:t>
            </a:r>
          </a:p>
          <a:p>
            <a:r>
              <a:rPr lang="en-US" sz="500" dirty="0" smtClean="0"/>
              <a:t>TGGACCCTGTCAACTTCAAACTCCTGGGCCAATGCTTCCTGGTGGTGGTGGCCATCCACCACCCTGCTGC</a:t>
            </a:r>
          </a:p>
          <a:p>
            <a:r>
              <a:rPr lang="en-US" sz="500" dirty="0" smtClean="0"/>
              <a:t>CCTGACCCCGGAGGTCCATGCTTCCCTGGACAAGTTCTTGTGCGCCGTGGGCACTGTGCTGACCGCCAAG</a:t>
            </a:r>
          </a:p>
          <a:p>
            <a:r>
              <a:rPr lang="en-US" sz="500" dirty="0" smtClean="0"/>
              <a:t>TACCGTTAA</a:t>
            </a:r>
          </a:p>
          <a:p>
            <a:endParaRPr lang="en-US" sz="500" dirty="0" smtClean="0"/>
          </a:p>
          <a:p>
            <a:endParaRPr lang="en-US" sz="500" dirty="0" smtClean="0"/>
          </a:p>
          <a:p>
            <a:r>
              <a:rPr lang="en-US" sz="800" dirty="0" smtClean="0"/>
              <a:t>&gt;gi|147902602:32-460 </a:t>
            </a:r>
            <a:r>
              <a:rPr lang="en-US" sz="800" dirty="0" err="1" smtClean="0"/>
              <a:t>Xenopus</a:t>
            </a:r>
            <a:r>
              <a:rPr lang="en-US" sz="800" dirty="0" smtClean="0"/>
              <a:t> </a:t>
            </a:r>
            <a:r>
              <a:rPr lang="en-US" sz="800" dirty="0" err="1" smtClean="0"/>
              <a:t>laevis</a:t>
            </a:r>
            <a:r>
              <a:rPr lang="en-US" sz="800" dirty="0" smtClean="0"/>
              <a:t> hemoglobin, alpha 1 (hba1), mRNA (NM_001088024.1)</a:t>
            </a:r>
          </a:p>
          <a:p>
            <a:r>
              <a:rPr lang="en-US" sz="500" dirty="0" smtClean="0"/>
              <a:t>ATGCTTCTTTCAGCTGATGACAAGAAACACATCAAGGCAATTATGCCTTCCATAGCCGCTCATGGCGACA</a:t>
            </a:r>
          </a:p>
          <a:p>
            <a:r>
              <a:rPr lang="en-US" sz="500" dirty="0" smtClean="0"/>
              <a:t>AATTTGGTGGAGAAGCTTTGTACAGGATGTTCTTGGTTAACCCTAAGACCAAAACCTACTTTCCTAGTTT</a:t>
            </a:r>
          </a:p>
          <a:p>
            <a:r>
              <a:rPr lang="en-US" sz="500" dirty="0" smtClean="0"/>
              <a:t>TGACTTCCACCACAATTCAAAACAGATCACTTCTCATGGCAAGAAAGTCGTCGATGCTCTGAATGAAGCT</a:t>
            </a:r>
          </a:p>
          <a:p>
            <a:r>
              <a:rPr lang="en-US" sz="500" dirty="0" smtClean="0"/>
              <a:t>GCCAACCATTTGGATAACATTGCTGGAAGCATGAGCAAGCTGAGCGACCTCCATGCCTATGACCTGAGAG</a:t>
            </a:r>
          </a:p>
          <a:p>
            <a:r>
              <a:rPr lang="en-US" sz="500" dirty="0" smtClean="0"/>
              <a:t>TGGATCCGGGCAACTTCCCATTGCTGGCTCATAATTTGCTGGTGGTTGTTGCTATGCACTTCCCTAAGCA</a:t>
            </a:r>
          </a:p>
          <a:p>
            <a:r>
              <a:rPr lang="en-US" sz="500" dirty="0" smtClean="0"/>
              <a:t>GTTTGATCCTGCAACCCATAAGGCCCTGGATAAGTTCCTGGCTACCGTATCTACTGTTCTGACTTCCAAA</a:t>
            </a:r>
          </a:p>
          <a:p>
            <a:r>
              <a:rPr lang="en-US" sz="500" dirty="0" smtClean="0"/>
              <a:t>TATCGTTAA</a:t>
            </a:r>
          </a:p>
          <a:p>
            <a:endParaRPr lang="en-US" sz="500" dirty="0" smtClean="0"/>
          </a:p>
          <a:p>
            <a:endParaRPr lang="en-US" sz="500" dirty="0"/>
          </a:p>
          <a:p>
            <a:r>
              <a:rPr lang="en-US" sz="800" dirty="0" smtClean="0"/>
              <a:t>&gt; gi|185132477:52-483 </a:t>
            </a:r>
            <a:r>
              <a:rPr lang="en-US" sz="800" dirty="0" err="1" smtClean="0"/>
              <a:t>Salmo</a:t>
            </a:r>
            <a:r>
              <a:rPr lang="en-US" sz="800" dirty="0" smtClean="0"/>
              <a:t> </a:t>
            </a:r>
            <a:r>
              <a:rPr lang="en-US" sz="800" dirty="0" err="1" smtClean="0"/>
              <a:t>salar</a:t>
            </a:r>
            <a:r>
              <a:rPr lang="en-US" sz="800" dirty="0" smtClean="0"/>
              <a:t> hemoglobin subunit alpha (</a:t>
            </a:r>
            <a:r>
              <a:rPr lang="en-US" sz="800" dirty="0" err="1" smtClean="0"/>
              <a:t>hba</a:t>
            </a:r>
            <a:r>
              <a:rPr lang="en-US" sz="800" dirty="0" smtClean="0"/>
              <a:t>), mRNA (NM_001123662.1)</a:t>
            </a:r>
          </a:p>
          <a:p>
            <a:r>
              <a:rPr lang="en-US" sz="500" dirty="0" smtClean="0"/>
              <a:t>ATGAGTCTGACAGCAAGGGACAAATCTGTGGTCAATGCCTTCTGGGGCAAGATTAAAGGAAAGGCAGATG</a:t>
            </a:r>
          </a:p>
          <a:p>
            <a:r>
              <a:rPr lang="en-US" sz="500" dirty="0" smtClean="0"/>
              <a:t>TCGTCGGCGCTGAGGCTTTGGGAAGGATGCTGACTGCTTACCCCCAGACTAAGACCTACTTCTCCCACTG</a:t>
            </a:r>
          </a:p>
          <a:p>
            <a:r>
              <a:rPr lang="en-US" sz="500" dirty="0" smtClean="0"/>
              <a:t>GGCTGACCTGAGCCCCGGCTCTGCCCCAGTCAAGAAGCATGGAGGCGTCATCATGGGTGCAATTGGTAAT</a:t>
            </a:r>
          </a:p>
          <a:p>
            <a:r>
              <a:rPr lang="en-US" sz="500" dirty="0" smtClean="0"/>
              <a:t>GCTGTCGGACTGATGGACGACCTCGTGGGGGGAATGAGTGGTCTCAGCGATCTGCACGCCTTCAAGCTGC</a:t>
            </a:r>
          </a:p>
          <a:p>
            <a:r>
              <a:rPr lang="en-US" sz="500" dirty="0" smtClean="0"/>
              <a:t>GCGTTGACCCTGGAAACTTCAAGATTCTGTCCCACAACATCCTTGTCACCCTGGCTATTCACTTCCCTGC</a:t>
            </a:r>
          </a:p>
          <a:p>
            <a:r>
              <a:rPr lang="en-US" sz="500" dirty="0" smtClean="0"/>
              <a:t>GGATTTCACTCCCGAAGTGCACATTGCTGTGGATAAATTCCTTGCAGCCTTGTCCGCTGCCCTGGCTGAC</a:t>
            </a:r>
          </a:p>
          <a:p>
            <a:r>
              <a:rPr lang="en-US" sz="500" dirty="0" smtClean="0"/>
              <a:t>AAATACAGATAA</a:t>
            </a:r>
          </a:p>
          <a:p>
            <a:endParaRPr lang="en-US" sz="500" dirty="0" smtClean="0"/>
          </a:p>
          <a:p>
            <a:endParaRPr lang="en-US" sz="500" dirty="0" smtClean="0"/>
          </a:p>
          <a:p>
            <a:r>
              <a:rPr lang="en-US" sz="800" dirty="0" smtClean="0"/>
              <a:t>&gt;gi|47271416:49-480 </a:t>
            </a:r>
            <a:r>
              <a:rPr lang="en-US" sz="800" dirty="0" err="1" smtClean="0"/>
              <a:t>Danio</a:t>
            </a:r>
            <a:r>
              <a:rPr lang="en-US" sz="800" dirty="0" smtClean="0"/>
              <a:t> </a:t>
            </a:r>
            <a:r>
              <a:rPr lang="en-US" sz="800" dirty="0" err="1" smtClean="0"/>
              <a:t>rerio</a:t>
            </a:r>
            <a:r>
              <a:rPr lang="en-US" sz="800" dirty="0" smtClean="0"/>
              <a:t> hemoglobin alpha adult-1 (hbaa1), mRNA (NM_131257.2)</a:t>
            </a:r>
          </a:p>
          <a:p>
            <a:r>
              <a:rPr lang="en-US" sz="500" dirty="0" smtClean="0"/>
              <a:t>ATGAGTCTCTCTGATACGGACAAGGCTGTTGTTAAGGCCATCTGGGCTAAGATCAGCCCCAAGGCCGATG</a:t>
            </a:r>
          </a:p>
          <a:p>
            <a:r>
              <a:rPr lang="en-US" sz="500" dirty="0" smtClean="0"/>
              <a:t>AAATTGGTGCTGAAGCCCTCGCCAGAATGCTGACCGTCTACCCTCAGACCAAGACCTATTTCTCTCATTG</a:t>
            </a:r>
          </a:p>
          <a:p>
            <a:r>
              <a:rPr lang="en-US" sz="500" dirty="0" smtClean="0"/>
              <a:t>GGCTGACTTGAGCCCTGGGTCTGGTCCCGTGAAGAAGCACGGAAAGACTATCATGGGTGCCGTCGGCGAA</a:t>
            </a:r>
          </a:p>
          <a:p>
            <a:r>
              <a:rPr lang="en-US" sz="500" dirty="0" smtClean="0"/>
              <a:t>GCTGTTTCAAAAATAGACGACCTTGTGGGAGGACTGGCCGCCCTGAGCGAACTCCATGCCTTCAAGCTGC</a:t>
            </a:r>
          </a:p>
          <a:p>
            <a:r>
              <a:rPr lang="en-US" sz="500" dirty="0" smtClean="0"/>
              <a:t>GTGTTGACCCGGCCAACTTCAAGATCCTGTCACACAATGTCATTGTGGTCATCGCCATGCTCTTCCCTGC</a:t>
            </a:r>
          </a:p>
          <a:p>
            <a:r>
              <a:rPr lang="en-US" sz="500" dirty="0" smtClean="0"/>
              <a:t>AGACTTCACCCCTGAGGTTCACGTGTCAGTCGACAAGTTCTTTAATAACTTGGCCCTGGCTCTCTCTGAG</a:t>
            </a:r>
          </a:p>
          <a:p>
            <a:r>
              <a:rPr lang="en-US" sz="500" dirty="0" smtClean="0"/>
              <a:t>AAGTACCGCTAA</a:t>
            </a:r>
          </a:p>
        </p:txBody>
      </p:sp>
      <p:sp>
        <p:nvSpPr>
          <p:cNvPr id="5" name="Rectangle 4"/>
          <p:cNvSpPr/>
          <p:nvPr/>
        </p:nvSpPr>
        <p:spPr>
          <a:xfrm>
            <a:off x="2057400" y="1524000"/>
            <a:ext cx="1515671" cy="369332"/>
          </a:xfrm>
          <a:prstGeom prst="rect">
            <a:avLst/>
          </a:prstGeom>
          <a:solidFill>
            <a:schemeClr val="accent6">
              <a:lumMod val="40000"/>
              <a:lumOff val="60000"/>
            </a:schemeClr>
          </a:solidFill>
        </p:spPr>
        <p:txBody>
          <a:bodyPr wrap="none">
            <a:spAutoFit/>
          </a:bodyPr>
          <a:lstStyle/>
          <a:p>
            <a:r>
              <a:rPr lang="en-US" dirty="0" smtClean="0"/>
              <a:t>HBA1_nt.fasta</a:t>
            </a:r>
          </a:p>
        </p:txBody>
      </p:sp>
      <p:sp>
        <p:nvSpPr>
          <p:cNvPr id="6" name="Rectangle 5"/>
          <p:cNvSpPr/>
          <p:nvPr/>
        </p:nvSpPr>
        <p:spPr>
          <a:xfrm>
            <a:off x="6248400" y="175260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251460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15050" y="3419475"/>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24600" y="419100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502920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43650" y="582930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514600"/>
            <a:ext cx="3581400" cy="2585323"/>
          </a:xfrm>
          <a:prstGeom prst="rect">
            <a:avLst/>
          </a:prstGeom>
          <a:noFill/>
        </p:spPr>
        <p:txBody>
          <a:bodyPr wrap="square" rtlCol="0">
            <a:spAutoFit/>
          </a:bodyPr>
          <a:lstStyle/>
          <a:p>
            <a:pPr>
              <a:buFont typeface="Wingdings" pitchFamily="2" charset="2"/>
              <a:buChar char="§"/>
            </a:pPr>
            <a:r>
              <a:rPr lang="en-US" dirty="0" smtClean="0"/>
              <a:t>For MEGA </a:t>
            </a:r>
          </a:p>
          <a:p>
            <a:pPr lvl="1">
              <a:buFont typeface="Wingdings" pitchFamily="2" charset="2"/>
              <a:buChar char="§"/>
            </a:pPr>
            <a:r>
              <a:rPr lang="en-US" dirty="0" smtClean="0"/>
              <a:t>Use unique names</a:t>
            </a:r>
          </a:p>
          <a:p>
            <a:pPr lvl="1">
              <a:buFont typeface="Wingdings" pitchFamily="2" charset="2"/>
              <a:buChar char="§"/>
            </a:pPr>
            <a:r>
              <a:rPr lang="en-US" dirty="0" smtClean="0"/>
              <a:t>Use ‘_’ instead of spaces</a:t>
            </a:r>
          </a:p>
          <a:p>
            <a:pPr lvl="1">
              <a:buFont typeface="Wingdings" pitchFamily="2" charset="2"/>
              <a:buChar char="§"/>
            </a:pPr>
            <a:r>
              <a:rPr lang="en-US" dirty="0" smtClean="0"/>
              <a:t> Use only letters, numbers and the characters ‘_’ and ‘.’</a:t>
            </a:r>
          </a:p>
          <a:p>
            <a:pPr lvl="1">
              <a:buFont typeface="Wingdings" pitchFamily="2" charset="2"/>
              <a:buChar char="§"/>
            </a:pPr>
            <a:r>
              <a:rPr lang="en-US" dirty="0" smtClean="0"/>
              <a:t> Names should be &lt;10 characters</a:t>
            </a:r>
          </a:p>
          <a:p>
            <a:pPr lvl="1">
              <a:buFont typeface="Wingdings" pitchFamily="2" charset="2"/>
              <a:buChar char="§"/>
            </a:pPr>
            <a:r>
              <a:rPr lang="en-US" dirty="0" smtClean="0"/>
              <a:t> Use meaningful names</a:t>
            </a:r>
          </a:p>
          <a:p>
            <a:pPr lvl="1">
              <a:buFont typeface="Wingdings" pitchFamily="2" charset="2"/>
              <a:buChar char="§"/>
            </a:pPr>
            <a:r>
              <a:rPr lang="en-US" dirty="0" smtClean="0"/>
              <a:t> Use the file extension ‘.</a:t>
            </a:r>
            <a:r>
              <a:rPr lang="en-US" dirty="0" err="1" smtClean="0"/>
              <a:t>fasta</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Bioinformatics </a:t>
            </a:r>
            <a:br>
              <a:rPr lang="en-US" dirty="0" smtClean="0"/>
            </a:br>
            <a:r>
              <a:rPr lang="en-US" sz="3600" dirty="0" smtClean="0"/>
              <a:t>Bi1X-2010</a:t>
            </a:r>
            <a:endParaRPr lang="en-US" dirty="0"/>
          </a:p>
        </p:txBody>
      </p:sp>
      <p:sp>
        <p:nvSpPr>
          <p:cNvPr id="3" name="Subtitle 2"/>
          <p:cNvSpPr>
            <a:spLocks noGrp="1"/>
          </p:cNvSpPr>
          <p:nvPr>
            <p:ph type="subTitle" idx="1"/>
          </p:nvPr>
        </p:nvSpPr>
        <p:spPr/>
        <p:txBody>
          <a:bodyPr>
            <a:normAutofit fontScale="92500" lnSpcReduction="20000"/>
          </a:bodyPr>
          <a:lstStyle/>
          <a:p>
            <a:r>
              <a:rPr lang="en-US" b="1" dirty="0" smtClean="0"/>
              <a:t>Part III: </a:t>
            </a:r>
            <a:r>
              <a:rPr lang="en-US" dirty="0" smtClean="0"/>
              <a:t>Multiple alignment and phylogenetic analysis</a:t>
            </a:r>
          </a:p>
          <a:p>
            <a:endParaRPr lang="en-US" dirty="0" smtClean="0"/>
          </a:p>
          <a:p>
            <a:r>
              <a:rPr lang="en-US" dirty="0" err="1" smtClean="0"/>
              <a:t>Arbel</a:t>
            </a:r>
            <a:r>
              <a:rPr lang="en-US" dirty="0" smtClean="0"/>
              <a:t> </a:t>
            </a:r>
            <a:r>
              <a:rPr lang="en-US" dirty="0" err="1" smtClean="0"/>
              <a:t>Tadmor</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dirty="0" smtClean="0"/>
              <a:t>Multiple alignment (HBA1 </a:t>
            </a:r>
            <a:r>
              <a:rPr lang="en-US" dirty="0" err="1" smtClean="0"/>
              <a:t>homologs</a:t>
            </a:r>
            <a:r>
              <a:rPr lang="en-US" dirty="0" smtClean="0"/>
              <a:t>) </a:t>
            </a:r>
          </a:p>
          <a:p>
            <a:r>
              <a:rPr lang="en-US" dirty="0" smtClean="0"/>
              <a:t>Phylogenetic trees</a:t>
            </a:r>
          </a:p>
          <a:p>
            <a:r>
              <a:rPr lang="en-US" dirty="0" smtClean="0"/>
              <a:t>Measuring evolutionary distance</a:t>
            </a:r>
          </a:p>
          <a:p>
            <a:r>
              <a:rPr lang="en-US" dirty="0" smtClean="0"/>
              <a:t>Building a neighbor joining tree with MEGA (HBA1 example)</a:t>
            </a:r>
          </a:p>
          <a:p>
            <a:r>
              <a:rPr lang="en-US" dirty="0" smtClean="0"/>
              <a:t>The case of </a:t>
            </a:r>
            <a:r>
              <a:rPr lang="en-US" dirty="0" err="1" smtClean="0"/>
              <a:t>rRNA</a:t>
            </a:r>
            <a:r>
              <a:rPr lang="en-US" dirty="0" smtClean="0"/>
              <a:t> sequences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57200" y="990600"/>
            <a:ext cx="8107849" cy="4597302"/>
          </a:xfrm>
          <a:prstGeom prst="rect">
            <a:avLst/>
          </a:prstGeom>
          <a:noFill/>
          <a:ln w="9525">
            <a:noFill/>
            <a:miter lim="800000"/>
            <a:headEnd/>
            <a:tailEnd/>
          </a:ln>
          <a:effectLst/>
        </p:spPr>
      </p:pic>
      <p:sp>
        <p:nvSpPr>
          <p:cNvPr id="5" name="TextBox 4"/>
          <p:cNvSpPr txBox="1"/>
          <p:nvPr/>
        </p:nvSpPr>
        <p:spPr>
          <a:xfrm>
            <a:off x="3505200" y="3886200"/>
            <a:ext cx="2971800" cy="1569660"/>
          </a:xfrm>
          <a:prstGeom prst="rect">
            <a:avLst/>
          </a:prstGeom>
          <a:noFill/>
          <a:ln>
            <a:solidFill>
              <a:schemeClr val="tx1"/>
            </a:solidFill>
          </a:ln>
        </p:spPr>
        <p:txBody>
          <a:bodyPr wrap="square" rtlCol="0">
            <a:spAutoFit/>
          </a:bodyPr>
          <a:lstStyle/>
          <a:p>
            <a:r>
              <a:rPr lang="en-US" sz="2400" dirty="0" smtClean="0"/>
              <a:t>Let’s focus on the </a:t>
            </a:r>
            <a:r>
              <a:rPr lang="el-GR" sz="2400" dirty="0" smtClean="0"/>
              <a:t>α</a:t>
            </a:r>
            <a:r>
              <a:rPr lang="en-US" sz="2400" dirty="0" smtClean="0"/>
              <a:t>1 subunit of hemoglobin. This gene is called </a:t>
            </a:r>
            <a:r>
              <a:rPr lang="en-US" sz="2400" b="1" dirty="0" smtClean="0"/>
              <a:t>HBA1</a:t>
            </a:r>
            <a:endParaRPr lang="en-US" sz="2400" b="1" dirty="0"/>
          </a:p>
        </p:txBody>
      </p:sp>
      <p:sp>
        <p:nvSpPr>
          <p:cNvPr id="6" name="TextBox 5"/>
          <p:cNvSpPr txBox="1"/>
          <p:nvPr/>
        </p:nvSpPr>
        <p:spPr>
          <a:xfrm>
            <a:off x="3124200" y="5791200"/>
            <a:ext cx="4191000" cy="369332"/>
          </a:xfrm>
          <a:prstGeom prst="rect">
            <a:avLst/>
          </a:prstGeom>
          <a:noFill/>
        </p:spPr>
        <p:txBody>
          <a:bodyPr wrap="square" rtlCol="0">
            <a:spAutoFit/>
          </a:bodyPr>
          <a:lstStyle/>
          <a:p>
            <a:r>
              <a:rPr lang="en-US" dirty="0" smtClean="0"/>
              <a:t>On which chromosome is this gene?</a:t>
            </a:r>
            <a:endParaRPr lang="en-US" dirty="0"/>
          </a:p>
        </p:txBody>
      </p:sp>
      <p:sp>
        <p:nvSpPr>
          <p:cNvPr id="7" name="Rectangle 6"/>
          <p:cNvSpPr/>
          <p:nvPr/>
        </p:nvSpPr>
        <p:spPr>
          <a:xfrm>
            <a:off x="6629400" y="5029200"/>
            <a:ext cx="8382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622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Alignment in MEGA4</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2209800" y="2743200"/>
            <a:ext cx="5105400" cy="3009900"/>
          </a:xfrm>
          <a:prstGeom prst="rect">
            <a:avLst/>
          </a:prstGeom>
          <a:noFill/>
          <a:ln w="9525">
            <a:noFill/>
            <a:miter lim="800000"/>
            <a:headEnd/>
            <a:tailEnd/>
          </a:ln>
          <a:effectLst/>
        </p:spPr>
      </p:pic>
      <p:sp>
        <p:nvSpPr>
          <p:cNvPr id="5" name="TextBox 4"/>
          <p:cNvSpPr txBox="1"/>
          <p:nvPr/>
        </p:nvSpPr>
        <p:spPr>
          <a:xfrm>
            <a:off x="1143000" y="1447800"/>
            <a:ext cx="3657600" cy="923330"/>
          </a:xfrm>
          <a:prstGeom prst="rect">
            <a:avLst/>
          </a:prstGeom>
          <a:noFill/>
        </p:spPr>
        <p:txBody>
          <a:bodyPr wrap="square" rtlCol="0">
            <a:spAutoFit/>
          </a:bodyPr>
          <a:lstStyle/>
          <a:p>
            <a:pPr>
              <a:buFont typeface="Arial" pitchFamily="34" charset="0"/>
              <a:buChar char="•"/>
            </a:pPr>
            <a:r>
              <a:rPr lang="en-US" dirty="0" smtClean="0"/>
              <a:t> </a:t>
            </a:r>
            <a:r>
              <a:rPr lang="en-US" dirty="0"/>
              <a:t>G</a:t>
            </a:r>
            <a:r>
              <a:rPr lang="en-US" dirty="0" smtClean="0"/>
              <a:t>oogle MEGA4 and install</a:t>
            </a:r>
          </a:p>
          <a:p>
            <a:pPr>
              <a:buFont typeface="Arial" pitchFamily="34" charset="0"/>
              <a:buChar char="•"/>
            </a:pPr>
            <a:r>
              <a:rPr lang="en-US" dirty="0" smtClean="0"/>
              <a:t> Launch MEGA4 </a:t>
            </a:r>
          </a:p>
          <a:p>
            <a:pPr>
              <a:buFont typeface="Arial" pitchFamily="34" charset="0"/>
              <a:buChar char="•"/>
            </a:pPr>
            <a:r>
              <a:rPr lang="en-US" dirty="0" smtClean="0"/>
              <a:t> Drag the FASTA file into MEGA4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Alignment in MEGA4</a:t>
            </a:r>
            <a:endParaRPr lang="en-US" dirty="0"/>
          </a:p>
        </p:txBody>
      </p:sp>
      <p:sp>
        <p:nvSpPr>
          <p:cNvPr id="8" name="TextBox 7"/>
          <p:cNvSpPr txBox="1"/>
          <p:nvPr/>
        </p:nvSpPr>
        <p:spPr>
          <a:xfrm>
            <a:off x="152400" y="1295400"/>
            <a:ext cx="1295400" cy="461665"/>
          </a:xfrm>
          <a:prstGeom prst="rect">
            <a:avLst/>
          </a:prstGeom>
          <a:noFill/>
        </p:spPr>
        <p:txBody>
          <a:bodyPr wrap="square" rtlCol="0">
            <a:spAutoFit/>
          </a:bodyPr>
          <a:lstStyle/>
          <a:p>
            <a:r>
              <a:rPr lang="en-US" sz="2400" dirty="0" err="1" smtClean="0"/>
              <a:t>nt</a:t>
            </a:r>
            <a:r>
              <a:rPr lang="en-US" sz="2400" dirty="0" smtClean="0"/>
              <a:t> view</a:t>
            </a:r>
            <a:endParaRPr lang="en-US" sz="2400" dirty="0"/>
          </a:p>
        </p:txBody>
      </p:sp>
      <p:sp>
        <p:nvSpPr>
          <p:cNvPr id="9" name="TextBox 8"/>
          <p:cNvSpPr txBox="1"/>
          <p:nvPr/>
        </p:nvSpPr>
        <p:spPr>
          <a:xfrm>
            <a:off x="211348" y="3814324"/>
            <a:ext cx="1295400" cy="461665"/>
          </a:xfrm>
          <a:prstGeom prst="rect">
            <a:avLst/>
          </a:prstGeom>
          <a:noFill/>
        </p:spPr>
        <p:txBody>
          <a:bodyPr wrap="square" rtlCol="0">
            <a:spAutoFit/>
          </a:bodyPr>
          <a:lstStyle/>
          <a:p>
            <a:r>
              <a:rPr lang="en-US" sz="2400" dirty="0" err="1" smtClean="0"/>
              <a:t>aa</a:t>
            </a:r>
            <a:r>
              <a:rPr lang="en-US" sz="2400" dirty="0" smtClean="0"/>
              <a:t> view</a:t>
            </a:r>
            <a:endParaRPr lang="en-US" sz="2400" dirty="0"/>
          </a:p>
        </p:txBody>
      </p:sp>
      <p:pic>
        <p:nvPicPr>
          <p:cNvPr id="56325" name="Picture 5"/>
          <p:cNvPicPr>
            <a:picLocks noChangeAspect="1" noChangeArrowheads="1"/>
          </p:cNvPicPr>
          <p:nvPr/>
        </p:nvPicPr>
        <p:blipFill>
          <a:blip r:embed="rId2" cstate="print"/>
          <a:srcRect/>
          <a:stretch>
            <a:fillRect/>
          </a:stretch>
        </p:blipFill>
        <p:spPr bwMode="auto">
          <a:xfrm>
            <a:off x="228600" y="1733551"/>
            <a:ext cx="8734329" cy="1676400"/>
          </a:xfrm>
          <a:prstGeom prst="rect">
            <a:avLst/>
          </a:prstGeom>
          <a:noFill/>
          <a:ln w="9525">
            <a:noFill/>
            <a:miter lim="800000"/>
            <a:headEnd/>
            <a:tailEnd/>
          </a:ln>
          <a:effectLst/>
        </p:spPr>
      </p:pic>
      <p:pic>
        <p:nvPicPr>
          <p:cNvPr id="56326" name="Picture 6"/>
          <p:cNvPicPr>
            <a:picLocks noChangeAspect="1" noChangeArrowheads="1"/>
          </p:cNvPicPr>
          <p:nvPr/>
        </p:nvPicPr>
        <p:blipFill>
          <a:blip r:embed="rId3" cstate="print"/>
          <a:srcRect/>
          <a:stretch>
            <a:fillRect/>
          </a:stretch>
        </p:blipFill>
        <p:spPr bwMode="auto">
          <a:xfrm>
            <a:off x="228600" y="4267201"/>
            <a:ext cx="8793951"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ClustalW</a:t>
            </a:r>
            <a:r>
              <a:rPr lang="en-US" dirty="0" smtClean="0"/>
              <a:t>: </a:t>
            </a:r>
            <a:br>
              <a:rPr lang="en-US" dirty="0" smtClean="0"/>
            </a:br>
            <a:r>
              <a:rPr lang="en-US" dirty="0" smtClean="0"/>
              <a:t>Popular multiple alignment algorithm</a:t>
            </a:r>
            <a:endParaRPr lang="en-US" dirty="0"/>
          </a:p>
        </p:txBody>
      </p:sp>
      <p:sp>
        <p:nvSpPr>
          <p:cNvPr id="3" name="Content Placeholder 2"/>
          <p:cNvSpPr>
            <a:spLocks noGrp="1"/>
          </p:cNvSpPr>
          <p:nvPr>
            <p:ph idx="1"/>
          </p:nvPr>
        </p:nvSpPr>
        <p:spPr/>
        <p:txBody>
          <a:bodyPr>
            <a:normAutofit/>
          </a:bodyPr>
          <a:lstStyle/>
          <a:p>
            <a:pPr>
              <a:buNone/>
            </a:pPr>
            <a:r>
              <a:rPr lang="en-US" sz="2400" dirty="0" smtClean="0">
                <a:solidFill>
                  <a:srgbClr val="000000"/>
                </a:solidFill>
              </a:rPr>
              <a:t>Algorithm overview:</a:t>
            </a:r>
          </a:p>
          <a:p>
            <a:r>
              <a:rPr lang="en-US" sz="2400" dirty="0" smtClean="0">
                <a:solidFill>
                  <a:srgbClr val="000000"/>
                </a:solidFill>
              </a:rPr>
              <a:t>Global alignment on all sequence pairs to find the </a:t>
            </a:r>
            <a:r>
              <a:rPr lang="en-US" sz="2400" b="1" dirty="0" smtClean="0">
                <a:solidFill>
                  <a:srgbClr val="000000"/>
                </a:solidFill>
              </a:rPr>
              <a:t>distance</a:t>
            </a:r>
            <a:r>
              <a:rPr lang="en-US" sz="2400" dirty="0" smtClean="0">
                <a:solidFill>
                  <a:srgbClr val="000000"/>
                </a:solidFill>
              </a:rPr>
              <a:t> between all pairs of sequences</a:t>
            </a:r>
          </a:p>
          <a:p>
            <a:r>
              <a:rPr lang="en-US" sz="2400" dirty="0" smtClean="0">
                <a:solidFill>
                  <a:srgbClr val="000000"/>
                </a:solidFill>
              </a:rPr>
              <a:t>Uses distances to create a </a:t>
            </a:r>
            <a:r>
              <a:rPr lang="en-US" sz="2400" b="1" dirty="0" smtClean="0">
                <a:solidFill>
                  <a:srgbClr val="000000"/>
                </a:solidFill>
              </a:rPr>
              <a:t>guide tree</a:t>
            </a:r>
          </a:p>
          <a:p>
            <a:r>
              <a:rPr lang="en-US" sz="2400" dirty="0" smtClean="0">
                <a:solidFill>
                  <a:srgbClr val="000000"/>
                </a:solidFill>
              </a:rPr>
              <a:t>Align the closest sequences in the guide tree, followed by adding more sequences to the initial alignment</a:t>
            </a:r>
            <a:endParaRPr lang="en-US" sz="2400" dirty="0"/>
          </a:p>
        </p:txBody>
      </p:sp>
      <p:sp>
        <p:nvSpPr>
          <p:cNvPr id="4" name="Rectangle 3"/>
          <p:cNvSpPr/>
          <p:nvPr/>
        </p:nvSpPr>
        <p:spPr>
          <a:xfrm>
            <a:off x="1295400" y="6172200"/>
            <a:ext cx="7467600" cy="646331"/>
          </a:xfrm>
          <a:prstGeom prst="rect">
            <a:avLst/>
          </a:prstGeom>
        </p:spPr>
        <p:txBody>
          <a:bodyPr wrap="square">
            <a:spAutoFit/>
          </a:bodyPr>
          <a:lstStyle/>
          <a:p>
            <a:r>
              <a:rPr lang="en-US" dirty="0" smtClean="0"/>
              <a:t>Read more at </a:t>
            </a:r>
            <a:r>
              <a:rPr lang="en-US" dirty="0" smtClean="0">
                <a:hlinkClick r:id="rId3"/>
              </a:rPr>
              <a:t>http://www.ebi.ac.uk/2can/tutorials/nucleotide/clustalw.html</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do with a </a:t>
            </a:r>
            <a:br>
              <a:rPr lang="en-US" dirty="0" smtClean="0"/>
            </a:br>
            <a:r>
              <a:rPr lang="en-US" dirty="0" smtClean="0"/>
              <a:t>multiple alignment?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Identify conserved regions within protein</a:t>
            </a:r>
          </a:p>
          <a:p>
            <a:pPr lvl="1"/>
            <a:r>
              <a:rPr lang="en-US" dirty="0" smtClean="0"/>
              <a:t>Signifies conserved function</a:t>
            </a:r>
          </a:p>
          <a:p>
            <a:pPr lvl="1"/>
            <a:r>
              <a:rPr lang="en-US" dirty="0" smtClean="0"/>
              <a:t>Useful for primer design</a:t>
            </a:r>
          </a:p>
          <a:p>
            <a:r>
              <a:rPr lang="en-US" dirty="0" smtClean="0"/>
              <a:t>Identify variable regions within protein</a:t>
            </a:r>
          </a:p>
          <a:p>
            <a:pPr lvl="1"/>
            <a:r>
              <a:rPr lang="en-US" dirty="0" smtClean="0"/>
              <a:t>Functionally not important</a:t>
            </a:r>
          </a:p>
          <a:p>
            <a:pPr lvl="1"/>
            <a:r>
              <a:rPr lang="en-US" dirty="0" smtClean="0"/>
              <a:t>Important but under positive selection pressure or rapidly changing</a:t>
            </a:r>
          </a:p>
          <a:p>
            <a:pPr lvl="1"/>
            <a:r>
              <a:rPr lang="en-US" dirty="0" smtClean="0"/>
              <a:t>Identify non-silent mutations (e.g. leading to disease, due to adaptation, etc.)</a:t>
            </a:r>
          </a:p>
          <a:p>
            <a:r>
              <a:rPr lang="en-US" dirty="0" smtClean="0"/>
              <a:t>Construct a phylogenetic tree (discuss later)</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using </a:t>
            </a:r>
            <a:r>
              <a:rPr lang="en-US" dirty="0" err="1" smtClean="0"/>
              <a:t>ClustalW</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237226" y="1714500"/>
            <a:ext cx="8534400" cy="1908672"/>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cstate="print"/>
          <a:srcRect/>
          <a:stretch>
            <a:fillRect/>
          </a:stretch>
        </p:blipFill>
        <p:spPr bwMode="auto">
          <a:xfrm>
            <a:off x="2971800" y="2247900"/>
            <a:ext cx="2933700" cy="4095750"/>
          </a:xfrm>
          <a:prstGeom prst="rect">
            <a:avLst/>
          </a:prstGeom>
          <a:noFill/>
          <a:ln w="9525">
            <a:noFill/>
            <a:miter lim="800000"/>
            <a:headEnd/>
            <a:tailEnd/>
          </a:ln>
          <a:effectLst/>
        </p:spPr>
      </p:pic>
      <p:cxnSp>
        <p:nvCxnSpPr>
          <p:cNvPr id="8" name="Straight Arrow Connector 7"/>
          <p:cNvCxnSpPr/>
          <p:nvPr/>
        </p:nvCxnSpPr>
        <p:spPr>
          <a:xfrm>
            <a:off x="2294626" y="2857500"/>
            <a:ext cx="685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29346" y="3576370"/>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29346" y="3813596"/>
            <a:ext cx="5334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61826" y="3924300"/>
            <a:ext cx="2057400" cy="1200329"/>
          </a:xfrm>
          <a:prstGeom prst="rect">
            <a:avLst/>
          </a:prstGeom>
          <a:noFill/>
        </p:spPr>
        <p:txBody>
          <a:bodyPr wrap="square" rtlCol="0">
            <a:spAutoFit/>
          </a:bodyPr>
          <a:lstStyle/>
          <a:p>
            <a:r>
              <a:rPr lang="en-US" dirty="0" smtClean="0"/>
              <a:t>Change default setting to those best suited for protein alignments</a:t>
            </a:r>
            <a:endParaRPr lang="en-US" dirty="0"/>
          </a:p>
        </p:txBody>
      </p:sp>
      <p:cxnSp>
        <p:nvCxnSpPr>
          <p:cNvPr id="12" name="Straight Arrow Connector 11"/>
          <p:cNvCxnSpPr/>
          <p:nvPr/>
        </p:nvCxnSpPr>
        <p:spPr>
          <a:xfrm rot="10800000">
            <a:off x="5418826" y="3848100"/>
            <a:ext cx="11430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1219200"/>
            <a:ext cx="5562600" cy="461665"/>
          </a:xfrm>
          <a:prstGeom prst="rect">
            <a:avLst/>
          </a:prstGeom>
          <a:noFill/>
        </p:spPr>
        <p:txBody>
          <a:bodyPr wrap="square" rtlCol="0">
            <a:spAutoFit/>
          </a:bodyPr>
          <a:lstStyle/>
          <a:p>
            <a:r>
              <a:rPr lang="en-US" sz="2400" i="1" dirty="0" smtClean="0"/>
              <a:t>Hint: be sure to align in the protein pane</a:t>
            </a:r>
            <a:endParaRPr lang="en-US" sz="2400"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inspection of alignment</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Pay attention to the edges</a:t>
            </a:r>
          </a:p>
          <a:p>
            <a:r>
              <a:rPr lang="en-US" dirty="0" smtClean="0"/>
              <a:t>Are there any obviously wrong sequences that did not align well? </a:t>
            </a:r>
          </a:p>
          <a:p>
            <a:pPr lvl="1"/>
            <a:r>
              <a:rPr lang="en-US" sz="2600" dirty="0" smtClean="0"/>
              <a:t>Sequences too divergent? (must have ≥20% </a:t>
            </a:r>
            <a:r>
              <a:rPr lang="en-US" sz="2600" dirty="0" err="1" smtClean="0"/>
              <a:t>aa</a:t>
            </a:r>
            <a:r>
              <a:rPr lang="en-US" sz="2600" dirty="0" smtClean="0"/>
              <a:t> identity) </a:t>
            </a:r>
          </a:p>
          <a:p>
            <a:pPr lvl="1"/>
            <a:r>
              <a:rPr lang="en-US" sz="2600" dirty="0" smtClean="0"/>
              <a:t>Reverse complement?</a:t>
            </a:r>
          </a:p>
          <a:p>
            <a:pPr lvl="1"/>
            <a:r>
              <a:rPr lang="en-US" sz="2600" dirty="0" smtClean="0"/>
              <a:t>Frame shift?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p:cNvPicPr>
            <a:picLocks noChangeAspect="1" noChangeArrowheads="1"/>
          </p:cNvPicPr>
          <p:nvPr/>
        </p:nvPicPr>
        <p:blipFill>
          <a:blip r:embed="rId3" cstate="print"/>
          <a:srcRect/>
          <a:stretch>
            <a:fillRect/>
          </a:stretch>
        </p:blipFill>
        <p:spPr bwMode="auto">
          <a:xfrm>
            <a:off x="228600" y="4114800"/>
            <a:ext cx="8610600" cy="1641448"/>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cstate="print"/>
          <a:srcRect/>
          <a:stretch>
            <a:fillRect/>
          </a:stretch>
        </p:blipFill>
        <p:spPr bwMode="auto">
          <a:xfrm>
            <a:off x="95250" y="1733551"/>
            <a:ext cx="8763000" cy="1693498"/>
          </a:xfrm>
          <a:prstGeom prst="rect">
            <a:avLst/>
          </a:prstGeom>
          <a:noFill/>
          <a:ln w="9525">
            <a:noFill/>
            <a:miter lim="800000"/>
            <a:headEnd/>
            <a:tailEnd/>
          </a:ln>
          <a:effectLst/>
        </p:spPr>
      </p:pic>
      <p:sp>
        <p:nvSpPr>
          <p:cNvPr id="6" name="Title 1"/>
          <p:cNvSpPr>
            <a:spLocks noGrp="1"/>
          </p:cNvSpPr>
          <p:nvPr>
            <p:ph type="title"/>
          </p:nvPr>
        </p:nvSpPr>
        <p:spPr>
          <a:xfrm>
            <a:off x="457200" y="274638"/>
            <a:ext cx="8229600" cy="1143000"/>
          </a:xfrm>
        </p:spPr>
        <p:txBody>
          <a:bodyPr/>
          <a:lstStyle/>
          <a:p>
            <a:r>
              <a:rPr lang="en-US" dirty="0" smtClean="0"/>
              <a:t>Alignment using </a:t>
            </a:r>
            <a:r>
              <a:rPr lang="en-US" dirty="0" err="1" smtClean="0"/>
              <a:t>ClustalW</a:t>
            </a:r>
            <a:endParaRPr lang="en-US" dirty="0"/>
          </a:p>
        </p:txBody>
      </p:sp>
      <p:sp>
        <p:nvSpPr>
          <p:cNvPr id="8" name="TextBox 7"/>
          <p:cNvSpPr txBox="1"/>
          <p:nvPr/>
        </p:nvSpPr>
        <p:spPr>
          <a:xfrm>
            <a:off x="152400" y="1295400"/>
            <a:ext cx="1295400" cy="369332"/>
          </a:xfrm>
          <a:prstGeom prst="rect">
            <a:avLst/>
          </a:prstGeom>
          <a:noFill/>
        </p:spPr>
        <p:txBody>
          <a:bodyPr wrap="square" rtlCol="0">
            <a:spAutoFit/>
          </a:bodyPr>
          <a:lstStyle/>
          <a:p>
            <a:r>
              <a:rPr lang="en-US" dirty="0" err="1" smtClean="0"/>
              <a:t>aa</a:t>
            </a:r>
            <a:r>
              <a:rPr lang="en-US" dirty="0" smtClean="0"/>
              <a:t> view</a:t>
            </a:r>
            <a:endParaRPr lang="en-US" dirty="0"/>
          </a:p>
        </p:txBody>
      </p:sp>
      <p:sp>
        <p:nvSpPr>
          <p:cNvPr id="10" name="TextBox 9"/>
          <p:cNvSpPr txBox="1"/>
          <p:nvPr/>
        </p:nvSpPr>
        <p:spPr>
          <a:xfrm>
            <a:off x="152400" y="3581400"/>
            <a:ext cx="1295400" cy="369332"/>
          </a:xfrm>
          <a:prstGeom prst="rect">
            <a:avLst/>
          </a:prstGeom>
          <a:noFill/>
        </p:spPr>
        <p:txBody>
          <a:bodyPr wrap="square" rtlCol="0">
            <a:spAutoFit/>
          </a:bodyPr>
          <a:lstStyle/>
          <a:p>
            <a:r>
              <a:rPr lang="en-US" dirty="0" err="1" smtClean="0"/>
              <a:t>nt</a:t>
            </a:r>
            <a:r>
              <a:rPr lang="en-US" dirty="0" smtClean="0"/>
              <a:t> view</a:t>
            </a:r>
            <a:endParaRPr lang="en-US" dirty="0"/>
          </a:p>
        </p:txBody>
      </p:sp>
      <p:cxnSp>
        <p:nvCxnSpPr>
          <p:cNvPr id="12" name="Straight Arrow Connector 11"/>
          <p:cNvCxnSpPr/>
          <p:nvPr/>
        </p:nvCxnSpPr>
        <p:spPr>
          <a:xfrm rot="5400000" flipH="1" flipV="1">
            <a:off x="3990975" y="3343275"/>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24200" y="3581400"/>
            <a:ext cx="2819400" cy="369332"/>
          </a:xfrm>
          <a:prstGeom prst="rect">
            <a:avLst/>
          </a:prstGeom>
          <a:noFill/>
        </p:spPr>
        <p:txBody>
          <a:bodyPr wrap="square" rtlCol="0">
            <a:spAutoFit/>
          </a:bodyPr>
          <a:lstStyle/>
          <a:p>
            <a:r>
              <a:rPr lang="en-US" b="1" dirty="0" smtClean="0"/>
              <a:t>Deletion/insertion event</a:t>
            </a:r>
            <a:endParaRPr lang="en-US" b="1" dirty="0"/>
          </a:p>
        </p:txBody>
      </p:sp>
      <p:cxnSp>
        <p:nvCxnSpPr>
          <p:cNvPr id="15" name="Straight Arrow Connector 14"/>
          <p:cNvCxnSpPr/>
          <p:nvPr/>
        </p:nvCxnSpPr>
        <p:spPr>
          <a:xfrm rot="16200000" flipH="1">
            <a:off x="3733800" y="4419600"/>
            <a:ext cx="8382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411748" y="1794296"/>
            <a:ext cx="838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86200" y="1219200"/>
            <a:ext cx="3505200" cy="369332"/>
          </a:xfrm>
          <a:prstGeom prst="rect">
            <a:avLst/>
          </a:prstGeom>
          <a:noFill/>
        </p:spPr>
        <p:txBody>
          <a:bodyPr wrap="square" rtlCol="0">
            <a:spAutoFit/>
          </a:bodyPr>
          <a:lstStyle/>
          <a:p>
            <a:r>
              <a:rPr lang="en-US" b="1" dirty="0" smtClean="0"/>
              <a:t>Star indicates conserved character</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200" dirty="0" smtClean="0"/>
              <a:t>Example of residues conserved due to function:</a:t>
            </a:r>
            <a:br>
              <a:rPr lang="en-US" sz="3200" dirty="0" smtClean="0"/>
            </a:br>
            <a:r>
              <a:rPr lang="en-US" sz="3200" dirty="0" smtClean="0"/>
              <a:t>His87 and His58 maintain the </a:t>
            </a:r>
            <a:r>
              <a:rPr lang="en-US" sz="3200" dirty="0" err="1" smtClean="0"/>
              <a:t>heme</a:t>
            </a:r>
            <a:r>
              <a:rPr lang="en-US" sz="3200" dirty="0" smtClean="0"/>
              <a:t> and oxidation state of the iron</a:t>
            </a:r>
            <a:endParaRPr lang="en-US" sz="3200" dirty="0"/>
          </a:p>
        </p:txBody>
      </p:sp>
      <p:pic>
        <p:nvPicPr>
          <p:cNvPr id="70658" name="Picture 2"/>
          <p:cNvPicPr>
            <a:picLocks noChangeAspect="1" noChangeArrowheads="1"/>
          </p:cNvPicPr>
          <p:nvPr/>
        </p:nvPicPr>
        <p:blipFill>
          <a:blip r:embed="rId3" cstate="print"/>
          <a:srcRect/>
          <a:stretch>
            <a:fillRect/>
          </a:stretch>
        </p:blipFill>
        <p:spPr bwMode="auto">
          <a:xfrm>
            <a:off x="609600" y="1676400"/>
            <a:ext cx="2914650" cy="2952750"/>
          </a:xfrm>
          <a:prstGeom prst="rect">
            <a:avLst/>
          </a:prstGeom>
          <a:noFill/>
          <a:ln w="9525">
            <a:noFill/>
            <a:miter lim="800000"/>
            <a:headEnd/>
            <a:tailEnd/>
          </a:ln>
          <a:effectLst/>
        </p:spPr>
      </p:pic>
      <p:cxnSp>
        <p:nvCxnSpPr>
          <p:cNvPr id="9" name="Straight Arrow Connector 8"/>
          <p:cNvCxnSpPr/>
          <p:nvPr/>
        </p:nvCxnSpPr>
        <p:spPr>
          <a:xfrm rot="5400000" flipH="1" flipV="1">
            <a:off x="571500" y="3924300"/>
            <a:ext cx="1524000" cy="533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4953000"/>
            <a:ext cx="8458200" cy="646331"/>
          </a:xfrm>
          <a:prstGeom prst="rect">
            <a:avLst/>
          </a:prstGeom>
        </p:spPr>
        <p:txBody>
          <a:bodyPr wrap="square">
            <a:spAutoFit/>
          </a:bodyPr>
          <a:lstStyle/>
          <a:p>
            <a:r>
              <a:rPr lang="en-US" b="1" dirty="0" smtClean="0"/>
              <a:t>Proximal His: </a:t>
            </a:r>
            <a:r>
              <a:rPr lang="en-US" dirty="0" smtClean="0"/>
              <a:t>Anchoring of the </a:t>
            </a:r>
            <a:r>
              <a:rPr lang="en-US" dirty="0" err="1" smtClean="0"/>
              <a:t>heme</a:t>
            </a:r>
            <a:r>
              <a:rPr lang="en-US" dirty="0" smtClean="0"/>
              <a:t> is facilitated by a nitrogen from a histidine that binds to the iron. </a:t>
            </a:r>
          </a:p>
        </p:txBody>
      </p:sp>
      <p:cxnSp>
        <p:nvCxnSpPr>
          <p:cNvPr id="14" name="Straight Arrow Connector 13"/>
          <p:cNvCxnSpPr/>
          <p:nvPr/>
        </p:nvCxnSpPr>
        <p:spPr>
          <a:xfrm rot="5400000" flipH="1" flipV="1">
            <a:off x="800894" y="3467100"/>
            <a:ext cx="1751806" cy="121999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3886200" y="1828800"/>
            <a:ext cx="4895850" cy="2762250"/>
          </a:xfrm>
          <a:prstGeom prst="rect">
            <a:avLst/>
          </a:prstGeom>
          <a:noFill/>
          <a:ln w="9525">
            <a:noFill/>
            <a:miter lim="800000"/>
            <a:headEnd/>
            <a:tailEnd/>
          </a:ln>
          <a:effectLst/>
        </p:spPr>
      </p:pic>
      <p:sp>
        <p:nvSpPr>
          <p:cNvPr id="16" name="Rectangle 15"/>
          <p:cNvSpPr/>
          <p:nvPr/>
        </p:nvSpPr>
        <p:spPr>
          <a:xfrm>
            <a:off x="3962400" y="4419600"/>
            <a:ext cx="4572000" cy="307777"/>
          </a:xfrm>
          <a:prstGeom prst="rect">
            <a:avLst/>
          </a:prstGeom>
        </p:spPr>
        <p:txBody>
          <a:bodyPr wrap="square">
            <a:spAutoFit/>
          </a:bodyPr>
          <a:lstStyle/>
          <a:p>
            <a:r>
              <a:rPr lang="en-US" sz="1400" dirty="0" smtClean="0"/>
              <a:t>Mathews et al. 2000. Biochemistry 3 rd edition</a:t>
            </a:r>
            <a:endParaRPr lang="en-US" sz="1400" dirty="0"/>
          </a:p>
        </p:txBody>
      </p:sp>
      <p:sp>
        <p:nvSpPr>
          <p:cNvPr id="10" name="Rectangle 9"/>
          <p:cNvSpPr/>
          <p:nvPr/>
        </p:nvSpPr>
        <p:spPr>
          <a:xfrm>
            <a:off x="381000" y="5638800"/>
            <a:ext cx="8458200" cy="1200329"/>
          </a:xfrm>
          <a:prstGeom prst="rect">
            <a:avLst/>
          </a:prstGeom>
        </p:spPr>
        <p:txBody>
          <a:bodyPr wrap="square">
            <a:spAutoFit/>
          </a:bodyPr>
          <a:lstStyle/>
          <a:p>
            <a:r>
              <a:rPr lang="en-US" b="1" dirty="0" smtClean="0"/>
              <a:t>Distal His: </a:t>
            </a:r>
            <a:r>
              <a:rPr lang="en-US" dirty="0" smtClean="0"/>
              <a:t>The bound oxygen can be in two states, </a:t>
            </a:r>
            <a:r>
              <a:rPr lang="en-US" dirty="0" err="1" smtClean="0"/>
              <a:t>dioxygen</a:t>
            </a:r>
            <a:r>
              <a:rPr lang="en-US" dirty="0" smtClean="0"/>
              <a:t> (bound to Fe2+) and superoxide (bound to Fe3+). Oxygen must be released in the former because the later is both harmful and leaves the iron in a state that cannot bind oxygen. The distal histidine binds more strongly to superoxide and the oxygen is therefore less likely to be released.</a:t>
            </a:r>
            <a:endParaRPr lang="en-US" dirty="0"/>
          </a:p>
        </p:txBody>
      </p:sp>
      <p:cxnSp>
        <p:nvCxnSpPr>
          <p:cNvPr id="18" name="Straight Arrow Connector 17"/>
          <p:cNvCxnSpPr/>
          <p:nvPr/>
        </p:nvCxnSpPr>
        <p:spPr>
          <a:xfrm rot="5400000" flipH="1" flipV="1">
            <a:off x="4572000" y="4038600"/>
            <a:ext cx="15240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5606198" y="4291159"/>
            <a:ext cx="2667000" cy="18068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Cn3D demo of Homo sapiens hemoglobin subunit </a:t>
            </a:r>
            <a:r>
              <a:rPr lang="el-GR" dirty="0" smtClean="0"/>
              <a:t>α</a:t>
            </a:r>
            <a:r>
              <a:rPr lang="en-US" dirty="0" smtClean="0"/>
              <a:t> </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590800" y="1676400"/>
            <a:ext cx="3638550" cy="34671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85800" y="5181600"/>
            <a:ext cx="7905750" cy="1457573"/>
          </a:xfrm>
          <a:prstGeom prst="rect">
            <a:avLst/>
          </a:prstGeom>
          <a:noFill/>
          <a:ln w="9525">
            <a:noFill/>
            <a:miter lim="800000"/>
            <a:headEnd/>
            <a:tailEnd/>
          </a:ln>
          <a:effectLst/>
        </p:spPr>
      </p:pic>
      <p:cxnSp>
        <p:nvCxnSpPr>
          <p:cNvPr id="10" name="Straight Arrow Connector 9"/>
          <p:cNvCxnSpPr/>
          <p:nvPr/>
        </p:nvCxnSpPr>
        <p:spPr>
          <a:xfrm rot="10800000" flipV="1">
            <a:off x="5029200" y="2209800"/>
            <a:ext cx="1752600" cy="12192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5600" y="1905000"/>
            <a:ext cx="2209800" cy="954107"/>
          </a:xfrm>
          <a:prstGeom prst="rect">
            <a:avLst/>
          </a:prstGeom>
          <a:noFill/>
        </p:spPr>
        <p:txBody>
          <a:bodyPr wrap="square" rtlCol="0">
            <a:spAutoFit/>
          </a:bodyPr>
          <a:lstStyle/>
          <a:p>
            <a:r>
              <a:rPr lang="en-US" sz="2800" dirty="0" smtClean="0"/>
              <a:t>His87</a:t>
            </a:r>
          </a:p>
          <a:p>
            <a:r>
              <a:rPr lang="en-US" sz="2800" dirty="0" smtClean="0"/>
              <a:t>Proximal His</a:t>
            </a:r>
            <a:endParaRPr lang="en-US" sz="2800" dirty="0"/>
          </a:p>
        </p:txBody>
      </p:sp>
      <p:sp>
        <p:nvSpPr>
          <p:cNvPr id="12" name="TextBox 11"/>
          <p:cNvSpPr txBox="1"/>
          <p:nvPr/>
        </p:nvSpPr>
        <p:spPr>
          <a:xfrm>
            <a:off x="762000" y="2667000"/>
            <a:ext cx="1905000" cy="954107"/>
          </a:xfrm>
          <a:prstGeom prst="rect">
            <a:avLst/>
          </a:prstGeom>
          <a:noFill/>
        </p:spPr>
        <p:txBody>
          <a:bodyPr wrap="square" rtlCol="0">
            <a:spAutoFit/>
          </a:bodyPr>
          <a:lstStyle/>
          <a:p>
            <a:r>
              <a:rPr lang="en-US" sz="2800" dirty="0" smtClean="0"/>
              <a:t>His58</a:t>
            </a:r>
          </a:p>
          <a:p>
            <a:r>
              <a:rPr lang="en-US" sz="2800" dirty="0" smtClean="0"/>
              <a:t>Distal His</a:t>
            </a:r>
            <a:endParaRPr lang="en-US" sz="2800" dirty="0"/>
          </a:p>
        </p:txBody>
      </p:sp>
      <p:cxnSp>
        <p:nvCxnSpPr>
          <p:cNvPr id="13" name="Straight Arrow Connector 12"/>
          <p:cNvCxnSpPr/>
          <p:nvPr/>
        </p:nvCxnSpPr>
        <p:spPr>
          <a:xfrm>
            <a:off x="1981200" y="3048000"/>
            <a:ext cx="1828800" cy="4572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Histidines</a:t>
            </a:r>
            <a:r>
              <a:rPr lang="en-US" sz="3600" dirty="0" smtClean="0"/>
              <a:t> are conserved</a:t>
            </a:r>
            <a:endParaRPr lang="en-US" sz="3600" dirty="0"/>
          </a:p>
        </p:txBody>
      </p:sp>
      <p:pic>
        <p:nvPicPr>
          <p:cNvPr id="71683" name="Picture 3"/>
          <p:cNvPicPr>
            <a:picLocks noChangeAspect="1" noChangeArrowheads="1"/>
          </p:cNvPicPr>
          <p:nvPr/>
        </p:nvPicPr>
        <p:blipFill>
          <a:blip r:embed="rId3" cstate="print"/>
          <a:srcRect/>
          <a:stretch>
            <a:fillRect/>
          </a:stretch>
        </p:blipFill>
        <p:spPr bwMode="auto">
          <a:xfrm>
            <a:off x="381000" y="2514600"/>
            <a:ext cx="8451572" cy="1643063"/>
          </a:xfrm>
          <a:prstGeom prst="rect">
            <a:avLst/>
          </a:prstGeom>
          <a:noFill/>
          <a:ln w="9525">
            <a:noFill/>
            <a:miter lim="800000"/>
            <a:headEnd/>
            <a:tailEnd/>
          </a:ln>
          <a:effectLst/>
        </p:spPr>
      </p:pic>
      <p:sp>
        <p:nvSpPr>
          <p:cNvPr id="8" name="TextBox 7"/>
          <p:cNvSpPr txBox="1"/>
          <p:nvPr/>
        </p:nvSpPr>
        <p:spPr>
          <a:xfrm>
            <a:off x="0" y="1447800"/>
            <a:ext cx="2514600" cy="461665"/>
          </a:xfrm>
          <a:prstGeom prst="rect">
            <a:avLst/>
          </a:prstGeom>
          <a:noFill/>
        </p:spPr>
        <p:txBody>
          <a:bodyPr wrap="square" rtlCol="0">
            <a:spAutoFit/>
          </a:bodyPr>
          <a:lstStyle/>
          <a:p>
            <a:r>
              <a:rPr lang="en-US" sz="2400" dirty="0" smtClean="0"/>
              <a:t>Conserved His58</a:t>
            </a:r>
            <a:endParaRPr lang="en-US" sz="2400" dirty="0"/>
          </a:p>
        </p:txBody>
      </p:sp>
      <p:sp>
        <p:nvSpPr>
          <p:cNvPr id="9" name="TextBox 8"/>
          <p:cNvSpPr txBox="1"/>
          <p:nvPr/>
        </p:nvSpPr>
        <p:spPr>
          <a:xfrm>
            <a:off x="2667000" y="1405268"/>
            <a:ext cx="2514600" cy="461665"/>
          </a:xfrm>
          <a:prstGeom prst="rect">
            <a:avLst/>
          </a:prstGeom>
          <a:noFill/>
        </p:spPr>
        <p:txBody>
          <a:bodyPr wrap="square" rtlCol="0">
            <a:spAutoFit/>
          </a:bodyPr>
          <a:lstStyle/>
          <a:p>
            <a:r>
              <a:rPr lang="en-US" sz="2400" dirty="0" smtClean="0"/>
              <a:t>Conserved His87</a:t>
            </a:r>
            <a:endParaRPr lang="en-US" sz="2400" dirty="0"/>
          </a:p>
        </p:txBody>
      </p:sp>
      <p:cxnSp>
        <p:nvCxnSpPr>
          <p:cNvPr id="10" name="Straight Arrow Connector 9"/>
          <p:cNvCxnSpPr/>
          <p:nvPr/>
        </p:nvCxnSpPr>
        <p:spPr>
          <a:xfrm rot="5400000">
            <a:off x="3048000" y="2286000"/>
            <a:ext cx="76279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38125" y="2276475"/>
            <a:ext cx="762000" cy="19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724275" y="4381500"/>
            <a:ext cx="533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381000" y="4648200"/>
            <a:ext cx="457200" cy="2035277"/>
          </a:xfrm>
          <a:prstGeom prst="rect">
            <a:avLst/>
          </a:prstGeom>
          <a:noFill/>
          <a:ln w="9525">
            <a:noFill/>
            <a:miter lim="800000"/>
            <a:headEnd/>
            <a:tailEnd/>
          </a:ln>
          <a:effectLst/>
        </p:spPr>
      </p:pic>
      <p:cxnSp>
        <p:nvCxnSpPr>
          <p:cNvPr id="11" name="Straight Arrow Connector 10"/>
          <p:cNvCxnSpPr>
            <a:stCxn id="22" idx="2"/>
            <a:endCxn id="1026" idx="0"/>
          </p:cNvCxnSpPr>
          <p:nvPr/>
        </p:nvCxnSpPr>
        <p:spPr>
          <a:xfrm rot="5400000">
            <a:off x="427517" y="4449283"/>
            <a:ext cx="381000" cy="1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cstate="print"/>
          <a:srcRect/>
          <a:stretch>
            <a:fillRect/>
          </a:stretch>
        </p:blipFill>
        <p:spPr bwMode="auto">
          <a:xfrm>
            <a:off x="3200400" y="4697511"/>
            <a:ext cx="427359" cy="2107324"/>
          </a:xfrm>
          <a:prstGeom prst="rect">
            <a:avLst/>
          </a:prstGeom>
          <a:noFill/>
          <a:ln w="9525">
            <a:noFill/>
            <a:miter lim="800000"/>
            <a:headEnd/>
            <a:tailEnd/>
          </a:ln>
          <a:effectLst/>
        </p:spPr>
      </p:pic>
      <p:cxnSp>
        <p:nvCxnSpPr>
          <p:cNvPr id="16" name="Straight Arrow Connector 15"/>
          <p:cNvCxnSpPr>
            <a:stCxn id="17" idx="2"/>
          </p:cNvCxnSpPr>
          <p:nvPr/>
        </p:nvCxnSpPr>
        <p:spPr>
          <a:xfrm rot="16200000" flipH="1">
            <a:off x="3180466" y="4475866"/>
            <a:ext cx="490868" cy="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6" cstate="print"/>
          <a:srcRect/>
          <a:stretch>
            <a:fillRect/>
          </a:stretch>
        </p:blipFill>
        <p:spPr bwMode="auto">
          <a:xfrm>
            <a:off x="3897887" y="5562600"/>
            <a:ext cx="5246113" cy="1133745"/>
          </a:xfrm>
          <a:prstGeom prst="rect">
            <a:avLst/>
          </a:prstGeom>
          <a:noFill/>
          <a:ln w="9525">
            <a:noFill/>
            <a:miter lim="800000"/>
            <a:headEnd/>
            <a:tailEnd/>
          </a:ln>
          <a:effectLst/>
        </p:spPr>
      </p:pic>
      <p:sp>
        <p:nvSpPr>
          <p:cNvPr id="19" name="Rectangle 18"/>
          <p:cNvSpPr/>
          <p:nvPr/>
        </p:nvSpPr>
        <p:spPr>
          <a:xfrm>
            <a:off x="6096000" y="5715000"/>
            <a:ext cx="228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33800" y="4800600"/>
            <a:ext cx="5410200" cy="400110"/>
          </a:xfrm>
          <a:prstGeom prst="rect">
            <a:avLst/>
          </a:prstGeom>
          <a:noFill/>
        </p:spPr>
        <p:txBody>
          <a:bodyPr wrap="square" rtlCol="0">
            <a:spAutoFit/>
          </a:bodyPr>
          <a:lstStyle/>
          <a:p>
            <a:r>
              <a:rPr lang="en-US" sz="2000" b="1" dirty="0" smtClean="0"/>
              <a:t>Selection pressure is on the amino acid sequence</a:t>
            </a:r>
            <a:endParaRPr lang="en-US" sz="2000" b="1" dirty="0"/>
          </a:p>
        </p:txBody>
      </p:sp>
      <p:sp>
        <p:nvSpPr>
          <p:cNvPr id="17" name="Rounded Rectangle 16"/>
          <p:cNvSpPr/>
          <p:nvPr/>
        </p:nvSpPr>
        <p:spPr>
          <a:xfrm>
            <a:off x="3329766" y="2633332"/>
            <a:ext cx="186068" cy="16002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33400" y="2667000"/>
            <a:ext cx="186068" cy="16002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look up this gene</a:t>
            </a:r>
            <a:endParaRPr lang="en-US" dirty="0"/>
          </a:p>
        </p:txBody>
      </p:sp>
      <p:sp>
        <p:nvSpPr>
          <p:cNvPr id="3" name="Content Placeholder 2"/>
          <p:cNvSpPr>
            <a:spLocks noGrp="1"/>
          </p:cNvSpPr>
          <p:nvPr>
            <p:ph idx="1"/>
          </p:nvPr>
        </p:nvSpPr>
        <p:spPr/>
        <p:txBody>
          <a:bodyPr>
            <a:normAutofit/>
          </a:bodyPr>
          <a:lstStyle/>
          <a:p>
            <a:r>
              <a:rPr lang="en-US" sz="2000" dirty="0" smtClean="0"/>
              <a:t>Go to the </a:t>
            </a:r>
            <a:r>
              <a:rPr lang="en-US" sz="2000" dirty="0" err="1" smtClean="0"/>
              <a:t>PubMed</a:t>
            </a:r>
            <a:r>
              <a:rPr lang="en-US" sz="2000" dirty="0" smtClean="0"/>
              <a:t> website: </a:t>
            </a:r>
            <a:r>
              <a:rPr lang="en-US" sz="2000" i="1" dirty="0" err="1" smtClean="0"/>
              <a:t>google</a:t>
            </a:r>
            <a:r>
              <a:rPr lang="en-US" sz="2000" i="1" dirty="0" smtClean="0"/>
              <a:t> </a:t>
            </a:r>
            <a:r>
              <a:rPr lang="en-US" sz="2000" i="1" dirty="0" err="1" smtClean="0"/>
              <a:t>pubmed</a:t>
            </a:r>
            <a:r>
              <a:rPr lang="en-US" sz="2000" i="1" dirty="0" smtClean="0"/>
              <a:t> </a:t>
            </a:r>
            <a:r>
              <a:rPr lang="en-US" sz="1400" dirty="0" smtClean="0"/>
              <a:t>(</a:t>
            </a:r>
            <a:r>
              <a:rPr lang="en-US" sz="1400" dirty="0" smtClean="0">
                <a:hlinkClick r:id="rId2"/>
              </a:rPr>
              <a:t>http://www.ncbi.nlm.nih.gov/PubMed/</a:t>
            </a:r>
            <a:r>
              <a:rPr lang="en-US" sz="1400" dirty="0"/>
              <a:t>)</a:t>
            </a:r>
            <a:endParaRPr lang="en-US" sz="2000" dirty="0" smtClean="0"/>
          </a:p>
          <a:p>
            <a:r>
              <a:rPr lang="en-US" sz="2000" dirty="0" smtClean="0"/>
              <a:t>Search for </a:t>
            </a:r>
            <a:r>
              <a:rPr lang="en-US" sz="2000" b="1" dirty="0" smtClean="0"/>
              <a:t>HBA1</a:t>
            </a:r>
            <a:r>
              <a:rPr lang="en-US" sz="2000" dirty="0" smtClean="0"/>
              <a:t> under </a:t>
            </a:r>
            <a:r>
              <a:rPr lang="en-US" sz="2000" b="1" dirty="0" smtClean="0"/>
              <a:t>gene</a:t>
            </a:r>
            <a:r>
              <a:rPr lang="en-US" sz="2000" dirty="0" smtClean="0"/>
              <a:t> category</a:t>
            </a:r>
          </a:p>
          <a:p>
            <a:pPr>
              <a:buNone/>
            </a:pPr>
            <a:endParaRPr lang="en-US" sz="2000" dirty="0" smtClean="0"/>
          </a:p>
          <a:p>
            <a:endParaRPr lang="en-US" sz="2000" dirty="0" smtClean="0"/>
          </a:p>
          <a:p>
            <a:endParaRPr lang="en-US" sz="2000" dirty="0"/>
          </a:p>
        </p:txBody>
      </p:sp>
      <p:pic>
        <p:nvPicPr>
          <p:cNvPr id="1028" name="Picture 4"/>
          <p:cNvPicPr>
            <a:picLocks noChangeAspect="1" noChangeArrowheads="1"/>
          </p:cNvPicPr>
          <p:nvPr/>
        </p:nvPicPr>
        <p:blipFill>
          <a:blip r:embed="rId3" cstate="print"/>
          <a:srcRect/>
          <a:stretch>
            <a:fillRect/>
          </a:stretch>
        </p:blipFill>
        <p:spPr bwMode="auto">
          <a:xfrm>
            <a:off x="990600" y="2514600"/>
            <a:ext cx="6724650" cy="3977962"/>
          </a:xfrm>
          <a:prstGeom prst="rect">
            <a:avLst/>
          </a:prstGeom>
          <a:noFill/>
          <a:ln w="9525">
            <a:noFill/>
            <a:miter lim="800000"/>
            <a:headEnd/>
            <a:tailEnd/>
          </a:ln>
          <a:effectLst/>
        </p:spPr>
      </p:pic>
      <p:sp>
        <p:nvSpPr>
          <p:cNvPr id="12" name="Rectangle 11"/>
          <p:cNvSpPr/>
          <p:nvPr/>
        </p:nvSpPr>
        <p:spPr>
          <a:xfrm>
            <a:off x="2286000" y="2971800"/>
            <a:ext cx="6096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10250" y="3152775"/>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15" name="Rectangle 14"/>
          <p:cNvSpPr/>
          <p:nvPr/>
        </p:nvSpPr>
        <p:spPr>
          <a:xfrm>
            <a:off x="2667000" y="2819400"/>
            <a:ext cx="6096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48300" y="2981325"/>
            <a:ext cx="6096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264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p:cNvPicPr>
            <a:picLocks noChangeAspect="1" noChangeArrowheads="1"/>
          </p:cNvPicPr>
          <p:nvPr/>
        </p:nvPicPr>
        <p:blipFill>
          <a:blip r:embed="rId3" cstate="print"/>
          <a:srcRect/>
          <a:stretch>
            <a:fillRect/>
          </a:stretch>
        </p:blipFill>
        <p:spPr bwMode="auto">
          <a:xfrm>
            <a:off x="5553075" y="3048000"/>
            <a:ext cx="3450609" cy="2819400"/>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sz="4000" dirty="0" smtClean="0"/>
              <a:t>Some residues mutate to chemically similar residues</a:t>
            </a:r>
            <a:endParaRPr lang="en-US" sz="4000" dirty="0"/>
          </a:p>
        </p:txBody>
      </p:sp>
      <p:pic>
        <p:nvPicPr>
          <p:cNvPr id="60420" name="Picture 4"/>
          <p:cNvPicPr>
            <a:picLocks noChangeAspect="1" noChangeArrowheads="1"/>
          </p:cNvPicPr>
          <p:nvPr/>
        </p:nvPicPr>
        <p:blipFill>
          <a:blip r:embed="rId4" cstate="print"/>
          <a:srcRect/>
          <a:stretch>
            <a:fillRect/>
          </a:stretch>
        </p:blipFill>
        <p:spPr bwMode="auto">
          <a:xfrm>
            <a:off x="0" y="1677834"/>
            <a:ext cx="5420381" cy="4494366"/>
          </a:xfrm>
          <a:prstGeom prst="rect">
            <a:avLst/>
          </a:prstGeom>
          <a:noFill/>
          <a:ln w="9525">
            <a:noFill/>
            <a:miter lim="800000"/>
            <a:headEnd/>
            <a:tailEnd/>
          </a:ln>
          <a:effectLst/>
        </p:spPr>
      </p:pic>
      <p:sp>
        <p:nvSpPr>
          <p:cNvPr id="7" name="Rectangle 6"/>
          <p:cNvSpPr/>
          <p:nvPr/>
        </p:nvSpPr>
        <p:spPr>
          <a:xfrm>
            <a:off x="438150" y="5257799"/>
            <a:ext cx="1219200" cy="8477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4435953"/>
            <a:ext cx="1219200" cy="6503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00026" y="2060268"/>
            <a:ext cx="2057400" cy="369332"/>
          </a:xfrm>
          <a:prstGeom prst="rect">
            <a:avLst/>
          </a:prstGeom>
          <a:noFill/>
        </p:spPr>
        <p:txBody>
          <a:bodyPr wrap="square" rtlCol="0">
            <a:spAutoFit/>
          </a:bodyPr>
          <a:lstStyle/>
          <a:p>
            <a:r>
              <a:rPr lang="en-US" dirty="0" err="1" smtClean="0">
                <a:solidFill>
                  <a:srgbClr val="FF0000"/>
                </a:solidFill>
              </a:rPr>
              <a:t>Valine</a:t>
            </a:r>
            <a:r>
              <a:rPr lang="en-US" dirty="0" smtClean="0">
                <a:solidFill>
                  <a:srgbClr val="FF0000"/>
                </a:solidFill>
              </a:rPr>
              <a:t>/</a:t>
            </a:r>
            <a:r>
              <a:rPr lang="en-US" dirty="0" err="1" smtClean="0">
                <a:solidFill>
                  <a:srgbClr val="FF0000"/>
                </a:solidFill>
              </a:rPr>
              <a:t>Isoleucine</a:t>
            </a:r>
            <a:endParaRPr lang="en-US" dirty="0">
              <a:solidFill>
                <a:srgbClr val="FF0000"/>
              </a:solidFill>
            </a:endParaRPr>
          </a:p>
        </p:txBody>
      </p:sp>
      <p:cxnSp>
        <p:nvCxnSpPr>
          <p:cNvPr id="11" name="Straight Arrow Connector 10"/>
          <p:cNvCxnSpPr/>
          <p:nvPr/>
        </p:nvCxnSpPr>
        <p:spPr>
          <a:xfrm rot="16200000" flipH="1">
            <a:off x="7023616" y="2577584"/>
            <a:ext cx="545068" cy="2667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200" y="2619375"/>
            <a:ext cx="1219200" cy="5334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 y="3133725"/>
            <a:ext cx="1219200" cy="12192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43600" y="2085975"/>
            <a:ext cx="1600200" cy="646331"/>
          </a:xfrm>
          <a:prstGeom prst="rect">
            <a:avLst/>
          </a:prstGeom>
          <a:noFill/>
        </p:spPr>
        <p:txBody>
          <a:bodyPr wrap="square" rtlCol="0">
            <a:spAutoFit/>
          </a:bodyPr>
          <a:lstStyle/>
          <a:p>
            <a:r>
              <a:rPr lang="en-US" dirty="0" smtClean="0">
                <a:solidFill>
                  <a:schemeClr val="accent1">
                    <a:lumMod val="50000"/>
                  </a:schemeClr>
                </a:solidFill>
              </a:rPr>
              <a:t>Phenylalanine /</a:t>
            </a:r>
            <a:r>
              <a:rPr lang="en-US" dirty="0" err="1" smtClean="0">
                <a:solidFill>
                  <a:schemeClr val="accent1">
                    <a:lumMod val="50000"/>
                  </a:schemeClr>
                </a:solidFill>
              </a:rPr>
              <a:t>Leucine</a:t>
            </a:r>
            <a:endParaRPr lang="en-US" dirty="0">
              <a:solidFill>
                <a:schemeClr val="accent1">
                  <a:lumMod val="50000"/>
                </a:schemeClr>
              </a:solidFill>
            </a:endParaRPr>
          </a:p>
        </p:txBody>
      </p:sp>
      <p:cxnSp>
        <p:nvCxnSpPr>
          <p:cNvPr id="20" name="Straight Arrow Connector 19"/>
          <p:cNvCxnSpPr/>
          <p:nvPr/>
        </p:nvCxnSpPr>
        <p:spPr>
          <a:xfrm rot="16200000" flipH="1">
            <a:off x="8547616" y="2653784"/>
            <a:ext cx="468868" cy="190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362825" y="3028950"/>
            <a:ext cx="381000" cy="29908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58225" y="3019424"/>
            <a:ext cx="390525" cy="30003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16476" y="6019800"/>
            <a:ext cx="1295400" cy="523220"/>
          </a:xfrm>
          <a:prstGeom prst="rect">
            <a:avLst/>
          </a:prstGeom>
          <a:noFill/>
        </p:spPr>
        <p:txBody>
          <a:bodyPr wrap="square" rtlCol="0">
            <a:spAutoFit/>
          </a:bodyPr>
          <a:lstStyle/>
          <a:p>
            <a:r>
              <a:rPr lang="en-US" sz="1400" dirty="0" smtClean="0"/>
              <a:t>Large/ hydrophobic</a:t>
            </a:r>
            <a:endParaRPr lang="en-US" sz="1400" dirty="0"/>
          </a:p>
        </p:txBody>
      </p:sp>
      <p:sp>
        <p:nvSpPr>
          <p:cNvPr id="16" name="TextBox 15"/>
          <p:cNvSpPr txBox="1"/>
          <p:nvPr/>
        </p:nvSpPr>
        <p:spPr>
          <a:xfrm>
            <a:off x="7034761" y="6048865"/>
            <a:ext cx="1295400" cy="523220"/>
          </a:xfrm>
          <a:prstGeom prst="rect">
            <a:avLst/>
          </a:prstGeom>
          <a:noFill/>
        </p:spPr>
        <p:txBody>
          <a:bodyPr wrap="square" rtlCol="0">
            <a:spAutoFit/>
          </a:bodyPr>
          <a:lstStyle/>
          <a:p>
            <a:r>
              <a:rPr lang="en-US" sz="1400" dirty="0" smtClean="0"/>
              <a:t>Large/ hydrophobic</a:t>
            </a:r>
            <a:endParaRPr lang="en-US" sz="14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Phylogenetic analysis </a:t>
            </a:r>
            <a:endParaRPr lang="en-US" sz="4000" dirty="0"/>
          </a:p>
        </p:txBody>
      </p:sp>
      <p:cxnSp>
        <p:nvCxnSpPr>
          <p:cNvPr id="6" name="Straight Connector 5"/>
          <p:cNvCxnSpPr/>
          <p:nvPr/>
        </p:nvCxnSpPr>
        <p:spPr>
          <a:xfrm rot="10800000">
            <a:off x="3035121" y="397527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2400302" y="33909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09902" y="2781302"/>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68522" y="3390365"/>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2933702" y="27813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3302" y="2171702"/>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a:off x="3543302" y="21717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40558" y="2768958"/>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40558" y="1574442"/>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56079" y="3366753"/>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1600" y="1371600"/>
            <a:ext cx="1066800"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4648200" y="2590800"/>
            <a:ext cx="1066800"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5664558" y="3201474"/>
            <a:ext cx="1066800" cy="369332"/>
          </a:xfrm>
          <a:prstGeom prst="rect">
            <a:avLst/>
          </a:prstGeom>
          <a:noFill/>
        </p:spPr>
        <p:txBody>
          <a:bodyPr wrap="square" rtlCol="0">
            <a:spAutoFit/>
          </a:bodyPr>
          <a:lstStyle/>
          <a:p>
            <a:r>
              <a:rPr lang="en-US" dirty="0" smtClean="0"/>
              <a:t>C</a:t>
            </a:r>
            <a:endParaRPr lang="en-US" dirty="0"/>
          </a:p>
        </p:txBody>
      </p:sp>
      <p:sp>
        <p:nvSpPr>
          <p:cNvPr id="45" name="TextBox 44"/>
          <p:cNvSpPr txBox="1"/>
          <p:nvPr/>
        </p:nvSpPr>
        <p:spPr>
          <a:xfrm>
            <a:off x="4191000" y="3810000"/>
            <a:ext cx="1066800" cy="369332"/>
          </a:xfrm>
          <a:prstGeom prst="rect">
            <a:avLst/>
          </a:prstGeom>
          <a:noFill/>
        </p:spPr>
        <p:txBody>
          <a:bodyPr wrap="square" rtlCol="0">
            <a:spAutoFit/>
          </a:bodyPr>
          <a:lstStyle/>
          <a:p>
            <a:r>
              <a:rPr lang="en-US" dirty="0" smtClean="0"/>
              <a:t>D</a:t>
            </a:r>
            <a:endParaRPr lang="en-US" dirty="0"/>
          </a:p>
        </p:txBody>
      </p:sp>
      <p:sp>
        <p:nvSpPr>
          <p:cNvPr id="89" name="TextBox 88"/>
          <p:cNvSpPr txBox="1"/>
          <p:nvPr/>
        </p:nvSpPr>
        <p:spPr>
          <a:xfrm>
            <a:off x="685800" y="4648200"/>
            <a:ext cx="7848600" cy="1323439"/>
          </a:xfrm>
          <a:prstGeom prst="rect">
            <a:avLst/>
          </a:prstGeom>
          <a:solidFill>
            <a:schemeClr val="tx2">
              <a:lumMod val="20000"/>
              <a:lumOff val="80000"/>
            </a:schemeClr>
          </a:solidFill>
        </p:spPr>
        <p:txBody>
          <a:bodyPr wrap="square" rtlCol="0">
            <a:spAutoFit/>
          </a:bodyPr>
          <a:lstStyle/>
          <a:p>
            <a:pPr lvl="1"/>
            <a:r>
              <a:rPr lang="en-US" sz="3200" dirty="0" smtClean="0"/>
              <a:t>What are trees good for?</a:t>
            </a:r>
          </a:p>
          <a:p>
            <a:pPr lvl="1">
              <a:buFont typeface="Arial" pitchFamily="34" charset="0"/>
              <a:buChar char="•"/>
            </a:pPr>
            <a:r>
              <a:rPr lang="en-US" sz="2400" dirty="0" smtClean="0"/>
              <a:t> Identify close relatives</a:t>
            </a:r>
          </a:p>
          <a:p>
            <a:pPr lvl="1">
              <a:buFont typeface="Arial" pitchFamily="34" charset="0"/>
              <a:buChar char="•"/>
            </a:pPr>
            <a:r>
              <a:rPr lang="en-US" sz="2400" dirty="0" smtClean="0"/>
              <a:t> Determine evolutionary relationship between sequences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Some tree terminology</a:t>
            </a:r>
            <a:endParaRPr lang="en-US" sz="4000" dirty="0"/>
          </a:p>
        </p:txBody>
      </p:sp>
      <p:cxnSp>
        <p:nvCxnSpPr>
          <p:cNvPr id="6" name="Straight Connector 5"/>
          <p:cNvCxnSpPr/>
          <p:nvPr/>
        </p:nvCxnSpPr>
        <p:spPr>
          <a:xfrm rot="10800000">
            <a:off x="3035121" y="397527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2400302" y="33909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09902" y="2781302"/>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68522" y="3390365"/>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2933702" y="27813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3302" y="2171702"/>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a:off x="3543302" y="21717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40558" y="2768958"/>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40558" y="1574442"/>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56079" y="3366753"/>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1600" y="1371600"/>
            <a:ext cx="1066800"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4648200" y="2590800"/>
            <a:ext cx="1066800"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5664558" y="3201474"/>
            <a:ext cx="1066800" cy="369332"/>
          </a:xfrm>
          <a:prstGeom prst="rect">
            <a:avLst/>
          </a:prstGeom>
          <a:noFill/>
        </p:spPr>
        <p:txBody>
          <a:bodyPr wrap="square" rtlCol="0">
            <a:spAutoFit/>
          </a:bodyPr>
          <a:lstStyle/>
          <a:p>
            <a:r>
              <a:rPr lang="en-US" dirty="0" smtClean="0"/>
              <a:t>C</a:t>
            </a:r>
            <a:endParaRPr lang="en-US" dirty="0"/>
          </a:p>
        </p:txBody>
      </p:sp>
      <p:sp>
        <p:nvSpPr>
          <p:cNvPr id="45" name="TextBox 44"/>
          <p:cNvSpPr txBox="1"/>
          <p:nvPr/>
        </p:nvSpPr>
        <p:spPr>
          <a:xfrm>
            <a:off x="4191000" y="3810000"/>
            <a:ext cx="1066800" cy="369332"/>
          </a:xfrm>
          <a:prstGeom prst="rect">
            <a:avLst/>
          </a:prstGeom>
          <a:noFill/>
        </p:spPr>
        <p:txBody>
          <a:bodyPr wrap="square" rtlCol="0">
            <a:spAutoFit/>
          </a:bodyPr>
          <a:lstStyle/>
          <a:p>
            <a:r>
              <a:rPr lang="en-US" dirty="0" smtClean="0"/>
              <a:t>D</a:t>
            </a:r>
            <a:endParaRPr lang="en-US" dirty="0"/>
          </a:p>
        </p:txBody>
      </p:sp>
      <p:cxnSp>
        <p:nvCxnSpPr>
          <p:cNvPr id="50" name="Straight Connector 49"/>
          <p:cNvCxnSpPr/>
          <p:nvPr/>
        </p:nvCxnSpPr>
        <p:spPr>
          <a:xfrm>
            <a:off x="1905000" y="5105400"/>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08032" y="4737279"/>
            <a:ext cx="1066800" cy="369332"/>
          </a:xfrm>
          <a:prstGeom prst="rect">
            <a:avLst/>
          </a:prstGeom>
          <a:noFill/>
        </p:spPr>
        <p:txBody>
          <a:bodyPr wrap="square" rtlCol="0">
            <a:spAutoFit/>
          </a:bodyPr>
          <a:lstStyle/>
          <a:p>
            <a:r>
              <a:rPr lang="en-US" dirty="0" smtClean="0"/>
              <a:t>0.1</a:t>
            </a:r>
            <a:endParaRPr lang="en-US" dirty="0"/>
          </a:p>
        </p:txBody>
      </p:sp>
      <p:cxnSp>
        <p:nvCxnSpPr>
          <p:cNvPr id="73" name="Straight Arrow Connector 72"/>
          <p:cNvCxnSpPr>
            <a:endCxn id="32" idx="1"/>
          </p:cNvCxnSpPr>
          <p:nvPr/>
        </p:nvCxnSpPr>
        <p:spPr>
          <a:xfrm>
            <a:off x="2667000" y="2286000"/>
            <a:ext cx="795478" cy="41447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4" name="TextBox 73"/>
          <p:cNvSpPr txBox="1"/>
          <p:nvPr/>
        </p:nvSpPr>
        <p:spPr>
          <a:xfrm>
            <a:off x="914400" y="1981200"/>
            <a:ext cx="2209800" cy="1754326"/>
          </a:xfrm>
          <a:prstGeom prst="rect">
            <a:avLst/>
          </a:prstGeom>
          <a:noFill/>
        </p:spPr>
        <p:txBody>
          <a:bodyPr wrap="square" rtlCol="0">
            <a:spAutoFit/>
          </a:bodyPr>
          <a:lstStyle/>
          <a:p>
            <a:r>
              <a:rPr lang="en-US" dirty="0" smtClean="0">
                <a:solidFill>
                  <a:srgbClr val="FF0000"/>
                </a:solidFill>
              </a:rPr>
              <a:t>Internal node</a:t>
            </a:r>
          </a:p>
          <a:p>
            <a:r>
              <a:rPr lang="en-US" dirty="0" smtClean="0"/>
              <a:t>(e.g. inferred sequence of ancestral </a:t>
            </a:r>
            <a:r>
              <a:rPr lang="en-US" dirty="0" err="1" smtClean="0"/>
              <a:t>taxa</a:t>
            </a:r>
            <a:r>
              <a:rPr lang="en-US" dirty="0" smtClean="0"/>
              <a:t>)</a:t>
            </a:r>
          </a:p>
          <a:p>
            <a:endParaRPr lang="en-US" dirty="0" smtClean="0">
              <a:solidFill>
                <a:srgbClr val="FF0000"/>
              </a:solidFill>
            </a:endParaRPr>
          </a:p>
          <a:p>
            <a:endParaRPr lang="en-US" dirty="0">
              <a:solidFill>
                <a:srgbClr val="FF0000"/>
              </a:solidFill>
            </a:endParaRPr>
          </a:p>
        </p:txBody>
      </p:sp>
      <p:sp>
        <p:nvSpPr>
          <p:cNvPr id="75" name="TextBox 74"/>
          <p:cNvSpPr txBox="1"/>
          <p:nvPr/>
        </p:nvSpPr>
        <p:spPr>
          <a:xfrm>
            <a:off x="6172200" y="1676400"/>
            <a:ext cx="1905000" cy="1200329"/>
          </a:xfrm>
          <a:prstGeom prst="rect">
            <a:avLst/>
          </a:prstGeom>
          <a:noFill/>
        </p:spPr>
        <p:txBody>
          <a:bodyPr wrap="square" rtlCol="0">
            <a:spAutoFit/>
          </a:bodyPr>
          <a:lstStyle/>
          <a:p>
            <a:r>
              <a:rPr lang="en-US" dirty="0" smtClean="0">
                <a:solidFill>
                  <a:srgbClr val="FF0000"/>
                </a:solidFill>
              </a:rPr>
              <a:t>External nodes</a:t>
            </a:r>
          </a:p>
          <a:p>
            <a:r>
              <a:rPr lang="en-US" dirty="0" smtClean="0"/>
              <a:t>(e.g. sequence of </a:t>
            </a:r>
            <a:r>
              <a:rPr lang="en-US" dirty="0" err="1" smtClean="0"/>
              <a:t>taxa</a:t>
            </a:r>
            <a:r>
              <a:rPr lang="en-US" dirty="0" smtClean="0"/>
              <a:t> that exists today) = </a:t>
            </a:r>
            <a:r>
              <a:rPr lang="en-US" b="1" dirty="0" smtClean="0"/>
              <a:t>your data</a:t>
            </a:r>
            <a:endParaRPr lang="en-US" b="1" dirty="0"/>
          </a:p>
        </p:txBody>
      </p:sp>
      <p:cxnSp>
        <p:nvCxnSpPr>
          <p:cNvPr id="76" name="Straight Arrow Connector 75"/>
          <p:cNvCxnSpPr/>
          <p:nvPr/>
        </p:nvCxnSpPr>
        <p:spPr>
          <a:xfrm rot="10800000" flipV="1">
            <a:off x="4572000" y="1981200"/>
            <a:ext cx="1447800" cy="7620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8" name="Straight Arrow Connector 77"/>
          <p:cNvCxnSpPr/>
          <p:nvPr/>
        </p:nvCxnSpPr>
        <p:spPr>
          <a:xfrm rot="10800000">
            <a:off x="4953000" y="3429000"/>
            <a:ext cx="1371600" cy="6858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81" name="TextBox 80"/>
          <p:cNvSpPr txBox="1"/>
          <p:nvPr/>
        </p:nvSpPr>
        <p:spPr>
          <a:xfrm>
            <a:off x="6019800" y="4053156"/>
            <a:ext cx="1524000" cy="369332"/>
          </a:xfrm>
          <a:prstGeom prst="rect">
            <a:avLst/>
          </a:prstGeom>
          <a:noFill/>
        </p:spPr>
        <p:txBody>
          <a:bodyPr wrap="square" rtlCol="0">
            <a:spAutoFit/>
          </a:bodyPr>
          <a:lstStyle/>
          <a:p>
            <a:r>
              <a:rPr lang="en-US" dirty="0" smtClean="0">
                <a:solidFill>
                  <a:srgbClr val="FF0000"/>
                </a:solidFill>
              </a:rPr>
              <a:t>Branch</a:t>
            </a:r>
            <a:endParaRPr lang="en-US" dirty="0">
              <a:solidFill>
                <a:srgbClr val="FF0000"/>
              </a:solidFill>
            </a:endParaRPr>
          </a:p>
        </p:txBody>
      </p:sp>
      <p:cxnSp>
        <p:nvCxnSpPr>
          <p:cNvPr id="83" name="Straight Arrow Connector 82"/>
          <p:cNvCxnSpPr/>
          <p:nvPr/>
        </p:nvCxnSpPr>
        <p:spPr>
          <a:xfrm rot="10800000" flipV="1">
            <a:off x="2590800" y="4953000"/>
            <a:ext cx="685800" cy="515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352800" y="4724400"/>
            <a:ext cx="8001000" cy="369332"/>
          </a:xfrm>
          <a:prstGeom prst="rect">
            <a:avLst/>
          </a:prstGeom>
          <a:noFill/>
        </p:spPr>
        <p:txBody>
          <a:bodyPr wrap="square" rtlCol="0">
            <a:spAutoFit/>
          </a:bodyPr>
          <a:lstStyle/>
          <a:p>
            <a:r>
              <a:rPr lang="en-US" dirty="0" smtClean="0">
                <a:solidFill>
                  <a:srgbClr val="FF0000"/>
                </a:solidFill>
              </a:rPr>
              <a:t>Scale bar = number of substitutions per site</a:t>
            </a:r>
            <a:endParaRPr lang="en-US" dirty="0">
              <a:solidFill>
                <a:srgbClr val="FF0000"/>
              </a:solidFill>
            </a:endParaRPr>
          </a:p>
        </p:txBody>
      </p:sp>
      <p:sp>
        <p:nvSpPr>
          <p:cNvPr id="89" name="TextBox 88"/>
          <p:cNvSpPr txBox="1"/>
          <p:nvPr/>
        </p:nvSpPr>
        <p:spPr>
          <a:xfrm>
            <a:off x="533400" y="5410200"/>
            <a:ext cx="8382000" cy="1200329"/>
          </a:xfrm>
          <a:prstGeom prst="rect">
            <a:avLst/>
          </a:prstGeom>
          <a:solidFill>
            <a:schemeClr val="tx2">
              <a:lumMod val="20000"/>
              <a:lumOff val="80000"/>
            </a:schemeClr>
          </a:solidFill>
        </p:spPr>
        <p:txBody>
          <a:bodyPr wrap="square" rtlCol="0">
            <a:spAutoFit/>
          </a:bodyPr>
          <a:lstStyle/>
          <a:p>
            <a:r>
              <a:rPr lang="en-US" sz="2400" dirty="0" smtClean="0"/>
              <a:t>We will discuss only </a:t>
            </a:r>
            <a:r>
              <a:rPr lang="en-US" sz="2400" b="1" dirty="0" smtClean="0"/>
              <a:t>bifurcating</a:t>
            </a:r>
            <a:r>
              <a:rPr lang="en-US" sz="2400" dirty="0" smtClean="0"/>
              <a:t> trees: each node has only two immediate descendant lineages, i.e. we assume evolutionary speciation is a binary process</a:t>
            </a:r>
            <a:endParaRPr lang="en-US" sz="2400" dirty="0"/>
          </a:p>
        </p:txBody>
      </p:sp>
      <p:sp>
        <p:nvSpPr>
          <p:cNvPr id="31" name="Oval 30"/>
          <p:cNvSpPr/>
          <p:nvPr/>
        </p:nvSpPr>
        <p:spPr>
          <a:xfrm>
            <a:off x="4345169" y="2645734"/>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Trees have two elements: </a:t>
            </a:r>
            <a:br>
              <a:rPr lang="en-US" sz="3600" dirty="0" smtClean="0"/>
            </a:br>
            <a:r>
              <a:rPr lang="en-US" sz="3600" dirty="0" smtClean="0"/>
              <a:t>branch lengths and branching order</a:t>
            </a:r>
            <a:endParaRPr lang="en-US" sz="3600" dirty="0"/>
          </a:p>
        </p:txBody>
      </p:sp>
      <p:grpSp>
        <p:nvGrpSpPr>
          <p:cNvPr id="3" name="Group 21"/>
          <p:cNvGrpSpPr/>
          <p:nvPr/>
        </p:nvGrpSpPr>
        <p:grpSpPr>
          <a:xfrm rot="16200000">
            <a:off x="3098712" y="1473292"/>
            <a:ext cx="2438400" cy="2616020"/>
            <a:chOff x="2667000" y="1905000"/>
            <a:chExt cx="2438400" cy="2616020"/>
          </a:xfrm>
        </p:grpSpPr>
        <p:cxnSp>
          <p:nvCxnSpPr>
            <p:cNvPr id="6" name="Straight Connector 5"/>
            <p:cNvCxnSpPr/>
            <p:nvPr/>
          </p:nvCxnSpPr>
          <p:spPr>
            <a:xfrm rot="16200000">
              <a:off x="2196923" y="242551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1905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619500" y="21717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248437" y="3492320"/>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4384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191000" y="27432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3048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08044" y="3226156"/>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635860" y="349285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2756079" y="3366753"/>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1600" y="1371600"/>
            <a:ext cx="1066800"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4648200" y="2590800"/>
            <a:ext cx="1066800"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5664558" y="3201474"/>
            <a:ext cx="1066800" cy="369332"/>
          </a:xfrm>
          <a:prstGeom prst="rect">
            <a:avLst/>
          </a:prstGeom>
          <a:noFill/>
        </p:spPr>
        <p:txBody>
          <a:bodyPr wrap="square" rtlCol="0">
            <a:spAutoFit/>
          </a:bodyPr>
          <a:lstStyle/>
          <a:p>
            <a:r>
              <a:rPr lang="en-US" dirty="0" smtClean="0"/>
              <a:t>C</a:t>
            </a:r>
            <a:endParaRPr lang="en-US" dirty="0"/>
          </a:p>
        </p:txBody>
      </p:sp>
      <p:sp>
        <p:nvSpPr>
          <p:cNvPr id="45" name="TextBox 44"/>
          <p:cNvSpPr txBox="1"/>
          <p:nvPr/>
        </p:nvSpPr>
        <p:spPr>
          <a:xfrm>
            <a:off x="4191000" y="3810000"/>
            <a:ext cx="1066800" cy="369332"/>
          </a:xfrm>
          <a:prstGeom prst="rect">
            <a:avLst/>
          </a:prstGeom>
          <a:noFill/>
        </p:spPr>
        <p:txBody>
          <a:bodyPr wrap="square" rtlCol="0">
            <a:spAutoFit/>
          </a:bodyPr>
          <a:lstStyle/>
          <a:p>
            <a:r>
              <a:rPr lang="en-US" dirty="0" smtClean="0"/>
              <a:t>D</a:t>
            </a:r>
            <a:endParaRPr lang="en-US" dirty="0"/>
          </a:p>
        </p:txBody>
      </p:sp>
      <p:cxnSp>
        <p:nvCxnSpPr>
          <p:cNvPr id="50" name="Straight Connector 49"/>
          <p:cNvCxnSpPr/>
          <p:nvPr/>
        </p:nvCxnSpPr>
        <p:spPr>
          <a:xfrm>
            <a:off x="1905000" y="5105400"/>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08032" y="4737279"/>
            <a:ext cx="1066800" cy="369332"/>
          </a:xfrm>
          <a:prstGeom prst="rect">
            <a:avLst/>
          </a:prstGeom>
          <a:noFill/>
        </p:spPr>
        <p:txBody>
          <a:bodyPr wrap="square" rtlCol="0">
            <a:spAutoFit/>
          </a:bodyPr>
          <a:lstStyle/>
          <a:p>
            <a:r>
              <a:rPr lang="en-US" dirty="0" smtClean="0"/>
              <a:t>0.1</a:t>
            </a:r>
            <a:endParaRPr lang="en-US" dirty="0"/>
          </a:p>
        </p:txBody>
      </p:sp>
      <p:sp>
        <p:nvSpPr>
          <p:cNvPr id="62" name="Rectangle 61"/>
          <p:cNvSpPr/>
          <p:nvPr/>
        </p:nvSpPr>
        <p:spPr>
          <a:xfrm>
            <a:off x="1752600" y="4572000"/>
            <a:ext cx="5867400" cy="1569660"/>
          </a:xfrm>
          <a:prstGeom prst="rect">
            <a:avLst/>
          </a:prstGeom>
          <a:solidFill>
            <a:schemeClr val="tx2">
              <a:lumMod val="20000"/>
              <a:lumOff val="80000"/>
            </a:schemeClr>
          </a:solidFill>
        </p:spPr>
        <p:txBody>
          <a:bodyPr wrap="square">
            <a:spAutoFit/>
          </a:bodyPr>
          <a:lstStyle/>
          <a:p>
            <a:pPr>
              <a:buFont typeface="Arial" pitchFamily="34" charset="0"/>
              <a:buChar char="•"/>
            </a:pPr>
            <a:r>
              <a:rPr lang="en-US" sz="2400" b="1" dirty="0" smtClean="0"/>
              <a:t> Topology</a:t>
            </a:r>
            <a:r>
              <a:rPr lang="en-US" sz="2400" dirty="0" smtClean="0"/>
              <a:t> = branching pattern </a:t>
            </a:r>
          </a:p>
          <a:p>
            <a:pPr>
              <a:buFont typeface="Arial" pitchFamily="34" charset="0"/>
              <a:buChar char="•"/>
            </a:pPr>
            <a:r>
              <a:rPr lang="en-US" sz="2400" dirty="0" smtClean="0"/>
              <a:t> To estimate a tree you need  to estimate </a:t>
            </a:r>
          </a:p>
          <a:p>
            <a:pPr lvl="1">
              <a:buFont typeface="Arial" pitchFamily="34" charset="0"/>
              <a:buChar char="•"/>
            </a:pPr>
            <a:r>
              <a:rPr lang="en-US" sz="2400" dirty="0" smtClean="0"/>
              <a:t> Branch lengths (simple problem)</a:t>
            </a:r>
          </a:p>
          <a:p>
            <a:pPr lvl="1">
              <a:buFont typeface="Arial" pitchFamily="34" charset="0"/>
              <a:buChar char="•"/>
            </a:pPr>
            <a:r>
              <a:rPr lang="en-US" sz="2400" dirty="0" smtClean="0"/>
              <a:t> Branching order (difficult for many </a:t>
            </a:r>
            <a:r>
              <a:rPr lang="en-US" sz="2400" dirty="0" err="1" smtClean="0"/>
              <a:t>seq</a:t>
            </a:r>
            <a:r>
              <a:rPr lang="en-US" sz="2400" dirty="0" smtClean="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Branch lengths</a:t>
            </a:r>
            <a:endParaRPr lang="en-US" sz="4000" dirty="0"/>
          </a:p>
        </p:txBody>
      </p:sp>
      <p:cxnSp>
        <p:nvCxnSpPr>
          <p:cNvPr id="6" name="Straight Connector 5"/>
          <p:cNvCxnSpPr/>
          <p:nvPr/>
        </p:nvCxnSpPr>
        <p:spPr>
          <a:xfrm rot="10800000">
            <a:off x="3035121" y="397527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2400302" y="33909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09902" y="2781302"/>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68522" y="3390365"/>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2933702" y="27813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3302" y="2171702"/>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a:off x="3543302" y="217170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40558" y="2768958"/>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40558" y="1574442"/>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56079" y="3366753"/>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1600" y="1371600"/>
            <a:ext cx="1066800"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4648200" y="2590800"/>
            <a:ext cx="1066800"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5664558" y="3201474"/>
            <a:ext cx="1066800" cy="369332"/>
          </a:xfrm>
          <a:prstGeom prst="rect">
            <a:avLst/>
          </a:prstGeom>
          <a:noFill/>
        </p:spPr>
        <p:txBody>
          <a:bodyPr wrap="square" rtlCol="0">
            <a:spAutoFit/>
          </a:bodyPr>
          <a:lstStyle/>
          <a:p>
            <a:r>
              <a:rPr lang="en-US" dirty="0" smtClean="0"/>
              <a:t>C</a:t>
            </a:r>
            <a:endParaRPr lang="en-US" dirty="0"/>
          </a:p>
        </p:txBody>
      </p:sp>
      <p:sp>
        <p:nvSpPr>
          <p:cNvPr id="45" name="TextBox 44"/>
          <p:cNvSpPr txBox="1"/>
          <p:nvPr/>
        </p:nvSpPr>
        <p:spPr>
          <a:xfrm>
            <a:off x="4191000" y="3810000"/>
            <a:ext cx="1066800" cy="369332"/>
          </a:xfrm>
          <a:prstGeom prst="rect">
            <a:avLst/>
          </a:prstGeom>
          <a:noFill/>
        </p:spPr>
        <p:txBody>
          <a:bodyPr wrap="square" rtlCol="0">
            <a:spAutoFit/>
          </a:bodyPr>
          <a:lstStyle/>
          <a:p>
            <a:r>
              <a:rPr lang="en-US" dirty="0" smtClean="0"/>
              <a:t>D</a:t>
            </a:r>
            <a:endParaRPr lang="en-US" dirty="0"/>
          </a:p>
        </p:txBody>
      </p:sp>
      <p:cxnSp>
        <p:nvCxnSpPr>
          <p:cNvPr id="50" name="Straight Connector 49"/>
          <p:cNvCxnSpPr/>
          <p:nvPr/>
        </p:nvCxnSpPr>
        <p:spPr>
          <a:xfrm>
            <a:off x="1905000" y="5105400"/>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08032" y="4737279"/>
            <a:ext cx="1066800" cy="369332"/>
          </a:xfrm>
          <a:prstGeom prst="rect">
            <a:avLst/>
          </a:prstGeom>
          <a:noFill/>
        </p:spPr>
        <p:txBody>
          <a:bodyPr wrap="square" rtlCol="0">
            <a:spAutoFit/>
          </a:bodyPr>
          <a:lstStyle/>
          <a:p>
            <a:r>
              <a:rPr lang="en-US" dirty="0" smtClean="0"/>
              <a:t>0.1</a:t>
            </a:r>
            <a:endParaRPr lang="en-US" dirty="0"/>
          </a:p>
        </p:txBody>
      </p:sp>
      <p:sp>
        <p:nvSpPr>
          <p:cNvPr id="82" name="Rectangle 81"/>
          <p:cNvSpPr/>
          <p:nvPr/>
        </p:nvSpPr>
        <p:spPr>
          <a:xfrm>
            <a:off x="304800" y="5288340"/>
            <a:ext cx="8686800" cy="1200329"/>
          </a:xfrm>
          <a:prstGeom prst="rect">
            <a:avLst/>
          </a:prstGeom>
          <a:solidFill>
            <a:schemeClr val="tx2">
              <a:lumMod val="20000"/>
              <a:lumOff val="80000"/>
            </a:schemeClr>
          </a:solidFill>
        </p:spPr>
        <p:txBody>
          <a:bodyPr wrap="square">
            <a:spAutoFit/>
          </a:bodyPr>
          <a:lstStyle/>
          <a:p>
            <a:pPr>
              <a:buFont typeface="Arial" pitchFamily="34" charset="0"/>
              <a:buChar char="•"/>
            </a:pPr>
            <a:r>
              <a:rPr lang="en-US" sz="2400" dirty="0" smtClean="0"/>
              <a:t> </a:t>
            </a:r>
            <a:r>
              <a:rPr lang="en-US" sz="2400" b="1" dirty="0" smtClean="0"/>
              <a:t>Evolutionary distance </a:t>
            </a:r>
            <a:r>
              <a:rPr lang="en-US" sz="2400" dirty="0" smtClean="0"/>
              <a:t>= accumulated </a:t>
            </a:r>
            <a:r>
              <a:rPr lang="en-US" sz="2400" u="sng" dirty="0" smtClean="0"/>
              <a:t>horizontal</a:t>
            </a:r>
            <a:r>
              <a:rPr lang="en-US" sz="2400" dirty="0" smtClean="0"/>
              <a:t> distance  between two external nodes = estimated number of substitution per site that differ between the two sequences = </a:t>
            </a:r>
            <a:r>
              <a:rPr lang="en-US" sz="2400" b="1" i="1" dirty="0" smtClean="0"/>
              <a:t>d</a:t>
            </a:r>
          </a:p>
        </p:txBody>
      </p:sp>
      <p:sp>
        <p:nvSpPr>
          <p:cNvPr id="30" name="TextBox 29"/>
          <p:cNvSpPr txBox="1"/>
          <p:nvPr/>
        </p:nvSpPr>
        <p:spPr>
          <a:xfrm>
            <a:off x="3124200" y="4524912"/>
            <a:ext cx="6019800" cy="369332"/>
          </a:xfrm>
          <a:prstGeom prst="rect">
            <a:avLst/>
          </a:prstGeom>
          <a:noFill/>
        </p:spPr>
        <p:txBody>
          <a:bodyPr wrap="square" rtlCol="0">
            <a:spAutoFit/>
          </a:bodyPr>
          <a:lstStyle/>
          <a:p>
            <a:r>
              <a:rPr lang="en-US" dirty="0" smtClean="0"/>
              <a:t>Distance between A and B =                        + </a:t>
            </a:r>
            <a:endParaRPr lang="en-US" dirty="0"/>
          </a:p>
        </p:txBody>
      </p:sp>
      <p:cxnSp>
        <p:nvCxnSpPr>
          <p:cNvPr id="32" name="Straight Connector 31"/>
          <p:cNvCxnSpPr/>
          <p:nvPr/>
        </p:nvCxnSpPr>
        <p:spPr>
          <a:xfrm>
            <a:off x="6019800" y="4734674"/>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70852" y="4724400"/>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14800" y="2743200"/>
            <a:ext cx="3276600" cy="19812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472680" y="2751764"/>
            <a:ext cx="3276600" cy="19812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3505200" y="2209800"/>
            <a:ext cx="3124200" cy="19050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4399052" y="2199526"/>
            <a:ext cx="3124200" cy="19050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Branch order: </a:t>
            </a:r>
            <a:br>
              <a:rPr lang="en-US" sz="4000" dirty="0" smtClean="0"/>
            </a:br>
            <a:r>
              <a:rPr lang="en-US" sz="4000" dirty="0" smtClean="0"/>
              <a:t>note that trees are like mobiles…</a:t>
            </a:r>
            <a:endParaRPr lang="en-US" sz="4000" dirty="0"/>
          </a:p>
        </p:txBody>
      </p:sp>
      <p:sp>
        <p:nvSpPr>
          <p:cNvPr id="61" name="TextBox 60"/>
          <p:cNvSpPr txBox="1"/>
          <p:nvPr/>
        </p:nvSpPr>
        <p:spPr>
          <a:xfrm>
            <a:off x="3429000" y="3962400"/>
            <a:ext cx="1066800" cy="369332"/>
          </a:xfrm>
          <a:prstGeom prst="rect">
            <a:avLst/>
          </a:prstGeom>
          <a:noFill/>
        </p:spPr>
        <p:txBody>
          <a:bodyPr wrap="square" rtlCol="0">
            <a:spAutoFit/>
          </a:bodyPr>
          <a:lstStyle/>
          <a:p>
            <a:r>
              <a:rPr lang="en-US" dirty="0" smtClean="0"/>
              <a:t>A</a:t>
            </a:r>
            <a:endParaRPr lang="en-US" dirty="0"/>
          </a:p>
        </p:txBody>
      </p:sp>
      <p:sp>
        <p:nvSpPr>
          <p:cNvPr id="62" name="TextBox 61"/>
          <p:cNvSpPr txBox="1"/>
          <p:nvPr/>
        </p:nvSpPr>
        <p:spPr>
          <a:xfrm>
            <a:off x="2209800" y="3429000"/>
            <a:ext cx="1066800" cy="369332"/>
          </a:xfrm>
          <a:prstGeom prst="rect">
            <a:avLst/>
          </a:prstGeom>
          <a:noFill/>
        </p:spPr>
        <p:txBody>
          <a:bodyPr wrap="square" rtlCol="0">
            <a:spAutoFit/>
          </a:bodyPr>
          <a:lstStyle/>
          <a:p>
            <a:r>
              <a:rPr lang="en-US" dirty="0" smtClean="0"/>
              <a:t>B</a:t>
            </a:r>
            <a:endParaRPr lang="en-US" dirty="0"/>
          </a:p>
        </p:txBody>
      </p:sp>
      <p:sp>
        <p:nvSpPr>
          <p:cNvPr id="63" name="TextBox 62"/>
          <p:cNvSpPr txBox="1"/>
          <p:nvPr/>
        </p:nvSpPr>
        <p:spPr>
          <a:xfrm>
            <a:off x="1524000" y="4572000"/>
            <a:ext cx="1066800" cy="369332"/>
          </a:xfrm>
          <a:prstGeom prst="rect">
            <a:avLst/>
          </a:prstGeom>
          <a:noFill/>
        </p:spPr>
        <p:txBody>
          <a:bodyPr wrap="square" rtlCol="0">
            <a:spAutoFit/>
          </a:bodyPr>
          <a:lstStyle/>
          <a:p>
            <a:r>
              <a:rPr lang="en-US" dirty="0" smtClean="0"/>
              <a:t>C</a:t>
            </a:r>
            <a:endParaRPr lang="en-US" dirty="0"/>
          </a:p>
        </p:txBody>
      </p:sp>
      <p:sp>
        <p:nvSpPr>
          <p:cNvPr id="64" name="TextBox 63"/>
          <p:cNvSpPr txBox="1"/>
          <p:nvPr/>
        </p:nvSpPr>
        <p:spPr>
          <a:xfrm>
            <a:off x="990600" y="2514600"/>
            <a:ext cx="1066800" cy="369332"/>
          </a:xfrm>
          <a:prstGeom prst="rect">
            <a:avLst/>
          </a:prstGeom>
          <a:noFill/>
        </p:spPr>
        <p:txBody>
          <a:bodyPr wrap="square" rtlCol="0">
            <a:spAutoFit/>
          </a:bodyPr>
          <a:lstStyle/>
          <a:p>
            <a:r>
              <a:rPr lang="en-US" dirty="0" smtClean="0"/>
              <a:t>D</a:t>
            </a:r>
            <a:endParaRPr lang="en-US" dirty="0"/>
          </a:p>
        </p:txBody>
      </p:sp>
      <p:grpSp>
        <p:nvGrpSpPr>
          <p:cNvPr id="3" name="Group 68"/>
          <p:cNvGrpSpPr/>
          <p:nvPr/>
        </p:nvGrpSpPr>
        <p:grpSpPr>
          <a:xfrm>
            <a:off x="1143000" y="1676400"/>
            <a:ext cx="2438400" cy="2844620"/>
            <a:chOff x="1143000" y="1676400"/>
            <a:chExt cx="2438400" cy="2844620"/>
          </a:xfrm>
        </p:grpSpPr>
        <p:grpSp>
          <p:nvGrpSpPr>
            <p:cNvPr id="4" name="Group 21"/>
            <p:cNvGrpSpPr/>
            <p:nvPr/>
          </p:nvGrpSpPr>
          <p:grpSpPr>
            <a:xfrm>
              <a:off x="1143000" y="1905000"/>
              <a:ext cx="2438400" cy="2616020"/>
              <a:chOff x="2667000" y="1905000"/>
              <a:chExt cx="2438400" cy="2616020"/>
            </a:xfrm>
          </p:grpSpPr>
          <p:cxnSp>
            <p:nvCxnSpPr>
              <p:cNvPr id="51" name="Straight Connector 50"/>
              <p:cNvCxnSpPr/>
              <p:nvPr/>
            </p:nvCxnSpPr>
            <p:spPr>
              <a:xfrm>
                <a:off x="2667000" y="1905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619500" y="21717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248437" y="3492320"/>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76600" y="24384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191000" y="27432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886200" y="3048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708044" y="3226156"/>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635860" y="349285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rot="16200000" flipH="1">
              <a:off x="1638302" y="1790698"/>
              <a:ext cx="228597" cy="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rot="5400000" flipH="1" flipV="1">
            <a:off x="4759065" y="2157145"/>
            <a:ext cx="6858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71144" y="1814244"/>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023644" y="2080944"/>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871244" y="3376344"/>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680744" y="2347644"/>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363600" y="2652444"/>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071144" y="2957244"/>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4880644" y="31354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5808460" y="34021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66446" y="1699942"/>
            <a:ext cx="22859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810373" y="2247901"/>
            <a:ext cx="6858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924736" y="2489770"/>
            <a:ext cx="1066800" cy="369332"/>
          </a:xfrm>
          <a:prstGeom prst="rect">
            <a:avLst/>
          </a:prstGeom>
          <a:noFill/>
        </p:spPr>
        <p:txBody>
          <a:bodyPr wrap="square" rtlCol="0">
            <a:spAutoFit/>
          </a:bodyPr>
          <a:lstStyle/>
          <a:p>
            <a:r>
              <a:rPr lang="en-US" dirty="0" smtClean="0"/>
              <a:t>D</a:t>
            </a:r>
            <a:endParaRPr lang="en-US" dirty="0"/>
          </a:p>
        </p:txBody>
      </p:sp>
      <p:sp>
        <p:nvSpPr>
          <p:cNvPr id="87" name="TextBox 86"/>
          <p:cNvSpPr txBox="1"/>
          <p:nvPr/>
        </p:nvSpPr>
        <p:spPr>
          <a:xfrm>
            <a:off x="6113114" y="3871644"/>
            <a:ext cx="1066800" cy="369332"/>
          </a:xfrm>
          <a:prstGeom prst="rect">
            <a:avLst/>
          </a:prstGeom>
          <a:noFill/>
        </p:spPr>
        <p:txBody>
          <a:bodyPr wrap="square" rtlCol="0">
            <a:spAutoFit/>
          </a:bodyPr>
          <a:lstStyle/>
          <a:p>
            <a:r>
              <a:rPr lang="en-US" dirty="0" smtClean="0"/>
              <a:t>A</a:t>
            </a:r>
            <a:endParaRPr lang="en-US" dirty="0"/>
          </a:p>
        </p:txBody>
      </p:sp>
      <p:sp>
        <p:nvSpPr>
          <p:cNvPr id="88" name="TextBox 87"/>
          <p:cNvSpPr txBox="1"/>
          <p:nvPr/>
        </p:nvSpPr>
        <p:spPr>
          <a:xfrm>
            <a:off x="4904188" y="3338244"/>
            <a:ext cx="1066800" cy="369332"/>
          </a:xfrm>
          <a:prstGeom prst="rect">
            <a:avLst/>
          </a:prstGeom>
          <a:noFill/>
        </p:spPr>
        <p:txBody>
          <a:bodyPr wrap="square" rtlCol="0">
            <a:spAutoFit/>
          </a:bodyPr>
          <a:lstStyle/>
          <a:p>
            <a:r>
              <a:rPr lang="en-US" dirty="0" smtClean="0"/>
              <a:t>B</a:t>
            </a:r>
            <a:endParaRPr lang="en-US" dirty="0"/>
          </a:p>
        </p:txBody>
      </p:sp>
      <p:sp>
        <p:nvSpPr>
          <p:cNvPr id="89" name="TextBox 88"/>
          <p:cNvSpPr txBox="1"/>
          <p:nvPr/>
        </p:nvSpPr>
        <p:spPr>
          <a:xfrm>
            <a:off x="6677350" y="4419600"/>
            <a:ext cx="1066800" cy="369332"/>
          </a:xfrm>
          <a:prstGeom prst="rect">
            <a:avLst/>
          </a:prstGeom>
          <a:noFill/>
        </p:spPr>
        <p:txBody>
          <a:bodyPr wrap="square" rtlCol="0">
            <a:spAutoFit/>
          </a:bodyPr>
          <a:lstStyle/>
          <a:p>
            <a:r>
              <a:rPr lang="en-US" dirty="0" smtClean="0"/>
              <a:t>C</a:t>
            </a:r>
            <a:endParaRPr lang="en-US" dirty="0"/>
          </a:p>
        </p:txBody>
      </p:sp>
      <p:sp>
        <p:nvSpPr>
          <p:cNvPr id="90" name="Oval 89"/>
          <p:cNvSpPr/>
          <p:nvPr/>
        </p:nvSpPr>
        <p:spPr>
          <a:xfrm>
            <a:off x="22860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207304" y="22654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1371600" y="5562600"/>
            <a:ext cx="6629400" cy="523220"/>
          </a:xfrm>
          <a:prstGeom prst="rect">
            <a:avLst/>
          </a:prstGeom>
          <a:solidFill>
            <a:schemeClr val="tx2">
              <a:lumMod val="20000"/>
              <a:lumOff val="80000"/>
            </a:schemeClr>
          </a:solidFill>
        </p:spPr>
        <p:txBody>
          <a:bodyPr wrap="square" rtlCol="0">
            <a:spAutoFit/>
          </a:bodyPr>
          <a:lstStyle/>
          <a:p>
            <a:r>
              <a:rPr lang="en-US" sz="2800" dirty="0" smtClean="0"/>
              <a:t>These two trees are equivalent in every way</a:t>
            </a: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Rooted trees</a:t>
            </a:r>
            <a:endParaRPr lang="en-US" dirty="0"/>
          </a:p>
        </p:txBody>
      </p:sp>
      <p:grpSp>
        <p:nvGrpSpPr>
          <p:cNvPr id="3" name="Group 21"/>
          <p:cNvGrpSpPr/>
          <p:nvPr/>
        </p:nvGrpSpPr>
        <p:grpSpPr>
          <a:xfrm rot="16200000">
            <a:off x="3098712" y="1473292"/>
            <a:ext cx="2438400" cy="2616020"/>
            <a:chOff x="2667000" y="1905000"/>
            <a:chExt cx="2438400" cy="2616020"/>
          </a:xfrm>
        </p:grpSpPr>
        <p:cxnSp>
          <p:nvCxnSpPr>
            <p:cNvPr id="6" name="Straight Connector 5"/>
            <p:cNvCxnSpPr/>
            <p:nvPr/>
          </p:nvCxnSpPr>
          <p:spPr>
            <a:xfrm rot="16200000">
              <a:off x="2196923" y="242551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1905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619500" y="21717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248437" y="3492320"/>
              <a:ext cx="205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4384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191000" y="27432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3048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08044" y="3226156"/>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635860" y="349285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2756079" y="3366753"/>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2584" y="3437564"/>
            <a:ext cx="2121616" cy="923330"/>
          </a:xfrm>
          <a:prstGeom prst="rect">
            <a:avLst/>
          </a:prstGeom>
          <a:noFill/>
        </p:spPr>
        <p:txBody>
          <a:bodyPr wrap="square" rtlCol="0">
            <a:spAutoFit/>
          </a:bodyPr>
          <a:lstStyle/>
          <a:p>
            <a:r>
              <a:rPr lang="en-US" dirty="0" smtClean="0">
                <a:solidFill>
                  <a:srgbClr val="FF0000"/>
                </a:solidFill>
              </a:rPr>
              <a:t>Root = common ancestor of all </a:t>
            </a:r>
            <a:r>
              <a:rPr lang="en-US" dirty="0" err="1" smtClean="0">
                <a:solidFill>
                  <a:srgbClr val="FF0000"/>
                </a:solidFill>
              </a:rPr>
              <a:t>taxa</a:t>
            </a:r>
            <a:r>
              <a:rPr lang="en-US" dirty="0" smtClean="0">
                <a:solidFill>
                  <a:srgbClr val="FF0000"/>
                </a:solidFill>
              </a:rPr>
              <a:t> in the tree </a:t>
            </a:r>
            <a:endParaRPr lang="en-US" dirty="0">
              <a:solidFill>
                <a:srgbClr val="FF0000"/>
              </a:solidFill>
            </a:endParaRPr>
          </a:p>
        </p:txBody>
      </p:sp>
      <p:cxnSp>
        <p:nvCxnSpPr>
          <p:cNvPr id="28" name="Straight Arrow Connector 27"/>
          <p:cNvCxnSpPr/>
          <p:nvPr/>
        </p:nvCxnSpPr>
        <p:spPr>
          <a:xfrm rot="10800000" flipV="1">
            <a:off x="2667000" y="3387904"/>
            <a:ext cx="304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19400" y="4494090"/>
            <a:ext cx="3200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38200" y="1752600"/>
            <a:ext cx="2286000" cy="523220"/>
          </a:xfrm>
          <a:prstGeom prst="rect">
            <a:avLst/>
          </a:prstGeom>
          <a:noFill/>
        </p:spPr>
        <p:txBody>
          <a:bodyPr wrap="square" rtlCol="0">
            <a:spAutoFit/>
          </a:bodyPr>
          <a:lstStyle/>
          <a:p>
            <a:r>
              <a:rPr lang="en-US" sz="2800" b="1" dirty="0" smtClean="0"/>
              <a:t>Rooted tree</a:t>
            </a:r>
            <a:endParaRPr lang="en-US" sz="2800" b="1" dirty="0"/>
          </a:p>
        </p:txBody>
      </p:sp>
      <p:sp>
        <p:nvSpPr>
          <p:cNvPr id="32" name="TextBox 31"/>
          <p:cNvSpPr txBox="1"/>
          <p:nvPr/>
        </p:nvSpPr>
        <p:spPr>
          <a:xfrm>
            <a:off x="6019800" y="4267200"/>
            <a:ext cx="1066800" cy="400110"/>
          </a:xfrm>
          <a:prstGeom prst="rect">
            <a:avLst/>
          </a:prstGeom>
          <a:noFill/>
        </p:spPr>
        <p:txBody>
          <a:bodyPr wrap="square" rtlCol="0">
            <a:spAutoFit/>
          </a:bodyPr>
          <a:lstStyle/>
          <a:p>
            <a:r>
              <a:rPr lang="en-US" sz="2000" b="1" dirty="0" smtClean="0">
                <a:solidFill>
                  <a:srgbClr val="FF0000"/>
                </a:solidFill>
              </a:rPr>
              <a:t>time</a:t>
            </a:r>
            <a:endParaRPr lang="en-US" b="1" dirty="0">
              <a:solidFill>
                <a:srgbClr val="FF0000"/>
              </a:solidFill>
            </a:endParaRPr>
          </a:p>
        </p:txBody>
      </p:sp>
      <p:sp>
        <p:nvSpPr>
          <p:cNvPr id="33" name="TextBox 32"/>
          <p:cNvSpPr txBox="1"/>
          <p:nvPr/>
        </p:nvSpPr>
        <p:spPr>
          <a:xfrm>
            <a:off x="5181600" y="1371600"/>
            <a:ext cx="1066800"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4648200" y="2590800"/>
            <a:ext cx="1066800"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5664558" y="3201474"/>
            <a:ext cx="1066800" cy="369332"/>
          </a:xfrm>
          <a:prstGeom prst="rect">
            <a:avLst/>
          </a:prstGeom>
          <a:noFill/>
        </p:spPr>
        <p:txBody>
          <a:bodyPr wrap="square" rtlCol="0">
            <a:spAutoFit/>
          </a:bodyPr>
          <a:lstStyle/>
          <a:p>
            <a:r>
              <a:rPr lang="en-US" dirty="0" smtClean="0"/>
              <a:t>C</a:t>
            </a:r>
            <a:endParaRPr lang="en-US" dirty="0"/>
          </a:p>
        </p:txBody>
      </p:sp>
      <p:sp>
        <p:nvSpPr>
          <p:cNvPr id="45" name="TextBox 44"/>
          <p:cNvSpPr txBox="1"/>
          <p:nvPr/>
        </p:nvSpPr>
        <p:spPr>
          <a:xfrm>
            <a:off x="4191000" y="3810000"/>
            <a:ext cx="1066800" cy="369332"/>
          </a:xfrm>
          <a:prstGeom prst="rect">
            <a:avLst/>
          </a:prstGeom>
          <a:noFill/>
        </p:spPr>
        <p:txBody>
          <a:bodyPr wrap="square" rtlCol="0">
            <a:spAutoFit/>
          </a:bodyPr>
          <a:lstStyle/>
          <a:p>
            <a:r>
              <a:rPr lang="en-US" dirty="0" smtClean="0"/>
              <a:t>D</a:t>
            </a:r>
            <a:endParaRPr lang="en-US" dirty="0"/>
          </a:p>
        </p:txBody>
      </p:sp>
      <p:cxnSp>
        <p:nvCxnSpPr>
          <p:cNvPr id="46" name="Straight Arrow Connector 45"/>
          <p:cNvCxnSpPr/>
          <p:nvPr/>
        </p:nvCxnSpPr>
        <p:spPr>
          <a:xfrm>
            <a:off x="4114800" y="2133598"/>
            <a:ext cx="1752600" cy="228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05000" y="5105400"/>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08032" y="4737279"/>
            <a:ext cx="1066800" cy="369332"/>
          </a:xfrm>
          <a:prstGeom prst="rect">
            <a:avLst/>
          </a:prstGeom>
          <a:noFill/>
        </p:spPr>
        <p:txBody>
          <a:bodyPr wrap="square" rtlCol="0">
            <a:spAutoFit/>
          </a:bodyPr>
          <a:lstStyle/>
          <a:p>
            <a:r>
              <a:rPr lang="en-US" dirty="0" smtClean="0"/>
              <a:t>0.1</a:t>
            </a:r>
            <a:endParaRPr lang="en-US" dirty="0"/>
          </a:p>
        </p:txBody>
      </p:sp>
      <p:sp>
        <p:nvSpPr>
          <p:cNvPr id="62" name="Rectangle 61"/>
          <p:cNvSpPr/>
          <p:nvPr/>
        </p:nvSpPr>
        <p:spPr>
          <a:xfrm>
            <a:off x="152400" y="4611231"/>
            <a:ext cx="8839200" cy="2246769"/>
          </a:xfrm>
          <a:prstGeom prst="rect">
            <a:avLst/>
          </a:prstGeom>
          <a:solidFill>
            <a:schemeClr val="tx2">
              <a:lumMod val="20000"/>
              <a:lumOff val="80000"/>
            </a:schemeClr>
          </a:solidFill>
        </p:spPr>
        <p:txBody>
          <a:bodyPr wrap="square">
            <a:spAutoFit/>
          </a:bodyPr>
          <a:lstStyle/>
          <a:p>
            <a:pPr>
              <a:buFont typeface="Arial" pitchFamily="34" charset="0"/>
              <a:buChar char="•"/>
            </a:pPr>
            <a:r>
              <a:rPr lang="en-US" sz="2000" dirty="0" smtClean="0"/>
              <a:t> </a:t>
            </a:r>
            <a:r>
              <a:rPr lang="en-US" sz="2000" b="1" u="sng" dirty="0" smtClean="0"/>
              <a:t>If</a:t>
            </a:r>
            <a:r>
              <a:rPr lang="en-US" sz="2000" dirty="0" smtClean="0"/>
              <a:t> a tree it rooted, root = left most internal node </a:t>
            </a:r>
          </a:p>
          <a:p>
            <a:pPr>
              <a:buFont typeface="Arial" pitchFamily="34" charset="0"/>
              <a:buChar char="•"/>
            </a:pPr>
            <a:r>
              <a:rPr lang="en-US" sz="2000" dirty="0" smtClean="0"/>
              <a:t> By selecting a node to be a </a:t>
            </a:r>
            <a:r>
              <a:rPr lang="en-US" sz="2000" b="1" dirty="0" smtClean="0"/>
              <a:t>root</a:t>
            </a:r>
            <a:r>
              <a:rPr lang="en-US" sz="2000" dirty="0" smtClean="0"/>
              <a:t> you set a time arrow</a:t>
            </a:r>
          </a:p>
          <a:p>
            <a:pPr>
              <a:buFont typeface="Arial" pitchFamily="34" charset="0"/>
              <a:buChar char="•"/>
            </a:pPr>
            <a:r>
              <a:rPr lang="en-US" sz="2000" dirty="0" smtClean="0"/>
              <a:t> </a:t>
            </a:r>
            <a:r>
              <a:rPr lang="en-US" sz="2000" b="1" dirty="0" smtClean="0"/>
              <a:t>The more recently species share a common ancestor, the more closely related they are </a:t>
            </a:r>
            <a:r>
              <a:rPr lang="en-US" sz="2000" dirty="0" smtClean="0"/>
              <a:t>(e.g. A and C are more closely related than A and D)</a:t>
            </a:r>
          </a:p>
          <a:p>
            <a:pPr>
              <a:buFont typeface="Arial" pitchFamily="34" charset="0"/>
              <a:buChar char="•"/>
            </a:pPr>
            <a:r>
              <a:rPr lang="en-US" sz="2000" dirty="0" smtClean="0"/>
              <a:t> Which node is the root? You “break the symmetry” </a:t>
            </a:r>
            <a:r>
              <a:rPr lang="en-US" sz="2000" u="sng" dirty="0" smtClean="0"/>
              <a:t>by adding additional information</a:t>
            </a:r>
            <a:r>
              <a:rPr lang="en-US" sz="2000" dirty="0" smtClean="0"/>
              <a:t>: e.g. you know D is more is distantly related to the </a:t>
            </a:r>
            <a:r>
              <a:rPr lang="en-US" sz="2000" dirty="0" err="1" smtClean="0"/>
              <a:t>ingroup</a:t>
            </a:r>
            <a:r>
              <a:rPr lang="en-US" sz="2000" dirty="0" smtClean="0"/>
              <a:t> sequences than the </a:t>
            </a:r>
            <a:r>
              <a:rPr lang="en-US" sz="2000" dirty="0" err="1" smtClean="0"/>
              <a:t>ingroup</a:t>
            </a:r>
            <a:r>
              <a:rPr lang="en-US" sz="2000" dirty="0" smtClean="0"/>
              <a:t> sequences are related to each other </a:t>
            </a:r>
          </a:p>
        </p:txBody>
      </p:sp>
      <p:sp>
        <p:nvSpPr>
          <p:cNvPr id="41" name="Rectangle 40"/>
          <p:cNvSpPr/>
          <p:nvPr/>
        </p:nvSpPr>
        <p:spPr>
          <a:xfrm>
            <a:off x="5943600" y="2057400"/>
            <a:ext cx="2133600" cy="646331"/>
          </a:xfrm>
          <a:prstGeom prst="rect">
            <a:avLst/>
          </a:prstGeom>
        </p:spPr>
        <p:txBody>
          <a:bodyPr wrap="square">
            <a:spAutoFit/>
          </a:bodyPr>
          <a:lstStyle/>
          <a:p>
            <a:r>
              <a:rPr lang="en-US" dirty="0" smtClean="0">
                <a:solidFill>
                  <a:srgbClr val="FF0000"/>
                </a:solidFill>
              </a:rPr>
              <a:t>Common ancestor of A and B</a:t>
            </a:r>
          </a:p>
        </p:txBody>
      </p:sp>
      <p:sp>
        <p:nvSpPr>
          <p:cNvPr id="60" name="Rectangle 59"/>
          <p:cNvSpPr/>
          <p:nvPr/>
        </p:nvSpPr>
        <p:spPr>
          <a:xfrm>
            <a:off x="5257800" y="3810000"/>
            <a:ext cx="1549392" cy="369332"/>
          </a:xfrm>
          <a:prstGeom prst="rect">
            <a:avLst/>
          </a:prstGeom>
        </p:spPr>
        <p:txBody>
          <a:bodyPr wrap="square">
            <a:spAutoFit/>
          </a:bodyPr>
          <a:lstStyle/>
          <a:p>
            <a:r>
              <a:rPr lang="en-US" dirty="0" err="1" smtClean="0">
                <a:solidFill>
                  <a:srgbClr val="FF0000"/>
                </a:solidFill>
              </a:rPr>
              <a:t>outgroup</a:t>
            </a:r>
            <a:endParaRPr lang="en-US" dirty="0" smtClean="0">
              <a:solidFill>
                <a:srgbClr val="FF0000"/>
              </a:solidFill>
            </a:endParaRPr>
          </a:p>
        </p:txBody>
      </p:sp>
      <p:cxnSp>
        <p:nvCxnSpPr>
          <p:cNvPr id="61" name="Straight Arrow Connector 60"/>
          <p:cNvCxnSpPr>
            <a:endCxn id="45" idx="3"/>
          </p:cNvCxnSpPr>
          <p:nvPr/>
        </p:nvCxnSpPr>
        <p:spPr>
          <a:xfrm>
            <a:off x="4572000" y="3962400"/>
            <a:ext cx="685800" cy="32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8956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477000" y="2895600"/>
            <a:ext cx="2286000" cy="923330"/>
          </a:xfrm>
          <a:prstGeom prst="rect">
            <a:avLst/>
          </a:prstGeom>
          <a:noFill/>
        </p:spPr>
        <p:txBody>
          <a:bodyPr wrap="square" rtlCol="0">
            <a:spAutoFit/>
          </a:bodyPr>
          <a:lstStyle/>
          <a:p>
            <a:r>
              <a:rPr lang="en-US" b="1" dirty="0" err="1" smtClean="0"/>
              <a:t>Clade</a:t>
            </a:r>
            <a:r>
              <a:rPr lang="en-US" dirty="0" smtClean="0"/>
              <a:t> = all decedents of any particular interior node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Unrooted</a:t>
            </a:r>
            <a:r>
              <a:rPr lang="en-US" dirty="0" smtClean="0"/>
              <a:t> trees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895600" y="1524000"/>
            <a:ext cx="2840057" cy="1752600"/>
          </a:xfrm>
          <a:prstGeom prst="rect">
            <a:avLst/>
          </a:prstGeom>
          <a:noFill/>
          <a:ln w="9525">
            <a:noFill/>
            <a:miter lim="800000"/>
            <a:headEnd/>
            <a:tailEnd/>
          </a:ln>
          <a:effectLst/>
        </p:spPr>
      </p:pic>
      <p:sp>
        <p:nvSpPr>
          <p:cNvPr id="6" name="TextBox 5"/>
          <p:cNvSpPr txBox="1"/>
          <p:nvPr/>
        </p:nvSpPr>
        <p:spPr>
          <a:xfrm>
            <a:off x="838200" y="3657600"/>
            <a:ext cx="2362200" cy="369332"/>
          </a:xfrm>
          <a:prstGeom prst="rect">
            <a:avLst/>
          </a:prstGeom>
          <a:solidFill>
            <a:schemeClr val="tx2">
              <a:lumMod val="40000"/>
              <a:lumOff val="60000"/>
            </a:schemeClr>
          </a:solidFill>
        </p:spPr>
        <p:txBody>
          <a:bodyPr wrap="square" rtlCol="0">
            <a:spAutoFit/>
          </a:bodyPr>
          <a:lstStyle/>
          <a:p>
            <a:r>
              <a:rPr lang="en-US" dirty="0" smtClean="0"/>
              <a:t>5 ways to root this tree</a:t>
            </a:r>
          </a:p>
        </p:txBody>
      </p:sp>
      <p:sp>
        <p:nvSpPr>
          <p:cNvPr id="7" name="TextBox 6"/>
          <p:cNvSpPr txBox="1"/>
          <p:nvPr/>
        </p:nvSpPr>
        <p:spPr>
          <a:xfrm>
            <a:off x="457200" y="4800600"/>
            <a:ext cx="8458200" cy="923330"/>
          </a:xfrm>
          <a:prstGeom prst="rect">
            <a:avLst/>
          </a:prstGeom>
          <a:noFill/>
        </p:spPr>
        <p:txBody>
          <a:bodyPr wrap="square" rtlCol="0">
            <a:spAutoFit/>
          </a:bodyPr>
          <a:lstStyle/>
          <a:p>
            <a:pPr>
              <a:buFont typeface="Arial" pitchFamily="34" charset="0"/>
              <a:buChar char="•"/>
            </a:pPr>
            <a:r>
              <a:rPr lang="en-US" dirty="0" smtClean="0"/>
              <a:t> If it is not explicitly said that the tree is rooted assume it is </a:t>
            </a:r>
            <a:r>
              <a:rPr lang="en-US" dirty="0" err="1" smtClean="0"/>
              <a:t>unrooted</a:t>
            </a:r>
            <a:endParaRPr lang="en-US" dirty="0" smtClean="0"/>
          </a:p>
          <a:p>
            <a:pPr>
              <a:buFont typeface="Arial" pitchFamily="34" charset="0"/>
              <a:buChar char="•"/>
            </a:pPr>
            <a:r>
              <a:rPr lang="en-US" dirty="0" smtClean="0"/>
              <a:t> </a:t>
            </a:r>
            <a:r>
              <a:rPr lang="en-US" dirty="0" err="1" smtClean="0"/>
              <a:t>unrooted</a:t>
            </a:r>
            <a:r>
              <a:rPr lang="en-US" dirty="0" smtClean="0"/>
              <a:t> trees </a:t>
            </a:r>
            <a:r>
              <a:rPr lang="en-US" u="sng" dirty="0" smtClean="0"/>
              <a:t>do not </a:t>
            </a:r>
            <a:r>
              <a:rPr lang="en-US" dirty="0" smtClean="0"/>
              <a:t>specify an evolutionary pathway  (who descended from whom) only relationships among </a:t>
            </a:r>
            <a:r>
              <a:rPr lang="en-US" dirty="0" err="1" smtClean="0"/>
              <a:t>taxa</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781175" y="495300"/>
            <a:ext cx="5581650" cy="58674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228600" y="381000"/>
            <a:ext cx="8715375" cy="62198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We’ll start with human hemoglobin</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990600" y="1676400"/>
            <a:ext cx="6902610" cy="4724400"/>
          </a:xfrm>
          <a:prstGeom prst="rect">
            <a:avLst/>
          </a:prstGeom>
          <a:noFill/>
          <a:ln w="9525">
            <a:noFill/>
            <a:miter lim="800000"/>
            <a:headEnd/>
            <a:tailEnd/>
          </a:ln>
          <a:effectLst/>
        </p:spPr>
      </p:pic>
      <p:sp>
        <p:nvSpPr>
          <p:cNvPr id="6" name="Rectangle 5"/>
          <p:cNvSpPr/>
          <p:nvPr/>
        </p:nvSpPr>
        <p:spPr>
          <a:xfrm>
            <a:off x="1066800" y="3048000"/>
            <a:ext cx="6705600" cy="1066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 y="3048000"/>
            <a:ext cx="6096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90700" y="29718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9" name="Rectangle 8"/>
          <p:cNvSpPr/>
          <p:nvPr/>
        </p:nvSpPr>
        <p:spPr>
          <a:xfrm>
            <a:off x="2546932" y="3733800"/>
            <a:ext cx="1295400" cy="1524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3"/>
          </p:cNvCxnSpPr>
          <p:nvPr/>
        </p:nvCxnSpPr>
        <p:spPr>
          <a:xfrm>
            <a:off x="3842332" y="3810000"/>
            <a:ext cx="89130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52108" y="4581236"/>
            <a:ext cx="1877292" cy="646331"/>
          </a:xfrm>
          <a:prstGeom prst="rect">
            <a:avLst/>
          </a:prstGeom>
          <a:noFill/>
          <a:ln>
            <a:solidFill>
              <a:schemeClr val="tx1"/>
            </a:solidFill>
          </a:ln>
        </p:spPr>
        <p:txBody>
          <a:bodyPr wrap="square" rtlCol="0">
            <a:spAutoFit/>
          </a:bodyPr>
          <a:lstStyle/>
          <a:p>
            <a:r>
              <a:rPr lang="en-US" dirty="0" err="1" smtClean="0"/>
              <a:t>RefSeq</a:t>
            </a:r>
            <a:r>
              <a:rPr lang="en-US" dirty="0" smtClean="0"/>
              <a:t> accession number XX_#</a:t>
            </a:r>
            <a:endParaRPr lang="en-US" dirty="0"/>
          </a:p>
        </p:txBody>
      </p:sp>
      <p:sp>
        <p:nvSpPr>
          <p:cNvPr id="13" name="Rectangle 12"/>
          <p:cNvSpPr/>
          <p:nvPr/>
        </p:nvSpPr>
        <p:spPr>
          <a:xfrm>
            <a:off x="1314860" y="3631208"/>
            <a:ext cx="771236" cy="14316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11138" y="3224152"/>
            <a:ext cx="673924" cy="13458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02628" y="3218214"/>
            <a:ext cx="802572" cy="13458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63290" y="4202876"/>
            <a:ext cx="503710" cy="1405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 y="4419600"/>
            <a:ext cx="711856" cy="13722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67048" y="4407724"/>
            <a:ext cx="569028" cy="1524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6575" y="4227575"/>
            <a:ext cx="990600" cy="369332"/>
          </a:xfrm>
          <a:prstGeom prst="rect">
            <a:avLst/>
          </a:prstGeom>
          <a:noFill/>
          <a:ln>
            <a:noFill/>
          </a:ln>
        </p:spPr>
        <p:txBody>
          <a:bodyPr wrap="square" rtlCol="0">
            <a:spAutoFit/>
          </a:bodyPr>
          <a:lstStyle/>
          <a:p>
            <a:r>
              <a:rPr lang="en-US" dirty="0" smtClean="0"/>
              <a:t>cattle</a:t>
            </a:r>
            <a:endParaRPr lang="en-US" dirty="0"/>
          </a:p>
        </p:txBody>
      </p:sp>
      <p:sp>
        <p:nvSpPr>
          <p:cNvPr id="24" name="TextBox 23"/>
          <p:cNvSpPr txBox="1"/>
          <p:nvPr/>
        </p:nvSpPr>
        <p:spPr>
          <a:xfrm>
            <a:off x="0" y="3429000"/>
            <a:ext cx="990600" cy="369332"/>
          </a:xfrm>
          <a:prstGeom prst="rect">
            <a:avLst/>
          </a:prstGeom>
          <a:noFill/>
          <a:ln>
            <a:noFill/>
          </a:ln>
        </p:spPr>
        <p:txBody>
          <a:bodyPr wrap="square" rtlCol="0">
            <a:spAutoFit/>
          </a:bodyPr>
          <a:lstStyle/>
          <a:p>
            <a:r>
              <a:rPr lang="en-US" dirty="0" smtClean="0"/>
              <a:t>human</a:t>
            </a:r>
            <a:endParaRPr lang="en-US" dirty="0"/>
          </a:p>
        </p:txBody>
      </p:sp>
      <p:cxnSp>
        <p:nvCxnSpPr>
          <p:cNvPr id="25" name="Straight Arrow Connector 24"/>
          <p:cNvCxnSpPr/>
          <p:nvPr/>
        </p:nvCxnSpPr>
        <p:spPr>
          <a:xfrm>
            <a:off x="783945" y="3635655"/>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2000" y="4419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5148" y="5342626"/>
            <a:ext cx="990600" cy="923330"/>
          </a:xfrm>
          <a:prstGeom prst="rect">
            <a:avLst/>
          </a:prstGeom>
          <a:noFill/>
          <a:ln>
            <a:noFill/>
          </a:ln>
        </p:spPr>
        <p:txBody>
          <a:bodyPr wrap="square" rtlCol="0">
            <a:spAutoFit/>
          </a:bodyPr>
          <a:lstStyle/>
          <a:p>
            <a:r>
              <a:rPr lang="en-US" dirty="0" smtClean="0"/>
              <a:t>frog</a:t>
            </a:r>
          </a:p>
          <a:p>
            <a:r>
              <a:rPr lang="en-US" dirty="0"/>
              <a:t>:</a:t>
            </a:r>
            <a:endParaRPr lang="en-US" dirty="0" smtClean="0"/>
          </a:p>
          <a:p>
            <a:r>
              <a:rPr lang="en-US" dirty="0" smtClean="0"/>
              <a:t>etc.</a:t>
            </a:r>
            <a:endParaRPr lang="en-US" dirty="0"/>
          </a:p>
        </p:txBody>
      </p:sp>
      <p:cxnSp>
        <p:nvCxnSpPr>
          <p:cNvPr id="29" name="Straight Arrow Connector 28"/>
          <p:cNvCxnSpPr/>
          <p:nvPr/>
        </p:nvCxnSpPr>
        <p:spPr>
          <a:xfrm>
            <a:off x="725425" y="5562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0" y="6448425"/>
            <a:ext cx="10287000" cy="830997"/>
          </a:xfrm>
          <a:prstGeom prst="rect">
            <a:avLst/>
          </a:prstGeom>
          <a:noFill/>
        </p:spPr>
        <p:txBody>
          <a:bodyPr wrap="square" rtlCol="0">
            <a:spAutoFit/>
          </a:bodyPr>
          <a:lstStyle/>
          <a:p>
            <a:r>
              <a:rPr lang="en-US" sz="1200" dirty="0" smtClean="0"/>
              <a:t>More about the </a:t>
            </a:r>
            <a:r>
              <a:rPr lang="en-US" sz="1200" dirty="0" err="1" smtClean="0"/>
              <a:t>RefSeq</a:t>
            </a:r>
            <a:r>
              <a:rPr lang="en-US" sz="1200" dirty="0" smtClean="0"/>
              <a:t> database here… </a:t>
            </a:r>
            <a:r>
              <a:rPr lang="en-US" sz="1200" dirty="0" smtClean="0">
                <a:hlinkClick r:id="rId4"/>
              </a:rPr>
              <a:t>http://www.ncbi.nlm.nih.gov/bookshelf/br.fcgi?book=handbook&amp;part=ch18</a:t>
            </a:r>
            <a:endParaRPr lang="en-US" sz="1200" dirty="0" smtClean="0"/>
          </a:p>
          <a:p>
            <a:r>
              <a:rPr lang="en-US" sz="1200" dirty="0" smtClean="0">
                <a:hlinkClick r:id="rId5"/>
              </a:rPr>
              <a:t>		                    http://www.ncbi.nlm.nih.gov/pmc/articles/PMC539979/pdf/gki025.pdf</a:t>
            </a:r>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3514071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construct a tree?</a:t>
            </a:r>
            <a:endParaRPr lang="en-US" dirty="0"/>
          </a:p>
        </p:txBody>
      </p:sp>
      <p:graphicFrame>
        <p:nvGraphicFramePr>
          <p:cNvPr id="5" name="Table 4"/>
          <p:cNvGraphicFramePr>
            <a:graphicFrameLocks noGrp="1"/>
          </p:cNvGraphicFramePr>
          <p:nvPr/>
        </p:nvGraphicFramePr>
        <p:xfrm>
          <a:off x="990600" y="1371600"/>
          <a:ext cx="7391400" cy="5303520"/>
        </p:xfrm>
        <a:graphic>
          <a:graphicData uri="http://schemas.openxmlformats.org/drawingml/2006/table">
            <a:tbl>
              <a:tblPr firstRow="1" bandRow="1">
                <a:tableStyleId>{5C22544A-7EE6-4342-B048-85BDC9FD1C3A}</a:tableStyleId>
              </a:tblPr>
              <a:tblGrid>
                <a:gridCol w="3695700"/>
                <a:gridCol w="3695700"/>
              </a:tblGrid>
              <a:tr h="708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Algorithmic methods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(distance based)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Tree-searching methods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(character based)</a:t>
                      </a:r>
                    </a:p>
                    <a:p>
                      <a:pPr algn="ctr"/>
                      <a:endParaRPr lang="en-US" sz="2400" dirty="0"/>
                    </a:p>
                  </a:txBody>
                  <a:tcPr/>
                </a:tc>
              </a:tr>
              <a:tr h="7085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Use algorithm to construct a single tree from the data</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Construct many trees then use some criterion to decide which is the best tree</a:t>
                      </a:r>
                    </a:p>
                  </a:txBody>
                  <a:tcPr/>
                </a:tc>
              </a:tr>
              <a:tr h="7085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1. Multiple alignment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2. Calculate</a:t>
                      </a:r>
                      <a:r>
                        <a:rPr lang="en-US" b="0" baseline="0" dirty="0" smtClean="0"/>
                        <a:t> </a:t>
                      </a:r>
                      <a:r>
                        <a:rPr lang="en-US" b="1" dirty="0" smtClean="0"/>
                        <a:t>distance matrix </a:t>
                      </a:r>
                      <a:r>
                        <a:rPr lang="en-US" dirty="0" smtClean="0"/>
                        <a:t>= matrix of evolutionary distances between all pairs</a:t>
                      </a:r>
                      <a:r>
                        <a:rPr lang="en-US" baseline="0" dirty="0" smtClean="0"/>
                        <a:t> of aligned sequences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3. Calculate tree topology</a:t>
                      </a:r>
                      <a:endParaRPr lang="en-US"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1. Multiple alignment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a:t>
                      </a:r>
                      <a:r>
                        <a:rPr lang="en-US" dirty="0" smtClean="0"/>
                        <a:t>Compare characters at each column in the alignment and give each topology</a:t>
                      </a:r>
                      <a:r>
                        <a:rPr lang="en-US" baseline="0" dirty="0" smtClean="0"/>
                        <a:t> a score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3. Choose the topology with the best score</a:t>
                      </a:r>
                      <a:endParaRPr lang="en-US" dirty="0" smtClean="0"/>
                    </a:p>
                  </a:txBody>
                  <a:tcPr/>
                </a:tc>
              </a:tr>
              <a:tr h="92109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Example:  Neighbor Joining (many others)</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Examples: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Maximum Likelihood methods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Maximum</a:t>
                      </a:r>
                      <a:r>
                        <a:rPr lang="en-US" baseline="0" dirty="0" smtClean="0"/>
                        <a:t> P</a:t>
                      </a:r>
                      <a:r>
                        <a:rPr lang="en-US" dirty="0" smtClean="0"/>
                        <a:t>arsimony</a:t>
                      </a:r>
                      <a:r>
                        <a:rPr lang="en-US" baseline="0" dirty="0" smtClean="0"/>
                        <a:t> </a:t>
                      </a:r>
                      <a:r>
                        <a:rPr lang="en-US" dirty="0" smtClean="0"/>
                        <a:t>methods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Bayesian methods</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evolutionary distance between two sequences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The evolutionary distance between two sequences </a:t>
            </a:r>
            <a:r>
              <a:rPr lang="en-US" i="1" dirty="0" smtClean="0"/>
              <a:t>d</a:t>
            </a:r>
            <a:r>
              <a:rPr lang="en-US" dirty="0" smtClean="0"/>
              <a:t> is the total number of number of </a:t>
            </a:r>
            <a:r>
              <a:rPr lang="en-US" dirty="0" err="1" smtClean="0"/>
              <a:t>aa</a:t>
            </a:r>
            <a:r>
              <a:rPr lang="en-US" dirty="0" smtClean="0"/>
              <a:t>/</a:t>
            </a:r>
            <a:r>
              <a:rPr lang="en-US" dirty="0" err="1" smtClean="0"/>
              <a:t>nt</a:t>
            </a:r>
            <a:r>
              <a:rPr lang="en-US" dirty="0" smtClean="0"/>
              <a:t> substitutions per site between the two sequences </a:t>
            </a:r>
          </a:p>
          <a:p>
            <a:r>
              <a:rPr lang="en-US" b="1" i="1" dirty="0" smtClean="0"/>
              <a:t>d=2rt</a:t>
            </a:r>
            <a:r>
              <a:rPr lang="en-US" i="1" dirty="0" smtClean="0"/>
              <a:t> </a:t>
            </a:r>
          </a:p>
          <a:p>
            <a:pPr lvl="1">
              <a:buNone/>
            </a:pPr>
            <a:r>
              <a:rPr lang="en-US" i="1" dirty="0" smtClean="0"/>
              <a:t>t=time in years, r= substitution rate per year per site</a:t>
            </a:r>
          </a:p>
          <a:p>
            <a:r>
              <a:rPr lang="en-US" dirty="0" smtClean="0"/>
              <a:t>Branch length in tree = </a:t>
            </a:r>
            <a:r>
              <a:rPr lang="en-US" i="1" dirty="0" smtClean="0"/>
              <a:t>d</a:t>
            </a:r>
            <a:endParaRPr lang="en-US" dirty="0" smtClean="0"/>
          </a:p>
          <a:p>
            <a:r>
              <a:rPr lang="en-US" dirty="0" smtClean="0">
                <a:solidFill>
                  <a:srgbClr val="0070C0"/>
                </a:solidFill>
              </a:rPr>
              <a:t>How can we estimate </a:t>
            </a:r>
            <a:r>
              <a:rPr lang="en-US" i="1" dirty="0" smtClean="0">
                <a:solidFill>
                  <a:srgbClr val="0070C0"/>
                </a:solidFill>
              </a:rPr>
              <a:t>d </a:t>
            </a:r>
            <a:r>
              <a:rPr lang="en-US" dirty="0" smtClean="0">
                <a:solidFill>
                  <a:srgbClr val="0070C0"/>
                </a:solidFill>
              </a:rPr>
              <a:t>from the sequences?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evolutionary distance between two sequences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b="1" dirty="0" smtClean="0"/>
              <a:t>p distance</a:t>
            </a:r>
            <a:r>
              <a:rPr lang="en-US" dirty="0" smtClean="0"/>
              <a:t>: </a:t>
            </a:r>
            <a:r>
              <a:rPr lang="en-US" i="1" dirty="0" smtClean="0"/>
              <a:t>p</a:t>
            </a:r>
            <a:r>
              <a:rPr lang="en-US" dirty="0" smtClean="0"/>
              <a:t>=</a:t>
            </a:r>
            <a:r>
              <a:rPr lang="en-US" i="1" dirty="0" smtClean="0"/>
              <a:t>n</a:t>
            </a:r>
            <a:r>
              <a:rPr lang="en-US" i="1" baseline="-25000" dirty="0" smtClean="0"/>
              <a:t>d</a:t>
            </a:r>
            <a:r>
              <a:rPr lang="en-US" i="1" dirty="0" smtClean="0"/>
              <a:t>/n</a:t>
            </a:r>
            <a:r>
              <a:rPr lang="en-US" dirty="0" smtClean="0"/>
              <a:t> = number of different </a:t>
            </a:r>
            <a:r>
              <a:rPr lang="en-US" dirty="0" err="1" smtClean="0"/>
              <a:t>aa</a:t>
            </a:r>
            <a:r>
              <a:rPr lang="en-US" dirty="0" smtClean="0"/>
              <a:t>/</a:t>
            </a:r>
            <a:r>
              <a:rPr lang="en-US" dirty="0" err="1" smtClean="0"/>
              <a:t>nt</a:t>
            </a:r>
            <a:r>
              <a:rPr lang="en-US" dirty="0" smtClean="0"/>
              <a:t> between two aligned sequences of length </a:t>
            </a:r>
            <a:r>
              <a:rPr lang="en-US" i="1" dirty="0" smtClean="0"/>
              <a:t>n</a:t>
            </a:r>
          </a:p>
          <a:p>
            <a:pPr lvl="1"/>
            <a:r>
              <a:rPr lang="en-US" dirty="0" smtClean="0"/>
              <a:t>Doesn’t account for multiple hits:           A→C →T</a:t>
            </a:r>
          </a:p>
          <a:p>
            <a:pPr lvl="1"/>
            <a:r>
              <a:rPr lang="en-US" dirty="0" smtClean="0"/>
              <a:t>Doesn’t account for back mutations:      A →C →A</a:t>
            </a:r>
          </a:p>
          <a:p>
            <a:pPr lvl="1"/>
            <a:r>
              <a:rPr lang="en-US" dirty="0" smtClean="0"/>
              <a:t>Doesn’t account for parallel mutations:  A →C; A →C</a:t>
            </a:r>
          </a:p>
          <a:p>
            <a:pPr lvl="1"/>
            <a:r>
              <a:rPr lang="en-US" dirty="0" smtClean="0"/>
              <a:t>Underestimates </a:t>
            </a:r>
            <a:r>
              <a:rPr lang="en-US" i="1" dirty="0" smtClean="0"/>
              <a:t>d</a:t>
            </a:r>
          </a:p>
          <a:p>
            <a:pPr lvl="1"/>
            <a:r>
              <a:rPr lang="en-US" dirty="0" smtClean="0"/>
              <a:t>Saturates at </a:t>
            </a:r>
            <a:r>
              <a:rPr lang="en-US" i="1" dirty="0" smtClean="0"/>
              <a:t>p</a:t>
            </a:r>
            <a:r>
              <a:rPr lang="en-US" dirty="0" smtClean="0"/>
              <a:t>=0.75 (not a good estimate of </a:t>
            </a:r>
            <a:r>
              <a:rPr lang="en-US" i="1" dirty="0" smtClean="0"/>
              <a:t>d</a:t>
            </a:r>
            <a:r>
              <a:rPr lang="en-US" dirty="0" smtClean="0"/>
              <a:t> when </a:t>
            </a:r>
            <a:r>
              <a:rPr lang="en-US" i="1" dirty="0" smtClean="0"/>
              <a:t>p</a:t>
            </a:r>
            <a:r>
              <a:rPr lang="en-US" dirty="0" smtClean="0"/>
              <a:t> is high)</a:t>
            </a:r>
          </a:p>
          <a:p>
            <a:pPr lvl="1"/>
            <a:r>
              <a:rPr lang="en-US" dirty="0" smtClean="0"/>
              <a:t>Can result in wrong topology</a:t>
            </a:r>
          </a:p>
          <a:p>
            <a:r>
              <a:rPr lang="en-US" b="1" dirty="0" smtClean="0"/>
              <a:t>Estimation of </a:t>
            </a:r>
            <a:r>
              <a:rPr lang="en-US" b="1" i="1" dirty="0" smtClean="0"/>
              <a:t>d</a:t>
            </a:r>
            <a:r>
              <a:rPr lang="en-US" b="1" dirty="0" smtClean="0"/>
              <a:t> based on a stochastic model: </a:t>
            </a:r>
            <a:r>
              <a:rPr lang="en-US" dirty="0" err="1" smtClean="0"/>
              <a:t>aa</a:t>
            </a:r>
            <a:r>
              <a:rPr lang="en-US" dirty="0" smtClean="0"/>
              <a:t>/</a:t>
            </a:r>
            <a:r>
              <a:rPr lang="en-US" dirty="0" err="1" smtClean="0"/>
              <a:t>nt</a:t>
            </a:r>
            <a:r>
              <a:rPr lang="en-US" dirty="0" smtClean="0"/>
              <a:t> substitutions are modeled as a stochastic process. </a:t>
            </a:r>
          </a:p>
          <a:p>
            <a:pPr lvl="1"/>
            <a:r>
              <a:rPr lang="en-US" dirty="0" smtClean="0"/>
              <a:t>Different stochastic models make different assumptions regarding the probability of </a:t>
            </a:r>
            <a:r>
              <a:rPr lang="en-US" dirty="0" err="1" smtClean="0"/>
              <a:t>aa</a:t>
            </a:r>
            <a:r>
              <a:rPr lang="en-US" dirty="0" smtClean="0"/>
              <a:t>/</a:t>
            </a:r>
            <a:r>
              <a:rPr lang="en-US" dirty="0" err="1" smtClean="0"/>
              <a:t>nt</a:t>
            </a:r>
            <a:r>
              <a:rPr lang="en-US" dirty="0" smtClean="0"/>
              <a:t> substitutions</a:t>
            </a:r>
          </a:p>
          <a:p>
            <a:pPr lvl="1"/>
            <a:r>
              <a:rPr lang="en-US" dirty="0" smtClean="0"/>
              <a:t>Different models assume different </a:t>
            </a:r>
            <a:r>
              <a:rPr lang="en-US" b="1" dirty="0" smtClean="0"/>
              <a:t>substitution matrices </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4267200" y="3810000"/>
            <a:ext cx="4648200" cy="2846003"/>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228600" y="1600200"/>
            <a:ext cx="7753350" cy="301942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Calculating distances in MEGA4:</a:t>
            </a:r>
            <a:br>
              <a:rPr lang="en-US" dirty="0" smtClean="0"/>
            </a:br>
            <a:r>
              <a:rPr lang="en-US" b="1" dirty="0" err="1" smtClean="0"/>
              <a:t>nt</a:t>
            </a:r>
            <a:r>
              <a:rPr lang="en-US" b="1" dirty="0" smtClean="0"/>
              <a:t> p distance</a:t>
            </a:r>
            <a:endParaRPr lang="en-US" b="1" dirty="0"/>
          </a:p>
        </p:txBody>
      </p:sp>
      <p:cxnSp>
        <p:nvCxnSpPr>
          <p:cNvPr id="6" name="Straight Arrow Connector 5"/>
          <p:cNvCxnSpPr/>
          <p:nvPr/>
        </p:nvCxnSpPr>
        <p:spPr>
          <a:xfrm rot="16200000" flipH="1">
            <a:off x="6248400" y="3048000"/>
            <a:ext cx="2057400" cy="838200"/>
          </a:xfrm>
          <a:prstGeom prst="straightConnector1">
            <a:avLst/>
          </a:prstGeom>
          <a:ln w="57150">
            <a:solidFill>
              <a:srgbClr val="FF0000"/>
            </a:solidFill>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172200" y="5583866"/>
            <a:ext cx="17526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distances in MEGA4:</a:t>
            </a:r>
            <a:br>
              <a:rPr lang="en-US" dirty="0" smtClean="0"/>
            </a:br>
            <a:r>
              <a:rPr lang="en-US" b="1" dirty="0" smtClean="0"/>
              <a:t>p distance</a:t>
            </a:r>
            <a:endParaRPr lang="en-US" b="1" dirty="0"/>
          </a:p>
        </p:txBody>
      </p:sp>
      <p:sp>
        <p:nvSpPr>
          <p:cNvPr id="7" name="TextBox 6"/>
          <p:cNvSpPr txBox="1"/>
          <p:nvPr/>
        </p:nvSpPr>
        <p:spPr>
          <a:xfrm>
            <a:off x="914400" y="2057400"/>
            <a:ext cx="7696200" cy="584775"/>
          </a:xfrm>
          <a:prstGeom prst="rect">
            <a:avLst/>
          </a:prstGeom>
          <a:noFill/>
        </p:spPr>
        <p:txBody>
          <a:bodyPr wrap="square" rtlCol="0">
            <a:spAutoFit/>
          </a:bodyPr>
          <a:lstStyle/>
          <a:p>
            <a:r>
              <a:rPr lang="en-US" sz="3200" dirty="0" smtClean="0"/>
              <a:t>p distance = 100 - percent identity/100</a:t>
            </a:r>
            <a:endParaRPr lang="en-US" sz="3200" dirty="0"/>
          </a:p>
        </p:txBody>
      </p:sp>
      <p:pic>
        <p:nvPicPr>
          <p:cNvPr id="4099" name="Picture 3"/>
          <p:cNvPicPr>
            <a:picLocks noChangeAspect="1" noChangeArrowheads="1"/>
          </p:cNvPicPr>
          <p:nvPr/>
        </p:nvPicPr>
        <p:blipFill>
          <a:blip r:embed="rId2" cstate="print"/>
          <a:srcRect/>
          <a:stretch>
            <a:fillRect/>
          </a:stretch>
        </p:blipFill>
        <p:spPr bwMode="auto">
          <a:xfrm>
            <a:off x="1371600" y="3048000"/>
            <a:ext cx="7433187" cy="2057400"/>
          </a:xfrm>
          <a:prstGeom prst="rect">
            <a:avLst/>
          </a:prstGeom>
          <a:noFill/>
          <a:ln w="9525">
            <a:noFill/>
            <a:miter lim="800000"/>
            <a:headEnd/>
            <a:tailEnd/>
          </a:ln>
          <a:effectLst/>
        </p:spPr>
      </p:pic>
      <p:sp>
        <p:nvSpPr>
          <p:cNvPr id="8" name="TextBox 7"/>
          <p:cNvSpPr txBox="1"/>
          <p:nvPr/>
        </p:nvSpPr>
        <p:spPr>
          <a:xfrm>
            <a:off x="3124200" y="5410200"/>
            <a:ext cx="3657600" cy="461665"/>
          </a:xfrm>
          <a:prstGeom prst="rect">
            <a:avLst/>
          </a:prstGeom>
          <a:noFill/>
        </p:spPr>
        <p:txBody>
          <a:bodyPr wrap="square" rtlCol="0">
            <a:spAutoFit/>
          </a:bodyPr>
          <a:lstStyle/>
          <a:p>
            <a:r>
              <a:rPr lang="en-US" sz="2400" dirty="0" smtClean="0"/>
              <a:t>Note that p distances &lt; 0.75</a:t>
            </a:r>
            <a:endParaRPr lang="en-US"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4437994" y="3962400"/>
            <a:ext cx="4706006" cy="2743200"/>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228600" y="1600200"/>
            <a:ext cx="7753350" cy="301942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Calculating distances in MEGA4:</a:t>
            </a:r>
            <a:br>
              <a:rPr lang="en-US" dirty="0" smtClean="0"/>
            </a:br>
            <a:r>
              <a:rPr lang="en-US" b="1" dirty="0" smtClean="0"/>
              <a:t>JC correction</a:t>
            </a:r>
            <a:endParaRPr lang="en-US" b="1" dirty="0"/>
          </a:p>
        </p:txBody>
      </p:sp>
      <p:cxnSp>
        <p:nvCxnSpPr>
          <p:cNvPr id="6" name="Straight Arrow Connector 5"/>
          <p:cNvCxnSpPr/>
          <p:nvPr/>
        </p:nvCxnSpPr>
        <p:spPr>
          <a:xfrm rot="16200000" flipH="1">
            <a:off x="6248400" y="3048000"/>
            <a:ext cx="2057400" cy="838200"/>
          </a:xfrm>
          <a:prstGeom prst="straightConnector1">
            <a:avLst/>
          </a:prstGeom>
          <a:ln w="57150">
            <a:solidFill>
              <a:srgbClr val="FF0000"/>
            </a:solidFill>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24600" y="5638800"/>
            <a:ext cx="17526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distances in MEGA4:</a:t>
            </a:r>
            <a:br>
              <a:rPr lang="en-US" dirty="0" smtClean="0"/>
            </a:br>
            <a:r>
              <a:rPr lang="en-US" dirty="0" smtClean="0"/>
              <a:t>Evolutionary distance</a:t>
            </a:r>
            <a:endParaRPr lang="en-US" dirty="0"/>
          </a:p>
        </p:txBody>
      </p:sp>
      <p:sp>
        <p:nvSpPr>
          <p:cNvPr id="10" name="TextBox 9"/>
          <p:cNvSpPr txBox="1"/>
          <p:nvPr/>
        </p:nvSpPr>
        <p:spPr>
          <a:xfrm>
            <a:off x="838200" y="1447800"/>
            <a:ext cx="2667000" cy="584775"/>
          </a:xfrm>
          <a:prstGeom prst="rect">
            <a:avLst/>
          </a:prstGeom>
          <a:noFill/>
        </p:spPr>
        <p:txBody>
          <a:bodyPr wrap="square" rtlCol="0">
            <a:spAutoFit/>
          </a:bodyPr>
          <a:lstStyle/>
          <a:p>
            <a:r>
              <a:rPr lang="en-US" sz="3200" dirty="0" smtClean="0"/>
              <a:t>JC method</a:t>
            </a:r>
            <a:endParaRPr lang="en-US" sz="3200" dirty="0"/>
          </a:p>
        </p:txBody>
      </p:sp>
      <p:sp>
        <p:nvSpPr>
          <p:cNvPr id="11" name="TextBox 10"/>
          <p:cNvSpPr txBox="1"/>
          <p:nvPr/>
        </p:nvSpPr>
        <p:spPr>
          <a:xfrm>
            <a:off x="752474" y="4019550"/>
            <a:ext cx="4886325" cy="584775"/>
          </a:xfrm>
          <a:prstGeom prst="rect">
            <a:avLst/>
          </a:prstGeom>
          <a:noFill/>
        </p:spPr>
        <p:txBody>
          <a:bodyPr wrap="square" rtlCol="0">
            <a:spAutoFit/>
          </a:bodyPr>
          <a:lstStyle/>
          <a:p>
            <a:r>
              <a:rPr lang="en-US" sz="3200" dirty="0" smtClean="0"/>
              <a:t>p distance</a:t>
            </a:r>
            <a:endParaRPr lang="en-US" sz="3200" dirty="0"/>
          </a:p>
        </p:txBody>
      </p:sp>
      <p:pic>
        <p:nvPicPr>
          <p:cNvPr id="5123" name="Picture 3"/>
          <p:cNvPicPr>
            <a:picLocks noChangeAspect="1" noChangeArrowheads="1"/>
          </p:cNvPicPr>
          <p:nvPr/>
        </p:nvPicPr>
        <p:blipFill>
          <a:blip r:embed="rId2" cstate="print"/>
          <a:srcRect/>
          <a:stretch>
            <a:fillRect/>
          </a:stretch>
        </p:blipFill>
        <p:spPr bwMode="auto">
          <a:xfrm>
            <a:off x="1371600" y="2057400"/>
            <a:ext cx="7057411" cy="1962150"/>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print"/>
          <a:srcRect/>
          <a:stretch>
            <a:fillRect/>
          </a:stretch>
        </p:blipFill>
        <p:spPr bwMode="auto">
          <a:xfrm>
            <a:off x="1447801" y="4744130"/>
            <a:ext cx="7086600" cy="1961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a Neighbor joining tree</a:t>
            </a:r>
            <a:endParaRPr lang="en-US" dirty="0"/>
          </a:p>
        </p:txBody>
      </p:sp>
      <p:sp>
        <p:nvSpPr>
          <p:cNvPr id="5" name="TextBox 4"/>
          <p:cNvSpPr txBox="1"/>
          <p:nvPr/>
        </p:nvSpPr>
        <p:spPr>
          <a:xfrm>
            <a:off x="838200" y="1828800"/>
            <a:ext cx="5491247" cy="523220"/>
          </a:xfrm>
          <a:prstGeom prst="rect">
            <a:avLst/>
          </a:prstGeom>
          <a:noFill/>
        </p:spPr>
        <p:txBody>
          <a:bodyPr wrap="none" rtlCol="0">
            <a:spAutoFit/>
          </a:bodyPr>
          <a:lstStyle/>
          <a:p>
            <a:r>
              <a:rPr lang="en-US" sz="2800" dirty="0" smtClean="0"/>
              <a:t>Export </a:t>
            </a:r>
            <a:r>
              <a:rPr lang="en-US" sz="2800" b="1" u="sng" dirty="0" err="1" smtClean="0"/>
              <a:t>nt</a:t>
            </a:r>
            <a:r>
              <a:rPr lang="en-US" sz="2800" dirty="0" smtClean="0"/>
              <a:t> alignment in MEGA format</a:t>
            </a: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1828800" y="2590800"/>
            <a:ext cx="6667500" cy="305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a Neighbor joining tree</a:t>
            </a:r>
            <a:endParaRPr lang="en-US" dirty="0"/>
          </a:p>
        </p:txBody>
      </p:sp>
      <p:sp>
        <p:nvSpPr>
          <p:cNvPr id="5" name="TextBox 4"/>
          <p:cNvSpPr txBox="1"/>
          <p:nvPr/>
        </p:nvSpPr>
        <p:spPr>
          <a:xfrm>
            <a:off x="838200" y="1828800"/>
            <a:ext cx="7114896" cy="954107"/>
          </a:xfrm>
          <a:prstGeom prst="rect">
            <a:avLst/>
          </a:prstGeom>
          <a:noFill/>
        </p:spPr>
        <p:txBody>
          <a:bodyPr wrap="none" rtlCol="0">
            <a:spAutoFit/>
          </a:bodyPr>
          <a:lstStyle/>
          <a:p>
            <a:r>
              <a:rPr lang="en-US" sz="2800" dirty="0" smtClean="0"/>
              <a:t>Close MEGA4 and open your MEGA file. </a:t>
            </a:r>
          </a:p>
          <a:p>
            <a:r>
              <a:rPr lang="en-US" sz="2800" dirty="0" smtClean="0"/>
              <a:t>You should get this window with a </a:t>
            </a:r>
            <a:r>
              <a:rPr lang="en-US" sz="2800" b="1" u="sng" dirty="0" err="1" smtClean="0"/>
              <a:t>nt</a:t>
            </a:r>
            <a:r>
              <a:rPr lang="en-US" sz="2800" dirty="0" smtClean="0"/>
              <a:t> sequence:</a:t>
            </a:r>
            <a:endParaRPr lang="en-US" sz="2800" dirty="0"/>
          </a:p>
        </p:txBody>
      </p:sp>
      <p:pic>
        <p:nvPicPr>
          <p:cNvPr id="7170" name="Picture 2"/>
          <p:cNvPicPr>
            <a:picLocks noChangeAspect="1" noChangeArrowheads="1"/>
          </p:cNvPicPr>
          <p:nvPr/>
        </p:nvPicPr>
        <p:blipFill>
          <a:blip r:embed="rId2" cstate="print"/>
          <a:srcRect/>
          <a:stretch>
            <a:fillRect/>
          </a:stretch>
        </p:blipFill>
        <p:spPr bwMode="auto">
          <a:xfrm>
            <a:off x="609600" y="2971800"/>
            <a:ext cx="8296275"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a Neighbor joining tree</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676400" y="2514600"/>
            <a:ext cx="5738988" cy="3200400"/>
          </a:xfrm>
          <a:prstGeom prst="rect">
            <a:avLst/>
          </a:prstGeom>
          <a:noFill/>
          <a:ln w="9525">
            <a:noFill/>
            <a:miter lim="800000"/>
            <a:headEnd/>
            <a:tailEnd/>
          </a:ln>
          <a:effectLst/>
        </p:spPr>
      </p:pic>
      <p:sp>
        <p:nvSpPr>
          <p:cNvPr id="7" name="TextBox 6"/>
          <p:cNvSpPr txBox="1"/>
          <p:nvPr/>
        </p:nvSpPr>
        <p:spPr>
          <a:xfrm>
            <a:off x="838200" y="1828800"/>
            <a:ext cx="3714543" cy="523220"/>
          </a:xfrm>
          <a:prstGeom prst="rect">
            <a:avLst/>
          </a:prstGeom>
          <a:noFill/>
        </p:spPr>
        <p:txBody>
          <a:bodyPr wrap="none" rtlCol="0">
            <a:spAutoFit/>
          </a:bodyPr>
          <a:lstStyle/>
          <a:p>
            <a:r>
              <a:rPr lang="en-US" sz="2800" dirty="0" smtClean="0"/>
              <a:t>Now let’s build a NJ tree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Which sequence should we pick? Genomic? mRNA? Protein?</a:t>
            </a:r>
            <a:br>
              <a:rPr lang="en-US" dirty="0" smtClean="0"/>
            </a:b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52400" y="1295400"/>
            <a:ext cx="6096000" cy="4467348"/>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3429000" y="3276600"/>
            <a:ext cx="5562600" cy="2232241"/>
          </a:xfrm>
          <a:prstGeom prst="rect">
            <a:avLst/>
          </a:prstGeom>
          <a:noFill/>
          <a:ln w="28575">
            <a:solidFill>
              <a:schemeClr val="tx1">
                <a:lumMod val="65000"/>
                <a:lumOff val="35000"/>
              </a:schemeClr>
            </a:solidFill>
            <a:miter lim="800000"/>
            <a:headEnd/>
            <a:tailEnd/>
          </a:ln>
          <a:effectLst/>
        </p:spPr>
      </p:pic>
      <p:sp>
        <p:nvSpPr>
          <p:cNvPr id="8" name="TextBox 7"/>
          <p:cNvSpPr txBox="1"/>
          <p:nvPr/>
        </p:nvSpPr>
        <p:spPr>
          <a:xfrm>
            <a:off x="5943600" y="2286000"/>
            <a:ext cx="3048000" cy="461665"/>
          </a:xfrm>
          <a:prstGeom prst="rect">
            <a:avLst/>
          </a:prstGeom>
          <a:solidFill>
            <a:schemeClr val="accent6">
              <a:lumMod val="60000"/>
              <a:lumOff val="40000"/>
            </a:schemeClr>
          </a:solidFill>
          <a:ln>
            <a:solidFill>
              <a:schemeClr val="accent6">
                <a:lumMod val="20000"/>
                <a:lumOff val="80000"/>
              </a:schemeClr>
            </a:solidFill>
          </a:ln>
        </p:spPr>
        <p:txBody>
          <a:bodyPr wrap="square" rtlCol="0">
            <a:spAutoFit/>
          </a:bodyPr>
          <a:lstStyle/>
          <a:p>
            <a:r>
              <a:rPr lang="en-US" sz="2400" dirty="0" smtClean="0"/>
              <a:t>Genomic view of HBA1</a:t>
            </a:r>
            <a:endParaRPr lang="en-US" sz="2400" dirty="0"/>
          </a:p>
        </p:txBody>
      </p:sp>
      <p:cxnSp>
        <p:nvCxnSpPr>
          <p:cNvPr id="9" name="Straight Arrow Connector 8"/>
          <p:cNvCxnSpPr/>
          <p:nvPr/>
        </p:nvCxnSpPr>
        <p:spPr>
          <a:xfrm rot="5400000">
            <a:off x="6172200" y="2895600"/>
            <a:ext cx="106680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0" y="5867400"/>
            <a:ext cx="3810000" cy="461665"/>
          </a:xfrm>
          <a:prstGeom prst="rect">
            <a:avLst/>
          </a:prstGeom>
          <a:solidFill>
            <a:schemeClr val="accent6">
              <a:lumMod val="60000"/>
              <a:lumOff val="40000"/>
            </a:schemeClr>
          </a:solidFill>
        </p:spPr>
        <p:txBody>
          <a:bodyPr wrap="square" rtlCol="0">
            <a:spAutoFit/>
          </a:bodyPr>
          <a:lstStyle/>
          <a:p>
            <a:r>
              <a:rPr lang="en-US" sz="2400" dirty="0" smtClean="0"/>
              <a:t>Genomic context of HBA1</a:t>
            </a:r>
            <a:endParaRPr lang="en-US" sz="2400" dirty="0"/>
          </a:p>
        </p:txBody>
      </p:sp>
      <p:cxnSp>
        <p:nvCxnSpPr>
          <p:cNvPr id="11" name="Straight Arrow Connector 10"/>
          <p:cNvCxnSpPr>
            <a:stCxn id="10" idx="0"/>
          </p:cNvCxnSpPr>
          <p:nvPr/>
        </p:nvCxnSpPr>
        <p:spPr>
          <a:xfrm rot="16200000" flipV="1">
            <a:off x="5143500" y="5295900"/>
            <a:ext cx="685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953375" y="4524375"/>
            <a:ext cx="10668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53400" y="48006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19" name="Rectangle 18"/>
          <p:cNvSpPr/>
          <p:nvPr/>
        </p:nvSpPr>
        <p:spPr>
          <a:xfrm>
            <a:off x="1321610" y="4038600"/>
            <a:ext cx="568760" cy="981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9955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3165" y="2590800"/>
            <a:ext cx="4895239" cy="29718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smtClean="0"/>
              <a:t>Building a Neighbor joining tree</a:t>
            </a:r>
            <a:endParaRPr lang="en-US" dirty="0"/>
          </a:p>
        </p:txBody>
      </p:sp>
      <p:sp>
        <p:nvSpPr>
          <p:cNvPr id="7" name="TextBox 6"/>
          <p:cNvSpPr txBox="1"/>
          <p:nvPr/>
        </p:nvSpPr>
        <p:spPr>
          <a:xfrm>
            <a:off x="381000" y="1524000"/>
            <a:ext cx="7855997" cy="954107"/>
          </a:xfrm>
          <a:prstGeom prst="rect">
            <a:avLst/>
          </a:prstGeom>
          <a:noFill/>
        </p:spPr>
        <p:txBody>
          <a:bodyPr wrap="none" rtlCol="0">
            <a:spAutoFit/>
          </a:bodyPr>
          <a:lstStyle/>
          <a:p>
            <a:pPr>
              <a:buFont typeface="Arial" pitchFamily="34" charset="0"/>
              <a:buChar char="•"/>
            </a:pPr>
            <a:r>
              <a:rPr lang="en-US" sz="2800" dirty="0" smtClean="0"/>
              <a:t> Use JC </a:t>
            </a:r>
            <a:r>
              <a:rPr lang="en-US" sz="2800" dirty="0" err="1" smtClean="0"/>
              <a:t>nt</a:t>
            </a:r>
            <a:r>
              <a:rPr lang="en-US" sz="2800" dirty="0" smtClean="0"/>
              <a:t> model</a:t>
            </a:r>
          </a:p>
          <a:p>
            <a:pPr>
              <a:buFont typeface="Arial" pitchFamily="34" charset="0"/>
              <a:buChar char="•"/>
            </a:pPr>
            <a:r>
              <a:rPr lang="en-US" sz="2800" dirty="0" smtClean="0"/>
              <a:t> Calculate bootstrap support with 1000 replications</a:t>
            </a:r>
          </a:p>
        </p:txBody>
      </p:sp>
      <p:sp>
        <p:nvSpPr>
          <p:cNvPr id="8" name="Rectangle 7"/>
          <p:cNvSpPr/>
          <p:nvPr/>
        </p:nvSpPr>
        <p:spPr>
          <a:xfrm>
            <a:off x="2153097" y="4855534"/>
            <a:ext cx="1371600" cy="2286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539" name="Picture 3"/>
          <p:cNvPicPr>
            <a:picLocks noChangeAspect="1" noChangeArrowheads="1"/>
          </p:cNvPicPr>
          <p:nvPr/>
        </p:nvPicPr>
        <p:blipFill>
          <a:blip r:embed="rId3" cstate="print"/>
          <a:srcRect/>
          <a:stretch>
            <a:fillRect/>
          </a:stretch>
        </p:blipFill>
        <p:spPr bwMode="auto">
          <a:xfrm>
            <a:off x="5010150" y="2895600"/>
            <a:ext cx="4133850" cy="2462719"/>
          </a:xfrm>
          <a:prstGeom prst="rect">
            <a:avLst/>
          </a:prstGeom>
          <a:noFill/>
          <a:ln w="9525">
            <a:noFill/>
            <a:miter lim="800000"/>
            <a:headEnd/>
            <a:tailEnd/>
          </a:ln>
          <a:effectLst/>
        </p:spPr>
      </p:pic>
      <p:sp>
        <p:nvSpPr>
          <p:cNvPr id="11" name="Rectangle 10"/>
          <p:cNvSpPr/>
          <p:nvPr/>
        </p:nvSpPr>
        <p:spPr>
          <a:xfrm>
            <a:off x="2154866" y="3919868"/>
            <a:ext cx="1628775" cy="276225"/>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33976" y="3429000"/>
            <a:ext cx="5334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57950" y="3352800"/>
            <a:ext cx="1219200" cy="304800"/>
          </a:xfrm>
          <a:prstGeom prst="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09600" y="2326763"/>
            <a:ext cx="8333378" cy="2633662"/>
          </a:xfrm>
          <a:prstGeom prst="rect">
            <a:avLst/>
          </a:prstGeom>
          <a:noFill/>
          <a:ln w="9525">
            <a:noFill/>
            <a:miter lim="800000"/>
            <a:headEnd/>
            <a:tailEnd/>
          </a:ln>
          <a:effectLst/>
        </p:spPr>
      </p:pic>
      <p:sp>
        <p:nvSpPr>
          <p:cNvPr id="6" name="Title 1"/>
          <p:cNvSpPr>
            <a:spLocks noGrp="1"/>
          </p:cNvSpPr>
          <p:nvPr>
            <p:ph type="title"/>
          </p:nvPr>
        </p:nvSpPr>
        <p:spPr>
          <a:xfrm>
            <a:off x="457200" y="274638"/>
            <a:ext cx="8229600" cy="1143000"/>
          </a:xfrm>
        </p:spPr>
        <p:txBody>
          <a:bodyPr>
            <a:normAutofit fontScale="90000"/>
          </a:bodyPr>
          <a:lstStyle/>
          <a:p>
            <a:r>
              <a:rPr lang="en-US" dirty="0" smtClean="0"/>
              <a:t>Building a Neighbor joining tree (</a:t>
            </a:r>
            <a:r>
              <a:rPr lang="en-US" dirty="0" err="1" smtClean="0"/>
              <a:t>unrooted</a:t>
            </a:r>
            <a:r>
              <a:rPr lang="en-US" dirty="0" smtClean="0"/>
              <a:t> </a:t>
            </a:r>
            <a:r>
              <a:rPr lang="en-US" dirty="0" err="1" smtClean="0"/>
              <a:t>nt</a:t>
            </a:r>
            <a:r>
              <a:rPr lang="en-US" dirty="0" smtClean="0"/>
              <a:t> tree)</a:t>
            </a:r>
            <a:endParaRPr lang="en-US" dirty="0"/>
          </a:p>
        </p:txBody>
      </p:sp>
      <p:pic>
        <p:nvPicPr>
          <p:cNvPr id="9" name="Picture 8"/>
          <p:cNvPicPr>
            <a:picLocks noChangeAspect="1" noChangeArrowheads="1"/>
          </p:cNvPicPr>
          <p:nvPr/>
        </p:nvPicPr>
        <p:blipFill>
          <a:blip r:embed="rId3" cstate="print"/>
          <a:srcRect/>
          <a:stretch>
            <a:fillRect/>
          </a:stretch>
        </p:blipFill>
        <p:spPr bwMode="auto">
          <a:xfrm>
            <a:off x="6675470" y="2808767"/>
            <a:ext cx="533400" cy="341786"/>
          </a:xfrm>
          <a:prstGeom prst="rect">
            <a:avLst/>
          </a:prstGeom>
          <a:noFill/>
          <a:ln w="9525">
            <a:noFill/>
            <a:miter lim="800000"/>
            <a:headEnd/>
            <a:tailEnd/>
          </a:ln>
          <a:effectLst/>
        </p:spPr>
      </p:pic>
      <p:pic>
        <p:nvPicPr>
          <p:cNvPr id="11" name="Picture 9"/>
          <p:cNvPicPr>
            <a:picLocks noChangeAspect="1" noChangeArrowheads="1"/>
          </p:cNvPicPr>
          <p:nvPr/>
        </p:nvPicPr>
        <p:blipFill>
          <a:blip r:embed="rId4" cstate="print"/>
          <a:srcRect/>
          <a:stretch>
            <a:fillRect/>
          </a:stretch>
        </p:blipFill>
        <p:spPr bwMode="auto">
          <a:xfrm>
            <a:off x="5791200" y="3063617"/>
            <a:ext cx="304800" cy="407213"/>
          </a:xfrm>
          <a:prstGeom prst="rect">
            <a:avLst/>
          </a:prstGeom>
          <a:noFill/>
          <a:ln w="9525">
            <a:noFill/>
            <a:miter lim="800000"/>
            <a:headEnd/>
            <a:tailEnd/>
          </a:ln>
          <a:effectLst/>
        </p:spPr>
      </p:pic>
      <p:pic>
        <p:nvPicPr>
          <p:cNvPr id="15" name="Picture 17"/>
          <p:cNvPicPr>
            <a:picLocks noChangeAspect="1" noChangeArrowheads="1"/>
          </p:cNvPicPr>
          <p:nvPr/>
        </p:nvPicPr>
        <p:blipFill>
          <a:blip r:embed="rId5" cstate="print"/>
          <a:srcRect/>
          <a:stretch>
            <a:fillRect/>
          </a:stretch>
        </p:blipFill>
        <p:spPr bwMode="auto">
          <a:xfrm>
            <a:off x="8350101" y="4035062"/>
            <a:ext cx="381000" cy="304800"/>
          </a:xfrm>
          <a:prstGeom prst="rect">
            <a:avLst/>
          </a:prstGeom>
          <a:noFill/>
          <a:ln w="9525">
            <a:noFill/>
            <a:miter lim="800000"/>
            <a:headEnd/>
            <a:tailEnd/>
          </a:ln>
          <a:effectLst/>
        </p:spPr>
      </p:pic>
      <p:pic>
        <p:nvPicPr>
          <p:cNvPr id="20" name="Picture 10"/>
          <p:cNvPicPr>
            <a:picLocks noChangeAspect="1" noChangeArrowheads="1"/>
          </p:cNvPicPr>
          <p:nvPr/>
        </p:nvPicPr>
        <p:blipFill>
          <a:blip r:embed="rId6" cstate="print"/>
          <a:srcRect/>
          <a:stretch>
            <a:fillRect/>
          </a:stretch>
        </p:blipFill>
        <p:spPr bwMode="auto">
          <a:xfrm>
            <a:off x="7696200" y="3400659"/>
            <a:ext cx="292627" cy="381000"/>
          </a:xfrm>
          <a:prstGeom prst="rect">
            <a:avLst/>
          </a:prstGeom>
          <a:noFill/>
          <a:ln w="9525">
            <a:noFill/>
            <a:miter lim="800000"/>
            <a:headEnd/>
            <a:tailEnd/>
          </a:ln>
          <a:effectLst/>
        </p:spPr>
      </p:pic>
      <p:sp>
        <p:nvSpPr>
          <p:cNvPr id="22" name="Rectangle 21"/>
          <p:cNvSpPr/>
          <p:nvPr/>
        </p:nvSpPr>
        <p:spPr>
          <a:xfrm>
            <a:off x="2832796" y="4557829"/>
            <a:ext cx="5586722" cy="369332"/>
          </a:xfrm>
          <a:prstGeom prst="rect">
            <a:avLst/>
          </a:prstGeom>
        </p:spPr>
        <p:txBody>
          <a:bodyPr wrap="none">
            <a:spAutoFit/>
          </a:bodyPr>
          <a:lstStyle/>
          <a:p>
            <a:r>
              <a:rPr lang="en-US" dirty="0" smtClean="0">
                <a:solidFill>
                  <a:schemeClr val="tx2">
                    <a:lumMod val="60000"/>
                    <a:lumOff val="40000"/>
                  </a:schemeClr>
                </a:solidFill>
              </a:rPr>
              <a:t>This distance corresponds to 0.05 </a:t>
            </a:r>
            <a:r>
              <a:rPr lang="en-US" dirty="0" err="1" smtClean="0">
                <a:solidFill>
                  <a:schemeClr val="tx2">
                    <a:lumMod val="60000"/>
                    <a:lumOff val="40000"/>
                  </a:schemeClr>
                </a:solidFill>
              </a:rPr>
              <a:t>nt</a:t>
            </a:r>
            <a:r>
              <a:rPr lang="en-US" dirty="0" smtClean="0">
                <a:solidFill>
                  <a:schemeClr val="tx2">
                    <a:lumMod val="60000"/>
                    <a:lumOff val="40000"/>
                  </a:schemeClr>
                </a:solidFill>
              </a:rPr>
              <a:t> </a:t>
            </a:r>
            <a:r>
              <a:rPr lang="en-US" dirty="0">
                <a:solidFill>
                  <a:schemeClr val="tx2">
                    <a:lumMod val="60000"/>
                    <a:lumOff val="40000"/>
                  </a:schemeClr>
                </a:solidFill>
              </a:rPr>
              <a:t>substitutions per </a:t>
            </a:r>
            <a:r>
              <a:rPr lang="en-US" dirty="0" smtClean="0">
                <a:solidFill>
                  <a:schemeClr val="tx2">
                    <a:lumMod val="60000"/>
                    <a:lumOff val="40000"/>
                  </a:schemeClr>
                </a:solidFill>
              </a:rPr>
              <a:t>site</a:t>
            </a:r>
            <a:endParaRPr lang="en-US" dirty="0">
              <a:solidFill>
                <a:schemeClr val="tx2">
                  <a:lumMod val="60000"/>
                  <a:lumOff val="40000"/>
                </a:schemeClr>
              </a:solidFill>
            </a:endParaRPr>
          </a:p>
        </p:txBody>
      </p:sp>
      <p:cxnSp>
        <p:nvCxnSpPr>
          <p:cNvPr id="24" name="Straight Arrow Connector 23"/>
          <p:cNvCxnSpPr/>
          <p:nvPr/>
        </p:nvCxnSpPr>
        <p:spPr>
          <a:xfrm>
            <a:off x="2351567" y="4711998"/>
            <a:ext cx="533400" cy="1588"/>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8200" y="1600200"/>
            <a:ext cx="2590800" cy="369332"/>
          </a:xfrm>
          <a:prstGeom prst="rect">
            <a:avLst/>
          </a:prstGeom>
          <a:noFill/>
        </p:spPr>
        <p:txBody>
          <a:bodyPr wrap="square" rtlCol="0">
            <a:spAutoFit/>
          </a:bodyPr>
          <a:lstStyle/>
          <a:p>
            <a:r>
              <a:rPr lang="en-US" dirty="0" smtClean="0">
                <a:solidFill>
                  <a:schemeClr val="tx2">
                    <a:lumMod val="60000"/>
                    <a:lumOff val="40000"/>
                  </a:schemeClr>
                </a:solidFill>
              </a:rPr>
              <a:t>Well supported node</a:t>
            </a:r>
            <a:endParaRPr lang="en-US" dirty="0">
              <a:solidFill>
                <a:schemeClr val="tx2">
                  <a:lumMod val="60000"/>
                  <a:lumOff val="40000"/>
                </a:schemeClr>
              </a:solidFill>
            </a:endParaRPr>
          </a:p>
        </p:txBody>
      </p:sp>
      <p:pic>
        <p:nvPicPr>
          <p:cNvPr id="31" name="Picture 14"/>
          <p:cNvPicPr>
            <a:picLocks noChangeAspect="1" noChangeArrowheads="1"/>
          </p:cNvPicPr>
          <p:nvPr/>
        </p:nvPicPr>
        <p:blipFill>
          <a:blip r:embed="rId7" cstate="print"/>
          <a:srcRect/>
          <a:stretch>
            <a:fillRect/>
          </a:stretch>
        </p:blipFill>
        <p:spPr bwMode="auto">
          <a:xfrm>
            <a:off x="7444565" y="3783395"/>
            <a:ext cx="533400" cy="254209"/>
          </a:xfrm>
          <a:prstGeom prst="rect">
            <a:avLst/>
          </a:prstGeom>
          <a:noFill/>
          <a:ln w="9525">
            <a:noFill/>
            <a:miter lim="800000"/>
            <a:headEnd/>
            <a:tailEnd/>
          </a:ln>
          <a:effectLst/>
        </p:spPr>
      </p:pic>
      <p:pic>
        <p:nvPicPr>
          <p:cNvPr id="34" name="Picture 21"/>
          <p:cNvPicPr>
            <a:picLocks noChangeAspect="1" noChangeArrowheads="1"/>
          </p:cNvPicPr>
          <p:nvPr/>
        </p:nvPicPr>
        <p:blipFill>
          <a:blip r:embed="rId8" cstate="print"/>
          <a:srcRect/>
          <a:stretch>
            <a:fillRect/>
          </a:stretch>
        </p:blipFill>
        <p:spPr bwMode="auto">
          <a:xfrm>
            <a:off x="6420297" y="2326763"/>
            <a:ext cx="304800" cy="459887"/>
          </a:xfrm>
          <a:prstGeom prst="rect">
            <a:avLst/>
          </a:prstGeom>
          <a:noFill/>
          <a:ln w="9525">
            <a:noFill/>
            <a:miter lim="800000"/>
            <a:headEnd/>
            <a:tailEnd/>
          </a:ln>
          <a:effectLst/>
        </p:spPr>
      </p:pic>
      <p:sp>
        <p:nvSpPr>
          <p:cNvPr id="17" name="TextBox 16"/>
          <p:cNvSpPr txBox="1"/>
          <p:nvPr/>
        </p:nvSpPr>
        <p:spPr>
          <a:xfrm>
            <a:off x="1295400" y="5486400"/>
            <a:ext cx="6705600" cy="830997"/>
          </a:xfrm>
          <a:prstGeom prst="rect">
            <a:avLst/>
          </a:prstGeom>
          <a:solidFill>
            <a:schemeClr val="accent1">
              <a:lumMod val="40000"/>
              <a:lumOff val="60000"/>
            </a:schemeClr>
          </a:solidFill>
        </p:spPr>
        <p:txBody>
          <a:bodyPr wrap="square" rtlCol="0">
            <a:spAutoFit/>
          </a:bodyPr>
          <a:lstStyle/>
          <a:p>
            <a:pPr>
              <a:buFont typeface="Arial" pitchFamily="34" charset="0"/>
              <a:buChar char="•"/>
            </a:pPr>
            <a:r>
              <a:rPr lang="en-US" sz="2400" dirty="0" smtClean="0"/>
              <a:t> Human and primates group together</a:t>
            </a:r>
          </a:p>
          <a:p>
            <a:pPr>
              <a:buFont typeface="Arial" pitchFamily="34" charset="0"/>
              <a:buChar char="•"/>
            </a:pPr>
            <a:r>
              <a:rPr lang="en-US" sz="2400" dirty="0" smtClean="0"/>
              <a:t> Fish group together </a:t>
            </a:r>
          </a:p>
        </p:txBody>
      </p:sp>
      <p:pic>
        <p:nvPicPr>
          <p:cNvPr id="32" name="Picture 3"/>
          <p:cNvPicPr>
            <a:picLocks noChangeAspect="1" noChangeArrowheads="1"/>
          </p:cNvPicPr>
          <p:nvPr/>
        </p:nvPicPr>
        <p:blipFill>
          <a:blip r:embed="rId9" cstate="print"/>
          <a:srcRect/>
          <a:stretch>
            <a:fillRect/>
          </a:stretch>
        </p:blipFill>
        <p:spPr bwMode="auto">
          <a:xfrm>
            <a:off x="152400" y="1371600"/>
            <a:ext cx="4009411" cy="1114724"/>
          </a:xfrm>
          <a:prstGeom prst="rect">
            <a:avLst/>
          </a:prstGeom>
          <a:noFill/>
          <a:ln w="9525">
            <a:noFill/>
            <a:miter lim="800000"/>
            <a:headEnd/>
            <a:tailEnd/>
          </a:ln>
          <a:effectLst/>
        </p:spPr>
      </p:pic>
      <p:cxnSp>
        <p:nvCxnSpPr>
          <p:cNvPr id="26" name="Straight Arrow Connector 25"/>
          <p:cNvCxnSpPr/>
          <p:nvPr/>
        </p:nvCxnSpPr>
        <p:spPr>
          <a:xfrm rot="10800000" flipV="1">
            <a:off x="4038600" y="1905000"/>
            <a:ext cx="609600" cy="653534"/>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
            </a:r>
            <a:br>
              <a:rPr lang="en-US" sz="4800" dirty="0" smtClean="0"/>
            </a:br>
            <a:r>
              <a:rPr lang="en-US" sz="4800" dirty="0" smtClean="0"/>
              <a:t>Bioinformatics </a:t>
            </a:r>
            <a:br>
              <a:rPr lang="en-US" sz="4800" dirty="0" smtClean="0"/>
            </a:br>
            <a:r>
              <a:rPr lang="en-US" sz="4000" dirty="0" smtClean="0"/>
              <a:t>Bi1X-2010</a:t>
            </a:r>
            <a:r>
              <a:rPr lang="en-US" sz="3200" dirty="0" smtClean="0"/>
              <a:t/>
            </a:r>
            <a:br>
              <a:rPr lang="en-US" sz="3200" dirty="0" smtClean="0"/>
            </a:br>
            <a:endParaRPr lang="en-US" sz="4800" dirty="0"/>
          </a:p>
        </p:txBody>
      </p:sp>
      <p:sp>
        <p:nvSpPr>
          <p:cNvPr id="3" name="Subtitle 2"/>
          <p:cNvSpPr>
            <a:spLocks noGrp="1"/>
          </p:cNvSpPr>
          <p:nvPr>
            <p:ph type="subTitle" idx="1"/>
          </p:nvPr>
        </p:nvSpPr>
        <p:spPr>
          <a:xfrm>
            <a:off x="1371600" y="3886200"/>
            <a:ext cx="6400800" cy="2057400"/>
          </a:xfrm>
        </p:spPr>
        <p:txBody>
          <a:bodyPr>
            <a:normAutofit lnSpcReduction="10000"/>
          </a:bodyPr>
          <a:lstStyle/>
          <a:p>
            <a:r>
              <a:rPr lang="en-US" b="1" dirty="0" smtClean="0"/>
              <a:t>Part IV</a:t>
            </a:r>
            <a:r>
              <a:rPr lang="en-US" dirty="0" smtClean="0"/>
              <a:t>: Phylogenetic analysis of </a:t>
            </a:r>
            <a:r>
              <a:rPr lang="en-US" dirty="0" err="1" smtClean="0"/>
              <a:t>rRNA</a:t>
            </a:r>
            <a:r>
              <a:rPr lang="en-US" dirty="0" smtClean="0"/>
              <a:t> sequences - an exercise in class </a:t>
            </a:r>
            <a:br>
              <a:rPr lang="en-US" dirty="0" smtClean="0"/>
            </a:br>
            <a:endParaRPr lang="en-US" dirty="0" smtClean="0"/>
          </a:p>
          <a:p>
            <a:r>
              <a:rPr lang="en-US" dirty="0" err="1" smtClean="0"/>
              <a:t>Arbel</a:t>
            </a:r>
            <a:r>
              <a:rPr lang="en-US" dirty="0" smtClean="0"/>
              <a:t> </a:t>
            </a:r>
            <a:r>
              <a:rPr lang="en-US" dirty="0" err="1" smtClean="0"/>
              <a:t>Tadmor</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Universal phylogenetic tree based on </a:t>
            </a:r>
            <a:br>
              <a:rPr lang="en-US" sz="3200" dirty="0" smtClean="0"/>
            </a:br>
            <a:r>
              <a:rPr lang="en-US" sz="3200" dirty="0" smtClean="0"/>
              <a:t>small-subunit (SSU) </a:t>
            </a:r>
            <a:r>
              <a:rPr lang="en-US" sz="3200" dirty="0" err="1" smtClean="0"/>
              <a:t>rRNA</a:t>
            </a:r>
            <a:r>
              <a:rPr lang="en-US" sz="3200" dirty="0" smtClean="0"/>
              <a:t> sequences</a:t>
            </a:r>
            <a:endParaRPr lang="en-US" sz="3200" dirty="0"/>
          </a:p>
        </p:txBody>
      </p:sp>
      <p:grpSp>
        <p:nvGrpSpPr>
          <p:cNvPr id="3" name="Group 3"/>
          <p:cNvGrpSpPr/>
          <p:nvPr/>
        </p:nvGrpSpPr>
        <p:grpSpPr>
          <a:xfrm>
            <a:off x="2667000" y="1295400"/>
            <a:ext cx="3733800" cy="5257800"/>
            <a:chOff x="4572000" y="1600200"/>
            <a:chExt cx="3343275" cy="4800600"/>
          </a:xfrm>
        </p:grpSpPr>
        <p:pic>
          <p:nvPicPr>
            <p:cNvPr id="5" name="Picture 3"/>
            <p:cNvPicPr>
              <a:picLocks noChangeAspect="1" noChangeArrowheads="1"/>
            </p:cNvPicPr>
            <p:nvPr/>
          </p:nvPicPr>
          <p:blipFill>
            <a:blip r:embed="rId3" cstate="print"/>
            <a:srcRect/>
            <a:stretch>
              <a:fillRect/>
            </a:stretch>
          </p:blipFill>
          <p:spPr bwMode="auto">
            <a:xfrm>
              <a:off x="4572000" y="1676400"/>
              <a:ext cx="3343275" cy="4724400"/>
            </a:xfrm>
            <a:prstGeom prst="rect">
              <a:avLst/>
            </a:prstGeom>
            <a:noFill/>
            <a:ln w="9525">
              <a:noFill/>
              <a:miter lim="800000"/>
              <a:headEnd/>
              <a:tailEnd/>
            </a:ln>
          </p:spPr>
        </p:pic>
        <p:sp>
          <p:nvSpPr>
            <p:cNvPr id="6" name="Rectangle 5"/>
            <p:cNvSpPr/>
            <p:nvPr/>
          </p:nvSpPr>
          <p:spPr>
            <a:xfrm>
              <a:off x="5410200" y="1600200"/>
              <a:ext cx="1447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rmAutofit fontScale="90000"/>
          </a:bodyPr>
          <a:lstStyle/>
          <a:p>
            <a:r>
              <a:rPr lang="en-US" dirty="0" smtClean="0"/>
              <a:t>How are SSU </a:t>
            </a:r>
            <a:r>
              <a:rPr lang="en-US" dirty="0" err="1" smtClean="0"/>
              <a:t>rRNA</a:t>
            </a:r>
            <a:r>
              <a:rPr lang="en-US" dirty="0" smtClean="0"/>
              <a:t> sequences different?</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err="1" smtClean="0"/>
              <a:t>rRNA</a:t>
            </a:r>
            <a:r>
              <a:rPr lang="en-US" dirty="0" smtClean="0"/>
              <a:t> genes are universal genes that are highly conserved </a:t>
            </a:r>
          </a:p>
          <a:p>
            <a:r>
              <a:rPr lang="en-US" dirty="0" smtClean="0"/>
              <a:t>Used as phylogenetic markers for species</a:t>
            </a:r>
          </a:p>
          <a:p>
            <a:pPr>
              <a:buNone/>
            </a:pPr>
            <a:endParaRPr lang="en-US" b="1" dirty="0" smtClean="0"/>
          </a:p>
          <a:p>
            <a:pPr>
              <a:buNone/>
            </a:pPr>
            <a:r>
              <a:rPr lang="en-US" b="1" dirty="0" smtClean="0"/>
              <a:t>Some technical points</a:t>
            </a:r>
          </a:p>
          <a:p>
            <a:r>
              <a:rPr lang="en-US" dirty="0" smtClean="0"/>
              <a:t>No </a:t>
            </a:r>
            <a:r>
              <a:rPr lang="en-US" dirty="0" err="1" smtClean="0"/>
              <a:t>aa</a:t>
            </a:r>
            <a:r>
              <a:rPr lang="en-US" dirty="0" smtClean="0"/>
              <a:t> sequence</a:t>
            </a:r>
          </a:p>
          <a:p>
            <a:r>
              <a:rPr lang="en-US" dirty="0" smtClean="0"/>
              <a:t>Selection is directly on the </a:t>
            </a:r>
            <a:r>
              <a:rPr lang="en-US" dirty="0" err="1" smtClean="0"/>
              <a:t>nt</a:t>
            </a:r>
            <a:r>
              <a:rPr lang="en-US" dirty="0" smtClean="0"/>
              <a:t> sequence</a:t>
            </a:r>
          </a:p>
          <a:p>
            <a:r>
              <a:rPr lang="en-US" dirty="0" smtClean="0"/>
              <a:t>Alignment should take into account secondary structure of </a:t>
            </a:r>
            <a:r>
              <a:rPr lang="en-US" dirty="0" err="1" smtClean="0"/>
              <a:t>rRNA</a:t>
            </a:r>
            <a:r>
              <a:rPr lang="en-US" dirty="0" smtClean="0"/>
              <a:t> molecule </a:t>
            </a:r>
          </a:p>
          <a:p>
            <a:r>
              <a:rPr lang="en-US" dirty="0" smtClean="0"/>
              <a:t>We will therefore use a dedicated website called </a:t>
            </a:r>
            <a:r>
              <a:rPr lang="en-US" b="1" dirty="0" smtClean="0"/>
              <a:t>green genes</a:t>
            </a:r>
            <a:r>
              <a:rPr lang="en-US" dirty="0" smtClean="0"/>
              <a:t> to align the sequences and analyze the alignment in MEGA</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rRNA</a:t>
            </a:r>
            <a:r>
              <a:rPr lang="en-US" dirty="0" smtClean="0"/>
              <a:t> secondary structure</a:t>
            </a: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1524000" y="1295400"/>
            <a:ext cx="5943600" cy="5337353"/>
          </a:xfrm>
          <a:prstGeom prst="rect">
            <a:avLst/>
          </a:prstGeom>
          <a:noFill/>
          <a:ln w="9525">
            <a:noFill/>
            <a:miter lim="800000"/>
            <a:headEnd/>
            <a:tailEnd/>
          </a:ln>
          <a:effectLst/>
        </p:spPr>
      </p:pic>
      <p:cxnSp>
        <p:nvCxnSpPr>
          <p:cNvPr id="8" name="Straight Arrow Connector 7"/>
          <p:cNvCxnSpPr>
            <a:stCxn id="10" idx="1"/>
          </p:cNvCxnSpPr>
          <p:nvPr/>
        </p:nvCxnSpPr>
        <p:spPr>
          <a:xfrm rot="10800000" flipV="1">
            <a:off x="5486400" y="4209366"/>
            <a:ext cx="2057400" cy="4388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43800" y="3886200"/>
            <a:ext cx="1606337" cy="646331"/>
          </a:xfrm>
          <a:prstGeom prst="rect">
            <a:avLst/>
          </a:prstGeom>
        </p:spPr>
        <p:txBody>
          <a:bodyPr wrap="none">
            <a:spAutoFit/>
          </a:bodyPr>
          <a:lstStyle/>
          <a:p>
            <a:r>
              <a:rPr lang="en-US" dirty="0" smtClean="0">
                <a:solidFill>
                  <a:srgbClr val="FF0000"/>
                </a:solidFill>
              </a:rPr>
              <a:t>1492RL2D</a:t>
            </a:r>
          </a:p>
          <a:p>
            <a:r>
              <a:rPr lang="en-US" dirty="0" smtClean="0">
                <a:solidFill>
                  <a:srgbClr val="FF0000"/>
                </a:solidFill>
              </a:rPr>
              <a:t>Reverse primer</a:t>
            </a:r>
            <a:endParaRPr lang="en-US" dirty="0">
              <a:solidFill>
                <a:srgbClr val="FF0000"/>
              </a:solidFill>
            </a:endParaRPr>
          </a:p>
        </p:txBody>
      </p:sp>
      <p:cxnSp>
        <p:nvCxnSpPr>
          <p:cNvPr id="12" name="Straight Arrow Connector 11"/>
          <p:cNvCxnSpPr/>
          <p:nvPr/>
        </p:nvCxnSpPr>
        <p:spPr>
          <a:xfrm>
            <a:off x="1295400" y="4114800"/>
            <a:ext cx="228600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3505200"/>
            <a:ext cx="1650195" cy="646331"/>
          </a:xfrm>
          <a:prstGeom prst="rect">
            <a:avLst/>
          </a:prstGeom>
        </p:spPr>
        <p:txBody>
          <a:bodyPr wrap="none">
            <a:spAutoFit/>
          </a:bodyPr>
          <a:lstStyle/>
          <a:p>
            <a:r>
              <a:rPr lang="en-US" dirty="0" smtClean="0">
                <a:solidFill>
                  <a:srgbClr val="FF0000"/>
                </a:solidFill>
              </a:rPr>
              <a:t>357F </a:t>
            </a:r>
          </a:p>
          <a:p>
            <a:r>
              <a:rPr lang="en-US" dirty="0" smtClean="0">
                <a:solidFill>
                  <a:srgbClr val="FF0000"/>
                </a:solidFill>
              </a:rPr>
              <a:t>Forward primer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for today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Learn more about the </a:t>
            </a:r>
            <a:r>
              <a:rPr lang="en-US" dirty="0" err="1" smtClean="0"/>
              <a:t>rRNA</a:t>
            </a:r>
            <a:r>
              <a:rPr lang="en-US" dirty="0" smtClean="0"/>
              <a:t> gene and the nature of the </a:t>
            </a:r>
            <a:r>
              <a:rPr lang="en-US" dirty="0" err="1" smtClean="0"/>
              <a:t>amplicon</a:t>
            </a:r>
            <a:r>
              <a:rPr lang="en-US" dirty="0" smtClean="0"/>
              <a:t> you generated</a:t>
            </a:r>
          </a:p>
          <a:p>
            <a:r>
              <a:rPr lang="en-US" dirty="0" smtClean="0"/>
              <a:t>Read the </a:t>
            </a:r>
            <a:r>
              <a:rPr lang="en-US" b="1" dirty="0" smtClean="0"/>
              <a:t>green genes </a:t>
            </a:r>
            <a:r>
              <a:rPr lang="en-US" dirty="0" smtClean="0"/>
              <a:t>website tutorial</a:t>
            </a:r>
          </a:p>
          <a:p>
            <a:r>
              <a:rPr lang="en-US" dirty="0" smtClean="0"/>
              <a:t>Convert your traces to </a:t>
            </a:r>
            <a:r>
              <a:rPr lang="en-US" dirty="0" err="1" smtClean="0"/>
              <a:t>nt</a:t>
            </a:r>
            <a:r>
              <a:rPr lang="en-US" dirty="0" smtClean="0"/>
              <a:t> using </a:t>
            </a:r>
            <a:r>
              <a:rPr lang="en-US" b="1" dirty="0" smtClean="0"/>
              <a:t>Sequence Scanner</a:t>
            </a:r>
          </a:p>
          <a:p>
            <a:r>
              <a:rPr lang="en-US" dirty="0" smtClean="0"/>
              <a:t>Align sequences with green genes</a:t>
            </a:r>
          </a:p>
          <a:p>
            <a:r>
              <a:rPr lang="en-US" dirty="0" smtClean="0"/>
              <a:t>Check for chimeras using green genes</a:t>
            </a:r>
          </a:p>
          <a:p>
            <a:r>
              <a:rPr lang="en-US" dirty="0" smtClean="0"/>
              <a:t>Import alignment into MEGA </a:t>
            </a:r>
          </a:p>
          <a:p>
            <a:r>
              <a:rPr lang="en-US" dirty="0" smtClean="0"/>
              <a:t>Calculate distance matrix</a:t>
            </a:r>
          </a:p>
          <a:p>
            <a:r>
              <a:rPr lang="en-US" dirty="0" smtClean="0"/>
              <a:t>Build a NJ tree</a:t>
            </a:r>
          </a:p>
          <a:p>
            <a:r>
              <a:rPr lang="en-US" dirty="0" smtClean="0"/>
              <a:t>Identify closest relatives of your sequences</a:t>
            </a:r>
          </a:p>
          <a:p>
            <a:r>
              <a:rPr lang="en-US" dirty="0" smtClean="0"/>
              <a:t>Is it likely that you found your </a:t>
            </a:r>
            <a:r>
              <a:rPr lang="en-US" dirty="0" err="1" smtClean="0"/>
              <a:t>phylotypes</a:t>
            </a:r>
            <a:r>
              <a:rPr lang="en-US" dirty="0" smtClean="0"/>
              <a:t> in the pond?</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slides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1: </a:t>
            </a:r>
            <a:r>
              <a:rPr lang="en-US" sz="3200" u="sng" dirty="0" smtClean="0"/>
              <a:t>Global</a:t>
            </a:r>
            <a:r>
              <a:rPr lang="en-US" sz="3200" dirty="0" smtClean="0"/>
              <a:t> alignment of two random 300bp nucleotide sequences</a:t>
            </a:r>
            <a:endParaRPr lang="en-US" sz="3200" dirty="0"/>
          </a:p>
        </p:txBody>
      </p:sp>
      <p:sp>
        <p:nvSpPr>
          <p:cNvPr id="3" name="TextBox 2"/>
          <p:cNvSpPr txBox="1"/>
          <p:nvPr/>
        </p:nvSpPr>
        <p:spPr>
          <a:xfrm>
            <a:off x="685800" y="1905000"/>
            <a:ext cx="7543800" cy="5139869"/>
          </a:xfrm>
          <a:prstGeom prst="rect">
            <a:avLst/>
          </a:prstGeom>
          <a:noFill/>
        </p:spPr>
        <p:txBody>
          <a:bodyPr wrap="square" rtlCol="0">
            <a:spAutoFit/>
          </a:bodyPr>
          <a:lstStyle/>
          <a:p>
            <a:r>
              <a:rPr lang="en-US" sz="2000" dirty="0" smtClean="0"/>
              <a:t>We will generate random sequences of 300 </a:t>
            </a:r>
            <a:r>
              <a:rPr lang="en-US" sz="2000" dirty="0" err="1" smtClean="0"/>
              <a:t>nt</a:t>
            </a:r>
            <a:r>
              <a:rPr lang="en-US" sz="2000" dirty="0" smtClean="0"/>
              <a:t> in </a:t>
            </a:r>
            <a:r>
              <a:rPr lang="en-US" sz="2000" dirty="0" err="1" smtClean="0"/>
              <a:t>Matlab</a:t>
            </a:r>
            <a:r>
              <a:rPr lang="en-US" sz="2000" dirty="0" smtClean="0"/>
              <a:t>:</a:t>
            </a:r>
          </a:p>
          <a:p>
            <a:endParaRPr lang="en-US" sz="2000" dirty="0"/>
          </a:p>
          <a:p>
            <a:r>
              <a:rPr lang="en-US" sz="2000" dirty="0" smtClean="0">
                <a:latin typeface="Courier New" pitchFamily="49" charset="0"/>
                <a:cs typeface="Courier New" pitchFamily="49" charset="0"/>
              </a:rPr>
              <a:t>&gt;&gt;</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rand_int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floor(4*rand([</a:t>
            </a:r>
            <a:r>
              <a:rPr lang="en-US" sz="2000" dirty="0" smtClean="0">
                <a:latin typeface="Courier New" pitchFamily="49" charset="0"/>
                <a:cs typeface="Courier New" pitchFamily="49" charset="0"/>
              </a:rPr>
              <a:t>1,300])+1);</a:t>
            </a:r>
          </a:p>
          <a:p>
            <a:r>
              <a:rPr lang="en-US" sz="2000" dirty="0" smtClean="0">
                <a:latin typeface="Courier New" pitchFamily="49" charset="0"/>
                <a:cs typeface="Courier New" pitchFamily="49" charset="0"/>
              </a:rPr>
              <a:t>&gt;&gt; </a:t>
            </a:r>
            <a:r>
              <a:rPr lang="en-US" sz="2000" dirty="0" err="1" smtClean="0">
                <a:latin typeface="Courier New" pitchFamily="49" charset="0"/>
                <a:cs typeface="Courier New" pitchFamily="49" charset="0"/>
              </a:rPr>
              <a:t>rand_nt</a:t>
            </a:r>
            <a:r>
              <a:rPr lang="en-US" sz="2000" dirty="0" smtClean="0">
                <a:latin typeface="Courier New" pitchFamily="49" charset="0"/>
                <a:cs typeface="Courier New" pitchFamily="49" charset="0"/>
              </a:rPr>
              <a:t>  = int2nt(</a:t>
            </a:r>
            <a:r>
              <a:rPr lang="en-US" sz="2000" dirty="0" err="1" smtClean="0">
                <a:latin typeface="Courier New" pitchFamily="49" charset="0"/>
                <a:cs typeface="Courier New" pitchFamily="49" charset="0"/>
              </a:rPr>
              <a:t>rand_int</a:t>
            </a:r>
            <a:r>
              <a:rPr lang="en-US" sz="2000" dirty="0" smtClean="0">
                <a:latin typeface="Courier New" pitchFamily="49" charset="0"/>
                <a:cs typeface="Courier New" pitchFamily="49" charset="0"/>
              </a:rPr>
              <a:t>)</a:t>
            </a:r>
          </a:p>
          <a:p>
            <a:endParaRPr lang="en-US" sz="2000" dirty="0">
              <a:latin typeface="Courier New" pitchFamily="49" charset="0"/>
              <a:cs typeface="Courier New" pitchFamily="49" charset="0"/>
            </a:endParaRPr>
          </a:p>
          <a:p>
            <a:r>
              <a:rPr lang="en-US" sz="2000" dirty="0" err="1" smtClean="0">
                <a:latin typeface="Courier New" pitchFamily="49" charset="0"/>
                <a:cs typeface="Courier New" pitchFamily="49" charset="0"/>
              </a:rPr>
              <a:t>rand_nt</a:t>
            </a:r>
            <a:r>
              <a:rPr lang="en-US" sz="2000" dirty="0" smtClean="0">
                <a:latin typeface="Courier New" pitchFamily="49" charset="0"/>
                <a:cs typeface="Courier New" pitchFamily="49" charset="0"/>
              </a:rPr>
              <a:t> =</a:t>
            </a:r>
          </a:p>
          <a:p>
            <a:r>
              <a:rPr lang="en-US" sz="2000" dirty="0" smtClean="0">
                <a:latin typeface="Courier New" pitchFamily="49" charset="0"/>
                <a:cs typeface="Courier New" pitchFamily="49" charset="0"/>
              </a:rPr>
              <a:t>TCGAAGGCGCTCGGTAGAGTACGTGTCCCAACTGTTGCCTAAGCGCGCGTACAGTAGGGCGAGGCACGCTACTGTTACGAGATTCCTACCGAAGAAAAGTTAAGCCCCTCGAAAGGTAACCATCGGAGCCCGTGATCTGGCATGAAATACTACGGGCCTTCCCCCAACATAAGGCAACTCATGCGGGGATACACATGCGCCTCGGTCCGATATGATTGCCGCATTTTCACGGTTGCCTCATCAAGCCCGCCAACGGGTTAGTGGAACGAATATGAGGCAGACTCTCACATCGCTATCTGT</a:t>
            </a:r>
            <a:endParaRPr lang="en-US" sz="2000" dirty="0">
              <a:latin typeface="Courier New" pitchFamily="49" charset="0"/>
              <a:cs typeface="Courier New" pitchFamily="49" charset="0"/>
            </a:endParaRPr>
          </a:p>
          <a:p>
            <a:endParaRPr lang="en-US" sz="2000" baseline="0" dirty="0" smtClean="0"/>
          </a:p>
          <a:p>
            <a:endParaRPr lang="en-US" sz="2000" dirty="0" smtClean="0"/>
          </a:p>
          <a:p>
            <a:endParaRPr lang="en-US" sz="1400" dirty="0"/>
          </a:p>
          <a:p>
            <a:r>
              <a:rPr lang="en-US" sz="1400" dirty="0" smtClean="0"/>
              <a:t> </a:t>
            </a:r>
            <a:endParaRPr lang="en-US" sz="1400" dirty="0"/>
          </a:p>
        </p:txBody>
      </p:sp>
      <p:sp>
        <p:nvSpPr>
          <p:cNvPr id="19" name="Rectangle 18"/>
          <p:cNvSpPr/>
          <p:nvPr/>
        </p:nvSpPr>
        <p:spPr>
          <a:xfrm>
            <a:off x="7198738" y="2549104"/>
            <a:ext cx="1386918" cy="369332"/>
          </a:xfrm>
          <a:prstGeom prst="rect">
            <a:avLst/>
          </a:prstGeom>
          <a:solidFill>
            <a:schemeClr val="bg1">
              <a:lumMod val="95000"/>
            </a:schemeClr>
          </a:solidFill>
          <a:ln>
            <a:solidFill>
              <a:schemeClr val="bg1">
                <a:lumMod val="75000"/>
              </a:schemeClr>
            </a:solidFill>
          </a:ln>
        </p:spPr>
        <p:txBody>
          <a:bodyPr wrap="none">
            <a:spAutoFit/>
          </a:bodyPr>
          <a:lstStyle/>
          <a:p>
            <a:r>
              <a:rPr lang="en-US" dirty="0" err="1" smtClean="0">
                <a:latin typeface="Courier New" pitchFamily="49" charset="0"/>
                <a:cs typeface="Courier New" pitchFamily="49" charset="0"/>
              </a:rPr>
              <a:t>rand</a:t>
            </a:r>
            <a:r>
              <a:rPr lang="en-US" sz="1100" dirty="0" err="1" smtClean="0"/>
              <a:t>~</a:t>
            </a:r>
            <a:r>
              <a:rPr lang="en-US" baseline="0" dirty="0" err="1" smtClean="0"/>
              <a:t>U</a:t>
            </a:r>
            <a:r>
              <a:rPr lang="en-US" baseline="0" dirty="0" smtClean="0"/>
              <a:t>(0,1)</a:t>
            </a:r>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
          <p:cNvPicPr>
            <a:picLocks noChangeAspect="1" noChangeArrowheads="1"/>
          </p:cNvPicPr>
          <p:nvPr/>
        </p:nvPicPr>
        <p:blipFill>
          <a:blip r:embed="rId3" cstate="print"/>
          <a:srcRect/>
          <a:stretch>
            <a:fillRect/>
          </a:stretch>
        </p:blipFill>
        <p:spPr bwMode="auto">
          <a:xfrm>
            <a:off x="140266" y="3733800"/>
            <a:ext cx="3066444" cy="2971800"/>
          </a:xfrm>
          <a:prstGeom prst="rect">
            <a:avLst/>
          </a:prstGeom>
          <a:noFill/>
          <a:ln w="9525">
            <a:solidFill>
              <a:schemeClr val="tx1">
                <a:lumMod val="75000"/>
                <a:lumOff val="25000"/>
              </a:schemeClr>
            </a:solidFill>
            <a:miter lim="800000"/>
            <a:headEnd/>
            <a:tailEnd/>
          </a:ln>
          <a:effectLst/>
        </p:spPr>
      </p:pic>
      <p:pic>
        <p:nvPicPr>
          <p:cNvPr id="32770" name="Picture 2"/>
          <p:cNvPicPr>
            <a:picLocks noChangeAspect="1" noChangeArrowheads="1"/>
          </p:cNvPicPr>
          <p:nvPr/>
        </p:nvPicPr>
        <p:blipFill>
          <a:blip r:embed="rId4" cstate="print"/>
          <a:srcRect/>
          <a:stretch>
            <a:fillRect/>
          </a:stretch>
        </p:blipFill>
        <p:spPr bwMode="auto">
          <a:xfrm>
            <a:off x="3505200" y="3657600"/>
            <a:ext cx="4482172" cy="3200400"/>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sz="3200" dirty="0" smtClean="0"/>
              <a:t>Example 1: </a:t>
            </a:r>
            <a:r>
              <a:rPr lang="en-US" sz="3200" u="sng" dirty="0" smtClean="0"/>
              <a:t>Global</a:t>
            </a:r>
            <a:r>
              <a:rPr lang="en-US" sz="3200" dirty="0" smtClean="0"/>
              <a:t> alignment of two random 300bp nucleotide sequences</a:t>
            </a:r>
            <a:endParaRPr lang="en-US" sz="3200" dirty="0"/>
          </a:p>
        </p:txBody>
      </p:sp>
      <p:sp>
        <p:nvSpPr>
          <p:cNvPr id="3" name="TextBox 2"/>
          <p:cNvSpPr txBox="1"/>
          <p:nvPr/>
        </p:nvSpPr>
        <p:spPr>
          <a:xfrm>
            <a:off x="762000" y="1219200"/>
            <a:ext cx="7543800" cy="1169551"/>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1</a:t>
            </a:r>
          </a:p>
          <a:p>
            <a:r>
              <a:rPr lang="en-US" sz="1400" dirty="0" smtClean="0"/>
              <a:t>TCGAAGGCGCTCGGTAGAGTACGTGTCCCAACTGTTGCCTAAGCGCGCGTACAGTAGGGCGAGGCACGCTACTGTTACGAGATTCCTACCGAAGAAAAGTTAAGCCCCTCGAAAGGTAACCATCGGAGCCCGTGATCTGGCATGAAATACTACGGGCCTTCCCCCAACATAAGGCAACTCATGCGGGGATACACATGCGCCTCGGTCCGATATGATTGCCGCATTTTCACGGTTGCCTCATCAAGCCCGCCAACGGGTTAGTGGAACGAATATGAGGCAGACTCTCACATCGCTATCTGT</a:t>
            </a:r>
            <a:endParaRPr lang="en-US" sz="1400" dirty="0"/>
          </a:p>
        </p:txBody>
      </p:sp>
      <p:sp>
        <p:nvSpPr>
          <p:cNvPr id="4" name="TextBox 3"/>
          <p:cNvSpPr txBox="1"/>
          <p:nvPr/>
        </p:nvSpPr>
        <p:spPr>
          <a:xfrm>
            <a:off x="762000" y="2493816"/>
            <a:ext cx="7543800" cy="1169551"/>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2</a:t>
            </a:r>
          </a:p>
          <a:p>
            <a:r>
              <a:rPr lang="en-US" sz="1400" dirty="0" smtClean="0"/>
              <a:t>CCGTAACGTCGTCACAGAAGGCGTGCGAGCACCAATGTCTATCATCGGTCACTTGTGTTAGGTGTACCAAAGCTGAGAGTCGTCTATCTTATCTTCTAATAGTACCTCTATTAAGATTGAGTTGTTGACCCTACAAGCAAATCGTCGTCGCTCCTCAAACTTGTCGCTCTATCAACTCTAGAATGTTGTCTAAGCCGACAGGACCGAACGGTCAATGTGGCGTTCACGATTCAGGCATTATACAAGGCCAATCGTGCGGATGCGGCAGGGGCCCTTCTAACGAAGCGGGGTGCTGGATAT</a:t>
            </a:r>
          </a:p>
        </p:txBody>
      </p:sp>
      <p:sp>
        <p:nvSpPr>
          <p:cNvPr id="13" name="Rectangle 12"/>
          <p:cNvSpPr/>
          <p:nvPr/>
        </p:nvSpPr>
        <p:spPr>
          <a:xfrm>
            <a:off x="4200236" y="4447308"/>
            <a:ext cx="228600" cy="152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91000" y="4648200"/>
            <a:ext cx="22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200" y="1447800"/>
            <a:ext cx="304800" cy="228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7436" y="2715492"/>
            <a:ext cx="304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rgbClr val="FF0000"/>
              </a:solidFill>
            </a:endParaRPr>
          </a:p>
        </p:txBody>
      </p:sp>
      <p:sp>
        <p:nvSpPr>
          <p:cNvPr id="18" name="Rectangle 17"/>
          <p:cNvSpPr/>
          <p:nvPr/>
        </p:nvSpPr>
        <p:spPr>
          <a:xfrm>
            <a:off x="7800108" y="2103580"/>
            <a:ext cx="304800" cy="228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38800" y="6410036"/>
            <a:ext cx="466436" cy="2008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95108" y="6650184"/>
            <a:ext cx="22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40784" y="3341252"/>
            <a:ext cx="304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rgbClr val="FF0000"/>
              </a:solidFill>
            </a:endParaRPr>
          </a:p>
        </p:txBody>
      </p:sp>
      <p:cxnSp>
        <p:nvCxnSpPr>
          <p:cNvPr id="25" name="Straight Connector 24"/>
          <p:cNvCxnSpPr>
            <a:stCxn id="23" idx="1"/>
            <a:endCxn id="22" idx="3"/>
          </p:cNvCxnSpPr>
          <p:nvPr/>
        </p:nvCxnSpPr>
        <p:spPr>
          <a:xfrm rot="10800000" flipV="1">
            <a:off x="6123708" y="3455552"/>
            <a:ext cx="1517076" cy="327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a:endCxn id="21" idx="3"/>
          </p:cNvCxnSpPr>
          <p:nvPr/>
        </p:nvCxnSpPr>
        <p:spPr>
          <a:xfrm rot="10800000" flipV="1">
            <a:off x="6105236" y="2217880"/>
            <a:ext cx="1694872" cy="429260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3"/>
            <a:endCxn id="14" idx="1"/>
          </p:cNvCxnSpPr>
          <p:nvPr/>
        </p:nvCxnSpPr>
        <p:spPr>
          <a:xfrm>
            <a:off x="1152236" y="2829792"/>
            <a:ext cx="3038764" cy="18946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5" idx="3"/>
            <a:endCxn id="13" idx="0"/>
          </p:cNvCxnSpPr>
          <p:nvPr/>
        </p:nvCxnSpPr>
        <p:spPr>
          <a:xfrm>
            <a:off x="1143000" y="1562100"/>
            <a:ext cx="3171536" cy="28852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52400" y="6553200"/>
            <a:ext cx="2438400" cy="135148"/>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56" name="TextBox 55"/>
          <p:cNvSpPr txBox="1"/>
          <p:nvPr/>
        </p:nvSpPr>
        <p:spPr>
          <a:xfrm>
            <a:off x="2537610" y="6578448"/>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cxnSp>
        <p:nvCxnSpPr>
          <p:cNvPr id="58" name="Straight Arrow Connector 57"/>
          <p:cNvCxnSpPr/>
          <p:nvPr/>
        </p:nvCxnSpPr>
        <p:spPr>
          <a:xfrm>
            <a:off x="3048000" y="5486400"/>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HBA1 falls on chromosome 16…</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09600" y="1600200"/>
            <a:ext cx="6048375" cy="4495791"/>
          </a:xfrm>
          <a:prstGeom prst="rect">
            <a:avLst/>
          </a:prstGeom>
          <a:noFill/>
          <a:ln w="9525">
            <a:noFill/>
            <a:miter lim="800000"/>
            <a:headEnd/>
            <a:tailEnd/>
          </a:ln>
          <a:effectLst/>
        </p:spPr>
      </p:pic>
      <p:cxnSp>
        <p:nvCxnSpPr>
          <p:cNvPr id="7" name="Straight Arrow Connector 6"/>
          <p:cNvCxnSpPr/>
          <p:nvPr/>
        </p:nvCxnSpPr>
        <p:spPr>
          <a:xfrm rot="10800000" flipV="1">
            <a:off x="3962400" y="3962400"/>
            <a:ext cx="5334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19600" y="3505200"/>
            <a:ext cx="1676400" cy="461665"/>
          </a:xfrm>
          <a:prstGeom prst="rect">
            <a:avLst/>
          </a:prstGeom>
          <a:noFill/>
        </p:spPr>
        <p:txBody>
          <a:bodyPr wrap="square" rtlCol="0">
            <a:spAutoFit/>
          </a:bodyPr>
          <a:lstStyle/>
          <a:p>
            <a:r>
              <a:rPr lang="en-US" sz="2400" dirty="0" smtClean="0"/>
              <a:t>our gene</a:t>
            </a:r>
            <a:endParaRPr lang="en-US" sz="2400" dirty="0"/>
          </a:p>
        </p:txBody>
      </p:sp>
      <p:sp>
        <p:nvSpPr>
          <p:cNvPr id="10" name="TextBox 9"/>
          <p:cNvSpPr txBox="1"/>
          <p:nvPr/>
        </p:nvSpPr>
        <p:spPr>
          <a:xfrm>
            <a:off x="2438400" y="2895600"/>
            <a:ext cx="2362200" cy="461665"/>
          </a:xfrm>
          <a:prstGeom prst="rect">
            <a:avLst/>
          </a:prstGeom>
          <a:noFill/>
        </p:spPr>
        <p:txBody>
          <a:bodyPr wrap="square" rtlCol="0">
            <a:spAutoFit/>
          </a:bodyPr>
          <a:lstStyle/>
          <a:p>
            <a:r>
              <a:rPr lang="en-US" sz="2400" dirty="0" smtClean="0"/>
              <a:t>chromosome 16</a:t>
            </a:r>
            <a:endParaRPr lang="en-US" sz="2400" dirty="0"/>
          </a:p>
        </p:txBody>
      </p:sp>
      <p:cxnSp>
        <p:nvCxnSpPr>
          <p:cNvPr id="11" name="Straight Arrow Connector 10"/>
          <p:cNvCxnSpPr/>
          <p:nvPr/>
        </p:nvCxnSpPr>
        <p:spPr>
          <a:xfrm rot="10800000" flipV="1">
            <a:off x="1066802" y="3352801"/>
            <a:ext cx="1981199" cy="914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cstate="print"/>
          <a:srcRect/>
          <a:stretch>
            <a:fillRect/>
          </a:stretch>
        </p:blipFill>
        <p:spPr bwMode="auto">
          <a:xfrm>
            <a:off x="7010400" y="1676400"/>
            <a:ext cx="1838325" cy="4105275"/>
          </a:xfrm>
          <a:prstGeom prst="rect">
            <a:avLst/>
          </a:prstGeom>
          <a:noFill/>
          <a:ln w="9525">
            <a:noFill/>
            <a:miter lim="800000"/>
            <a:headEnd/>
            <a:tailEnd/>
          </a:ln>
          <a:effectLst/>
        </p:spPr>
      </p:pic>
      <p:sp>
        <p:nvSpPr>
          <p:cNvPr id="21" name="Rectangle 20"/>
          <p:cNvSpPr/>
          <p:nvPr/>
        </p:nvSpPr>
        <p:spPr>
          <a:xfrm>
            <a:off x="2708696" y="2183922"/>
            <a:ext cx="228600" cy="228600"/>
          </a:xfrm>
          <a:prstGeom prst="rect">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57600" y="4343400"/>
            <a:ext cx="228600" cy="254478"/>
          </a:xfrm>
          <a:prstGeom prst="rect">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16200000" flipV="1">
            <a:off x="1674168" y="5712770"/>
            <a:ext cx="614065"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000" y="6172200"/>
            <a:ext cx="2057400" cy="461665"/>
          </a:xfrm>
          <a:prstGeom prst="rect">
            <a:avLst/>
          </a:prstGeom>
          <a:noFill/>
        </p:spPr>
        <p:txBody>
          <a:bodyPr wrap="square" rtlCol="0">
            <a:spAutoFit/>
          </a:bodyPr>
          <a:lstStyle/>
          <a:p>
            <a:r>
              <a:rPr lang="en-US" sz="2400" dirty="0" err="1" smtClean="0"/>
              <a:t>transcriptome</a:t>
            </a:r>
            <a:endParaRPr lang="en-US" sz="2400" dirty="0"/>
          </a:p>
        </p:txBody>
      </p:sp>
    </p:spTree>
    <p:extLst>
      <p:ext uri="{BB962C8B-B14F-4D97-AF65-F5344CB8AC3E}">
        <p14:creationId xmlns:p14="http://schemas.microsoft.com/office/powerpoint/2010/main" val="25691092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a:picLocks noChangeAspect="1" noChangeArrowheads="1"/>
          </p:cNvPicPr>
          <p:nvPr/>
        </p:nvPicPr>
        <p:blipFill>
          <a:blip r:embed="rId3" cstate="print"/>
          <a:srcRect/>
          <a:stretch>
            <a:fillRect/>
          </a:stretch>
        </p:blipFill>
        <p:spPr bwMode="auto">
          <a:xfrm>
            <a:off x="3505200" y="3657600"/>
            <a:ext cx="4482172" cy="3200400"/>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sz="3200" dirty="0" smtClean="0"/>
              <a:t>Example 1: </a:t>
            </a:r>
            <a:r>
              <a:rPr lang="en-US" sz="3200" u="sng" dirty="0" smtClean="0"/>
              <a:t>Global</a:t>
            </a:r>
            <a:r>
              <a:rPr lang="en-US" sz="3200" dirty="0" smtClean="0"/>
              <a:t> alignment of two random 300bp nucleotide sequences</a:t>
            </a:r>
            <a:endParaRPr lang="en-US" sz="3200" dirty="0"/>
          </a:p>
        </p:txBody>
      </p:sp>
      <p:sp>
        <p:nvSpPr>
          <p:cNvPr id="4" name="TextBox 3"/>
          <p:cNvSpPr txBox="1"/>
          <p:nvPr/>
        </p:nvSpPr>
        <p:spPr>
          <a:xfrm>
            <a:off x="762000" y="2493816"/>
            <a:ext cx="7543800" cy="1169551"/>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2</a:t>
            </a:r>
          </a:p>
          <a:p>
            <a:r>
              <a:rPr lang="en-US" sz="1400" dirty="0" smtClean="0"/>
              <a:t>CCGTAACGTCGTCACAGAAGGCGTGCGAGCACCAATGTCTATCATCGGTCACTTGTGTTAGGTGTACCAAAGCTGAGAGTCGTCTATCTTATCTTCTAATAGTACCTCTATTAAGATTGAGTTGTTGACCCTACAAGCAAATCGTCGTCGCTCCTCAAACTTGTCGCTCTATCAACTCTAGAATGTTGTCTAAGCCGACAGGACCGAACGGTCAATGTGGCGTTCACGATTCAGGCATTATACAAGGCCAATCGTGCGGATGCGGCAGGGGCCCTTCTAACGAAGCGGGGTGCTGGATAT</a:t>
            </a:r>
          </a:p>
        </p:txBody>
      </p:sp>
      <p:sp>
        <p:nvSpPr>
          <p:cNvPr id="10" name="TextBox 9"/>
          <p:cNvSpPr txBox="1"/>
          <p:nvPr/>
        </p:nvSpPr>
        <p:spPr>
          <a:xfrm>
            <a:off x="5241938" y="3733800"/>
            <a:ext cx="3276600" cy="369332"/>
          </a:xfrm>
          <a:prstGeom prst="rect">
            <a:avLst/>
          </a:prstGeom>
          <a:noFill/>
          <a:ln>
            <a:solidFill>
              <a:schemeClr val="tx1"/>
            </a:solidFill>
          </a:ln>
        </p:spPr>
        <p:txBody>
          <a:bodyPr wrap="square" rtlCol="0">
            <a:spAutoFit/>
          </a:bodyPr>
          <a:lstStyle/>
          <a:p>
            <a:r>
              <a:rPr lang="en-US" dirty="0" smtClean="0">
                <a:ln>
                  <a:solidFill>
                    <a:schemeClr val="tx1"/>
                  </a:solidFill>
                </a:ln>
              </a:rPr>
              <a:t>Total length &gt; 300bp due to gaps</a:t>
            </a:r>
          </a:p>
        </p:txBody>
      </p:sp>
      <p:cxnSp>
        <p:nvCxnSpPr>
          <p:cNvPr id="12" name="Straight Arrow Connector 11"/>
          <p:cNvCxnSpPr>
            <a:stCxn id="10" idx="1"/>
          </p:cNvCxnSpPr>
          <p:nvPr/>
        </p:nvCxnSpPr>
        <p:spPr>
          <a:xfrm rot="10800000" flipV="1">
            <a:off x="4708538" y="3918466"/>
            <a:ext cx="533400" cy="240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03338" y="3810000"/>
            <a:ext cx="1600200" cy="369332"/>
          </a:xfrm>
          <a:prstGeom prst="rect">
            <a:avLst/>
          </a:prstGeom>
          <a:noFill/>
          <a:ln>
            <a:solidFill>
              <a:schemeClr val="tx1"/>
            </a:solidFill>
          </a:ln>
        </p:spPr>
        <p:txBody>
          <a:bodyPr wrap="square" rtlCol="0">
            <a:spAutoFit/>
          </a:bodyPr>
          <a:lstStyle/>
          <a:p>
            <a:r>
              <a:rPr lang="en-US" dirty="0" smtClean="0">
                <a:ln>
                  <a:solidFill>
                    <a:schemeClr val="tx1"/>
                  </a:solidFill>
                </a:ln>
              </a:rPr>
              <a:t>49% identity!</a:t>
            </a:r>
          </a:p>
        </p:txBody>
      </p:sp>
      <p:sp>
        <p:nvSpPr>
          <p:cNvPr id="26" name="TextBox 25"/>
          <p:cNvSpPr txBox="1"/>
          <p:nvPr/>
        </p:nvSpPr>
        <p:spPr>
          <a:xfrm>
            <a:off x="1127138" y="4267200"/>
            <a:ext cx="1600200" cy="1477328"/>
          </a:xfrm>
          <a:prstGeom prst="rect">
            <a:avLst/>
          </a:prstGeom>
          <a:noFill/>
          <a:ln>
            <a:solidFill>
              <a:schemeClr val="tx1"/>
            </a:solidFill>
          </a:ln>
        </p:spPr>
        <p:txBody>
          <a:bodyPr wrap="square" rtlCol="0">
            <a:spAutoFit/>
          </a:bodyPr>
          <a:lstStyle/>
          <a:p>
            <a:r>
              <a:rPr lang="en-US" dirty="0" smtClean="0">
                <a:ln>
                  <a:solidFill>
                    <a:schemeClr val="tx1"/>
                  </a:solidFill>
                </a:ln>
              </a:rPr>
              <a:t>In this case, both strands are in the same orientation</a:t>
            </a:r>
          </a:p>
        </p:txBody>
      </p:sp>
      <p:cxnSp>
        <p:nvCxnSpPr>
          <p:cNvPr id="28" name="Straight Arrow Connector 27"/>
          <p:cNvCxnSpPr>
            <a:stCxn id="26" idx="3"/>
          </p:cNvCxnSpPr>
          <p:nvPr/>
        </p:nvCxnSpPr>
        <p:spPr>
          <a:xfrm flipV="1">
            <a:off x="2727338" y="4343403"/>
            <a:ext cx="838200" cy="662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2000" y="1219200"/>
            <a:ext cx="7543800" cy="1169551"/>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1</a:t>
            </a:r>
          </a:p>
          <a:p>
            <a:r>
              <a:rPr lang="en-US" sz="1400" dirty="0" smtClean="0"/>
              <a:t>TCGAAGGCGCTCGGTAGAGTACGTGTCCCAACTGTTGCCTAAGCGCGCGTACAGTAGGGCGAGGCACGCTACTGTTACGAGATTCCTACCGAAGAAAAGTTAAGCCCCTCGAAAGGTAACCATCGGAGCCCGTGATCTGGCATGAAATACTACGGGCCTTCCCCCAACATAAGGCAACTCATGCGGGGATACACATGCGCCTCGGTCCGATATGATTGCCGCATTTTCACGGTTGCCTCATCAAGCCCGCCAACGGGTTAGTGGAACGAATATGAGGCAGACTCTCACATCGCTATCTGT</a:t>
            </a:r>
            <a:endParaRPr lang="en-US" sz="1400" dirty="0"/>
          </a:p>
        </p:txBody>
      </p:sp>
      <p:cxnSp>
        <p:nvCxnSpPr>
          <p:cNvPr id="37" name="Straight Arrow Connector 36"/>
          <p:cNvCxnSpPr>
            <a:stCxn id="38" idx="3"/>
          </p:cNvCxnSpPr>
          <p:nvPr/>
        </p:nvCxnSpPr>
        <p:spPr>
          <a:xfrm>
            <a:off x="2803538" y="3994666"/>
            <a:ext cx="762000" cy="272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533218" y="4181764"/>
            <a:ext cx="1547084" cy="8543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547078" y="4287984"/>
            <a:ext cx="1018296" cy="1316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p:cNvPicPr>
            <a:picLocks noChangeAspect="1" noChangeArrowheads="1"/>
          </p:cNvPicPr>
          <p:nvPr/>
        </p:nvPicPr>
        <p:blipFill>
          <a:blip r:embed="rId2" cstate="print"/>
          <a:srcRect/>
          <a:stretch>
            <a:fillRect/>
          </a:stretch>
        </p:blipFill>
        <p:spPr bwMode="auto">
          <a:xfrm>
            <a:off x="4572000" y="2895600"/>
            <a:ext cx="3236964" cy="3276600"/>
          </a:xfrm>
          <a:prstGeom prst="rect">
            <a:avLst/>
          </a:prstGeom>
          <a:noFill/>
          <a:ln w="9525">
            <a:noFill/>
            <a:miter lim="800000"/>
            <a:headEnd/>
            <a:tailEnd/>
          </a:ln>
          <a:effectLst/>
        </p:spPr>
      </p:pic>
      <p:sp>
        <p:nvSpPr>
          <p:cNvPr id="4" name="Title 1"/>
          <p:cNvSpPr>
            <a:spLocks noGrp="1"/>
          </p:cNvSpPr>
          <p:nvPr>
            <p:ph type="title"/>
          </p:nvPr>
        </p:nvSpPr>
        <p:spPr>
          <a:xfrm>
            <a:off x="0" y="274638"/>
            <a:ext cx="9144000" cy="1143000"/>
          </a:xfrm>
        </p:spPr>
        <p:txBody>
          <a:bodyPr>
            <a:noAutofit/>
          </a:bodyPr>
          <a:lstStyle/>
          <a:p>
            <a:r>
              <a:rPr lang="en-US" sz="2300" dirty="0" smtClean="0"/>
              <a:t>Example 2: </a:t>
            </a:r>
            <a:r>
              <a:rPr lang="en-US" sz="2300" u="sng" dirty="0" smtClean="0"/>
              <a:t>Local</a:t>
            </a:r>
            <a:r>
              <a:rPr lang="en-US" sz="2300" dirty="0" smtClean="0"/>
              <a:t> alignment of a 300bp sequence and an internal </a:t>
            </a:r>
            <a:r>
              <a:rPr lang="en-US" sz="2300" dirty="0" smtClean="0">
                <a:solidFill>
                  <a:srgbClr val="FF0000"/>
                </a:solidFill>
              </a:rPr>
              <a:t>fragment</a:t>
            </a:r>
            <a:r>
              <a:rPr lang="en-US" sz="2300" dirty="0" smtClean="0"/>
              <a:t> containing a single </a:t>
            </a:r>
            <a:r>
              <a:rPr lang="en-US" sz="2300" dirty="0" smtClean="0">
                <a:solidFill>
                  <a:srgbClr val="00B0F0"/>
                </a:solidFill>
              </a:rPr>
              <a:t>insertion</a:t>
            </a:r>
            <a:r>
              <a:rPr lang="en-US" sz="2300" dirty="0" smtClean="0"/>
              <a:t> and a single </a:t>
            </a:r>
            <a:r>
              <a:rPr lang="en-US" sz="2300" dirty="0" smtClean="0">
                <a:solidFill>
                  <a:srgbClr val="00B050"/>
                </a:solidFill>
              </a:rPr>
              <a:t>mismatch</a:t>
            </a:r>
            <a:r>
              <a:rPr lang="en-US" sz="2300" dirty="0" smtClean="0"/>
              <a:t> using BLAST</a:t>
            </a:r>
            <a:endParaRPr lang="en-US" sz="2300" dirty="0"/>
          </a:p>
        </p:txBody>
      </p:sp>
      <p:sp>
        <p:nvSpPr>
          <p:cNvPr id="7" name="TextBox 6"/>
          <p:cNvSpPr txBox="1"/>
          <p:nvPr/>
        </p:nvSpPr>
        <p:spPr>
          <a:xfrm>
            <a:off x="533400" y="1371600"/>
            <a:ext cx="7543800" cy="1384995"/>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1</a:t>
            </a:r>
          </a:p>
          <a:p>
            <a:r>
              <a:rPr lang="en-US" sz="1400" dirty="0" smtClean="0"/>
              <a:t>TCGAAGGCGCTCGGTAGAGTACGTGTCCCAACTGTTGCCTAAGCGCGCGTACAGTAGGGCGAGGCACGCTACTGTTACGAGATTCCTACCGAAGAAAAGTTAAGCCCCTCGAAAGGTAACCATCGGAGCCCGTGATCTGGCATGAAATACTACGGGCCTTCC</a:t>
            </a:r>
            <a:r>
              <a:rPr lang="en-US" sz="1400" b="1" dirty="0" smtClean="0">
                <a:solidFill>
                  <a:srgbClr val="FF0000"/>
                </a:solidFill>
              </a:rPr>
              <a:t>CCCAACATAAGGCAACTCA</a:t>
            </a:r>
            <a:r>
              <a:rPr lang="en-US" sz="1400" b="1" dirty="0">
                <a:solidFill>
                  <a:srgbClr val="00B0F0"/>
                </a:solidFill>
              </a:rPr>
              <a:t>T</a:t>
            </a:r>
            <a:r>
              <a:rPr lang="en-US" sz="1400" b="1" dirty="0" smtClean="0">
                <a:solidFill>
                  <a:srgbClr val="FF0000"/>
                </a:solidFill>
              </a:rPr>
              <a:t>TGCGGGGATACACATGCG</a:t>
            </a:r>
            <a:r>
              <a:rPr lang="en-US" sz="1400" b="1" dirty="0" smtClean="0">
                <a:solidFill>
                  <a:srgbClr val="00B050"/>
                </a:solidFill>
              </a:rPr>
              <a:t>A</a:t>
            </a:r>
            <a:r>
              <a:rPr lang="en-US" sz="1400" b="1" dirty="0" smtClean="0">
                <a:solidFill>
                  <a:srgbClr val="FF0000"/>
                </a:solidFill>
              </a:rPr>
              <a:t>CTCG</a:t>
            </a:r>
            <a:r>
              <a:rPr lang="en-US" sz="1400" dirty="0" smtClean="0"/>
              <a:t>GTCCGATATGATTGCCGCATTTTCACGGTTGCCTCATCAAGCCCGCCAACGGGTTAGTGGAACGAATATGAGGCAGACTCTCACATCGCTATCTGT</a:t>
            </a:r>
            <a:endParaRPr lang="en-US" sz="1400" dirty="0"/>
          </a:p>
        </p:txBody>
      </p:sp>
      <p:pic>
        <p:nvPicPr>
          <p:cNvPr id="21" name="Picture 1"/>
          <p:cNvPicPr>
            <a:picLocks noChangeAspect="1" noChangeArrowheads="1"/>
          </p:cNvPicPr>
          <p:nvPr/>
        </p:nvPicPr>
        <p:blipFill>
          <a:blip r:embed="rId3" cstate="print"/>
          <a:srcRect/>
          <a:stretch>
            <a:fillRect/>
          </a:stretch>
        </p:blipFill>
        <p:spPr bwMode="auto">
          <a:xfrm>
            <a:off x="838200" y="3048000"/>
            <a:ext cx="3066444" cy="2971800"/>
          </a:xfrm>
          <a:prstGeom prst="rect">
            <a:avLst/>
          </a:prstGeom>
          <a:noFill/>
          <a:ln w="9525">
            <a:solidFill>
              <a:schemeClr val="tx1">
                <a:lumMod val="75000"/>
                <a:lumOff val="25000"/>
              </a:schemeClr>
            </a:solidFill>
            <a:miter lim="800000"/>
            <a:headEnd/>
            <a:tailEnd/>
          </a:ln>
          <a:effectLst/>
        </p:spPr>
      </p:pic>
      <p:sp>
        <p:nvSpPr>
          <p:cNvPr id="22" name="Rectangle 21"/>
          <p:cNvSpPr/>
          <p:nvPr/>
        </p:nvSpPr>
        <p:spPr>
          <a:xfrm>
            <a:off x="926534" y="3446252"/>
            <a:ext cx="2438400" cy="135148"/>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cxnSp>
        <p:nvCxnSpPr>
          <p:cNvPr id="24" name="Straight Arrow Connector 23"/>
          <p:cNvCxnSpPr/>
          <p:nvPr/>
        </p:nvCxnSpPr>
        <p:spPr>
          <a:xfrm flipV="1">
            <a:off x="3974534" y="4487825"/>
            <a:ext cx="685800" cy="7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736534" y="6002548"/>
            <a:ext cx="457200" cy="152400"/>
          </a:xfrm>
          <a:prstGeom prst="rect">
            <a:avLst/>
          </a:prstGeom>
          <a:noFill/>
          <a:ln w="190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26" name="TextBox 25"/>
          <p:cNvSpPr txBox="1"/>
          <p:nvPr/>
        </p:nvSpPr>
        <p:spPr>
          <a:xfrm>
            <a:off x="3364934" y="34290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27" name="TextBox 26"/>
          <p:cNvSpPr txBox="1"/>
          <p:nvPr/>
        </p:nvSpPr>
        <p:spPr>
          <a:xfrm>
            <a:off x="5084464" y="6080356"/>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28" name="Rectangle 27"/>
          <p:cNvSpPr/>
          <p:nvPr/>
        </p:nvSpPr>
        <p:spPr>
          <a:xfrm>
            <a:off x="5150604" y="5740878"/>
            <a:ext cx="1220634" cy="143774"/>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29" name="TextBox 28"/>
          <p:cNvSpPr txBox="1"/>
          <p:nvPr/>
        </p:nvSpPr>
        <p:spPr>
          <a:xfrm>
            <a:off x="6400800" y="5638800"/>
            <a:ext cx="2362200" cy="369332"/>
          </a:xfrm>
          <a:prstGeom prst="rect">
            <a:avLst/>
          </a:prstGeom>
          <a:noFill/>
        </p:spPr>
        <p:txBody>
          <a:bodyPr wrap="square" rtlCol="0">
            <a:spAutoFit/>
          </a:bodyPr>
          <a:lstStyle/>
          <a:p>
            <a:r>
              <a:rPr lang="en-US" dirty="0" smtClean="0"/>
              <a:t>Use </a:t>
            </a:r>
            <a:r>
              <a:rPr lang="en-US" dirty="0" err="1" smtClean="0"/>
              <a:t>blastn</a:t>
            </a:r>
            <a:r>
              <a:rPr lang="en-US" dirty="0" smtClean="0"/>
              <a:t> algorithm</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371600"/>
            <a:ext cx="7543800" cy="1384995"/>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1</a:t>
            </a:r>
          </a:p>
          <a:p>
            <a:r>
              <a:rPr lang="en-US" sz="1400" dirty="0" smtClean="0"/>
              <a:t>TCGAAGGCGCTCGGTAGAGTACGTGTCCCAACTGTTGCCTAAGCGCGCGTACAGTAGGGCGAGGCACGCTACTGTTACGAGATTCCTACCGAAGAAAAGTTAAGCCCCTCGAAAGGTAACCATCGGAGCCCGTGATCTGGCATGAAATACTACGGGCCTTCC</a:t>
            </a:r>
            <a:r>
              <a:rPr lang="en-US" sz="1400" b="1" dirty="0" smtClean="0">
                <a:solidFill>
                  <a:srgbClr val="FF0000"/>
                </a:solidFill>
              </a:rPr>
              <a:t>CCCAACATAAGGCAACTCA</a:t>
            </a:r>
            <a:r>
              <a:rPr lang="en-US" sz="1400" b="1" dirty="0">
                <a:solidFill>
                  <a:srgbClr val="00B0F0"/>
                </a:solidFill>
              </a:rPr>
              <a:t>T</a:t>
            </a:r>
            <a:r>
              <a:rPr lang="en-US" sz="1400" b="1" dirty="0" smtClean="0">
                <a:solidFill>
                  <a:srgbClr val="FF0000"/>
                </a:solidFill>
              </a:rPr>
              <a:t>TGCGGGGATACACATGCG</a:t>
            </a:r>
            <a:r>
              <a:rPr lang="en-US" sz="1400" b="1" dirty="0" smtClean="0">
                <a:solidFill>
                  <a:srgbClr val="00B050"/>
                </a:solidFill>
              </a:rPr>
              <a:t>A</a:t>
            </a:r>
            <a:r>
              <a:rPr lang="en-US" sz="1400" b="1" dirty="0" smtClean="0">
                <a:solidFill>
                  <a:srgbClr val="FF0000"/>
                </a:solidFill>
              </a:rPr>
              <a:t>CTCG</a:t>
            </a:r>
            <a:r>
              <a:rPr lang="en-US" sz="1400" dirty="0" smtClean="0"/>
              <a:t>GTCCGATATGATTGCCGCATTTTCACGGTTGCCTCATCAAGCCCGCCAACGGGTTAGTGGAACGAATATGAGGCAGACTCTCACATCGCTATCTGT</a:t>
            </a:r>
            <a:endParaRPr lang="en-US" sz="1400" dirty="0"/>
          </a:p>
        </p:txBody>
      </p:sp>
      <p:pic>
        <p:nvPicPr>
          <p:cNvPr id="49157" name="Picture 5"/>
          <p:cNvPicPr>
            <a:picLocks noChangeAspect="1" noChangeArrowheads="1"/>
          </p:cNvPicPr>
          <p:nvPr/>
        </p:nvPicPr>
        <p:blipFill>
          <a:blip r:embed="rId2" cstate="print"/>
          <a:srcRect/>
          <a:stretch>
            <a:fillRect/>
          </a:stretch>
        </p:blipFill>
        <p:spPr bwMode="auto">
          <a:xfrm>
            <a:off x="228600" y="2819400"/>
            <a:ext cx="8639175" cy="2177397"/>
          </a:xfrm>
          <a:prstGeom prst="rect">
            <a:avLst/>
          </a:prstGeom>
          <a:noFill/>
          <a:ln w="9525">
            <a:noFill/>
            <a:miter lim="800000"/>
            <a:headEnd/>
            <a:tailEnd/>
          </a:ln>
          <a:effectLst/>
        </p:spPr>
      </p:pic>
      <p:pic>
        <p:nvPicPr>
          <p:cNvPr id="49158" name="Picture 6"/>
          <p:cNvPicPr>
            <a:picLocks noChangeAspect="1" noChangeArrowheads="1"/>
          </p:cNvPicPr>
          <p:nvPr/>
        </p:nvPicPr>
        <p:blipFill>
          <a:blip r:embed="rId3" cstate="print"/>
          <a:srcRect/>
          <a:stretch>
            <a:fillRect/>
          </a:stretch>
        </p:blipFill>
        <p:spPr bwMode="auto">
          <a:xfrm>
            <a:off x="228600" y="5105400"/>
            <a:ext cx="8610600" cy="1548278"/>
          </a:xfrm>
          <a:prstGeom prst="rect">
            <a:avLst/>
          </a:prstGeom>
          <a:noFill/>
          <a:ln w="9525">
            <a:noFill/>
            <a:miter lim="800000"/>
            <a:headEnd/>
            <a:tailEnd/>
          </a:ln>
          <a:effectLst/>
        </p:spPr>
      </p:pic>
      <p:sp>
        <p:nvSpPr>
          <p:cNvPr id="6" name="TextBox 5"/>
          <p:cNvSpPr txBox="1"/>
          <p:nvPr/>
        </p:nvSpPr>
        <p:spPr>
          <a:xfrm>
            <a:off x="5257800" y="4724400"/>
            <a:ext cx="3048000" cy="369332"/>
          </a:xfrm>
          <a:prstGeom prst="rect">
            <a:avLst/>
          </a:prstGeom>
          <a:noFill/>
          <a:ln>
            <a:solidFill>
              <a:schemeClr val="tx1"/>
            </a:solidFill>
          </a:ln>
        </p:spPr>
        <p:txBody>
          <a:bodyPr wrap="square" rtlCol="0">
            <a:spAutoFit/>
          </a:bodyPr>
          <a:lstStyle/>
          <a:p>
            <a:r>
              <a:rPr lang="en-US" dirty="0" smtClean="0"/>
              <a:t>Our aligned fragment</a:t>
            </a:r>
            <a:endParaRPr lang="en-US" dirty="0"/>
          </a:p>
        </p:txBody>
      </p:sp>
      <p:cxnSp>
        <p:nvCxnSpPr>
          <p:cNvPr id="8" name="Straight Arrow Connector 7"/>
          <p:cNvCxnSpPr>
            <a:stCxn id="6" idx="0"/>
          </p:cNvCxnSpPr>
          <p:nvPr/>
        </p:nvCxnSpPr>
        <p:spPr>
          <a:xfrm rot="16200000" flipV="1">
            <a:off x="6019800" y="3962400"/>
            <a:ext cx="228600" cy="1295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0" y="274638"/>
            <a:ext cx="9144000" cy="1143000"/>
          </a:xfrm>
        </p:spPr>
        <p:txBody>
          <a:bodyPr>
            <a:noAutofit/>
          </a:bodyPr>
          <a:lstStyle/>
          <a:p>
            <a:r>
              <a:rPr lang="en-US" sz="2300" dirty="0" smtClean="0"/>
              <a:t>Example 2: </a:t>
            </a:r>
            <a:r>
              <a:rPr lang="en-US" sz="2300" u="sng" dirty="0" smtClean="0"/>
              <a:t>Local</a:t>
            </a:r>
            <a:r>
              <a:rPr lang="en-US" sz="2300" dirty="0" smtClean="0"/>
              <a:t> alignment of a 300bp sequence and an internal </a:t>
            </a:r>
            <a:r>
              <a:rPr lang="en-US" sz="2300" dirty="0" smtClean="0">
                <a:solidFill>
                  <a:srgbClr val="FF0000"/>
                </a:solidFill>
              </a:rPr>
              <a:t>fragment</a:t>
            </a:r>
            <a:r>
              <a:rPr lang="en-US" sz="2300" dirty="0" smtClean="0"/>
              <a:t> containing a single </a:t>
            </a:r>
            <a:r>
              <a:rPr lang="en-US" sz="2300" dirty="0" smtClean="0">
                <a:solidFill>
                  <a:srgbClr val="00B0F0"/>
                </a:solidFill>
              </a:rPr>
              <a:t>insertion</a:t>
            </a:r>
            <a:r>
              <a:rPr lang="en-US" sz="2300" dirty="0" smtClean="0"/>
              <a:t> and a single </a:t>
            </a:r>
            <a:r>
              <a:rPr lang="en-US" sz="2300" dirty="0" smtClean="0">
                <a:solidFill>
                  <a:srgbClr val="00B050"/>
                </a:solidFill>
              </a:rPr>
              <a:t>mismatch</a:t>
            </a:r>
            <a:r>
              <a:rPr lang="en-US" sz="2300" dirty="0" smtClean="0"/>
              <a:t> using BLAST</a:t>
            </a:r>
            <a:endParaRPr lang="en-US" sz="23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371600"/>
            <a:ext cx="7543800" cy="1384995"/>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1</a:t>
            </a:r>
          </a:p>
          <a:p>
            <a:r>
              <a:rPr lang="en-US" sz="1400" dirty="0" smtClean="0"/>
              <a:t>TCGAAGGCGCTCGGTAGAGTACGTGTCCCAACTGTTGCCTAAGCGCGCGTACAGTAGGGCGAGGCACGCTACTGTTACGAGATTCCTACCGAAGAAAAGTTAAGCCCCTCGAAAGGTAACCATCGGAGCCCGTGATCTGGCATGAAATACTACGGGCCTTCC</a:t>
            </a:r>
            <a:r>
              <a:rPr lang="en-US" sz="1400" b="1" dirty="0" smtClean="0">
                <a:solidFill>
                  <a:srgbClr val="FF0000"/>
                </a:solidFill>
              </a:rPr>
              <a:t>CCCAACATAAGGCAACTCA</a:t>
            </a:r>
            <a:r>
              <a:rPr lang="en-US" sz="1400" b="1" dirty="0">
                <a:solidFill>
                  <a:srgbClr val="00B0F0"/>
                </a:solidFill>
              </a:rPr>
              <a:t>T</a:t>
            </a:r>
            <a:r>
              <a:rPr lang="en-US" sz="1400" b="1" dirty="0" smtClean="0">
                <a:solidFill>
                  <a:srgbClr val="FF0000"/>
                </a:solidFill>
              </a:rPr>
              <a:t>TGCGGGGATACACATGCG</a:t>
            </a:r>
            <a:r>
              <a:rPr lang="en-US" sz="1400" b="1" dirty="0" smtClean="0">
                <a:solidFill>
                  <a:srgbClr val="00B050"/>
                </a:solidFill>
              </a:rPr>
              <a:t>A</a:t>
            </a:r>
            <a:r>
              <a:rPr lang="en-US" sz="1400" b="1" dirty="0" smtClean="0">
                <a:solidFill>
                  <a:srgbClr val="FF0000"/>
                </a:solidFill>
              </a:rPr>
              <a:t>CTCG</a:t>
            </a:r>
            <a:r>
              <a:rPr lang="en-US" sz="1400" dirty="0" smtClean="0"/>
              <a:t>GTCCGATATGATTGCCGCATTTTCACGGTTGCCTCATCAAGCCCGCCAACGGGTTAGTGGAACGAATATGAGGCAGACTCTCACATCGCTATCTGT</a:t>
            </a:r>
            <a:endParaRPr lang="en-US" sz="1400" dirty="0"/>
          </a:p>
        </p:txBody>
      </p:sp>
      <p:pic>
        <p:nvPicPr>
          <p:cNvPr id="50180" name="Picture 4"/>
          <p:cNvPicPr>
            <a:picLocks noChangeAspect="1" noChangeArrowheads="1"/>
          </p:cNvPicPr>
          <p:nvPr/>
        </p:nvPicPr>
        <p:blipFill>
          <a:blip r:embed="rId2" cstate="print"/>
          <a:srcRect/>
          <a:stretch>
            <a:fillRect/>
          </a:stretch>
        </p:blipFill>
        <p:spPr bwMode="auto">
          <a:xfrm>
            <a:off x="1371600" y="2971800"/>
            <a:ext cx="6220807" cy="3505200"/>
          </a:xfrm>
          <a:prstGeom prst="rect">
            <a:avLst/>
          </a:prstGeom>
          <a:noFill/>
          <a:ln w="9525">
            <a:noFill/>
            <a:miter lim="800000"/>
            <a:headEnd/>
            <a:tailEnd/>
          </a:ln>
          <a:effectLst/>
        </p:spPr>
      </p:pic>
      <p:sp>
        <p:nvSpPr>
          <p:cNvPr id="9" name="TextBox 8"/>
          <p:cNvSpPr txBox="1"/>
          <p:nvPr/>
        </p:nvSpPr>
        <p:spPr>
          <a:xfrm>
            <a:off x="5486400" y="4648200"/>
            <a:ext cx="762000" cy="369332"/>
          </a:xfrm>
          <a:prstGeom prst="rect">
            <a:avLst/>
          </a:prstGeom>
          <a:noFill/>
          <a:ln>
            <a:solidFill>
              <a:schemeClr val="tx1"/>
            </a:solidFill>
          </a:ln>
        </p:spPr>
        <p:txBody>
          <a:bodyPr wrap="square" rtlCol="0">
            <a:spAutoFit/>
          </a:bodyPr>
          <a:lstStyle/>
          <a:p>
            <a:r>
              <a:rPr lang="en-US" dirty="0" err="1" smtClean="0">
                <a:ln>
                  <a:solidFill>
                    <a:schemeClr val="tx1"/>
                  </a:solidFill>
                </a:ln>
              </a:rPr>
              <a:t>Indel</a:t>
            </a:r>
            <a:endParaRPr lang="en-US" dirty="0" smtClean="0">
              <a:ln>
                <a:solidFill>
                  <a:schemeClr val="tx1"/>
                </a:solidFill>
              </a:ln>
            </a:endParaRPr>
          </a:p>
        </p:txBody>
      </p:sp>
      <p:cxnSp>
        <p:nvCxnSpPr>
          <p:cNvPr id="10" name="Straight Arrow Connector 9"/>
          <p:cNvCxnSpPr>
            <a:stCxn id="9" idx="1"/>
          </p:cNvCxnSpPr>
          <p:nvPr/>
        </p:nvCxnSpPr>
        <p:spPr>
          <a:xfrm rot="10800000" flipV="1">
            <a:off x="4648200" y="4832866"/>
            <a:ext cx="838200" cy="196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032531" y="5536075"/>
            <a:ext cx="184666"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1200" y="5638800"/>
            <a:ext cx="1143000" cy="369332"/>
          </a:xfrm>
          <a:prstGeom prst="rect">
            <a:avLst/>
          </a:prstGeom>
          <a:noFill/>
          <a:ln>
            <a:solidFill>
              <a:schemeClr val="tx1"/>
            </a:solidFill>
          </a:ln>
        </p:spPr>
        <p:txBody>
          <a:bodyPr wrap="square" rtlCol="0">
            <a:spAutoFit/>
          </a:bodyPr>
          <a:lstStyle/>
          <a:p>
            <a:r>
              <a:rPr lang="en-US" dirty="0" smtClean="0">
                <a:ln>
                  <a:solidFill>
                    <a:schemeClr val="tx1"/>
                  </a:solidFill>
                </a:ln>
              </a:rPr>
              <a:t>mismatch</a:t>
            </a:r>
          </a:p>
        </p:txBody>
      </p:sp>
      <p:sp>
        <p:nvSpPr>
          <p:cNvPr id="19" name="Title 1"/>
          <p:cNvSpPr>
            <a:spLocks noGrp="1"/>
          </p:cNvSpPr>
          <p:nvPr>
            <p:ph type="title"/>
          </p:nvPr>
        </p:nvSpPr>
        <p:spPr>
          <a:xfrm>
            <a:off x="0" y="274638"/>
            <a:ext cx="9144000" cy="1143000"/>
          </a:xfrm>
        </p:spPr>
        <p:txBody>
          <a:bodyPr>
            <a:noAutofit/>
          </a:bodyPr>
          <a:lstStyle/>
          <a:p>
            <a:r>
              <a:rPr lang="en-US" sz="2300" dirty="0" smtClean="0"/>
              <a:t>Example 2: </a:t>
            </a:r>
            <a:r>
              <a:rPr lang="en-US" sz="2300" u="sng" dirty="0" smtClean="0"/>
              <a:t>Local</a:t>
            </a:r>
            <a:r>
              <a:rPr lang="en-US" sz="2300" dirty="0" smtClean="0"/>
              <a:t> alignment of a 300bp sequence and an internal </a:t>
            </a:r>
            <a:r>
              <a:rPr lang="en-US" sz="2300" dirty="0" smtClean="0">
                <a:solidFill>
                  <a:srgbClr val="FF0000"/>
                </a:solidFill>
              </a:rPr>
              <a:t>fragment</a:t>
            </a:r>
            <a:r>
              <a:rPr lang="en-US" sz="2300" dirty="0" smtClean="0"/>
              <a:t> containing a single </a:t>
            </a:r>
            <a:r>
              <a:rPr lang="en-US" sz="2300" dirty="0" smtClean="0">
                <a:solidFill>
                  <a:srgbClr val="00B0F0"/>
                </a:solidFill>
              </a:rPr>
              <a:t>insertion</a:t>
            </a:r>
            <a:r>
              <a:rPr lang="en-US" sz="2300" dirty="0" smtClean="0"/>
              <a:t> and a single </a:t>
            </a:r>
            <a:r>
              <a:rPr lang="en-US" sz="2300" dirty="0" smtClean="0">
                <a:solidFill>
                  <a:srgbClr val="00B050"/>
                </a:solidFill>
              </a:rPr>
              <a:t>mismatch</a:t>
            </a:r>
            <a:r>
              <a:rPr lang="en-US" sz="2300" dirty="0" smtClean="0"/>
              <a:t> using BLAST</a:t>
            </a:r>
            <a:endParaRPr lang="en-US" sz="23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3: </a:t>
            </a:r>
            <a:r>
              <a:rPr lang="en-US" sz="3200" u="sng" dirty="0" smtClean="0"/>
              <a:t>Local</a:t>
            </a:r>
            <a:r>
              <a:rPr lang="en-US" sz="3200" dirty="0" smtClean="0"/>
              <a:t> alignment of two random 300bp nucleotide sequences using BLAST</a:t>
            </a:r>
            <a:endParaRPr lang="en-US" sz="3200" dirty="0"/>
          </a:p>
        </p:txBody>
      </p:sp>
      <p:pic>
        <p:nvPicPr>
          <p:cNvPr id="20" name="Picture 1"/>
          <p:cNvPicPr>
            <a:picLocks noChangeAspect="1" noChangeArrowheads="1"/>
          </p:cNvPicPr>
          <p:nvPr/>
        </p:nvPicPr>
        <p:blipFill>
          <a:blip r:embed="rId3" cstate="print"/>
          <a:srcRect/>
          <a:stretch>
            <a:fillRect/>
          </a:stretch>
        </p:blipFill>
        <p:spPr bwMode="auto">
          <a:xfrm>
            <a:off x="902266" y="1447800"/>
            <a:ext cx="3066444" cy="2971800"/>
          </a:xfrm>
          <a:prstGeom prst="rect">
            <a:avLst/>
          </a:prstGeom>
          <a:noFill/>
          <a:ln w="9525">
            <a:solidFill>
              <a:schemeClr val="tx1">
                <a:lumMod val="75000"/>
                <a:lumOff val="25000"/>
              </a:schemeClr>
            </a:solidFill>
            <a:miter lim="800000"/>
            <a:headEnd/>
            <a:tailEnd/>
          </a:ln>
          <a:effectLst/>
        </p:spPr>
      </p:pic>
      <p:sp>
        <p:nvSpPr>
          <p:cNvPr id="24" name="Rectangle 23"/>
          <p:cNvSpPr/>
          <p:nvPr/>
        </p:nvSpPr>
        <p:spPr>
          <a:xfrm>
            <a:off x="990600" y="1846052"/>
            <a:ext cx="2438400" cy="135148"/>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pic>
        <p:nvPicPr>
          <p:cNvPr id="52226" name="Picture 2"/>
          <p:cNvPicPr>
            <a:picLocks noChangeAspect="1" noChangeArrowheads="1"/>
          </p:cNvPicPr>
          <p:nvPr/>
        </p:nvPicPr>
        <p:blipFill>
          <a:blip r:embed="rId4" cstate="print"/>
          <a:srcRect/>
          <a:stretch>
            <a:fillRect/>
          </a:stretch>
        </p:blipFill>
        <p:spPr bwMode="auto">
          <a:xfrm>
            <a:off x="4724400" y="1371600"/>
            <a:ext cx="2907384" cy="3032050"/>
          </a:xfrm>
          <a:prstGeom prst="rect">
            <a:avLst/>
          </a:prstGeom>
          <a:noFill/>
          <a:ln w="9525">
            <a:noFill/>
            <a:miter lim="800000"/>
            <a:headEnd/>
            <a:tailEnd/>
          </a:ln>
          <a:effectLst/>
        </p:spPr>
      </p:pic>
      <p:cxnSp>
        <p:nvCxnSpPr>
          <p:cNvPr id="8" name="Straight Arrow Connector 7"/>
          <p:cNvCxnSpPr>
            <a:endCxn id="52226" idx="1"/>
          </p:cNvCxnSpPr>
          <p:nvPr/>
        </p:nvCxnSpPr>
        <p:spPr>
          <a:xfrm flipV="1">
            <a:off x="4038600" y="2887625"/>
            <a:ext cx="685800" cy="7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800600" y="4038600"/>
            <a:ext cx="457200" cy="152400"/>
          </a:xfrm>
          <a:prstGeom prst="rect">
            <a:avLst/>
          </a:prstGeom>
          <a:noFill/>
          <a:ln w="190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13" name="TextBox 12"/>
          <p:cNvSpPr txBox="1"/>
          <p:nvPr/>
        </p:nvSpPr>
        <p:spPr>
          <a:xfrm>
            <a:off x="3429000" y="1828800"/>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sp>
        <p:nvSpPr>
          <p:cNvPr id="14" name="TextBox 13"/>
          <p:cNvSpPr txBox="1"/>
          <p:nvPr/>
        </p:nvSpPr>
        <p:spPr>
          <a:xfrm>
            <a:off x="5148530" y="4099156"/>
            <a:ext cx="838200" cy="369332"/>
          </a:xfrm>
          <a:prstGeom prst="rect">
            <a:avLst/>
          </a:prstGeom>
          <a:noFill/>
        </p:spPr>
        <p:txBody>
          <a:bodyPr wrap="square" rtlCol="0">
            <a:spAutoFit/>
          </a:bodyPr>
          <a:lstStyle/>
          <a:p>
            <a:r>
              <a:rPr lang="en-US" i="1" dirty="0" smtClean="0">
                <a:solidFill>
                  <a:srgbClr val="FF0000"/>
                </a:solidFill>
              </a:rPr>
              <a:t>click</a:t>
            </a:r>
            <a:endParaRPr lang="en-US" i="1" dirty="0">
              <a:solidFill>
                <a:srgbClr val="FF0000"/>
              </a:solidFill>
            </a:endParaRPr>
          </a:p>
        </p:txBody>
      </p:sp>
      <p:pic>
        <p:nvPicPr>
          <p:cNvPr id="15" name="Picture 2"/>
          <p:cNvPicPr>
            <a:picLocks noChangeAspect="1" noChangeArrowheads="1"/>
          </p:cNvPicPr>
          <p:nvPr/>
        </p:nvPicPr>
        <p:blipFill>
          <a:blip r:embed="rId5" cstate="print"/>
          <a:srcRect/>
          <a:stretch>
            <a:fillRect/>
          </a:stretch>
        </p:blipFill>
        <p:spPr bwMode="auto">
          <a:xfrm>
            <a:off x="457200" y="4572000"/>
            <a:ext cx="8358785" cy="1828800"/>
          </a:xfrm>
          <a:prstGeom prst="rect">
            <a:avLst/>
          </a:prstGeom>
          <a:noFill/>
          <a:ln w="9525">
            <a:noFill/>
            <a:miter lim="800000"/>
            <a:headEnd/>
            <a:tailEnd/>
          </a:ln>
          <a:effectLst/>
        </p:spPr>
      </p:pic>
      <p:sp>
        <p:nvSpPr>
          <p:cNvPr id="17" name="Rectangle 16"/>
          <p:cNvSpPr/>
          <p:nvPr/>
        </p:nvSpPr>
        <p:spPr>
          <a:xfrm>
            <a:off x="5214670" y="3733800"/>
            <a:ext cx="1220634" cy="143774"/>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18" name="TextBox 17"/>
          <p:cNvSpPr txBox="1"/>
          <p:nvPr/>
        </p:nvSpPr>
        <p:spPr>
          <a:xfrm>
            <a:off x="6484192" y="3624530"/>
            <a:ext cx="2362200" cy="369332"/>
          </a:xfrm>
          <a:prstGeom prst="rect">
            <a:avLst/>
          </a:prstGeom>
          <a:noFill/>
        </p:spPr>
        <p:txBody>
          <a:bodyPr wrap="square" rtlCol="0">
            <a:spAutoFit/>
          </a:bodyPr>
          <a:lstStyle/>
          <a:p>
            <a:r>
              <a:rPr lang="en-US" dirty="0" smtClean="0"/>
              <a:t>Use </a:t>
            </a:r>
            <a:r>
              <a:rPr lang="en-US" dirty="0" err="1" smtClean="0"/>
              <a:t>blastn</a:t>
            </a:r>
            <a:r>
              <a:rPr lang="en-US" dirty="0" smtClean="0"/>
              <a:t> algorithm</a:t>
            </a:r>
            <a:endParaRPr lang="en-US" dirty="0"/>
          </a:p>
        </p:txBody>
      </p:sp>
      <p:sp>
        <p:nvSpPr>
          <p:cNvPr id="19" name="Rectangle 18"/>
          <p:cNvSpPr/>
          <p:nvPr/>
        </p:nvSpPr>
        <p:spPr>
          <a:xfrm>
            <a:off x="578328" y="5960852"/>
            <a:ext cx="2286000" cy="152400"/>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cxnSp>
        <p:nvCxnSpPr>
          <p:cNvPr id="16" name="Straight Arrow Connector 15"/>
          <p:cNvCxnSpPr/>
          <p:nvPr/>
        </p:nvCxnSpPr>
        <p:spPr>
          <a:xfrm rot="10800000" flipV="1">
            <a:off x="5715000" y="4419600"/>
            <a:ext cx="381000" cy="3063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srcRect/>
          <a:stretch>
            <a:fillRect/>
          </a:stretch>
        </p:blipFill>
        <p:spPr bwMode="auto">
          <a:xfrm>
            <a:off x="6824868" y="4870170"/>
            <a:ext cx="1742907" cy="1577013"/>
          </a:xfrm>
          <a:prstGeom prst="rect">
            <a:avLst/>
          </a:prstGeom>
          <a:noFill/>
          <a:ln w="9525">
            <a:noFill/>
            <a:miter lim="800000"/>
            <a:headEnd/>
            <a:tailEnd/>
          </a:ln>
          <a:effectLst/>
        </p:spPr>
      </p:pic>
      <p:sp>
        <p:nvSpPr>
          <p:cNvPr id="21" name="TextBox 20"/>
          <p:cNvSpPr txBox="1"/>
          <p:nvPr/>
        </p:nvSpPr>
        <p:spPr>
          <a:xfrm>
            <a:off x="7086600" y="5334000"/>
            <a:ext cx="1828800" cy="369332"/>
          </a:xfrm>
          <a:prstGeom prst="rect">
            <a:avLst/>
          </a:prstGeom>
          <a:noFill/>
        </p:spPr>
        <p:txBody>
          <a:bodyPr wrap="square" rtlCol="0">
            <a:spAutoFit/>
          </a:bodyPr>
          <a:lstStyle/>
          <a:p>
            <a:r>
              <a:rPr lang="en-US" sz="1100" dirty="0" smtClean="0"/>
              <a:t> ~</a:t>
            </a:r>
            <a:r>
              <a:rPr lang="en-US" dirty="0" smtClean="0"/>
              <a:t>4</a:t>
            </a:r>
            <a:r>
              <a:rPr lang="en-US" baseline="30000" dirty="0" smtClean="0"/>
              <a:t>-L</a:t>
            </a:r>
            <a:r>
              <a:rPr lang="en-US" dirty="0" smtClean="0"/>
              <a:t> x 300</a:t>
            </a:r>
            <a:r>
              <a:rPr lang="en-US" baseline="30000" dirty="0" smtClean="0"/>
              <a:t>2</a:t>
            </a:r>
            <a:r>
              <a:rPr lang="en-US" dirty="0" smtClean="0"/>
              <a:t> x2</a:t>
            </a:r>
            <a:endParaRPr lang="en-US" baseline="30000"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1143000" y="1828800"/>
            <a:ext cx="7094860" cy="3505200"/>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sz="3200" dirty="0" smtClean="0"/>
              <a:t>Example 3: Local alignment of two random 300bp nucleotide sequences using BLAST</a:t>
            </a:r>
            <a:endParaRPr lang="en-US" sz="3200" dirty="0"/>
          </a:p>
        </p:txBody>
      </p:sp>
      <p:sp>
        <p:nvSpPr>
          <p:cNvPr id="24" name="Rectangle 23"/>
          <p:cNvSpPr/>
          <p:nvPr/>
        </p:nvSpPr>
        <p:spPr>
          <a:xfrm>
            <a:off x="2133600" y="3048000"/>
            <a:ext cx="2819400" cy="228600"/>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rgbClr val="FF0000"/>
                </a:solidFill>
              </a:ln>
            </a:endParaRPr>
          </a:p>
        </p:txBody>
      </p:sp>
      <p:sp>
        <p:nvSpPr>
          <p:cNvPr id="16" name="TextBox 15"/>
          <p:cNvSpPr txBox="1"/>
          <p:nvPr/>
        </p:nvSpPr>
        <p:spPr>
          <a:xfrm>
            <a:off x="5029200" y="2743200"/>
            <a:ext cx="1752600" cy="646331"/>
          </a:xfrm>
          <a:prstGeom prst="rect">
            <a:avLst/>
          </a:prstGeom>
          <a:noFill/>
        </p:spPr>
        <p:txBody>
          <a:bodyPr wrap="square" rtlCol="0">
            <a:spAutoFit/>
          </a:bodyPr>
          <a:lstStyle/>
          <a:p>
            <a:r>
              <a:rPr lang="en-US" dirty="0" smtClean="0"/>
              <a:t>Reduce word size from 11 to 7</a:t>
            </a: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3: Local alignment of two random 300bp nucleotide sequences using BLAST</a:t>
            </a:r>
            <a:endParaRPr lang="en-US" sz="3200" dirty="0"/>
          </a:p>
        </p:txBody>
      </p:sp>
      <p:pic>
        <p:nvPicPr>
          <p:cNvPr id="53251" name="Picture 3"/>
          <p:cNvPicPr>
            <a:picLocks noChangeAspect="1" noChangeArrowheads="1"/>
          </p:cNvPicPr>
          <p:nvPr/>
        </p:nvPicPr>
        <p:blipFill>
          <a:blip r:embed="rId3" cstate="print"/>
          <a:srcRect/>
          <a:stretch>
            <a:fillRect/>
          </a:stretch>
        </p:blipFill>
        <p:spPr bwMode="auto">
          <a:xfrm>
            <a:off x="228600" y="1524000"/>
            <a:ext cx="8772526" cy="1486869"/>
          </a:xfrm>
          <a:prstGeom prst="rect">
            <a:avLst/>
          </a:prstGeom>
          <a:noFill/>
          <a:ln w="9525">
            <a:noFill/>
            <a:miter lim="800000"/>
            <a:headEnd/>
            <a:tailEnd/>
          </a:ln>
          <a:effectLst/>
        </p:spPr>
      </p:pic>
      <p:pic>
        <p:nvPicPr>
          <p:cNvPr id="54274" name="Picture 2"/>
          <p:cNvPicPr>
            <a:picLocks noChangeAspect="1" noChangeArrowheads="1"/>
          </p:cNvPicPr>
          <p:nvPr/>
        </p:nvPicPr>
        <p:blipFill>
          <a:blip r:embed="rId4" cstate="print"/>
          <a:srcRect/>
          <a:stretch>
            <a:fillRect/>
          </a:stretch>
        </p:blipFill>
        <p:spPr bwMode="auto">
          <a:xfrm>
            <a:off x="228600" y="3124200"/>
            <a:ext cx="1870402" cy="35052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5" cstate="print"/>
          <a:srcRect/>
          <a:stretch>
            <a:fillRect/>
          </a:stretch>
        </p:blipFill>
        <p:spPr bwMode="auto">
          <a:xfrm>
            <a:off x="2743200" y="3733800"/>
            <a:ext cx="4914900" cy="1581150"/>
          </a:xfrm>
          <a:prstGeom prst="rect">
            <a:avLst/>
          </a:prstGeom>
          <a:noFill/>
          <a:ln w="9525">
            <a:solidFill>
              <a:schemeClr val="tx1">
                <a:lumMod val="50000"/>
                <a:lumOff val="50000"/>
              </a:schemeClr>
            </a:solidFill>
            <a:miter lim="800000"/>
            <a:headEnd/>
            <a:tailEnd/>
          </a:ln>
          <a:effectLst/>
        </p:spPr>
      </p:pic>
      <p:cxnSp>
        <p:nvCxnSpPr>
          <p:cNvPr id="12" name="Straight Arrow Connector 11"/>
          <p:cNvCxnSpPr/>
          <p:nvPr/>
        </p:nvCxnSpPr>
        <p:spPr>
          <a:xfrm>
            <a:off x="2133600" y="4267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a:off x="1981200" y="3962400"/>
            <a:ext cx="1524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105400" y="3124200"/>
            <a:ext cx="3048000" cy="369332"/>
          </a:xfrm>
          <a:prstGeom prst="rect">
            <a:avLst/>
          </a:prstGeom>
          <a:noFill/>
          <a:ln>
            <a:solidFill>
              <a:schemeClr val="tx1"/>
            </a:solidFill>
          </a:ln>
        </p:spPr>
        <p:txBody>
          <a:bodyPr wrap="square" rtlCol="0">
            <a:spAutoFit/>
          </a:bodyPr>
          <a:lstStyle/>
          <a:p>
            <a:r>
              <a:rPr lang="en-US" dirty="0" smtClean="0"/>
              <a:t>Tiny fragments were aligned</a:t>
            </a:r>
            <a:endParaRPr lang="en-US" dirty="0"/>
          </a:p>
        </p:txBody>
      </p:sp>
      <p:cxnSp>
        <p:nvCxnSpPr>
          <p:cNvPr id="10" name="Straight Arrow Connector 9"/>
          <p:cNvCxnSpPr/>
          <p:nvPr/>
        </p:nvCxnSpPr>
        <p:spPr>
          <a:xfrm rot="16200000" flipV="1">
            <a:off x="4838700" y="2933700"/>
            <a:ext cx="457200" cy="762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3: Global alignment of two random 300 residue amino acid sequences</a:t>
            </a:r>
            <a:endParaRPr lang="en-US" sz="3200" dirty="0"/>
          </a:p>
        </p:txBody>
      </p:sp>
      <p:sp>
        <p:nvSpPr>
          <p:cNvPr id="14" name="TextBox 13"/>
          <p:cNvSpPr txBox="1"/>
          <p:nvPr/>
        </p:nvSpPr>
        <p:spPr>
          <a:xfrm>
            <a:off x="685800" y="1905000"/>
            <a:ext cx="7543800" cy="5139869"/>
          </a:xfrm>
          <a:prstGeom prst="rect">
            <a:avLst/>
          </a:prstGeom>
          <a:noFill/>
        </p:spPr>
        <p:txBody>
          <a:bodyPr wrap="square" rtlCol="0">
            <a:spAutoFit/>
          </a:bodyPr>
          <a:lstStyle/>
          <a:p>
            <a:r>
              <a:rPr lang="en-US" sz="2000" dirty="0" smtClean="0"/>
              <a:t>We will generate random sequences of 300 </a:t>
            </a:r>
            <a:r>
              <a:rPr lang="en-US" sz="2000" dirty="0" err="1" smtClean="0"/>
              <a:t>aain</a:t>
            </a:r>
            <a:r>
              <a:rPr lang="en-US" sz="2000" dirty="0" smtClean="0"/>
              <a:t> </a:t>
            </a:r>
            <a:r>
              <a:rPr lang="en-US" sz="2000" dirty="0" err="1" smtClean="0"/>
              <a:t>Matlab</a:t>
            </a:r>
            <a:r>
              <a:rPr lang="en-US" sz="2000" dirty="0" smtClean="0"/>
              <a:t>:</a:t>
            </a:r>
          </a:p>
          <a:p>
            <a:endParaRPr lang="en-US" sz="2000" dirty="0"/>
          </a:p>
          <a:p>
            <a:r>
              <a:rPr lang="en-US" sz="2000" dirty="0" smtClean="0">
                <a:latin typeface="Courier New" pitchFamily="49" charset="0"/>
                <a:cs typeface="Courier New" pitchFamily="49" charset="0"/>
              </a:rPr>
              <a:t>&gt;&gt;</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rand_int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floor(20*rand</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1,300])+</a:t>
            </a:r>
            <a:r>
              <a:rPr lang="en-US" sz="2000" dirty="0">
                <a:latin typeface="Courier New" pitchFamily="49" charset="0"/>
                <a:cs typeface="Courier New" pitchFamily="49" charset="0"/>
              </a:rPr>
              <a:t>1</a:t>
            </a:r>
            <a:r>
              <a:rPr lang="en-US" sz="2000" dirty="0" smtClean="0">
                <a:latin typeface="Courier New" pitchFamily="49" charset="0"/>
                <a:cs typeface="Courier New" pitchFamily="49" charset="0"/>
              </a:rPr>
              <a:t>);</a:t>
            </a:r>
          </a:p>
          <a:p>
            <a:r>
              <a:rPr lang="en-US" sz="2000" dirty="0" smtClean="0">
                <a:latin typeface="Courier New" pitchFamily="49" charset="0"/>
                <a:cs typeface="Courier New" pitchFamily="49" charset="0"/>
              </a:rPr>
              <a:t>&gt;&gt; </a:t>
            </a:r>
            <a:r>
              <a:rPr lang="en-US" sz="2000" dirty="0" err="1" smtClean="0">
                <a:latin typeface="Courier New" pitchFamily="49" charset="0"/>
                <a:cs typeface="Courier New" pitchFamily="49" charset="0"/>
              </a:rPr>
              <a:t>rand_aa</a:t>
            </a:r>
            <a:r>
              <a:rPr lang="en-US" sz="2000" dirty="0" smtClean="0">
                <a:latin typeface="Courier New" pitchFamily="49" charset="0"/>
                <a:cs typeface="Courier New" pitchFamily="49" charset="0"/>
              </a:rPr>
              <a:t>  = int2aa(</a:t>
            </a:r>
            <a:r>
              <a:rPr lang="en-US" sz="2000" dirty="0" err="1" smtClean="0">
                <a:latin typeface="Courier New" pitchFamily="49" charset="0"/>
                <a:cs typeface="Courier New" pitchFamily="49" charset="0"/>
              </a:rPr>
              <a:t>rand_int</a:t>
            </a:r>
            <a:r>
              <a:rPr lang="en-US" sz="2000" dirty="0" smtClean="0">
                <a:latin typeface="Courier New" pitchFamily="49" charset="0"/>
                <a:cs typeface="Courier New" pitchFamily="49" charset="0"/>
              </a:rPr>
              <a:t>)</a:t>
            </a:r>
          </a:p>
          <a:p>
            <a:endParaRPr lang="en-US" sz="2000" dirty="0">
              <a:latin typeface="Courier New" pitchFamily="49" charset="0"/>
              <a:cs typeface="Courier New" pitchFamily="49" charset="0"/>
            </a:endParaRPr>
          </a:p>
          <a:p>
            <a:r>
              <a:rPr lang="en-US" sz="2000" dirty="0" err="1" smtClean="0">
                <a:latin typeface="Courier New" pitchFamily="49" charset="0"/>
                <a:cs typeface="Courier New" pitchFamily="49" charset="0"/>
              </a:rPr>
              <a:t>rand_aa</a:t>
            </a:r>
            <a:r>
              <a:rPr lang="en-US" sz="2000" dirty="0" smtClean="0">
                <a:latin typeface="Courier New" pitchFamily="49" charset="0"/>
                <a:cs typeface="Courier New" pitchFamily="49" charset="0"/>
              </a:rPr>
              <a:t> =</a:t>
            </a:r>
          </a:p>
          <a:p>
            <a:r>
              <a:rPr lang="en-US" sz="2000" dirty="0" smtClean="0">
                <a:latin typeface="Courier New" pitchFamily="49" charset="0"/>
                <a:cs typeface="Courier New" pitchFamily="49" charset="0"/>
              </a:rPr>
              <a:t>EMQSSVHIKTADYYITYFGHHFIVGEWLPNIRFPYFFWIITTDARNDMAIFNCQDETQSKKPSYNSDANNNYQYMWGCDLQEAKVTAMGNLHLWNHRGPRFQKDHACQLCEPHRGITETKRQKIDCSMNPHIPHARKHYRGLNYMYMAENMRFIELPTEEEFWSWWDWVSWRMEMWGSDLMPEQYMRMDSWENSEQCRKHSIGRCLHYRHLNLWDDRFAQVSCFNMWWEIFPIGQRHDGYLYRVRESMIQNQDENTVCPAMFAANWQLLKEHHVRGSKEYREWFFINVWHTEGSRVAQAH</a:t>
            </a:r>
            <a:endParaRPr lang="en-US" sz="2000" dirty="0">
              <a:latin typeface="Courier New" pitchFamily="49" charset="0"/>
              <a:cs typeface="Courier New" pitchFamily="49" charset="0"/>
            </a:endParaRPr>
          </a:p>
          <a:p>
            <a:endParaRPr lang="en-US" sz="2000" baseline="0" dirty="0" smtClean="0"/>
          </a:p>
          <a:p>
            <a:endParaRPr lang="en-US" sz="2000" dirty="0" smtClean="0"/>
          </a:p>
          <a:p>
            <a:endParaRPr lang="en-US" sz="1400" dirty="0"/>
          </a:p>
          <a:p>
            <a:r>
              <a:rPr lang="en-US" sz="1400" dirty="0" smtClean="0"/>
              <a:t> </a:t>
            </a:r>
            <a:endParaRPr lang="en-US" sz="1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3: Global alignment of two random 300 residue amino acid sequences</a:t>
            </a:r>
            <a:endParaRPr lang="en-US" sz="3200" dirty="0"/>
          </a:p>
        </p:txBody>
      </p:sp>
      <p:sp>
        <p:nvSpPr>
          <p:cNvPr id="3" name="TextBox 2"/>
          <p:cNvSpPr txBox="1"/>
          <p:nvPr/>
        </p:nvSpPr>
        <p:spPr>
          <a:xfrm>
            <a:off x="762000" y="1143000"/>
            <a:ext cx="7543800" cy="1384995"/>
          </a:xfrm>
          <a:prstGeom prst="rect">
            <a:avLst/>
          </a:prstGeom>
          <a:noFill/>
        </p:spPr>
        <p:txBody>
          <a:bodyPr wrap="square" rtlCol="0">
            <a:spAutoFit/>
          </a:bodyPr>
          <a:lstStyle/>
          <a:p>
            <a:r>
              <a:rPr lang="en-US" sz="1400" dirty="0" smtClean="0"/>
              <a:t>&gt;Random </a:t>
            </a:r>
            <a:r>
              <a:rPr lang="en-US" sz="1400" dirty="0" err="1" smtClean="0"/>
              <a:t>seq</a:t>
            </a:r>
            <a:r>
              <a:rPr lang="en-US" sz="1400" dirty="0" smtClean="0"/>
              <a:t> 1</a:t>
            </a:r>
          </a:p>
          <a:p>
            <a:r>
              <a:rPr lang="en-US" sz="1400" dirty="0" smtClean="0"/>
              <a:t>EMQSSVHIKTADYYITYFGHHFIVGEWLPNIRFPYFFWIITTDARNDMAIFNCQDETQSKKPSYNSDANNNYQYMWGCDLQEAKVTAMGNLHLWNHRGPRFQKDHACQLCEPHRGITETKRQKIDCSMNPHIPHARKHYRGLNYMYMAENMRFIELPTEEEFWSWWDWVSWRMEMWGSDLMPEQYMRMDSWENSEQCRKHSIGRCLHYRHLNLWDDRFAQVSCFNMWWEIFPIGQRHDGYLYRVRESMIQNQDENTVCPAMFAANWQLLKEHHVRGSKEYREWFFINVWHTEGSRVAQAH</a:t>
            </a:r>
            <a:endParaRPr lang="en-US" sz="1400" dirty="0"/>
          </a:p>
        </p:txBody>
      </p:sp>
      <p:sp>
        <p:nvSpPr>
          <p:cNvPr id="4" name="TextBox 3"/>
          <p:cNvSpPr txBox="1"/>
          <p:nvPr/>
        </p:nvSpPr>
        <p:spPr>
          <a:xfrm>
            <a:off x="762000" y="2493816"/>
            <a:ext cx="7543800" cy="1354217"/>
          </a:xfrm>
          <a:prstGeom prst="rect">
            <a:avLst/>
          </a:prstGeom>
          <a:noFill/>
        </p:spPr>
        <p:txBody>
          <a:bodyPr wrap="square" rtlCol="0">
            <a:spAutoFit/>
          </a:bodyPr>
          <a:lstStyle/>
          <a:p>
            <a:r>
              <a:rPr lang="en-US" sz="1200" dirty="0" smtClean="0"/>
              <a:t>&gt;Random </a:t>
            </a:r>
            <a:r>
              <a:rPr lang="en-US" sz="1200" dirty="0" err="1" smtClean="0"/>
              <a:t>seq</a:t>
            </a:r>
            <a:r>
              <a:rPr lang="en-US" sz="1200" dirty="0" smtClean="0"/>
              <a:t> 2</a:t>
            </a:r>
          </a:p>
          <a:p>
            <a:r>
              <a:rPr lang="en-US" sz="1400" dirty="0" smtClean="0"/>
              <a:t>SYLTKSAIQEVCLCKVNVNDMNRFAVLGPYGFMSKGWCSVQPFHIYVPGAKKGWMMQRQCETDDLMDMTSQEDHEQYGGKRCPKCTHLLDRIAHKMAPDKMSRWGGEKQGEMFVYGDYQKYRQHKWCVHSLEHPYWNNWFALWGQCCGKQMTNPMIYRKCAKTKTCMDQAPVPSLQCQVCLCHNGSTYLTPANCCDCQVEQHESGNMGGRWIRYQMFCVFLWKAITPKAPHFSTASKRQNKLRVQEEALQHYYNKGPLQIWPDDGWFMNRWHIILQCWYMGKFWRLHMKCNARESEMVML</a:t>
            </a:r>
          </a:p>
        </p:txBody>
      </p:sp>
      <p:pic>
        <p:nvPicPr>
          <p:cNvPr id="5" name="Picture 2"/>
          <p:cNvPicPr>
            <a:picLocks noChangeAspect="1" noChangeArrowheads="1"/>
          </p:cNvPicPr>
          <p:nvPr/>
        </p:nvPicPr>
        <p:blipFill>
          <a:blip r:embed="rId3" cstate="print"/>
          <a:srcRect/>
          <a:stretch>
            <a:fillRect/>
          </a:stretch>
        </p:blipFill>
        <p:spPr bwMode="auto">
          <a:xfrm>
            <a:off x="2590800" y="3687619"/>
            <a:ext cx="4629349" cy="3124201"/>
          </a:xfrm>
          <a:prstGeom prst="rect">
            <a:avLst/>
          </a:prstGeom>
          <a:noFill/>
          <a:ln w="9525">
            <a:noFill/>
            <a:miter lim="800000"/>
            <a:headEnd/>
            <a:tailEnd/>
          </a:ln>
          <a:effectLst/>
        </p:spPr>
      </p:pic>
      <p:cxnSp>
        <p:nvCxnSpPr>
          <p:cNvPr id="8" name="Straight Arrow Connector 7"/>
          <p:cNvCxnSpPr/>
          <p:nvPr/>
        </p:nvCxnSpPr>
        <p:spPr>
          <a:xfrm>
            <a:off x="1981200" y="4151744"/>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3999344"/>
            <a:ext cx="1828800" cy="369332"/>
          </a:xfrm>
          <a:prstGeom prst="rect">
            <a:avLst/>
          </a:prstGeom>
          <a:noFill/>
          <a:ln>
            <a:solidFill>
              <a:schemeClr val="tx1"/>
            </a:solidFill>
          </a:ln>
        </p:spPr>
        <p:txBody>
          <a:bodyPr wrap="square" rtlCol="0">
            <a:spAutoFit/>
          </a:bodyPr>
          <a:lstStyle/>
          <a:p>
            <a:r>
              <a:rPr lang="en-US" dirty="0" smtClean="0">
                <a:ln>
                  <a:solidFill>
                    <a:schemeClr val="tx1"/>
                  </a:solidFill>
                </a:ln>
              </a:rPr>
              <a:t>only 12% identity</a:t>
            </a:r>
          </a:p>
        </p:txBody>
      </p:sp>
      <p:sp>
        <p:nvSpPr>
          <p:cNvPr id="12" name="TextBox 11"/>
          <p:cNvSpPr txBox="1"/>
          <p:nvPr/>
        </p:nvSpPr>
        <p:spPr>
          <a:xfrm>
            <a:off x="5791200" y="3581400"/>
            <a:ext cx="1600200" cy="369332"/>
          </a:xfrm>
          <a:prstGeom prst="rect">
            <a:avLst/>
          </a:prstGeom>
          <a:noFill/>
          <a:ln>
            <a:solidFill>
              <a:schemeClr val="tx1"/>
            </a:solidFill>
          </a:ln>
        </p:spPr>
        <p:txBody>
          <a:bodyPr wrap="square" rtlCol="0">
            <a:spAutoFit/>
          </a:bodyPr>
          <a:lstStyle/>
          <a:p>
            <a:r>
              <a:rPr lang="en-US" dirty="0" smtClean="0">
                <a:ln>
                  <a:solidFill>
                    <a:schemeClr val="tx1"/>
                  </a:solidFill>
                </a:ln>
              </a:rPr>
              <a:t>28% similarity</a:t>
            </a:r>
          </a:p>
        </p:txBody>
      </p:sp>
      <p:cxnSp>
        <p:nvCxnSpPr>
          <p:cNvPr id="13" name="Straight Arrow Connector 12"/>
          <p:cNvCxnSpPr>
            <a:stCxn id="12" idx="1"/>
          </p:cNvCxnSpPr>
          <p:nvPr/>
        </p:nvCxnSpPr>
        <p:spPr>
          <a:xfrm rot="10800000" flipV="1">
            <a:off x="5562600" y="3766066"/>
            <a:ext cx="228600" cy="272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33964" y="4103252"/>
            <a:ext cx="1447800" cy="152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39492" y="4096328"/>
            <a:ext cx="1447800" cy="152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 y="4953000"/>
            <a:ext cx="2438400" cy="1754326"/>
          </a:xfrm>
          <a:prstGeom prst="rect">
            <a:avLst/>
          </a:prstGeom>
          <a:solidFill>
            <a:schemeClr val="accent6">
              <a:lumMod val="20000"/>
              <a:lumOff val="80000"/>
            </a:schemeClr>
          </a:solidFill>
        </p:spPr>
        <p:txBody>
          <a:bodyPr wrap="square" rtlCol="0">
            <a:spAutoFit/>
          </a:bodyPr>
          <a:lstStyle/>
          <a:p>
            <a:r>
              <a:rPr lang="en-US" dirty="0" smtClean="0"/>
              <a:t>For &gt;100 </a:t>
            </a:r>
            <a:r>
              <a:rPr lang="en-US" dirty="0" err="1" smtClean="0"/>
              <a:t>aa</a:t>
            </a:r>
            <a:r>
              <a:rPr lang="en-US" dirty="0" smtClean="0"/>
              <a:t>, &gt;25% identity is required to say with almost certainty that an alignment is not the result of chance</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9" name="Picture 7"/>
          <p:cNvPicPr>
            <a:picLocks noChangeAspect="1" noChangeArrowheads="1"/>
          </p:cNvPicPr>
          <p:nvPr/>
        </p:nvPicPr>
        <p:blipFill>
          <a:blip r:embed="rId3" cstate="print"/>
          <a:srcRect/>
          <a:stretch>
            <a:fillRect/>
          </a:stretch>
        </p:blipFill>
        <p:spPr bwMode="auto">
          <a:xfrm>
            <a:off x="4505324" y="2152650"/>
            <a:ext cx="2428875" cy="2958812"/>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sz="3600" dirty="0" smtClean="0"/>
              <a:t>Selection pressure is primarily on the level of the amino acids</a:t>
            </a:r>
            <a:endParaRPr lang="en-US" sz="3600" dirty="0"/>
          </a:p>
        </p:txBody>
      </p:sp>
      <p:pic>
        <p:nvPicPr>
          <p:cNvPr id="59394" name="Picture 2"/>
          <p:cNvPicPr>
            <a:picLocks noChangeAspect="1" noChangeArrowheads="1"/>
          </p:cNvPicPr>
          <p:nvPr/>
        </p:nvPicPr>
        <p:blipFill>
          <a:blip r:embed="rId4" cstate="print"/>
          <a:srcRect/>
          <a:stretch>
            <a:fillRect/>
          </a:stretch>
        </p:blipFill>
        <p:spPr bwMode="auto">
          <a:xfrm>
            <a:off x="416938" y="5038025"/>
            <a:ext cx="8181975" cy="1768219"/>
          </a:xfrm>
          <a:prstGeom prst="rect">
            <a:avLst/>
          </a:prstGeom>
          <a:noFill/>
          <a:ln w="9525">
            <a:noFill/>
            <a:miter lim="800000"/>
            <a:headEnd/>
            <a:tailEnd/>
          </a:ln>
          <a:effectLst/>
        </p:spPr>
      </p:pic>
      <p:cxnSp>
        <p:nvCxnSpPr>
          <p:cNvPr id="10" name="Straight Connector 9"/>
          <p:cNvCxnSpPr/>
          <p:nvPr/>
        </p:nvCxnSpPr>
        <p:spPr>
          <a:xfrm rot="5400000">
            <a:off x="4024762" y="3367537"/>
            <a:ext cx="33614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48000" y="3505200"/>
            <a:ext cx="1066800" cy="1588"/>
          </a:xfrm>
          <a:prstGeom prst="straightConnector1">
            <a:avLst/>
          </a:prstGeom>
          <a:ln w="762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26683" y="1686096"/>
            <a:ext cx="914400" cy="461665"/>
          </a:xfrm>
          <a:prstGeom prst="rect">
            <a:avLst/>
          </a:prstGeom>
          <a:noFill/>
        </p:spPr>
        <p:txBody>
          <a:bodyPr wrap="square" rtlCol="0">
            <a:spAutoFit/>
          </a:bodyPr>
          <a:lstStyle/>
          <a:p>
            <a:pPr algn="ctr"/>
            <a:r>
              <a:rPr lang="en-US" sz="1200" dirty="0" smtClean="0"/>
              <a:t>K</a:t>
            </a:r>
          </a:p>
          <a:p>
            <a:pPr algn="ctr"/>
            <a:r>
              <a:rPr lang="en-US" sz="1200" dirty="0" smtClean="0"/>
              <a:t>Lysine</a:t>
            </a:r>
            <a:endParaRPr lang="en-US" sz="1200" dirty="0"/>
          </a:p>
        </p:txBody>
      </p:sp>
      <p:cxnSp>
        <p:nvCxnSpPr>
          <p:cNvPr id="17" name="Straight Connector 16"/>
          <p:cNvCxnSpPr/>
          <p:nvPr/>
        </p:nvCxnSpPr>
        <p:spPr>
          <a:xfrm rot="5400000">
            <a:off x="3401721" y="3365568"/>
            <a:ext cx="33614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624837" y="3359810"/>
            <a:ext cx="33614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98376" y="1679268"/>
            <a:ext cx="984842" cy="461665"/>
          </a:xfrm>
          <a:prstGeom prst="rect">
            <a:avLst/>
          </a:prstGeom>
          <a:noFill/>
        </p:spPr>
        <p:txBody>
          <a:bodyPr wrap="square" rtlCol="0">
            <a:spAutoFit/>
          </a:bodyPr>
          <a:lstStyle/>
          <a:p>
            <a:pPr algn="ctr"/>
            <a:r>
              <a:rPr lang="en-US" sz="1200" dirty="0" smtClean="0"/>
              <a:t>Y</a:t>
            </a:r>
          </a:p>
          <a:p>
            <a:pPr algn="ctr"/>
            <a:r>
              <a:rPr lang="en-US" sz="1200" dirty="0" smtClean="0"/>
              <a:t>Tyrosine</a:t>
            </a:r>
            <a:endParaRPr lang="en-US" sz="1200" dirty="0"/>
          </a:p>
        </p:txBody>
      </p:sp>
      <p:sp>
        <p:nvSpPr>
          <p:cNvPr id="20" name="TextBox 19"/>
          <p:cNvSpPr txBox="1"/>
          <p:nvPr/>
        </p:nvSpPr>
        <p:spPr>
          <a:xfrm>
            <a:off x="5505450" y="1685026"/>
            <a:ext cx="984842" cy="461665"/>
          </a:xfrm>
          <a:prstGeom prst="rect">
            <a:avLst/>
          </a:prstGeom>
          <a:noFill/>
        </p:spPr>
        <p:txBody>
          <a:bodyPr wrap="square" rtlCol="0">
            <a:spAutoFit/>
          </a:bodyPr>
          <a:lstStyle/>
          <a:p>
            <a:pPr algn="ctr"/>
            <a:r>
              <a:rPr lang="en-US" sz="1200" dirty="0"/>
              <a:t>R</a:t>
            </a:r>
            <a:endParaRPr lang="en-US" sz="1200" dirty="0" smtClean="0"/>
          </a:p>
          <a:p>
            <a:pPr algn="ctr"/>
            <a:r>
              <a:rPr lang="en-US" sz="1200" dirty="0" err="1" smtClean="0"/>
              <a:t>Arginine</a:t>
            </a:r>
            <a:endParaRPr lang="en-US" sz="1200" dirty="0"/>
          </a:p>
        </p:txBody>
      </p:sp>
      <p:sp>
        <p:nvSpPr>
          <p:cNvPr id="21" name="TextBox 20"/>
          <p:cNvSpPr txBox="1"/>
          <p:nvPr/>
        </p:nvSpPr>
        <p:spPr>
          <a:xfrm>
            <a:off x="6168069" y="1824840"/>
            <a:ext cx="984842" cy="276999"/>
          </a:xfrm>
          <a:prstGeom prst="rect">
            <a:avLst/>
          </a:prstGeom>
          <a:noFill/>
        </p:spPr>
        <p:txBody>
          <a:bodyPr wrap="square" rtlCol="0">
            <a:spAutoFit/>
          </a:bodyPr>
          <a:lstStyle/>
          <a:p>
            <a:pPr algn="ctr"/>
            <a:r>
              <a:rPr lang="en-US" sz="1200" dirty="0" smtClean="0"/>
              <a:t>stop</a:t>
            </a:r>
            <a:endParaRPr lang="en-US" sz="1200" dirty="0"/>
          </a:p>
        </p:txBody>
      </p:sp>
      <p:sp>
        <p:nvSpPr>
          <p:cNvPr id="22" name="TextBox 21"/>
          <p:cNvSpPr txBox="1"/>
          <p:nvPr/>
        </p:nvSpPr>
        <p:spPr>
          <a:xfrm>
            <a:off x="304800" y="1371600"/>
            <a:ext cx="4953000" cy="369332"/>
          </a:xfrm>
          <a:prstGeom prst="rect">
            <a:avLst/>
          </a:prstGeom>
          <a:noFill/>
        </p:spPr>
        <p:txBody>
          <a:bodyPr wrap="square" rtlCol="0">
            <a:spAutoFit/>
          </a:bodyPr>
          <a:lstStyle/>
          <a:p>
            <a:r>
              <a:rPr lang="en-US" dirty="0" smtClean="0"/>
              <a:t>Let’s look at the three residues at the C terminus</a:t>
            </a:r>
            <a:endParaRPr lang="en-US" dirty="0"/>
          </a:p>
        </p:txBody>
      </p:sp>
      <p:grpSp>
        <p:nvGrpSpPr>
          <p:cNvPr id="3" name="Group 25"/>
          <p:cNvGrpSpPr/>
          <p:nvPr/>
        </p:nvGrpSpPr>
        <p:grpSpPr>
          <a:xfrm>
            <a:off x="2133600" y="2057400"/>
            <a:ext cx="914400" cy="2943225"/>
            <a:chOff x="2133600" y="1981200"/>
            <a:chExt cx="800100" cy="2839453"/>
          </a:xfrm>
        </p:grpSpPr>
        <p:pic>
          <p:nvPicPr>
            <p:cNvPr id="59398" name="Picture 6"/>
            <p:cNvPicPr>
              <a:picLocks noChangeAspect="1" noChangeArrowheads="1"/>
            </p:cNvPicPr>
            <p:nvPr/>
          </p:nvPicPr>
          <p:blipFill>
            <a:blip r:embed="rId5" cstate="print"/>
            <a:srcRect/>
            <a:stretch>
              <a:fillRect/>
            </a:stretch>
          </p:blipFill>
          <p:spPr bwMode="auto">
            <a:xfrm>
              <a:off x="2133600" y="2133600"/>
              <a:ext cx="762000" cy="2687053"/>
            </a:xfrm>
            <a:prstGeom prst="rect">
              <a:avLst/>
            </a:prstGeom>
            <a:noFill/>
            <a:ln w="9525">
              <a:noFill/>
              <a:miter lim="800000"/>
              <a:headEnd/>
              <a:tailEnd/>
            </a:ln>
            <a:effectLst/>
          </p:spPr>
        </p:pic>
        <p:sp>
          <p:nvSpPr>
            <p:cNvPr id="25" name="Rectangle 24"/>
            <p:cNvSpPr/>
            <p:nvPr/>
          </p:nvSpPr>
          <p:spPr>
            <a:xfrm>
              <a:off x="2857500" y="1981200"/>
              <a:ext cx="76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rot="5400000">
            <a:off x="5224912" y="3357113"/>
            <a:ext cx="33614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824612" y="3347588"/>
            <a:ext cx="33614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9685</TotalTime>
  <Words>7180</Words>
  <Application>Microsoft Office PowerPoint</Application>
  <PresentationFormat>On-screen Show (4:3)</PresentationFormat>
  <Paragraphs>968</Paragraphs>
  <Slides>101</Slides>
  <Notes>42</Notes>
  <HiddenSlides>6</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Bioinformatics  Bi1X-2010</vt:lpstr>
      <vt:lpstr>Overview</vt:lpstr>
      <vt:lpstr>First stop: wiki</vt:lpstr>
      <vt:lpstr>Structure of human hemoglobin</vt:lpstr>
      <vt:lpstr>PowerPoint Presentation</vt:lpstr>
      <vt:lpstr>Let’s look up this gene</vt:lpstr>
      <vt:lpstr>We’ll start with human hemoglobin</vt:lpstr>
      <vt:lpstr>Which sequence should we pick? Genomic? mRNA? Protein? </vt:lpstr>
      <vt:lpstr>Where HBA1 falls on chromosome 16…</vt:lpstr>
      <vt:lpstr>Genomic context</vt:lpstr>
      <vt:lpstr>What is the length of …</vt:lpstr>
      <vt:lpstr>Genomic vs. mRNA vs. protein sequences </vt:lpstr>
      <vt:lpstr>Genomic vs. mRNA vs. protein sequences </vt:lpstr>
      <vt:lpstr>Genomic vs. mRNA vs. protein sequences </vt:lpstr>
      <vt:lpstr>Genomic vs. mRNA vs. protein sequences </vt:lpstr>
      <vt:lpstr>Genomic vs. mRNA vs. protein sequences </vt:lpstr>
      <vt:lpstr>Let’s look at the sequence </vt:lpstr>
      <vt:lpstr>Let’s look at the sequence </vt:lpstr>
      <vt:lpstr>Typical Eukaryotic mRNA</vt:lpstr>
      <vt:lpstr>We would like to find similar proteins in nature</vt:lpstr>
      <vt:lpstr>OK let’s grab the aa sequence of the protein</vt:lpstr>
      <vt:lpstr>and the nt sequence of the protein</vt:lpstr>
      <vt:lpstr>Nucleotide versus amino acid sequences</vt:lpstr>
      <vt:lpstr>Nucleotide versus amino acid sequences</vt:lpstr>
      <vt:lpstr>Nucleotide versus amino acid sequences</vt:lpstr>
      <vt:lpstr>Bioinformatics  Bi1X-2010</vt:lpstr>
      <vt:lpstr>Overview</vt:lpstr>
      <vt:lpstr>Finding homologues sequences</vt:lpstr>
      <vt:lpstr>Finding homologues sequences</vt:lpstr>
      <vt:lpstr>Matches, Mismatches and Indels</vt:lpstr>
      <vt:lpstr>Substitution matrix for amino acids  BLOSUM: Blocks Substitution Matrix  (used to calculate an alignment score)</vt:lpstr>
      <vt:lpstr>Local alignment vs. global alignment</vt:lpstr>
      <vt:lpstr>BLAST- Basic Local Alignment Search Tool The Google of biology (google blast)  (http://blast.ncbi.nlm.nih.gov/Blast.cgi) </vt:lpstr>
      <vt:lpstr>BLAST Scores and Statistics</vt:lpstr>
      <vt:lpstr>Main BLAST window </vt:lpstr>
      <vt:lpstr>Main BLAST window </vt:lpstr>
      <vt:lpstr>Let’s search now for homologs of human HBA1 in the refseq_protein database</vt:lpstr>
      <vt:lpstr>Results</vt:lpstr>
      <vt:lpstr>Example of local alignment result</vt:lpstr>
      <vt:lpstr>Results</vt:lpstr>
      <vt:lpstr>Results</vt:lpstr>
      <vt:lpstr>Before we align…</vt:lpstr>
      <vt:lpstr>Before we align…</vt:lpstr>
      <vt:lpstr>Before we align…</vt:lpstr>
      <vt:lpstr>Before we align…</vt:lpstr>
      <vt:lpstr>How to obtain nt sequence?</vt:lpstr>
      <vt:lpstr>Create a FASTA file  (must have extension “.fasta”)</vt:lpstr>
      <vt:lpstr>Bioinformatics  Bi1X-2010</vt:lpstr>
      <vt:lpstr>Overview</vt:lpstr>
      <vt:lpstr>Multiple Alignment in MEGA4</vt:lpstr>
      <vt:lpstr>Multiple Alignment in MEGA4</vt:lpstr>
      <vt:lpstr>ClustalW:  Popular multiple alignment algorithm</vt:lpstr>
      <vt:lpstr>What can we do with a  multiple alignment?</vt:lpstr>
      <vt:lpstr>Alignment using ClustalW</vt:lpstr>
      <vt:lpstr>Manual inspection of alignment</vt:lpstr>
      <vt:lpstr>Alignment using ClustalW</vt:lpstr>
      <vt:lpstr>Example of residues conserved due to function: His87 and His58 maintain the heme and oxidation state of the iron</vt:lpstr>
      <vt:lpstr>Cn3D demo of Homo sapiens hemoglobin subunit α </vt:lpstr>
      <vt:lpstr>Histidines are conserved</vt:lpstr>
      <vt:lpstr>Some residues mutate to chemically similar residues</vt:lpstr>
      <vt:lpstr>Phylogenetic analysis </vt:lpstr>
      <vt:lpstr>Some tree terminology</vt:lpstr>
      <vt:lpstr>Trees have two elements:  branch lengths and branching order</vt:lpstr>
      <vt:lpstr>Branch lengths</vt:lpstr>
      <vt:lpstr>Branch order:  note that trees are like mobiles…</vt:lpstr>
      <vt:lpstr>Rooted trees</vt:lpstr>
      <vt:lpstr>Unrooted trees</vt:lpstr>
      <vt:lpstr>PowerPoint Presentation</vt:lpstr>
      <vt:lpstr>PowerPoint Presentation</vt:lpstr>
      <vt:lpstr>How to construct a tree?</vt:lpstr>
      <vt:lpstr>Measuring evolutionary distance between two sequences</vt:lpstr>
      <vt:lpstr>Measuring evolutionary distance between two sequences</vt:lpstr>
      <vt:lpstr>Calculating distances in MEGA4: nt p distance</vt:lpstr>
      <vt:lpstr>Calculating distances in MEGA4: p distance</vt:lpstr>
      <vt:lpstr>Calculating distances in MEGA4: JC correction</vt:lpstr>
      <vt:lpstr>Calculating distances in MEGA4: Evolutionary distance</vt:lpstr>
      <vt:lpstr>Building a Neighbor joining tree</vt:lpstr>
      <vt:lpstr>Building a Neighbor joining tree</vt:lpstr>
      <vt:lpstr>Building a Neighbor joining tree</vt:lpstr>
      <vt:lpstr>Building a Neighbor joining tree</vt:lpstr>
      <vt:lpstr>Building a Neighbor joining tree (unrooted nt tree)</vt:lpstr>
      <vt:lpstr> Bioinformatics  Bi1X-2010 </vt:lpstr>
      <vt:lpstr>Universal phylogenetic tree based on  small-subunit (SSU) rRNA sequences</vt:lpstr>
      <vt:lpstr>How are SSU rRNA sequences different?</vt:lpstr>
      <vt:lpstr>rRNA secondary structure</vt:lpstr>
      <vt:lpstr>Program for today</vt:lpstr>
      <vt:lpstr>Additional slides</vt:lpstr>
      <vt:lpstr>Example 1: Global alignment of two random 300bp nucleotide sequences</vt:lpstr>
      <vt:lpstr>Example 1: Global alignment of two random 300bp nucleotide sequences</vt:lpstr>
      <vt:lpstr>Example 1: Global alignment of two random 300bp nucleotide sequences</vt:lpstr>
      <vt:lpstr>Example 2: Local alignment of a 300bp sequence and an internal fragment containing a single insertion and a single mismatch using BLAST</vt:lpstr>
      <vt:lpstr>Example 2: Local alignment of a 300bp sequence and an internal fragment containing a single insertion and a single mismatch using BLAST</vt:lpstr>
      <vt:lpstr>Example 2: Local alignment of a 300bp sequence and an internal fragment containing a single insertion and a single mismatch using BLAST</vt:lpstr>
      <vt:lpstr>Example 3: Local alignment of two random 300bp nucleotide sequences using BLAST</vt:lpstr>
      <vt:lpstr>Example 3: Local alignment of two random 300bp nucleotide sequences using BLAST</vt:lpstr>
      <vt:lpstr>Example 3: Local alignment of two random 300bp nucleotide sequences using BLAST</vt:lpstr>
      <vt:lpstr>Example 3: Global alignment of two random 300 residue amino acid sequences</vt:lpstr>
      <vt:lpstr>Example 3: Global alignment of two random 300 residue amino acid sequences</vt:lpstr>
      <vt:lpstr>Selection pressure is primarily on the level of the amino acids</vt:lpstr>
      <vt:lpstr>Homologs, orthologs, paralogs</vt:lpstr>
      <vt:lpstr>Tree 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Arbel</dc:creator>
  <cp:lastModifiedBy>Linda Song</cp:lastModifiedBy>
  <cp:revision>901</cp:revision>
  <dcterms:created xsi:type="dcterms:W3CDTF">2010-05-23T20:50:38Z</dcterms:created>
  <dcterms:modified xsi:type="dcterms:W3CDTF">2011-05-30T00:46:53Z</dcterms:modified>
</cp:coreProperties>
</file>